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2"/>
  </p:sldMasterIdLst>
  <p:notesMasterIdLst>
    <p:notesMasterId r:id="rId34"/>
  </p:notesMasterIdLst>
  <p:handoutMasterIdLst>
    <p:handoutMasterId r:id="rId35"/>
  </p:handoutMasterIdLst>
  <p:sldIdLst>
    <p:sldId id="265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2" r:id="rId16"/>
    <p:sldId id="353" r:id="rId17"/>
    <p:sldId id="354" r:id="rId18"/>
    <p:sldId id="355" r:id="rId19"/>
    <p:sldId id="356" r:id="rId20"/>
    <p:sldId id="357" r:id="rId21"/>
    <p:sldId id="358" r:id="rId22"/>
    <p:sldId id="359" r:id="rId23"/>
    <p:sldId id="360" r:id="rId24"/>
    <p:sldId id="361" r:id="rId25"/>
    <p:sldId id="362" r:id="rId26"/>
    <p:sldId id="363" r:id="rId27"/>
    <p:sldId id="364" r:id="rId28"/>
    <p:sldId id="365" r:id="rId29"/>
    <p:sldId id="366" r:id="rId30"/>
    <p:sldId id="367" r:id="rId31"/>
    <p:sldId id="368" r:id="rId32"/>
    <p:sldId id="339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2412" y="96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58A34-83F4-4B2E-BC5A-DE51EE8822F9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E58C-C1A6-4C4C-90C2-B7F5B0504B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46050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E1917-0BAF-4687-978A-82FFF05559C3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E1E9A-E921-4174-A0FC-51868D7AC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7860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0E1E9A-E921-4174-A0FC-51868D7AC56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0333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0B841DE-F25B-4E04-8A2C-D07F71AD71AD}" type="slidenum">
              <a:rPr lang="en-US">
                <a:latin typeface="Times New Roman" panose="02020603050405020304" pitchFamily="18" charset="0"/>
              </a:rPr>
              <a:pPr/>
              <a:t>2</a:t>
            </a:fld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83269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44A74FF-9DF7-4613-B78E-E49C14C78DEB}" type="slidenum">
              <a:rPr lang="en-US">
                <a:latin typeface="Times New Roman" panose="02020603050405020304" pitchFamily="18" charset="0"/>
              </a:rPr>
              <a:pPr/>
              <a:t>6</a:t>
            </a:fld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mtClean="0"/>
              <a:t>Other personnel can be doctors</a:t>
            </a:r>
          </a:p>
        </p:txBody>
      </p:sp>
    </p:spTree>
    <p:extLst>
      <p:ext uri="{BB962C8B-B14F-4D97-AF65-F5344CB8AC3E}">
        <p14:creationId xmlns:p14="http://schemas.microsoft.com/office/powerpoint/2010/main" xmlns="" val="1503638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A9C50A6-C846-4435-B42C-69498A19DA2F}" type="slidenum">
              <a:rPr lang="en-US">
                <a:latin typeface="Times New Roman" panose="02020603050405020304" pitchFamily="18" charset="0"/>
              </a:rPr>
              <a:pPr/>
              <a:t>10</a:t>
            </a:fld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12466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0E1421-6D2A-47B6-ADEB-06F5307046E9}" type="slidenum">
              <a:rPr lang="en-US">
                <a:latin typeface="Times New Roman" panose="02020603050405020304" pitchFamily="18" charset="0"/>
              </a:rPr>
              <a:pPr/>
              <a:t>12</a:t>
            </a:fld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377738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6695D4-887F-45C7-866E-C9A6FFD668FC}" type="slidenum">
              <a:rPr lang="en-US">
                <a:latin typeface="Times New Roman" panose="02020603050405020304" pitchFamily="18" charset="0"/>
              </a:rPr>
              <a:pPr/>
              <a:t>13</a:t>
            </a:fld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78595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848E115-004E-48E7-AE3A-C3567F2A2C00}" type="slidenum">
              <a:rPr lang="en-US">
                <a:latin typeface="Times New Roman" panose="02020603050405020304" pitchFamily="18" charset="0"/>
              </a:rPr>
              <a:pPr/>
              <a:t>14</a:t>
            </a:fld>
            <a:endParaRPr lang="en-US">
              <a:latin typeface="Times New Roman" panose="02020603050405020304" pitchFamily="18" charset="0"/>
            </a:endParaRPr>
          </a:p>
        </p:txBody>
      </p:sp>
      <p:sp>
        <p:nvSpPr>
          <p:cNvPr id="4096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13106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6705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1825625"/>
            <a:ext cx="9791700" cy="43513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21885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365125"/>
            <a:ext cx="70104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8830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3888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8793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1658" y="4589463"/>
            <a:ext cx="10105791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1658" y="1709738"/>
            <a:ext cx="10105791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7686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5325" y="1825625"/>
            <a:ext cx="47548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69700" y="1825625"/>
            <a:ext cx="47548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36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98920" y="2193925"/>
            <a:ext cx="47548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98920" y="1489075"/>
            <a:ext cx="475488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62100" y="2193925"/>
            <a:ext cx="47548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100" y="1489075"/>
            <a:ext cx="475488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4100" y="274638"/>
            <a:ext cx="9023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166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10586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5141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8905" y="987425"/>
            <a:ext cx="567648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8712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19359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62100" y="6356350"/>
            <a:ext cx="2552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100" y="1825625"/>
            <a:ext cx="9791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4100" y="365125"/>
            <a:ext cx="9029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1936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81" r:id="rId1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1464" userDrawn="1">
          <p15:clr>
            <a:srgbClr val="F26B43"/>
          </p15:clr>
        </p15:guide>
        <p15:guide id="3" pos="7152" userDrawn="1">
          <p15:clr>
            <a:srgbClr val="F26B43"/>
          </p15:clr>
        </p15:guide>
        <p15:guide id="4" pos="984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2011" y="3602038"/>
            <a:ext cx="11013141" cy="1655762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ACCIDENT/INCIDENT INVESTIGATION</a:t>
            </a:r>
            <a:endParaRPr lang="en-US" sz="44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011" y="268941"/>
            <a:ext cx="10730753" cy="316005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OSH</a:t>
            </a:r>
            <a:b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</a:t>
            </a:r>
            <a:b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OCCUPATIONAL SAFETY &amp; HEALTH COURSE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612033"/>
            <a:ext cx="12192000" cy="1089213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DEXTER T. MANIGBAS, RN, OSHP		</a:t>
            </a:r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0977-0963122</a:t>
            </a:r>
          </a:p>
          <a:p>
            <a:pPr algn="l"/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ACCREDITED OCCUPATIONAL SAFETY &amp; 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PRACTITIONER	</a:t>
            </a:r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en-U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dtmanigbas@gmail.com</a:t>
            </a:r>
          </a:p>
          <a:p>
            <a:pPr algn="l"/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Accredited Fire Safety Practitioner - BFP</a:t>
            </a:r>
          </a:p>
          <a:p>
            <a:pPr algn="l"/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Accredited Pollution Control Officer – DENR - EMB</a:t>
            </a:r>
          </a:p>
          <a:p>
            <a:pPr algn="l"/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Certified OSH Trainer</a:t>
            </a:r>
            <a:endParaRPr lang="en-US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5638800"/>
            <a:ext cx="1219200" cy="12192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0395" y="0"/>
            <a:ext cx="1388747" cy="11631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1"/>
            <a:ext cx="1471736" cy="119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3078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D6DDD44-E2FA-444D-A891-7D2298A953AF}" type="slidenum">
              <a:rPr lang="en-US"/>
              <a:pPr eaLnBrk="1" hangingPunct="1"/>
              <a:t>10</a:t>
            </a:fld>
            <a:endParaRPr lang="en-US"/>
          </a:p>
        </p:txBody>
      </p:sp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2286000" y="1752600"/>
            <a:ext cx="1752600" cy="1676400"/>
            <a:chOff x="576" y="960"/>
            <a:chExt cx="1104" cy="1056"/>
          </a:xfrm>
        </p:grpSpPr>
        <p:sp>
          <p:nvSpPr>
            <p:cNvPr id="14366" name="AutoShape 4"/>
            <p:cNvSpPr>
              <a:spLocks noChangeArrowheads="1"/>
            </p:cNvSpPr>
            <p:nvPr/>
          </p:nvSpPr>
          <p:spPr bwMode="auto">
            <a:xfrm>
              <a:off x="576" y="960"/>
              <a:ext cx="1104" cy="1056"/>
            </a:xfrm>
            <a:prstGeom prst="irregularSeal1">
              <a:avLst/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sz="1200">
                <a:latin typeface="Times New Roman" panose="02020603050405020304" pitchFamily="18" charset="0"/>
              </a:endParaRPr>
            </a:p>
          </p:txBody>
        </p:sp>
        <p:sp>
          <p:nvSpPr>
            <p:cNvPr id="14367" name="Text Box 5"/>
            <p:cNvSpPr txBox="1">
              <a:spLocks noChangeArrowheads="1"/>
            </p:cNvSpPr>
            <p:nvPr/>
          </p:nvSpPr>
          <p:spPr bwMode="auto">
            <a:xfrm>
              <a:off x="815" y="1355"/>
              <a:ext cx="67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>
                  <a:latin typeface="Arial Narrow" panose="020B0606020202030204" pitchFamily="34" charset="0"/>
                </a:rPr>
                <a:t>INCIDENT</a:t>
              </a:r>
            </a:p>
          </p:txBody>
        </p:sp>
      </p:grpSp>
      <p:grpSp>
        <p:nvGrpSpPr>
          <p:cNvPr id="14340" name="Group 6"/>
          <p:cNvGrpSpPr>
            <a:grpSpLocks/>
          </p:cNvGrpSpPr>
          <p:nvPr/>
        </p:nvGrpSpPr>
        <p:grpSpPr bwMode="auto">
          <a:xfrm>
            <a:off x="4114801" y="2320925"/>
            <a:ext cx="1693863" cy="376238"/>
            <a:chOff x="1632" y="1462"/>
            <a:chExt cx="1067" cy="237"/>
          </a:xfrm>
        </p:grpSpPr>
        <p:sp>
          <p:nvSpPr>
            <p:cNvPr id="14364" name="Text Box 7"/>
            <p:cNvSpPr txBox="1">
              <a:spLocks noChangeArrowheads="1"/>
            </p:cNvSpPr>
            <p:nvPr/>
          </p:nvSpPr>
          <p:spPr bwMode="auto">
            <a:xfrm>
              <a:off x="1920" y="1462"/>
              <a:ext cx="779" cy="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>
                  <a:latin typeface="Arial Narrow" panose="020B0606020202030204" pitchFamily="34" charset="0"/>
                </a:rPr>
                <a:t>RESPONSE</a:t>
              </a:r>
            </a:p>
          </p:txBody>
        </p:sp>
        <p:sp>
          <p:nvSpPr>
            <p:cNvPr id="14365" name="Line 8"/>
            <p:cNvSpPr>
              <a:spLocks noChangeShapeType="1"/>
            </p:cNvSpPr>
            <p:nvPr/>
          </p:nvSpPr>
          <p:spPr bwMode="auto">
            <a:xfrm>
              <a:off x="1632" y="158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</p:grpSp>
      <p:grpSp>
        <p:nvGrpSpPr>
          <p:cNvPr id="14341" name="Group 9"/>
          <p:cNvGrpSpPr>
            <a:grpSpLocks/>
          </p:cNvGrpSpPr>
          <p:nvPr/>
        </p:nvGrpSpPr>
        <p:grpSpPr bwMode="auto">
          <a:xfrm>
            <a:off x="5867400" y="2208214"/>
            <a:ext cx="2203450" cy="650875"/>
            <a:chOff x="2736" y="1391"/>
            <a:chExt cx="1388" cy="410"/>
          </a:xfrm>
        </p:grpSpPr>
        <p:sp>
          <p:nvSpPr>
            <p:cNvPr id="14362" name="Text Box 10"/>
            <p:cNvSpPr txBox="1">
              <a:spLocks noChangeArrowheads="1"/>
            </p:cNvSpPr>
            <p:nvPr/>
          </p:nvSpPr>
          <p:spPr bwMode="auto">
            <a:xfrm>
              <a:off x="3083" y="1391"/>
              <a:ext cx="1041" cy="4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b="1">
                  <a:latin typeface="Arial Narrow" panose="020B0606020202030204" pitchFamily="34" charset="0"/>
                </a:rPr>
                <a:t>CONDUCT</a:t>
              </a:r>
            </a:p>
            <a:p>
              <a:pPr algn="ctr"/>
              <a:r>
                <a:rPr lang="en-US" b="1">
                  <a:latin typeface="Arial Narrow" panose="020B0606020202030204" pitchFamily="34" charset="0"/>
                </a:rPr>
                <a:t>INVESTIGATION</a:t>
              </a:r>
            </a:p>
          </p:txBody>
        </p:sp>
        <p:sp>
          <p:nvSpPr>
            <p:cNvPr id="14363" name="Line 11"/>
            <p:cNvSpPr>
              <a:spLocks noChangeShapeType="1"/>
            </p:cNvSpPr>
            <p:nvPr/>
          </p:nvSpPr>
          <p:spPr bwMode="auto">
            <a:xfrm>
              <a:off x="2736" y="158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</p:grpSp>
      <p:grpSp>
        <p:nvGrpSpPr>
          <p:cNvPr id="14342" name="Group 12"/>
          <p:cNvGrpSpPr>
            <a:grpSpLocks/>
          </p:cNvGrpSpPr>
          <p:nvPr/>
        </p:nvGrpSpPr>
        <p:grpSpPr bwMode="auto">
          <a:xfrm>
            <a:off x="8077200" y="2208214"/>
            <a:ext cx="1600200" cy="650875"/>
            <a:chOff x="4128" y="1391"/>
            <a:chExt cx="1008" cy="410"/>
          </a:xfrm>
        </p:grpSpPr>
        <p:sp>
          <p:nvSpPr>
            <p:cNvPr id="14360" name="Text Box 13"/>
            <p:cNvSpPr txBox="1">
              <a:spLocks noChangeArrowheads="1"/>
            </p:cNvSpPr>
            <p:nvPr/>
          </p:nvSpPr>
          <p:spPr bwMode="auto">
            <a:xfrm>
              <a:off x="4457" y="1391"/>
              <a:ext cx="679" cy="4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b="1">
                  <a:latin typeface="Arial Narrow" panose="020B0606020202030204" pitchFamily="34" charset="0"/>
                </a:rPr>
                <a:t>ANALYZE</a:t>
              </a:r>
            </a:p>
            <a:p>
              <a:pPr algn="ctr"/>
              <a:r>
                <a:rPr lang="en-US" b="1">
                  <a:latin typeface="Arial Narrow" panose="020B0606020202030204" pitchFamily="34" charset="0"/>
                </a:rPr>
                <a:t>RESULTS</a:t>
              </a:r>
            </a:p>
          </p:txBody>
        </p:sp>
        <p:sp>
          <p:nvSpPr>
            <p:cNvPr id="14361" name="Line 14"/>
            <p:cNvSpPr>
              <a:spLocks noChangeShapeType="1"/>
            </p:cNvSpPr>
            <p:nvPr/>
          </p:nvSpPr>
          <p:spPr bwMode="auto">
            <a:xfrm>
              <a:off x="4128" y="158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</p:grpSp>
      <p:grpSp>
        <p:nvGrpSpPr>
          <p:cNvPr id="14343" name="Group 20"/>
          <p:cNvGrpSpPr>
            <a:grpSpLocks/>
          </p:cNvGrpSpPr>
          <p:nvPr/>
        </p:nvGrpSpPr>
        <p:grpSpPr bwMode="auto">
          <a:xfrm>
            <a:off x="8683625" y="2971801"/>
            <a:ext cx="1722438" cy="1431925"/>
            <a:chOff x="4510" y="1872"/>
            <a:chExt cx="1085" cy="902"/>
          </a:xfrm>
        </p:grpSpPr>
        <p:sp>
          <p:nvSpPr>
            <p:cNvPr id="14358" name="Text Box 21"/>
            <p:cNvSpPr txBox="1">
              <a:spLocks noChangeArrowheads="1"/>
            </p:cNvSpPr>
            <p:nvPr/>
          </p:nvSpPr>
          <p:spPr bwMode="auto">
            <a:xfrm>
              <a:off x="4510" y="2191"/>
              <a:ext cx="1085" cy="58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b="1">
                  <a:latin typeface="Arial Narrow" panose="020B0606020202030204" pitchFamily="34" charset="0"/>
                </a:rPr>
                <a:t>RECOMMEND</a:t>
              </a:r>
            </a:p>
            <a:p>
              <a:pPr algn="ctr"/>
              <a:r>
                <a:rPr lang="en-US" b="1">
                  <a:latin typeface="Arial Narrow" panose="020B0606020202030204" pitchFamily="34" charset="0"/>
                </a:rPr>
                <a:t>CONTROLS</a:t>
              </a:r>
            </a:p>
            <a:p>
              <a:pPr algn="ctr"/>
              <a:r>
                <a:rPr lang="en-US" b="1">
                  <a:latin typeface="Arial Narrow" panose="020B0606020202030204" pitchFamily="34" charset="0"/>
                </a:rPr>
                <a:t>(ACTION PLANS)</a:t>
              </a:r>
            </a:p>
          </p:txBody>
        </p:sp>
        <p:sp>
          <p:nvSpPr>
            <p:cNvPr id="14359" name="Line 22"/>
            <p:cNvSpPr>
              <a:spLocks noChangeShapeType="1"/>
            </p:cNvSpPr>
            <p:nvPr/>
          </p:nvSpPr>
          <p:spPr bwMode="auto">
            <a:xfrm>
              <a:off x="4800" y="187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</p:grpSp>
      <p:grpSp>
        <p:nvGrpSpPr>
          <p:cNvPr id="14344" name="Group 23"/>
          <p:cNvGrpSpPr>
            <a:grpSpLocks/>
          </p:cNvGrpSpPr>
          <p:nvPr/>
        </p:nvGrpSpPr>
        <p:grpSpPr bwMode="auto">
          <a:xfrm>
            <a:off x="7129464" y="3616326"/>
            <a:ext cx="1557337" cy="925513"/>
            <a:chOff x="3531" y="2278"/>
            <a:chExt cx="981" cy="583"/>
          </a:xfrm>
        </p:grpSpPr>
        <p:sp>
          <p:nvSpPr>
            <p:cNvPr id="14356" name="Text Box 24"/>
            <p:cNvSpPr txBox="1">
              <a:spLocks noChangeArrowheads="1"/>
            </p:cNvSpPr>
            <p:nvPr/>
          </p:nvSpPr>
          <p:spPr bwMode="auto">
            <a:xfrm>
              <a:off x="3531" y="2278"/>
              <a:ext cx="693" cy="58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>
                  <a:latin typeface="Arial Narrow" panose="020B0606020202030204" pitchFamily="34" charset="0"/>
                </a:rPr>
                <a:t>PREPARE</a:t>
              </a:r>
            </a:p>
            <a:p>
              <a:r>
                <a:rPr lang="en-US" b="1">
                  <a:latin typeface="Arial Narrow" panose="020B0606020202030204" pitchFamily="34" charset="0"/>
                </a:rPr>
                <a:t>INITIAL</a:t>
              </a:r>
            </a:p>
            <a:p>
              <a:r>
                <a:rPr lang="en-US" b="1">
                  <a:latin typeface="Arial Narrow" panose="020B0606020202030204" pitchFamily="34" charset="0"/>
                </a:rPr>
                <a:t>REPORT</a:t>
              </a:r>
            </a:p>
          </p:txBody>
        </p:sp>
        <p:sp>
          <p:nvSpPr>
            <p:cNvPr id="14357" name="Line 25"/>
            <p:cNvSpPr>
              <a:spLocks noChangeShapeType="1"/>
            </p:cNvSpPr>
            <p:nvPr/>
          </p:nvSpPr>
          <p:spPr bwMode="auto">
            <a:xfrm flipH="1">
              <a:off x="4224" y="249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</p:grpSp>
      <p:grpSp>
        <p:nvGrpSpPr>
          <p:cNvPr id="14345" name="Group 26"/>
          <p:cNvGrpSpPr>
            <a:grpSpLocks/>
          </p:cNvGrpSpPr>
          <p:nvPr/>
        </p:nvGrpSpPr>
        <p:grpSpPr bwMode="auto">
          <a:xfrm>
            <a:off x="5159376" y="3616326"/>
            <a:ext cx="1927225" cy="925513"/>
            <a:chOff x="2290" y="2278"/>
            <a:chExt cx="1214" cy="583"/>
          </a:xfrm>
        </p:grpSpPr>
        <p:sp>
          <p:nvSpPr>
            <p:cNvPr id="14354" name="Text Box 27"/>
            <p:cNvSpPr txBox="1">
              <a:spLocks noChangeArrowheads="1"/>
            </p:cNvSpPr>
            <p:nvPr/>
          </p:nvSpPr>
          <p:spPr bwMode="auto">
            <a:xfrm>
              <a:off x="2290" y="2278"/>
              <a:ext cx="916" cy="58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b="1">
                  <a:latin typeface="Arial Narrow" panose="020B0606020202030204" pitchFamily="34" charset="0"/>
                </a:rPr>
                <a:t>OSH</a:t>
              </a:r>
            </a:p>
            <a:p>
              <a:pPr algn="ctr"/>
              <a:r>
                <a:rPr lang="en-US" b="1">
                  <a:latin typeface="Arial Narrow" panose="020B0606020202030204" pitchFamily="34" charset="0"/>
                </a:rPr>
                <a:t>COMMITTEE/</a:t>
              </a:r>
            </a:p>
            <a:p>
              <a:pPr algn="ctr"/>
              <a:r>
                <a:rPr lang="en-US" b="1">
                  <a:latin typeface="Arial Narrow" panose="020B0606020202030204" pitchFamily="34" charset="0"/>
                </a:rPr>
                <a:t>MGT. REVIEW</a:t>
              </a:r>
            </a:p>
          </p:txBody>
        </p:sp>
        <p:sp>
          <p:nvSpPr>
            <p:cNvPr id="14355" name="Line 28"/>
            <p:cNvSpPr>
              <a:spLocks noChangeShapeType="1"/>
            </p:cNvSpPr>
            <p:nvPr/>
          </p:nvSpPr>
          <p:spPr bwMode="auto">
            <a:xfrm flipH="1">
              <a:off x="3264" y="2544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</p:grpSp>
      <p:sp>
        <p:nvSpPr>
          <p:cNvPr id="14346" name="Text Box 30"/>
          <p:cNvSpPr txBox="1">
            <a:spLocks noChangeArrowheads="1"/>
          </p:cNvSpPr>
          <p:nvPr/>
        </p:nvSpPr>
        <p:spPr bwMode="auto">
          <a:xfrm>
            <a:off x="3351214" y="5029201"/>
            <a:ext cx="1296987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b="1">
                <a:latin typeface="Arial Narrow" panose="020B0606020202030204" pitchFamily="34" charset="0"/>
              </a:rPr>
              <a:t>IMPLEMENT</a:t>
            </a:r>
          </a:p>
          <a:p>
            <a:pPr algn="ctr"/>
            <a:r>
              <a:rPr lang="en-US" b="1">
                <a:latin typeface="Arial Narrow" panose="020B0606020202030204" pitchFamily="34" charset="0"/>
              </a:rPr>
              <a:t>CONTROLS</a:t>
            </a:r>
          </a:p>
        </p:txBody>
      </p:sp>
      <p:sp>
        <p:nvSpPr>
          <p:cNvPr id="14347" name="Line 31"/>
          <p:cNvSpPr>
            <a:spLocks noChangeShapeType="1"/>
          </p:cNvSpPr>
          <p:nvPr/>
        </p:nvSpPr>
        <p:spPr bwMode="auto">
          <a:xfrm>
            <a:off x="4800600" y="5410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4348" name="Text Box 33"/>
          <p:cNvSpPr txBox="1">
            <a:spLocks noChangeArrowheads="1"/>
          </p:cNvSpPr>
          <p:nvPr/>
        </p:nvSpPr>
        <p:spPr bwMode="auto">
          <a:xfrm>
            <a:off x="5410200" y="5103814"/>
            <a:ext cx="1244600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b="1">
                <a:latin typeface="Arial Narrow" panose="020B0606020202030204" pitchFamily="34" charset="0"/>
              </a:rPr>
              <a:t>MONITOR</a:t>
            </a:r>
          </a:p>
          <a:p>
            <a:pPr algn="ctr"/>
            <a:r>
              <a:rPr lang="en-US" b="1">
                <a:latin typeface="Arial Narrow" panose="020B0606020202030204" pitchFamily="34" charset="0"/>
              </a:rPr>
              <a:t>CONTROLS</a:t>
            </a:r>
          </a:p>
        </p:txBody>
      </p:sp>
      <p:sp>
        <p:nvSpPr>
          <p:cNvPr id="14349" name="Line 34"/>
          <p:cNvSpPr>
            <a:spLocks noChangeShapeType="1"/>
          </p:cNvSpPr>
          <p:nvPr/>
        </p:nvSpPr>
        <p:spPr bwMode="auto">
          <a:xfrm>
            <a:off x="3962400" y="4419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86403" name="Rectangle 35"/>
          <p:cNvSpPr>
            <a:spLocks noChangeArrowheads="1"/>
          </p:cNvSpPr>
          <p:nvPr/>
        </p:nvSpPr>
        <p:spPr bwMode="auto">
          <a:xfrm>
            <a:off x="1524000" y="2286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300" b="1">
                <a:effectLst>
                  <a:outerShdw blurRad="38100" dist="38100" dir="2700000" algn="tl">
                    <a:srgbClr val="C0C0C0"/>
                  </a:outerShdw>
                </a:effectLst>
              </a:rPr>
              <a:t>TYPICAL ACCIDENT/INCIDENT RESPONSE, INVESTIGATION &amp; CONTROL PROCESS</a:t>
            </a:r>
          </a:p>
          <a:p>
            <a:pPr algn="ctr">
              <a:defRPr/>
            </a:pPr>
            <a:r>
              <a:rPr lang="en-US" sz="3300" b="1">
                <a:effectLst>
                  <a:outerShdw blurRad="38100" dist="38100" dir="2700000" algn="tl">
                    <a:srgbClr val="C0C0C0"/>
                  </a:outerShdw>
                </a:effectLst>
              </a:rPr>
              <a:t>FLOW</a:t>
            </a:r>
          </a:p>
        </p:txBody>
      </p:sp>
      <p:grpSp>
        <p:nvGrpSpPr>
          <p:cNvPr id="14351" name="Group 38"/>
          <p:cNvGrpSpPr>
            <a:grpSpLocks/>
          </p:cNvGrpSpPr>
          <p:nvPr/>
        </p:nvGrpSpPr>
        <p:grpSpPr bwMode="auto">
          <a:xfrm>
            <a:off x="3505200" y="3646489"/>
            <a:ext cx="1557338" cy="650875"/>
            <a:chOff x="3531" y="2278"/>
            <a:chExt cx="981" cy="410"/>
          </a:xfrm>
        </p:grpSpPr>
        <p:sp>
          <p:nvSpPr>
            <p:cNvPr id="14352" name="Text Box 39"/>
            <p:cNvSpPr txBox="1">
              <a:spLocks noChangeArrowheads="1"/>
            </p:cNvSpPr>
            <p:nvPr/>
          </p:nvSpPr>
          <p:spPr bwMode="auto">
            <a:xfrm>
              <a:off x="3531" y="2278"/>
              <a:ext cx="614" cy="4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>
                  <a:latin typeface="Arial Narrow" panose="020B0606020202030204" pitchFamily="34" charset="0"/>
                </a:rPr>
                <a:t>FINAL</a:t>
              </a:r>
            </a:p>
            <a:p>
              <a:r>
                <a:rPr lang="en-US" b="1">
                  <a:latin typeface="Arial Narrow" panose="020B0606020202030204" pitchFamily="34" charset="0"/>
                </a:rPr>
                <a:t>REPORT</a:t>
              </a:r>
            </a:p>
          </p:txBody>
        </p:sp>
        <p:sp>
          <p:nvSpPr>
            <p:cNvPr id="14353" name="Line 40"/>
            <p:cNvSpPr>
              <a:spLocks noChangeShapeType="1"/>
            </p:cNvSpPr>
            <p:nvPr/>
          </p:nvSpPr>
          <p:spPr bwMode="auto">
            <a:xfrm flipH="1">
              <a:off x="4224" y="249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</p:grpSp>
      <p:pic>
        <p:nvPicPr>
          <p:cNvPr id="32" name="Picture 3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5619114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E952FDA-40A7-44F5-A586-C84232FE6E38}" type="slidenum">
              <a:rPr lang="en-US"/>
              <a:pPr eaLnBrk="1" hangingPunct="1"/>
              <a:t>11</a:t>
            </a:fld>
            <a:endParaRPr lang="en-US"/>
          </a:p>
        </p:txBody>
      </p:sp>
      <p:sp>
        <p:nvSpPr>
          <p:cNvPr id="15363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/>
              <a:t>RESPONSE: </a:t>
            </a:r>
            <a:r>
              <a:rPr lang="en-US" sz="3600"/>
              <a:t>SECURE SITE OF THE ACCIDENT/INCIDENT</a:t>
            </a:r>
          </a:p>
        </p:txBody>
      </p:sp>
      <p:sp>
        <p:nvSpPr>
          <p:cNvPr id="1536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905000" y="1752600"/>
            <a:ext cx="5867400" cy="4343400"/>
          </a:xfrm>
        </p:spPr>
        <p:txBody>
          <a:bodyPr/>
          <a:lstStyle/>
          <a:p>
            <a:pPr eaLnBrk="1" hangingPunct="1"/>
            <a:r>
              <a:rPr lang="en-US"/>
              <a:t>Provide care for the injured.</a:t>
            </a:r>
          </a:p>
          <a:p>
            <a:pPr eaLnBrk="1" hangingPunct="1"/>
            <a:r>
              <a:rPr lang="en-US"/>
              <a:t>Immediately correct unsafe conditions to prevent further accidents. Control/eliminate the remaining hazards</a:t>
            </a:r>
          </a:p>
          <a:p>
            <a:pPr eaLnBrk="1" hangingPunct="1"/>
            <a:r>
              <a:rPr lang="en-US"/>
              <a:t>On the other hand, if safe, preserve evidence.</a:t>
            </a:r>
          </a:p>
          <a:p>
            <a:pPr eaLnBrk="1" hangingPunct="1"/>
            <a:r>
              <a:rPr lang="en-US"/>
              <a:t>Isolate or barricade area if necessary.</a:t>
            </a:r>
          </a:p>
        </p:txBody>
      </p:sp>
      <p:pic>
        <p:nvPicPr>
          <p:cNvPr id="15365" name="Picture 1028" descr="PE0730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1" y="1981200"/>
            <a:ext cx="281146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33309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4EB55D6-0FD2-45D1-AB84-6D199709D278}" type="slidenum">
              <a:rPr lang="en-US"/>
              <a:pPr eaLnBrk="1" hangingPunct="1"/>
              <a:t>12</a:t>
            </a:fld>
            <a:endParaRPr lang="en-US"/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CONDUCT INVESTIGATION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646238"/>
            <a:ext cx="4343400" cy="4525962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en-US" b="1" smtClean="0"/>
              <a:t>INVESTIGATION TOOLS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en-US" smtClean="0"/>
              <a:t>Paper and pen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en-US" smtClean="0"/>
              <a:t>Copy of regulation and standards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en-US" smtClean="0"/>
              <a:t>MSDS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en-US" smtClean="0"/>
              <a:t>Incident Investigation report forms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en-US" smtClean="0"/>
              <a:t>Camera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en-US" smtClean="0"/>
              <a:t>Measuring device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6400800" y="1646238"/>
            <a:ext cx="4038600" cy="4525962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en-US" smtClean="0"/>
              <a:t>High visibility (caution) tapes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en-US" smtClean="0"/>
              <a:t>Identification tags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en-US" smtClean="0"/>
              <a:t>Personal protective equipment (PPE’s)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en-US" smtClean="0"/>
              <a:t>Records (Employee record, Previous Accident Record, Equipment Maintenance Record)</a:t>
            </a:r>
          </a:p>
        </p:txBody>
      </p:sp>
      <p:pic>
        <p:nvPicPr>
          <p:cNvPr id="94214" name="Picture 6" descr="r03005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105401"/>
            <a:ext cx="10668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7" descr="C:\My Documents\Accident Investigation\AI03 (camera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836"/>
          <a:stretch>
            <a:fillRect/>
          </a:stretch>
        </p:blipFill>
        <p:spPr bwMode="auto">
          <a:xfrm>
            <a:off x="4419600" y="4762500"/>
            <a:ext cx="990600" cy="723900"/>
          </a:xfrm>
          <a:prstGeom prst="rect">
            <a:avLst/>
          </a:prstGeom>
          <a:noFill/>
          <a:ln w="12700">
            <a:solidFill>
              <a:srgbClr val="FFCC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95660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625D45B-70D5-4535-A7AA-2592039C9F3D}" type="slidenum">
              <a:rPr lang="en-US"/>
              <a:pPr eaLnBrk="1" hangingPunct="1"/>
              <a:t>13</a:t>
            </a:fld>
            <a:endParaRPr lang="en-US"/>
          </a:p>
        </p:txBody>
      </p:sp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CONDUCT INVESTIGATION</a:t>
            </a:r>
          </a:p>
        </p:txBody>
      </p:sp>
      <p:sp>
        <p:nvSpPr>
          <p:cNvPr id="17412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981200" y="1798638"/>
            <a:ext cx="8229600" cy="4525962"/>
          </a:xfrm>
        </p:spPr>
        <p:txBody>
          <a:bodyPr/>
          <a:lstStyle/>
          <a:p>
            <a:pPr eaLnBrk="1" hangingPunct="1"/>
            <a:r>
              <a:rPr lang="en-US"/>
              <a:t>Collect facts and gather vital information. </a:t>
            </a:r>
          </a:p>
          <a:p>
            <a:pPr eaLnBrk="1" hangingPunct="1">
              <a:buFontTx/>
              <a:buNone/>
            </a:pPr>
            <a:endParaRPr lang="en-US"/>
          </a:p>
          <a:p>
            <a:pPr lvl="1" eaLnBrk="1" hangingPunct="1"/>
            <a:r>
              <a:rPr lang="en-US" smtClean="0"/>
              <a:t>Collect physical evidence and store them.</a:t>
            </a:r>
          </a:p>
          <a:p>
            <a:pPr lvl="1" eaLnBrk="1" hangingPunct="1"/>
            <a:r>
              <a:rPr lang="en-US" smtClean="0"/>
              <a:t>Take photographs to record the actual condition of the accident site.</a:t>
            </a:r>
          </a:p>
          <a:p>
            <a:pPr lvl="1" eaLnBrk="1" hangingPunct="1"/>
            <a:r>
              <a:rPr lang="en-US" smtClean="0"/>
              <a:t>Make sketches and drawings.</a:t>
            </a:r>
          </a:p>
          <a:p>
            <a:pPr lvl="1" eaLnBrk="1" hangingPunct="1"/>
            <a:r>
              <a:rPr lang="en-US" smtClean="0"/>
              <a:t>Identify witnesses (eye or ear witness) and interview the witnesses.</a:t>
            </a:r>
          </a:p>
          <a:p>
            <a:pPr eaLnBrk="1" hangingPunct="1"/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14555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7EB7E12-4BBC-4A53-94AB-C8151DB59E2F}" type="slidenum">
              <a:rPr lang="en-US"/>
              <a:pPr eaLnBrk="1" hangingPunct="1"/>
              <a:t>14</a:t>
            </a:fld>
            <a:endParaRPr lang="en-US"/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INTERVIEWING</a:t>
            </a:r>
            <a:endParaRPr lang="en-US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22438"/>
            <a:ext cx="7315200" cy="44497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700"/>
              <a:t>Must answer the following questions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WHO? (was injured; was working with the injured)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WHAT? (happened; is the injury; is the damage)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WHERE? (did accident occur)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WHEN? (did the accident occur)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WHY? (did the accident occur)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HOW? (did it happen? can similar accident be prevented)</a:t>
            </a:r>
          </a:p>
          <a:p>
            <a:pPr eaLnBrk="1" hangingPunct="1">
              <a:lnSpc>
                <a:spcPct val="90000"/>
              </a:lnSpc>
            </a:pPr>
            <a:r>
              <a:rPr lang="en-US" sz="2700"/>
              <a:t>Make sure that all the vital information is gathered.</a:t>
            </a:r>
          </a:p>
        </p:txBody>
      </p:sp>
      <p:pic>
        <p:nvPicPr>
          <p:cNvPr id="18437" name="Picture 5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5800" y="2819400"/>
            <a:ext cx="205740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31979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80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D60714A-1CD7-4336-B2EE-279D03BA3CA7}" type="slidenum">
              <a:rPr lang="en-US"/>
              <a:pPr eaLnBrk="1" hangingPunct="1"/>
              <a:t>15</a:t>
            </a:fld>
            <a:endParaRPr lang="en-US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VITAL INFORMATION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22438"/>
            <a:ext cx="8686800" cy="422116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/>
              <a:t>Time and date of the incident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Location of the incident.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Persons involved.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Extent of injury, illness or damage.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Equipment involved. Condition of equipment.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Chemicals involved.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Accurate description of the incident.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Condition of work environment and natural environment (i.e. weather conditions)</a:t>
            </a:r>
          </a:p>
          <a:p>
            <a:pPr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18724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04559C2-51C5-4E43-AF05-DE433F4D3085}" type="slidenum">
              <a:rPr lang="en-US"/>
              <a:pPr eaLnBrk="1" hangingPunct="1"/>
              <a:t>16</a:t>
            </a:fld>
            <a:endParaRPr lang="en-US"/>
          </a:p>
        </p:txBody>
      </p:sp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INTERVIEWING SKILLS REQUIRED IN AN INVESTIGATION</a:t>
            </a:r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52600" y="1600200"/>
            <a:ext cx="8915400" cy="4343400"/>
          </a:xfrm>
          <a:ln cap="flat"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700"/>
              <a:t>Questioning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700"/>
              <a:t>Never ask leading questions.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700"/>
              <a:t>Begin by  asking open-ended questions (those beginning with “how”, “why”, “when”, “where”, “what”, “who”, and “which”).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700"/>
              <a:t>End the interview by asking close-ended questions confirming what the interviewee had said (closed questions - answerable by “Yes” or “No”).</a:t>
            </a:r>
          </a:p>
          <a:p>
            <a:pPr eaLnBrk="1" hangingPunct="1">
              <a:lnSpc>
                <a:spcPct val="90000"/>
              </a:lnSpc>
            </a:pPr>
            <a:r>
              <a:rPr lang="en-US" sz="2700"/>
              <a:t>Listening - The investigator has to continually reassure the witness by showing him that he is being listened to.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9564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9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82831B7-B829-4CA0-BD3F-93C63541D997}" type="slidenum">
              <a:rPr lang="en-US"/>
              <a:pPr eaLnBrk="1" hangingPunct="1"/>
              <a:t>17</a:t>
            </a:fld>
            <a:endParaRPr lang="en-US"/>
          </a:p>
        </p:txBody>
      </p:sp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ANALYZE RESULTS OF THE INVESTIGATION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22438"/>
            <a:ext cx="8305800" cy="4221162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Analyze the facts gathered to determine the cause(s). Use the following as basis:</a:t>
            </a:r>
          </a:p>
          <a:p>
            <a:pPr lvl="1" eaLnBrk="1" hangingPunct="1">
              <a:spcBef>
                <a:spcPct val="0"/>
              </a:spcBef>
            </a:pPr>
            <a:r>
              <a:rPr lang="en-US"/>
              <a:t>Collected facts and gathered vital information on the incident scene.</a:t>
            </a:r>
          </a:p>
          <a:p>
            <a:pPr lvl="1" eaLnBrk="1" hangingPunct="1">
              <a:spcBef>
                <a:spcPct val="0"/>
              </a:spcBef>
            </a:pPr>
            <a:r>
              <a:rPr lang="en-US"/>
              <a:t>Results of interviews/witnesses accounts</a:t>
            </a:r>
          </a:p>
          <a:p>
            <a:pPr lvl="1" eaLnBrk="1" hangingPunct="1">
              <a:spcBef>
                <a:spcPct val="0"/>
              </a:spcBef>
            </a:pPr>
            <a:r>
              <a:rPr lang="en-US"/>
              <a:t>Records</a:t>
            </a:r>
          </a:p>
          <a:p>
            <a:pPr lvl="2">
              <a:spcBef>
                <a:spcPct val="0"/>
              </a:spcBef>
            </a:pPr>
            <a:r>
              <a:rPr lang="en-US" smtClean="0"/>
              <a:t>Employee record</a:t>
            </a:r>
          </a:p>
          <a:p>
            <a:pPr lvl="2">
              <a:spcBef>
                <a:spcPct val="0"/>
              </a:spcBef>
            </a:pPr>
            <a:r>
              <a:rPr lang="en-US" smtClean="0"/>
              <a:t>Previous Accident Record</a:t>
            </a:r>
          </a:p>
          <a:p>
            <a:pPr lvl="2">
              <a:spcBef>
                <a:spcPct val="0"/>
              </a:spcBef>
            </a:pPr>
            <a:r>
              <a:rPr lang="en-US" smtClean="0"/>
              <a:t>Equipment Maintenance Record</a:t>
            </a:r>
          </a:p>
          <a:p>
            <a:pPr lvl="2">
              <a:spcBef>
                <a:spcPct val="0"/>
              </a:spcBef>
            </a:pPr>
            <a:r>
              <a:rPr lang="en-US" smtClean="0"/>
              <a:t>Other records such as logbooks, etc.</a:t>
            </a:r>
          </a:p>
          <a:p>
            <a:pPr lvl="2" eaLnBrk="1" hangingPunct="1">
              <a:spcBef>
                <a:spcPct val="0"/>
              </a:spcBef>
              <a:buFontTx/>
              <a:buNone/>
            </a:pPr>
            <a:endParaRPr lang="en-US"/>
          </a:p>
          <a:p>
            <a:pPr lvl="2" eaLnBrk="1" hangingPunct="1">
              <a:spcBef>
                <a:spcPct val="0"/>
              </a:spcBef>
            </a:pPr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8334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EAC4012-F10E-48B5-8ACF-19CFA4AE54F0}" type="slidenum">
              <a:rPr lang="en-US"/>
              <a:pPr eaLnBrk="1" hangingPunct="1"/>
              <a:t>18</a:t>
            </a:fld>
            <a:endParaRPr lang="en-US"/>
          </a:p>
        </p:txBody>
      </p:sp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FIND ROOT CAUSES</a:t>
            </a:r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22438"/>
            <a:ext cx="6858000" cy="42211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When you have determined the contributing factors, dig deeper!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Apply root cause analysis tools such as: 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Why-Why analysis (or Y-Y analysis) is a tool in determining the root or basic cause of an incident/accident. The key is to ask a series of “why’s” in order to probe deeper and know the reason why the incident/accident occurred.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Fishbone diagram (Ishikawa) – cause &amp; effect diagram</a:t>
            </a:r>
          </a:p>
        </p:txBody>
      </p:sp>
      <p:graphicFrame>
        <p:nvGraphicFramePr>
          <p:cNvPr id="2050" name="Object 0">
            <a:hlinkClick r:id="" action="ppaction://ole?verb=0"/>
          </p:cNvPr>
          <p:cNvGraphicFramePr>
            <a:graphicFrameLocks/>
          </p:cNvGraphicFramePr>
          <p:nvPr/>
        </p:nvGraphicFramePr>
        <p:xfrm>
          <a:off x="8763000" y="3581400"/>
          <a:ext cx="1676400" cy="915988"/>
        </p:xfrm>
        <a:graphic>
          <a:graphicData uri="http://schemas.openxmlformats.org/presentationml/2006/ole">
            <p:oleObj spid="_x0000_s1027" name="Microsoft ClipArt Gallery" r:id="rId3" imgW="4603750" imgH="2536825" progId="">
              <p:embed/>
            </p:oleObj>
          </a:graphicData>
        </a:graphic>
      </p:graphicFrame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60368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811AADB-9E5D-4DCC-A8E0-6F0B6CE40D91}" type="slidenum">
              <a:rPr lang="en-US"/>
              <a:pPr eaLnBrk="1" hangingPunct="1"/>
              <a:t>19</a:t>
            </a:fld>
            <a:endParaRPr lang="en-US"/>
          </a:p>
        </p:txBody>
      </p:sp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ROOT CAUSES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22438"/>
            <a:ext cx="8229600" cy="422116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/>
              <a:t>Typical Root Causes (also called “Basic Causes”) are: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Lack of knowledge 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Employee Placement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Inadequate Operating Procedure 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Not supplied with or not wearing PPE’s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Lack of Inspection and Maintenance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Use of wrong tools and  equipment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Lack of Feedback Systems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Lack of Engineering Control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Lack of Established Method</a:t>
            </a:r>
          </a:p>
          <a:p>
            <a:pPr lvl="1" eaLnBrk="1" hangingPunct="1">
              <a:lnSpc>
                <a:spcPct val="90000"/>
              </a:lnSpc>
            </a:pPr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82580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6AFEC4A-3DBB-417A-8E77-6F648C1F5695}" type="slidenum">
              <a:rPr lang="en-US"/>
              <a:pPr eaLnBrk="1" hangingPunct="1"/>
              <a:t>2</a:t>
            </a:fld>
            <a:endParaRPr lang="en-US"/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SESSION OBJECTIVES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22438"/>
            <a:ext cx="8382000" cy="46783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/>
              <a:t>At the end of this session, participants will be able to: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/>
              <a:t>•   Recognize the importance of incident/accident investigation.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/>
              <a:t>•   Understand the incident/accident investigation and reporting process.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Know how to conduct incident/accident investigation.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Know how to identify root cause and how to provide recommendations.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Know how to prepare an incident/accident report.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Know the legal requirements on accidents.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80190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76F1373-89CF-43F9-B3D7-A3640A80A65E}" type="slidenum">
              <a:rPr lang="en-US"/>
              <a:pPr eaLnBrk="1" hangingPunct="1"/>
              <a:t>20</a:t>
            </a:fld>
            <a:endParaRPr lang="en-US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/>
              <a:t>RECOMMEND CONTROLS (ACTION PLANS)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7400" y="1676400"/>
            <a:ext cx="8153400" cy="4648200"/>
          </a:xfrm>
        </p:spPr>
        <p:txBody>
          <a:bodyPr/>
          <a:lstStyle/>
          <a:p>
            <a:pPr eaLnBrk="1" hangingPunct="1"/>
            <a:r>
              <a:rPr lang="en-US" sz="2600"/>
              <a:t>Recommend “Stop-gaps” (short term)</a:t>
            </a:r>
          </a:p>
          <a:p>
            <a:pPr eaLnBrk="1" hangingPunct="1"/>
            <a:r>
              <a:rPr lang="en-US" sz="2600"/>
              <a:t>Recommend actions to </a:t>
            </a:r>
            <a:r>
              <a:rPr lang="en-US" sz="2600" b="1"/>
              <a:t>correct the basic cause</a:t>
            </a:r>
            <a:r>
              <a:rPr lang="en-US" sz="2600"/>
              <a:t> of the problem (long term). Base the recommendations on key contributory factors and underlying/root causes</a:t>
            </a:r>
          </a:p>
          <a:p>
            <a:pPr eaLnBrk="1" hangingPunct="1"/>
            <a:r>
              <a:rPr lang="en-US" sz="2600"/>
              <a:t>Select the ones likely to be most effective, most cost beneficial and most acceptable.</a:t>
            </a:r>
          </a:p>
          <a:p>
            <a:pPr eaLnBrk="1" hangingPunct="1"/>
            <a:r>
              <a:rPr lang="en-US" sz="2600"/>
              <a:t>Should be appealing to higher management who will give the approval (show cost-benefit or state pertinent standards). 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55082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E6F95BC-87A1-4826-9290-0421A3CF6355}" type="slidenum">
              <a:rPr lang="en-US"/>
              <a:pPr eaLnBrk="1" hangingPunct="1"/>
              <a:t>21</a:t>
            </a:fld>
            <a:endParaRPr lang="en-US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/>
              <a:t>RECOMMEND CONTROLS (ACTION PLANS)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7400" y="1676400"/>
            <a:ext cx="8153400" cy="4648200"/>
          </a:xfrm>
        </p:spPr>
        <p:txBody>
          <a:bodyPr/>
          <a:lstStyle/>
          <a:p>
            <a:pPr eaLnBrk="1" hangingPunct="1"/>
            <a:r>
              <a:rPr lang="en-US"/>
              <a:t>Should be realistic.</a:t>
            </a:r>
          </a:p>
          <a:p>
            <a:pPr eaLnBrk="1" hangingPunct="1"/>
            <a:r>
              <a:rPr lang="en-US"/>
              <a:t>Indicate target date of implementation or completion.  (Never use “TBD” or “ASAP”!).</a:t>
            </a:r>
          </a:p>
          <a:p>
            <a:pPr eaLnBrk="1" hangingPunct="1"/>
            <a:r>
              <a:rPr lang="en-US"/>
              <a:t>Indicate the name of the person responsible (instead of position or department).</a:t>
            </a:r>
          </a:p>
          <a:p>
            <a:pPr eaLnBrk="1" hangingPunct="1"/>
            <a:r>
              <a:rPr lang="en-US"/>
              <a:t>Prioritize the higher risks</a:t>
            </a:r>
          </a:p>
          <a:p>
            <a:pPr eaLnBrk="1" hangingPunct="1"/>
            <a:r>
              <a:rPr lang="en-US"/>
              <a:t>Consider residual risks.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87845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F11AB79-B7E5-4BC6-9DAF-6D8BF3241EF5}" type="slidenum">
              <a:rPr lang="en-US"/>
              <a:pPr eaLnBrk="1" hangingPunct="1"/>
              <a:t>22</a:t>
            </a:fld>
            <a:endParaRPr lang="en-US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mtClean="0"/>
              <a:t>ACCIDENT/INCIDENT REPORT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7400" y="1752601"/>
            <a:ext cx="8229600" cy="391636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/>
              <a:t>It shall have a section that shows all the vital information of the incident.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basic information such as time &amp; date, location as well as the incident classification.</a:t>
            </a:r>
          </a:p>
          <a:p>
            <a:pPr lvl="1" eaLnBrk="1" hangingPunct="1">
              <a:lnSpc>
                <a:spcPct val="90000"/>
              </a:lnSpc>
            </a:pPr>
            <a:r>
              <a:rPr lang="en-US"/>
              <a:t>brief background of the incident, description of injuries, damage and loss, and outlining the causes established and the agreed actions. </a:t>
            </a:r>
          </a:p>
          <a:p>
            <a:pPr lvl="1"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r>
              <a:rPr lang="en-US"/>
              <a:t>It shall be written in a form understandable to non-medical readers.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0453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1D8408A-58FF-4590-B4F6-979B43ADE22B}" type="slidenum">
              <a:rPr lang="en-US"/>
              <a:pPr eaLnBrk="1" hangingPunct="1"/>
              <a:t>23</a:t>
            </a:fld>
            <a:endParaRPr lang="en-US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smtClean="0"/>
              <a:t>ACCIDENT/INCIDENT REPORT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7400" y="1752601"/>
            <a:ext cx="7010400" cy="39163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/>
              <a:t>It shall have a section which shows the root cause of the accident/incident.</a:t>
            </a:r>
          </a:p>
          <a:p>
            <a:pPr eaLnBrk="1" hangingPunct="1">
              <a:lnSpc>
                <a:spcPct val="80000"/>
              </a:lnSpc>
            </a:pPr>
            <a:r>
              <a:rPr lang="en-US"/>
              <a:t>It shall have a section for recommended corrective actions complete with responsible persons and target date of implementation and completion.</a:t>
            </a:r>
          </a:p>
          <a:p>
            <a:pPr eaLnBrk="1" hangingPunct="1">
              <a:lnSpc>
                <a:spcPct val="80000"/>
              </a:lnSpc>
            </a:pPr>
            <a:r>
              <a:rPr lang="en-US"/>
              <a:t>It shall have a section for designated and authorized signatories.</a:t>
            </a:r>
          </a:p>
          <a:p>
            <a:pPr eaLnBrk="1" hangingPunct="1">
              <a:lnSpc>
                <a:spcPct val="80000"/>
              </a:lnSpc>
            </a:pPr>
            <a:r>
              <a:rPr lang="en-US"/>
              <a:t>The report and recommendation(s) must be communicated clearly.</a:t>
            </a:r>
          </a:p>
        </p:txBody>
      </p:sp>
      <p:pic>
        <p:nvPicPr>
          <p:cNvPr id="26629" name="Picture 4" descr="j02452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1" y="2819400"/>
            <a:ext cx="1274763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89275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8D638EC-9319-4887-AE3A-FA03C4FEE9B2}" type="slidenum">
              <a:rPr lang="en-US"/>
              <a:pPr eaLnBrk="1" hangingPunct="1"/>
              <a:t>24</a:t>
            </a:fld>
            <a:endParaRPr lang="en-US"/>
          </a:p>
        </p:txBody>
      </p:sp>
      <p:sp>
        <p:nvSpPr>
          <p:cNvPr id="27651" name="Rectangle 1029"/>
          <p:cNvSpPr>
            <a:spLocks noChangeArrowheads="1"/>
          </p:cNvSpPr>
          <p:nvPr/>
        </p:nvSpPr>
        <p:spPr bwMode="auto">
          <a:xfrm>
            <a:off x="1905000" y="1295400"/>
            <a:ext cx="4038600" cy="838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PH"/>
          </a:p>
        </p:txBody>
      </p:sp>
      <p:sp>
        <p:nvSpPr>
          <p:cNvPr id="27652" name="Text Box 1030"/>
          <p:cNvSpPr txBox="1">
            <a:spLocks noChangeArrowheads="1"/>
          </p:cNvSpPr>
          <p:nvPr/>
        </p:nvSpPr>
        <p:spPr bwMode="auto">
          <a:xfrm>
            <a:off x="2057400" y="838200"/>
            <a:ext cx="2381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b="1"/>
              <a:t>SAMPLE INCIDENT/</a:t>
            </a:r>
          </a:p>
          <a:p>
            <a:pPr algn="ctr" eaLnBrk="1" hangingPunct="1"/>
            <a:r>
              <a:rPr lang="en-US" b="1"/>
              <a:t>ACCIDENT REPORT</a:t>
            </a:r>
          </a:p>
        </p:txBody>
      </p:sp>
      <p:grpSp>
        <p:nvGrpSpPr>
          <p:cNvPr id="27653" name="Group 1032"/>
          <p:cNvGrpSpPr>
            <a:grpSpLocks/>
          </p:cNvGrpSpPr>
          <p:nvPr/>
        </p:nvGrpSpPr>
        <p:grpSpPr bwMode="auto">
          <a:xfrm>
            <a:off x="4824415" y="300445"/>
            <a:ext cx="5168672" cy="6178731"/>
            <a:chOff x="2079" y="0"/>
            <a:chExt cx="3681" cy="4320"/>
          </a:xfrm>
        </p:grpSpPr>
        <p:pic>
          <p:nvPicPr>
            <p:cNvPr id="27654" name="Picture 1028" descr="Picture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9" y="0"/>
              <a:ext cx="3681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5" name="Rectangle 1031"/>
            <p:cNvSpPr>
              <a:spLocks noChangeArrowheads="1"/>
            </p:cNvSpPr>
            <p:nvPr/>
          </p:nvSpPr>
          <p:spPr bwMode="auto">
            <a:xfrm>
              <a:off x="2160" y="0"/>
              <a:ext cx="768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</p:grp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51218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ACA0D3B-D8FF-4655-BD51-B83558366FEE}" type="slidenum">
              <a:rPr lang="en-US"/>
              <a:pPr eaLnBrk="1" hangingPunct="1"/>
              <a:t>25</a:t>
            </a:fld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22438"/>
            <a:ext cx="8229600" cy="406876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/>
              <a:t>Standards: Rule 1050 of the Occupational safety and Health Standards.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All work accidents or occupational illnesses in places of employment resulting in disabling condition or dangerous occurrence shall be reported to DOLE regional office using the form DOLE/BWC/HSD-IP-6. 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The formal report (2 copies) shall be submitted by the employer on or before the 20</a:t>
            </a:r>
            <a:r>
              <a:rPr lang="en-US" baseline="30000"/>
              <a:t>th</a:t>
            </a:r>
            <a:r>
              <a:rPr lang="en-US"/>
              <a:t> day of the same month following the date of the occurrence of the accident.</a:t>
            </a:r>
          </a:p>
          <a:p>
            <a:pPr eaLnBrk="1" hangingPunct="1">
              <a:lnSpc>
                <a:spcPct val="90000"/>
              </a:lnSpc>
            </a:pPr>
            <a:endParaRPr lang="en-US"/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title"/>
          </p:nvPr>
        </p:nvSpPr>
        <p:spPr>
          <a:xfrm>
            <a:off x="1592580" y="378188"/>
            <a:ext cx="9029700" cy="13255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REPORTING (LEGAL) REQUIREMENTS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69905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E5CD3A7-7810-424D-AE96-6E074BD3762E}" type="slidenum">
              <a:rPr lang="en-US"/>
              <a:pPr eaLnBrk="1" hangingPunct="1"/>
              <a:t>26</a:t>
            </a:fld>
            <a:endParaRPr lang="en-US"/>
          </a:p>
        </p:txBody>
      </p:sp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WAIR FORM</a:t>
            </a:r>
          </a:p>
        </p:txBody>
      </p:sp>
      <p:sp>
        <p:nvSpPr>
          <p:cNvPr id="29700" name="Rectangle 7"/>
          <p:cNvSpPr>
            <a:spLocks noChangeArrowheads="1"/>
          </p:cNvSpPr>
          <p:nvPr/>
        </p:nvSpPr>
        <p:spPr bwMode="auto">
          <a:xfrm>
            <a:off x="1981200" y="1828800"/>
            <a:ext cx="3200400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DOLE-BWC-OHSD-IP-6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 b="1" i="1"/>
              <a:t>EMPLOYER'S WORK ACCIDENT ILLNESS REPORT</a:t>
            </a:r>
          </a:p>
          <a:p>
            <a:pPr eaLnBrk="1" hangingPunct="1"/>
            <a:r>
              <a:rPr lang="en-US"/>
              <a:t>(This Report shall be submitted by the employer for every accident or illness to the Regional Office having jurisdiction on or before the 20th day of</a:t>
            </a:r>
          </a:p>
          <a:p>
            <a:pPr eaLnBrk="1" hangingPunct="1"/>
            <a:r>
              <a:rPr lang="en-US"/>
              <a:t>the month following the date of the accident)</a:t>
            </a:r>
          </a:p>
          <a:p>
            <a:pPr eaLnBrk="1" hangingPunct="1"/>
            <a:endParaRPr lang="en-US"/>
          </a:p>
        </p:txBody>
      </p:sp>
      <p:sp>
        <p:nvSpPr>
          <p:cNvPr id="29701" name="Rectangle 8"/>
          <p:cNvSpPr>
            <a:spLocks noChangeArrowheads="1"/>
          </p:cNvSpPr>
          <p:nvPr/>
        </p:nvSpPr>
        <p:spPr bwMode="auto">
          <a:xfrm>
            <a:off x="1828800" y="1524000"/>
            <a:ext cx="8610600" cy="304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PH"/>
          </a:p>
        </p:txBody>
      </p:sp>
      <p:pic>
        <p:nvPicPr>
          <p:cNvPr id="29702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410200" y="228600"/>
            <a:ext cx="4324350" cy="59436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77555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2C24328-FA43-40F2-967E-83FBEB57F96A}" type="slidenum">
              <a:rPr lang="en-US"/>
              <a:pPr eaLnBrk="1" hangingPunct="1"/>
              <a:t>27</a:t>
            </a:fld>
            <a:endParaRPr lang="en-US"/>
          </a:p>
        </p:txBody>
      </p:sp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2946" y="417377"/>
            <a:ext cx="9029700" cy="1325563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REPORTING (LEGAL) REQUIREMENTS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22438"/>
            <a:ext cx="8229600" cy="4068762"/>
          </a:xfrm>
        </p:spPr>
        <p:txBody>
          <a:bodyPr/>
          <a:lstStyle/>
          <a:p>
            <a:pPr eaLnBrk="1" hangingPunct="1"/>
            <a:r>
              <a:rPr lang="en-US"/>
              <a:t>If there are deaths and permanent total disabilities, the regional office shall be notified within 24 hours (after the occurrence of the incident) using the fastest available means of communication.</a:t>
            </a:r>
          </a:p>
          <a:p>
            <a:pPr eaLnBrk="1" hangingPunct="1"/>
            <a:r>
              <a:rPr lang="en-US"/>
              <a:t>The employer shall maintain and keep an accident or illness records which shall be open at all times for inspection.</a:t>
            </a:r>
          </a:p>
          <a:p>
            <a:pPr eaLnBrk="1" hangingPunct="1"/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04166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2D2E06D-8F42-4FC6-AB2C-52E5C5F4A888}" type="slidenum">
              <a:rPr lang="en-US"/>
              <a:pPr eaLnBrk="1" hangingPunct="1"/>
              <a:t>28</a:t>
            </a:fld>
            <a:endParaRPr lang="en-US"/>
          </a:p>
        </p:txBody>
      </p:sp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1828800" y="1447800"/>
            <a:ext cx="8534400" cy="533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PH"/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22438"/>
            <a:ext cx="8229600" cy="4068762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n-US" sz="4000" i="1">
                <a:solidFill>
                  <a:srgbClr val="FF0000"/>
                </a:solidFill>
              </a:rPr>
              <a:t>“An accident/incident report is not the end of an accident/incident response and investigation process, it is in fact the </a:t>
            </a:r>
            <a:r>
              <a:rPr lang="en-US" sz="4000" i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start </a:t>
            </a:r>
            <a:r>
              <a:rPr lang="en-US" sz="4000" i="1">
                <a:solidFill>
                  <a:srgbClr val="FF0000"/>
                </a:solidFill>
              </a:rPr>
              <a:t>of the corrective process”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05994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8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463C2F3-63DA-4634-8A11-88416BC8901F}" type="slidenum">
              <a:rPr lang="en-US"/>
              <a:pPr eaLnBrk="1" hangingPunct="1"/>
              <a:t>29</a:t>
            </a:fld>
            <a:endParaRPr lang="en-US"/>
          </a:p>
        </p:txBody>
      </p:sp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IMPLEMENT AND FOLLOW UP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22438"/>
            <a:ext cx="8229600" cy="4068762"/>
          </a:xfrm>
        </p:spPr>
        <p:txBody>
          <a:bodyPr/>
          <a:lstStyle/>
          <a:p>
            <a:pPr eaLnBrk="1" hangingPunct="1"/>
            <a:r>
              <a:rPr lang="en-US" dirty="0"/>
              <a:t>Monitor the implementation of corrective action.</a:t>
            </a:r>
          </a:p>
          <a:p>
            <a:pPr eaLnBrk="1" hangingPunct="1"/>
            <a:r>
              <a:rPr lang="en-US" dirty="0"/>
              <a:t>Check the effectiveness of the corrective </a:t>
            </a:r>
            <a:r>
              <a:rPr lang="en-US" dirty="0" smtClean="0"/>
              <a:t>actions</a:t>
            </a:r>
          </a:p>
          <a:p>
            <a:pPr eaLnBrk="1" hangingPunct="1"/>
            <a:r>
              <a:rPr lang="en-US" dirty="0" smtClean="0"/>
              <a:t>Conduct follow-ups and review monitoring</a:t>
            </a:r>
            <a:endParaRPr lang="en-US" dirty="0"/>
          </a:p>
          <a:p>
            <a:pPr eaLnBrk="1" hangingPunct="1"/>
            <a:r>
              <a:rPr lang="en-US" dirty="0"/>
              <a:t>Create an </a:t>
            </a:r>
            <a:r>
              <a:rPr lang="en-US" dirty="0" smtClean="0"/>
              <a:t>Incident / Accident </a:t>
            </a:r>
            <a:r>
              <a:rPr lang="en-US" dirty="0"/>
              <a:t>monitoring system or database in order to monitor accident/incident trends (e.g. recurring incidents, increasing or decreasing number of incidents, etc</a:t>
            </a:r>
            <a:r>
              <a:rPr lang="en-US" dirty="0" smtClean="0"/>
              <a:t>)</a:t>
            </a:r>
            <a:endParaRPr lang="en-US" dirty="0"/>
          </a:p>
          <a:p>
            <a:pPr eaLnBrk="1" hangingPunct="1">
              <a:buFontTx/>
              <a:buNone/>
            </a:pP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79451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A704B44-FC9A-41E9-A8E4-BD54E258867F}" type="slidenum">
              <a:rPr lang="en-US"/>
              <a:pPr eaLnBrk="1" hangingPunct="1"/>
              <a:t>3</a:t>
            </a:fld>
            <a:endParaRPr lang="en-US"/>
          </a:p>
        </p:txBody>
      </p:sp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WHAT IS AN ACCIDENT/INCIDENT INVESTIGATION?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52600"/>
            <a:ext cx="6781800" cy="4572000"/>
          </a:xfrm>
        </p:spPr>
        <p:txBody>
          <a:bodyPr/>
          <a:lstStyle/>
          <a:p>
            <a:pPr eaLnBrk="1" hangingPunct="1"/>
            <a:r>
              <a:rPr lang="en-US"/>
              <a:t>A methodical effort to collect and interpret the facts of accident/ incident.</a:t>
            </a:r>
          </a:p>
          <a:p>
            <a:pPr eaLnBrk="1" hangingPunct="1"/>
            <a:r>
              <a:rPr lang="en-US"/>
              <a:t>An inquiry as to how and why the accident/incident occurred in order to explore actions that should be taken to prevent or minimize recurrence of the accident.</a:t>
            </a:r>
          </a:p>
          <a:p>
            <a:pPr eaLnBrk="1" hangingPunct="1"/>
            <a:r>
              <a:rPr lang="en-US"/>
              <a:t>Most important - </a:t>
            </a:r>
            <a:r>
              <a:rPr lang="en-US" b="1"/>
              <a:t>Investigation is not intended to place blame.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00" y="2971801"/>
            <a:ext cx="25908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90183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BDA76E7-FE45-4A50-989F-FE752971D00C}" type="slidenum">
              <a:rPr lang="en-US"/>
              <a:pPr eaLnBrk="1" hangingPunct="1"/>
              <a:t>30</a:t>
            </a:fld>
            <a:endParaRPr lang="en-US"/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SUMMARY AND CONCLUSION</a:t>
            </a: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22438"/>
            <a:ext cx="8229600" cy="40687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An ounce of prevention is better than a pound of cure, as the saying goes, but we still can’t discount the importance of that “pound of cure”.</a:t>
            </a:r>
          </a:p>
          <a:p>
            <a:pPr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r>
              <a:rPr lang="en-US"/>
              <a:t>The only way to prevent the recurrence of an accident/incident is to have an accurate understanding of the event. Corrective actions can only be right if the exact root cause of the problem has been identified. 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32347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E5773D1-67FF-4905-A505-C99E389F62C8}" type="slidenum">
              <a:rPr lang="en-US" sz="1000"/>
              <a:pPr eaLnBrk="1" hangingPunct="1"/>
              <a:t>31</a:t>
            </a:fld>
            <a:endParaRPr lang="en-US" sz="1000"/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2412915" y="1384662"/>
            <a:ext cx="8001000" cy="4075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/>
            <a:endParaRPr lang="en-US" sz="6000" b="1" i="1" dirty="0" smtClean="0">
              <a:solidFill>
                <a:srgbClr val="00206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marL="0" indent="0" algn="ctr"/>
            <a:r>
              <a:rPr lang="en-US" sz="6000" b="1" i="1" dirty="0" smtClean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THANK YOU VERY MUCH!!!</a:t>
            </a:r>
          </a:p>
          <a:p>
            <a:pPr marL="0" indent="0" algn="ctr"/>
            <a:r>
              <a:rPr lang="en-US" sz="6000" b="1" i="1" dirty="0" smtClean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-END OF SLIDE-</a:t>
            </a:r>
            <a:endParaRPr lang="en-US" sz="6000" b="1" i="1" dirty="0">
              <a:solidFill>
                <a:srgbClr val="00206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endParaRPr lang="en-US" sz="6000" b="1" i="1" dirty="0">
              <a:solidFill>
                <a:srgbClr val="00206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35828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400EC1C-10EA-47E3-A643-0502398D65C9}" type="slidenum">
              <a:rPr lang="en-US"/>
              <a:pPr eaLnBrk="1" hangingPunct="1"/>
              <a:t>4</a:t>
            </a:fld>
            <a:endParaRPr lang="en-US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800">
                <a:effectLst>
                  <a:outerShdw blurRad="38100" dist="38100" dir="2700000" algn="tl">
                    <a:srgbClr val="C0C0C0"/>
                  </a:outerShdw>
                </a:effectLst>
              </a:rPr>
              <a:t>PURPOSE OF ACCIDENT/INCIDENT INVESTIGATION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22438"/>
            <a:ext cx="8229600" cy="3992562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/>
              <a:t>Prevent further loss when an accident/incident occurs (consequential injury or damage).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/>
              <a:t>To establish all facts and develop an information base for analysis.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/>
              <a:t>To draw conclusion.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/>
              <a:t>Create control measures and make recommendations to prevent recurrence of an accident/incident.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/>
              <a:t>Improve the safety program/system.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/>
              <a:t>Comply to regulations.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65000"/>
              </a:spcAft>
              <a:buFontTx/>
              <a:buNone/>
            </a:pPr>
            <a:endParaRPr lang="en-US"/>
          </a:p>
          <a:p>
            <a:pPr eaLnBrk="1" hangingPunct="1">
              <a:lnSpc>
                <a:spcPct val="90000"/>
              </a:lnSpc>
            </a:pPr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31583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FE954EC-C651-4443-AA60-A4E125BCD17D}" type="slidenum">
              <a:rPr lang="en-US"/>
              <a:pPr eaLnBrk="1" hangingPunct="1"/>
              <a:t>5</a:t>
            </a:fld>
            <a:endParaRPr lang="en-US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TYPES OF INCIDENTS/ACCIDENTS TO BE REPORTED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722438"/>
            <a:ext cx="8229600" cy="414496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/>
              <a:t>Fatal accidents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Accident causing injury or illness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/>
              <a:t>First Aid  Case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/>
              <a:t>Medical Treatment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/>
              <a:t>Disabling injuries (Permanent Total, Permanent Partial, Temporary Total)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Diseases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Dangerous occurrences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Property Damage (resulting from an accident)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Fire and explosion</a:t>
            </a:r>
          </a:p>
          <a:p>
            <a:pPr eaLnBrk="1" hangingPunct="1">
              <a:lnSpc>
                <a:spcPct val="90000"/>
              </a:lnSpc>
            </a:pPr>
            <a:r>
              <a:rPr lang="en-US" sz="2400"/>
              <a:t>Near miss</a:t>
            </a:r>
          </a:p>
        </p:txBody>
      </p:sp>
      <p:pic>
        <p:nvPicPr>
          <p:cNvPr id="9221" name="Picture 6" descr="BD06712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828800"/>
            <a:ext cx="1752600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15707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A5ACD1C-9EC3-4B8E-B0DA-E456296AE7E3}" type="slidenum">
              <a:rPr lang="en-US"/>
              <a:pPr eaLnBrk="1" hangingPunct="1"/>
              <a:t>6</a:t>
            </a:fld>
            <a:endParaRPr lang="en-US"/>
          </a:p>
        </p:txBody>
      </p:sp>
      <p:sp>
        <p:nvSpPr>
          <p:cNvPr id="151554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WHO SHOULD CONDUCT ACCIDENT/INCIDENT INVESTIGATION?</a:t>
            </a:r>
          </a:p>
        </p:txBody>
      </p:sp>
      <p:sp>
        <p:nvSpPr>
          <p:cNvPr id="10244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1981200" y="1905000"/>
            <a:ext cx="5257800" cy="2362200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/>
              <a:t>•  Supervisors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Safety and Health Committee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Safety Officer(s)*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Health Personnel</a:t>
            </a:r>
          </a:p>
          <a:p>
            <a:pPr eaLnBrk="1" hangingPunct="1">
              <a:lnSpc>
                <a:spcPct val="90000"/>
              </a:lnSpc>
            </a:pPr>
            <a:r>
              <a:rPr lang="en-US"/>
              <a:t>Other investigation teams/personnel</a:t>
            </a:r>
          </a:p>
          <a:p>
            <a:pPr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</a:pPr>
            <a:endParaRPr lang="en-US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/>
              <a:t>*</a:t>
            </a:r>
            <a:r>
              <a:rPr lang="en-US" i="1"/>
              <a:t>OSHStds 1047 (3)</a:t>
            </a:r>
          </a:p>
        </p:txBody>
      </p:sp>
      <p:sp>
        <p:nvSpPr>
          <p:cNvPr id="10245" name="Text Box 2052"/>
          <p:cNvSpPr txBox="1">
            <a:spLocks noChangeArrowheads="1"/>
          </p:cNvSpPr>
          <p:nvPr/>
        </p:nvSpPr>
        <p:spPr bwMode="auto">
          <a:xfrm>
            <a:off x="9204325" y="60610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sz="2400">
              <a:latin typeface="Times New Roman" panose="02020603050405020304" pitchFamily="18" charset="0"/>
            </a:endParaRPr>
          </a:p>
        </p:txBody>
      </p:sp>
      <p:pic>
        <p:nvPicPr>
          <p:cNvPr id="10246" name="Picture 2053" descr="BD10596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1" y="2286000"/>
            <a:ext cx="262731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29459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FF2B220-D214-434C-BAF7-94DB66B71B1C}" type="slidenum">
              <a:rPr lang="en-US"/>
              <a:pPr eaLnBrk="1" hangingPunct="1"/>
              <a:t>7</a:t>
            </a:fld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000">
                <a:effectLst>
                  <a:outerShdw blurRad="38100" dist="38100" dir="2700000" algn="tl">
                    <a:srgbClr val="C0C0C0"/>
                  </a:outerShdw>
                </a:effectLst>
              </a:rPr>
              <a:t>ADVANTAGES OF THE SUPERVISOR CONDUCTING AN ACCIDENT/INCIDENT INVESTIGATION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1752600"/>
            <a:ext cx="5791200" cy="4343400"/>
          </a:xfrm>
        </p:spPr>
        <p:txBody>
          <a:bodyPr/>
          <a:lstStyle/>
          <a:p>
            <a:pPr eaLnBrk="1" hangingPunct="1"/>
            <a:r>
              <a:rPr lang="en-US"/>
              <a:t>More familiar with the people involved.</a:t>
            </a:r>
          </a:p>
          <a:p>
            <a:pPr eaLnBrk="1" hangingPunct="1"/>
            <a:r>
              <a:rPr lang="en-US"/>
              <a:t>Have a better understanding of the process or operation.</a:t>
            </a:r>
          </a:p>
          <a:p>
            <a:pPr eaLnBrk="1" hangingPunct="1"/>
            <a:r>
              <a:rPr lang="en-US"/>
              <a:t>Have a personal stake in accident investigation.</a:t>
            </a:r>
          </a:p>
          <a:p>
            <a:pPr eaLnBrk="1" hangingPunct="1"/>
            <a:r>
              <a:rPr lang="en-US"/>
              <a:t>Employees may be willing to speak more freely.</a:t>
            </a:r>
          </a:p>
        </p:txBody>
      </p:sp>
      <p:pic>
        <p:nvPicPr>
          <p:cNvPr id="11269" name="Picture 6" descr="BD19898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578100"/>
            <a:ext cx="2844800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93684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0B45136-F89C-48AC-8EDB-7018894E2637}" type="slidenum">
              <a:rPr lang="en-US"/>
              <a:pPr eaLnBrk="1" hangingPunct="1"/>
              <a:t>8</a:t>
            </a:fld>
            <a:endParaRPr lang="en-US"/>
          </a:p>
        </p:txBody>
      </p:sp>
      <p:sp>
        <p:nvSpPr>
          <p:cNvPr id="20685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000">
                <a:effectLst>
                  <a:outerShdw blurRad="38100" dist="38100" dir="2700000" algn="tl">
                    <a:srgbClr val="C0C0C0"/>
                  </a:outerShdw>
                </a:effectLst>
              </a:rPr>
              <a:t>DISAVANTAGES OF THE SUPERVISOR CONDUCTING AN ACCIDENT/INCIDENT INVESTIGATION</a:t>
            </a:r>
          </a:p>
        </p:txBody>
      </p:sp>
      <p:sp>
        <p:nvSpPr>
          <p:cNvPr id="1229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2133600" y="1752600"/>
            <a:ext cx="6324600" cy="4343400"/>
          </a:xfrm>
        </p:spPr>
        <p:txBody>
          <a:bodyPr/>
          <a:lstStyle/>
          <a:p>
            <a:pPr eaLnBrk="1" hangingPunct="1"/>
            <a:r>
              <a:rPr lang="en-US"/>
              <a:t>Possible whitewash or cover-up.</a:t>
            </a:r>
          </a:p>
          <a:p>
            <a:pPr eaLnBrk="1" hangingPunct="1"/>
            <a:r>
              <a:rPr lang="en-US"/>
              <a:t>Supervisor tend to be more sympathetic to his/her subordinate.</a:t>
            </a:r>
          </a:p>
          <a:p>
            <a:pPr eaLnBrk="1" hangingPunct="1"/>
            <a:r>
              <a:rPr lang="en-US"/>
              <a:t>Lack of knowledge on technical safety.</a:t>
            </a:r>
          </a:p>
          <a:p>
            <a:pPr eaLnBrk="1" hangingPunct="1"/>
            <a:r>
              <a:rPr lang="en-US"/>
              <a:t>Focus may not  be on the incident but on the operation.</a:t>
            </a:r>
          </a:p>
          <a:p>
            <a:pPr eaLnBrk="1" hangingPunct="1"/>
            <a:r>
              <a:rPr lang="en-US"/>
              <a:t>Has tendency to create conflict between safety and productivity.</a:t>
            </a:r>
          </a:p>
          <a:p>
            <a:pPr eaLnBrk="1" hangingPunct="1"/>
            <a:endParaRPr lang="en-US"/>
          </a:p>
        </p:txBody>
      </p:sp>
      <p:pic>
        <p:nvPicPr>
          <p:cNvPr id="12293" name="Picture 1028" descr="BD19898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7200" y="2590801"/>
            <a:ext cx="2514600" cy="229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32547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D8A9430-8F5A-4737-80F0-0125473A055D}" type="slidenum">
              <a:rPr lang="en-US"/>
              <a:pPr eaLnBrk="1" hangingPunct="1"/>
              <a:t>9</a:t>
            </a:fld>
            <a:endParaRPr lang="en-US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/>
              <a:t>SAFETY OFFICER AS THE INVESTIGATOR</a:t>
            </a: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828801"/>
            <a:ext cx="6172200" cy="4525963"/>
          </a:xfrm>
        </p:spPr>
        <p:txBody>
          <a:bodyPr/>
          <a:lstStyle/>
          <a:p>
            <a:pPr eaLnBrk="1" hangingPunct="1"/>
            <a:r>
              <a:rPr lang="en-US"/>
              <a:t>RULE 1047 (3) of the Occupational safety and Health Standards.</a:t>
            </a:r>
          </a:p>
          <a:p>
            <a:pPr eaLnBrk="1" hangingPunct="1">
              <a:buFontTx/>
              <a:buNone/>
            </a:pPr>
            <a:endParaRPr lang="en-US"/>
          </a:p>
          <a:p>
            <a:pPr eaLnBrk="1" hangingPunct="1">
              <a:buFontTx/>
              <a:buNone/>
            </a:pPr>
            <a:r>
              <a:rPr lang="en-US"/>
              <a:t>Duties of a Safety Man/Officer: Conducts investigation of accidents as member of the Health and Safety Committee and submits his separate report and analysis of accidents to the employer.</a:t>
            </a:r>
          </a:p>
        </p:txBody>
      </p:sp>
      <p:pic>
        <p:nvPicPr>
          <p:cNvPr id="13317" name="Picture 4" descr="760182811_e3c8beccb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7200" y="2438400"/>
            <a:ext cx="2362200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25898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loud skipper design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Cloud skipper design template" id="{30DBBF30-EDA2-4408-9702-3B0A8AED6F12}" vid="{0F128B79-39D4-4007-9EC6-E245A2CC91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A1AFEDE-5CAF-4D05-AC35-0F55C5366E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Cloud skipper design slides</Template>
  <TotalTime>0</TotalTime>
  <Words>1621</Words>
  <Application>Microsoft Office PowerPoint</Application>
  <PresentationFormat>Custom</PresentationFormat>
  <Paragraphs>245</Paragraphs>
  <Slides>31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Cloud skipper design template</vt:lpstr>
      <vt:lpstr>Microsoft ClipArt Gallery</vt:lpstr>
      <vt:lpstr>BOSH BASIC  OCCUPATIONAL SAFETY &amp; HEALTH COURSE</vt:lpstr>
      <vt:lpstr>SESSION OBJECTIVES</vt:lpstr>
      <vt:lpstr>WHAT IS AN ACCIDENT/INCIDENT INVESTIGATION?</vt:lpstr>
      <vt:lpstr>PURPOSE OF ACCIDENT/INCIDENT INVESTIGATION</vt:lpstr>
      <vt:lpstr>TYPES OF INCIDENTS/ACCIDENTS TO BE REPORTED</vt:lpstr>
      <vt:lpstr>WHO SHOULD CONDUCT ACCIDENT/INCIDENT INVESTIGATION?</vt:lpstr>
      <vt:lpstr>ADVANTAGES OF THE SUPERVISOR CONDUCTING AN ACCIDENT/INCIDENT INVESTIGATION</vt:lpstr>
      <vt:lpstr>DISAVANTAGES OF THE SUPERVISOR CONDUCTING AN ACCIDENT/INCIDENT INVESTIGATION</vt:lpstr>
      <vt:lpstr>SAFETY OFFICER AS THE INVESTIGATOR</vt:lpstr>
      <vt:lpstr>Slide 10</vt:lpstr>
      <vt:lpstr>RESPONSE: SECURE SITE OF THE ACCIDENT/INCIDENT</vt:lpstr>
      <vt:lpstr>CONDUCT INVESTIGATION</vt:lpstr>
      <vt:lpstr>CONDUCT INVESTIGATION</vt:lpstr>
      <vt:lpstr>INTERVIEWING</vt:lpstr>
      <vt:lpstr>VITAL INFORMATION</vt:lpstr>
      <vt:lpstr>INTERVIEWING SKILLS REQUIRED IN AN INVESTIGATION</vt:lpstr>
      <vt:lpstr>ANALYZE RESULTS OF THE INVESTIGATION</vt:lpstr>
      <vt:lpstr>FIND ROOT CAUSES</vt:lpstr>
      <vt:lpstr>ROOT CAUSES</vt:lpstr>
      <vt:lpstr>RECOMMEND CONTROLS (ACTION PLANS)</vt:lpstr>
      <vt:lpstr>RECOMMEND CONTROLS (ACTION PLANS)</vt:lpstr>
      <vt:lpstr>ACCIDENT/INCIDENT REPORT</vt:lpstr>
      <vt:lpstr>ACCIDENT/INCIDENT REPORT</vt:lpstr>
      <vt:lpstr>Slide 24</vt:lpstr>
      <vt:lpstr>REPORTING (LEGAL) REQUIREMENTS</vt:lpstr>
      <vt:lpstr>WAIR FORM</vt:lpstr>
      <vt:lpstr>REPORTING (LEGAL) REQUIREMENTS</vt:lpstr>
      <vt:lpstr>Slide 28</vt:lpstr>
      <vt:lpstr>IMPLEMENT AND FOLLOW UP</vt:lpstr>
      <vt:lpstr>SUMMARY AND CONCLUSION</vt:lpstr>
      <vt:lpstr>Slide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2016-05-01T03:37:28Z</dcterms:created>
  <dcterms:modified xsi:type="dcterms:W3CDTF">2017-05-11T06:36:54Z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TC034605089991</vt:lpwstr>
  </property>
</Properties>
</file>