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0" r:id="rId2"/>
  </p:sldMasterIdLst>
  <p:notesMasterIdLst>
    <p:notesMasterId r:id="rId47"/>
  </p:notesMasterIdLst>
  <p:handoutMasterIdLst>
    <p:handoutMasterId r:id="rId48"/>
  </p:handoutMasterIdLst>
  <p:sldIdLst>
    <p:sldId id="265" r:id="rId3"/>
    <p:sldId id="340"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2" r:id="rId24"/>
    <p:sldId id="363" r:id="rId25"/>
    <p:sldId id="364" r:id="rId26"/>
    <p:sldId id="365" r:id="rId27"/>
    <p:sldId id="366" r:id="rId28"/>
    <p:sldId id="367" r:id="rId29"/>
    <p:sldId id="368" r:id="rId30"/>
    <p:sldId id="369" r:id="rId31"/>
    <p:sldId id="370" r:id="rId32"/>
    <p:sldId id="371" r:id="rId33"/>
    <p:sldId id="372" r:id="rId34"/>
    <p:sldId id="373" r:id="rId35"/>
    <p:sldId id="374" r:id="rId36"/>
    <p:sldId id="375" r:id="rId37"/>
    <p:sldId id="376" r:id="rId38"/>
    <p:sldId id="377" r:id="rId39"/>
    <p:sldId id="378" r:id="rId40"/>
    <p:sldId id="379" r:id="rId41"/>
    <p:sldId id="380" r:id="rId42"/>
    <p:sldId id="381" r:id="rId43"/>
    <p:sldId id="382" r:id="rId44"/>
    <p:sldId id="383" r:id="rId45"/>
    <p:sldId id="384"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68" d="100"/>
          <a:sy n="68" d="100"/>
        </p:scale>
        <p:origin x="90" y="174"/>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t>1/28/2018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t>1/28/2018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t>1</a:t>
            </a:fld>
            <a:endParaRPr lang="en-US"/>
          </a:p>
        </p:txBody>
      </p:sp>
    </p:spTree>
    <p:extLst>
      <p:ext uri="{BB962C8B-B14F-4D97-AF65-F5344CB8AC3E}">
        <p14:creationId xmlns:p14="http://schemas.microsoft.com/office/powerpoint/2010/main" val="3270333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491FB35-0746-46FC-A78F-D655FB38DF4F}" type="slidenum">
              <a:rPr lang="en-US" b="0">
                <a:latin typeface="Times New Roman" panose="02020603050405020304" pitchFamily="18" charset="0"/>
              </a:rPr>
              <a:pPr/>
              <a:t>10</a:t>
            </a:fld>
            <a:endParaRPr lang="en-US" b="0">
              <a:latin typeface="Times New Roman" panose="02020603050405020304"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Comparison of rust (slow oxidation). Coal (fossil fuel from forests-middle east) with rapid oxidation. Atmospheric (or slow) oxidation = resulted to rust of metals. Rapid oxidation = resulted to burning of oxygen which resulted to “rusted” like appearance. The heat made oxidation rapid.  Things are exposed to oxygen and thus undergoes oxidation. The head made oxidation rapid. Oxidation means introduction of oxygen.</a:t>
            </a:r>
          </a:p>
        </p:txBody>
      </p:sp>
    </p:spTree>
    <p:extLst>
      <p:ext uri="{BB962C8B-B14F-4D97-AF65-F5344CB8AC3E}">
        <p14:creationId xmlns:p14="http://schemas.microsoft.com/office/powerpoint/2010/main" val="3543806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10FE44E-198C-47AE-B1B2-25A9D9A43486}" type="slidenum">
              <a:rPr lang="en-US" b="0">
                <a:latin typeface="Times New Roman" panose="02020603050405020304" pitchFamily="18" charset="0"/>
              </a:rPr>
              <a:pPr/>
              <a:t>11</a:t>
            </a:fld>
            <a:endParaRPr lang="en-US" b="0">
              <a:latin typeface="Times New Roman" panose="02020603050405020304"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Wag na nating pagtularan kung fire triangle, fire tetrahedron or fire pyramid. Those are just terms of various fire training organizations.</a:t>
            </a:r>
          </a:p>
          <a:p>
            <a:pPr eaLnBrk="1" hangingPunct="1">
              <a:buFontTx/>
              <a:buChar char="•"/>
            </a:pPr>
            <a:r>
              <a:rPr lang="en-US">
                <a:latin typeface="Arial" panose="020B0604020202020204" pitchFamily="34" charset="0"/>
              </a:rPr>
              <a:t>Observe a burning wood – it seems that the fire is floating, because what burns is the vapor of the wood and not the solid wood. Heat vaporizes the wood.</a:t>
            </a:r>
          </a:p>
          <a:p>
            <a:pPr eaLnBrk="1" hangingPunct="1">
              <a:buFontTx/>
              <a:buChar char="•"/>
            </a:pPr>
            <a:r>
              <a:rPr lang="en-US">
                <a:latin typeface="Arial" panose="020B0604020202020204" pitchFamily="34" charset="0"/>
              </a:rPr>
              <a:t>“solids ay di nasusunog” (vaporize first). That’s why you can’t see the fire “touching” the solid fuel when you look closely. Yung vapor ng utem ang nasusunog. Heat will vaporize the solid first.</a:t>
            </a:r>
          </a:p>
        </p:txBody>
      </p:sp>
    </p:spTree>
    <p:extLst>
      <p:ext uri="{BB962C8B-B14F-4D97-AF65-F5344CB8AC3E}">
        <p14:creationId xmlns:p14="http://schemas.microsoft.com/office/powerpoint/2010/main" val="1133853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E80A36CD-0D47-4C9A-9251-D2FAE0524E78}" type="slidenum">
              <a:rPr lang="en-US" b="0">
                <a:latin typeface="Times New Roman" panose="02020603050405020304" pitchFamily="18" charset="0"/>
              </a:rPr>
              <a:pPr/>
              <a:t>12</a:t>
            </a:fld>
            <a:endParaRPr lang="en-US" b="0">
              <a:latin typeface="Times New Roman" panose="02020603050405020304" pitchFamily="18"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Nasusunog lang ay organic, with the exception of heavy metals</a:t>
            </a:r>
          </a:p>
          <a:p>
            <a:pPr eaLnBrk="1" hangingPunct="1">
              <a:buFontTx/>
              <a:buChar char="•"/>
            </a:pPr>
            <a:r>
              <a:rPr lang="en-US">
                <a:latin typeface="Arial" panose="020B0604020202020204" pitchFamily="34" charset="0"/>
              </a:rPr>
              <a:t>Ignition temp: the temperature of a substance in order for it to have a continuous, self sustaining fire.</a:t>
            </a:r>
          </a:p>
          <a:p>
            <a:pPr eaLnBrk="1" hangingPunct="1">
              <a:buFontTx/>
              <a:buChar char="•"/>
            </a:pPr>
            <a:r>
              <a:rPr lang="en-US">
                <a:latin typeface="Arial" panose="020B0604020202020204" pitchFamily="34" charset="0"/>
              </a:rPr>
              <a:t>Flammable and inflammable are the same.</a:t>
            </a:r>
          </a:p>
          <a:p>
            <a:pPr eaLnBrk="1" hangingPunct="1">
              <a:buFontTx/>
              <a:buChar char="•"/>
            </a:pPr>
            <a:r>
              <a:rPr lang="en-US">
                <a:latin typeface="Arial" panose="020B0604020202020204" pitchFamily="34" charset="0"/>
              </a:rPr>
              <a:t>Combustible and incombustible are not the same</a:t>
            </a:r>
          </a:p>
          <a:p>
            <a:pPr eaLnBrk="1" hangingPunct="1">
              <a:buFontTx/>
              <a:buChar char="•"/>
            </a:pPr>
            <a:r>
              <a:rPr lang="en-US" i="1" u="sng">
                <a:latin typeface="Arial" panose="020B0604020202020204" pitchFamily="34" charset="0"/>
              </a:rPr>
              <a:t>Fire Point</a:t>
            </a:r>
            <a:r>
              <a:rPr lang="en-US">
                <a:latin typeface="Arial" panose="020B0604020202020204" pitchFamily="34" charset="0"/>
              </a:rPr>
              <a:t> - the temperature at which a fuel will continue to burn after it has been ignited. This is a few degrees hotter than the flash point</a:t>
            </a:r>
          </a:p>
          <a:p>
            <a:pPr eaLnBrk="1" hangingPunct="1">
              <a:buFontTx/>
              <a:buChar char="•"/>
            </a:pPr>
            <a:r>
              <a:rPr lang="en-US" i="1" u="sng">
                <a:latin typeface="Arial" panose="020B0604020202020204" pitchFamily="34" charset="0"/>
              </a:rPr>
              <a:t>Flash Point</a:t>
            </a:r>
            <a:r>
              <a:rPr lang="en-US">
                <a:latin typeface="Arial" panose="020B0604020202020204" pitchFamily="34" charset="0"/>
              </a:rPr>
              <a:t> - the lowest temperature at which a substance will give off enough vapors to form a flammable mixture with air near the surface of the substance that will burn when a flame or spark is applied</a:t>
            </a:r>
          </a:p>
        </p:txBody>
      </p:sp>
    </p:spTree>
    <p:extLst>
      <p:ext uri="{BB962C8B-B14F-4D97-AF65-F5344CB8AC3E}">
        <p14:creationId xmlns:p14="http://schemas.microsoft.com/office/powerpoint/2010/main" val="1577697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1F2D21B-89BC-4B0B-9333-8BEB3D120080}" type="slidenum">
              <a:rPr lang="en-US" b="0">
                <a:latin typeface="Times New Roman" panose="02020603050405020304" pitchFamily="18" charset="0"/>
              </a:rPr>
              <a:pPr/>
              <a:t>13</a:t>
            </a:fld>
            <a:endParaRPr lang="en-US" b="0">
              <a:latin typeface="Times New Roman" panose="02020603050405020304"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When storing chemicals – take note of the vapor pressure. The higher the vapor pressure of the material the more vulnerable the container. The weakest portion of the container will be the first to give-in.  An open container which contains a volatile material actually releases freely due to evaporation (release of the vapor pressure)</a:t>
            </a:r>
          </a:p>
        </p:txBody>
      </p:sp>
    </p:spTree>
    <p:extLst>
      <p:ext uri="{BB962C8B-B14F-4D97-AF65-F5344CB8AC3E}">
        <p14:creationId xmlns:p14="http://schemas.microsoft.com/office/powerpoint/2010/main" val="4165391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79C5E55-2826-4EB0-A699-DE83B639BC59}" type="slidenum">
              <a:rPr lang="en-US" b="0">
                <a:latin typeface="Times New Roman" panose="02020603050405020304" pitchFamily="18" charset="0"/>
              </a:rPr>
              <a:pPr/>
              <a:t>14</a:t>
            </a:fld>
            <a:endParaRPr lang="en-US" b="0">
              <a:latin typeface="Times New Roman" panose="02020603050405020304"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Flammable is more hazardous because it can easily be ignited, however, combustible materials on fire are much more difficult to suppress.</a:t>
            </a:r>
          </a:p>
        </p:txBody>
      </p:sp>
    </p:spTree>
    <p:extLst>
      <p:ext uri="{BB962C8B-B14F-4D97-AF65-F5344CB8AC3E}">
        <p14:creationId xmlns:p14="http://schemas.microsoft.com/office/powerpoint/2010/main" val="1669225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E2D9F377-6D71-461E-B13B-130C2E80C8EC}" type="slidenum">
              <a:rPr lang="en-US" b="0">
                <a:latin typeface="Times New Roman" panose="02020603050405020304" pitchFamily="18" charset="0"/>
              </a:rPr>
              <a:pPr/>
              <a:t>15</a:t>
            </a:fld>
            <a:endParaRPr lang="en-US" b="0">
              <a:latin typeface="Times New Roman" panose="02020603050405020304"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6583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56D5136-0948-47F0-8EE0-F07E94281D48}" type="slidenum">
              <a:rPr lang="en-US" b="0">
                <a:latin typeface="Times New Roman" panose="02020603050405020304" pitchFamily="18" charset="0"/>
              </a:rPr>
              <a:pPr/>
              <a:t>16</a:t>
            </a:fld>
            <a:endParaRPr lang="en-US" b="0">
              <a:latin typeface="Times New Roman" panose="02020603050405020304"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Oxygen Level </a:t>
            </a:r>
          </a:p>
          <a:p>
            <a:pPr lvl="1" eaLnBrk="1" hangingPunct="1">
              <a:buFontTx/>
              <a:buChar char="•"/>
            </a:pPr>
            <a:r>
              <a:rPr lang="en-US">
                <a:latin typeface="Arial" panose="020B0604020202020204" pitchFamily="34" charset="0"/>
              </a:rPr>
              <a:t>Max Safe Level = 23.5 %  (OSHA)</a:t>
            </a:r>
          </a:p>
          <a:p>
            <a:pPr lvl="1" eaLnBrk="1" hangingPunct="1">
              <a:buFontTx/>
              <a:buChar char="•"/>
            </a:pPr>
            <a:r>
              <a:rPr lang="en-US">
                <a:latin typeface="Arial" panose="020B0604020202020204" pitchFamily="34" charset="0"/>
              </a:rPr>
              <a:t>Normal Level = 21 % (78% Nitrogen, 1 % Other Gases)</a:t>
            </a:r>
          </a:p>
          <a:p>
            <a:pPr lvl="1" eaLnBrk="1" hangingPunct="1">
              <a:buFontTx/>
              <a:buChar char="•"/>
            </a:pPr>
            <a:r>
              <a:rPr lang="en-US">
                <a:latin typeface="Arial" panose="020B0604020202020204" pitchFamily="34" charset="0"/>
              </a:rPr>
              <a:t>Minimum Safe Level – 19.5 % (OSHA)</a:t>
            </a:r>
          </a:p>
          <a:p>
            <a:pPr lvl="1" eaLnBrk="1" hangingPunct="1">
              <a:buFontTx/>
              <a:buChar char="•"/>
            </a:pPr>
            <a:r>
              <a:rPr lang="en-US">
                <a:latin typeface="Arial" panose="020B0604020202020204" pitchFamily="34" charset="0"/>
              </a:rPr>
              <a:t>16 % - Minimum level to support fire</a:t>
            </a:r>
          </a:p>
          <a:p>
            <a:pPr lvl="1" eaLnBrk="1" hangingPunct="1">
              <a:buFontTx/>
              <a:buChar char="•"/>
            </a:pPr>
            <a:r>
              <a:rPr lang="en-US">
                <a:latin typeface="Arial" panose="020B0604020202020204" pitchFamily="34" charset="0"/>
              </a:rPr>
              <a:t>Most people die from lack of oxygen than fire</a:t>
            </a:r>
          </a:p>
          <a:p>
            <a:pPr lvl="1" eaLnBrk="1" hangingPunct="1">
              <a:buFontTx/>
              <a:buChar char="•"/>
            </a:pPr>
            <a:r>
              <a:rPr lang="en-US">
                <a:latin typeface="Arial" panose="020B0604020202020204" pitchFamily="34" charset="0"/>
              </a:rPr>
              <a:t>Above 23 % – considered as oxygen enriched</a:t>
            </a:r>
          </a:p>
        </p:txBody>
      </p:sp>
    </p:spTree>
    <p:extLst>
      <p:ext uri="{BB962C8B-B14F-4D97-AF65-F5344CB8AC3E}">
        <p14:creationId xmlns:p14="http://schemas.microsoft.com/office/powerpoint/2010/main" val="1797493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9A9BC7B4-E8CC-4770-9A73-6DF8439E9BDC}" type="slidenum">
              <a:rPr lang="en-US" b="0">
                <a:latin typeface="Times New Roman" panose="02020603050405020304" pitchFamily="18" charset="0"/>
              </a:rPr>
              <a:pPr/>
              <a:t>17</a:t>
            </a:fld>
            <a:endParaRPr lang="en-US" b="0">
              <a:latin typeface="Times New Roman" panose="02020603050405020304"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Static electricity: rubbing of wool. Fire incidence in a gas station.  A lady was rubbing her hands on her clothes while handling the gas pump and nozzle. The gas vapors suddenly goes into flame</a:t>
            </a:r>
          </a:p>
        </p:txBody>
      </p:sp>
    </p:spTree>
    <p:extLst>
      <p:ext uri="{BB962C8B-B14F-4D97-AF65-F5344CB8AC3E}">
        <p14:creationId xmlns:p14="http://schemas.microsoft.com/office/powerpoint/2010/main" val="3608447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AA5F7C8-B575-4586-86F7-0B0B97E7CC00}" type="slidenum">
              <a:rPr lang="en-US" b="0">
                <a:latin typeface="Times New Roman" panose="02020603050405020304" pitchFamily="18" charset="0"/>
              </a:rPr>
              <a:pPr/>
              <a:t>18</a:t>
            </a:fld>
            <a:endParaRPr lang="en-US" b="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Relative Humidity: amount of moisture in the air.</a:t>
            </a:r>
          </a:p>
          <a:p>
            <a:pPr lvl="1" eaLnBrk="1" hangingPunct="1">
              <a:buFontTx/>
              <a:buChar char="•"/>
            </a:pPr>
            <a:r>
              <a:rPr lang="en-US">
                <a:latin typeface="Arial" panose="020B0604020202020204" pitchFamily="34" charset="0"/>
              </a:rPr>
              <a:t>Arizona: RH = 12 – very dry/little moisture content – </a:t>
            </a:r>
          </a:p>
          <a:p>
            <a:pPr lvl="1" eaLnBrk="1" hangingPunct="1">
              <a:buFontTx/>
              <a:buChar char="•"/>
            </a:pPr>
            <a:r>
              <a:rPr lang="en-US">
                <a:latin typeface="Arial" panose="020B0604020202020204" pitchFamily="34" charset="0"/>
              </a:rPr>
              <a:t>Note: RH below 20 is prone to static electricity which is a Fire Hazards.</a:t>
            </a:r>
          </a:p>
          <a:p>
            <a:pPr lvl="1" eaLnBrk="1" hangingPunct="1">
              <a:buFontTx/>
              <a:buChar char="•"/>
            </a:pPr>
            <a:r>
              <a:rPr lang="en-US">
                <a:latin typeface="Arial" panose="020B0604020202020204" pitchFamily="34" charset="0"/>
              </a:rPr>
              <a:t>Philippines RH = 90. Too humid (malagkit). Prone to dusty air. Prone to “libag”</a:t>
            </a:r>
          </a:p>
          <a:p>
            <a:pPr lvl="1" eaLnBrk="1" hangingPunct="1">
              <a:buFontTx/>
              <a:buChar char="•"/>
            </a:pPr>
            <a:r>
              <a:rPr lang="en-US">
                <a:latin typeface="Arial" panose="020B0604020202020204" pitchFamily="34" charset="0"/>
              </a:rPr>
              <a:t>Safe and Ideal RH = 40 to 60</a:t>
            </a:r>
          </a:p>
        </p:txBody>
      </p:sp>
    </p:spTree>
    <p:extLst>
      <p:ext uri="{BB962C8B-B14F-4D97-AF65-F5344CB8AC3E}">
        <p14:creationId xmlns:p14="http://schemas.microsoft.com/office/powerpoint/2010/main" val="16588188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5BA5B84-ECAB-4AF8-A188-9B8E4E670B32}" type="slidenum">
              <a:rPr lang="en-US" b="0">
                <a:latin typeface="Times New Roman" panose="02020603050405020304" pitchFamily="18" charset="0"/>
              </a:rPr>
              <a:pPr/>
              <a:t>19</a:t>
            </a:fld>
            <a:endParaRPr lang="en-US" b="0">
              <a:latin typeface="Times New Roman" panose="02020603050405020304"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Flame Color</a:t>
            </a:r>
          </a:p>
          <a:p>
            <a:pPr lvl="1" eaLnBrk="1" hangingPunct="1">
              <a:buFontTx/>
              <a:buChar char="•"/>
            </a:pPr>
            <a:r>
              <a:rPr lang="en-US">
                <a:latin typeface="Arial" panose="020B0604020202020204" pitchFamily="34" charset="0"/>
              </a:rPr>
              <a:t>Blue – good or complete combustion. complete combustion, highest temp, CO2 is by product</a:t>
            </a:r>
          </a:p>
          <a:p>
            <a:pPr lvl="1" eaLnBrk="1" hangingPunct="1">
              <a:buFontTx/>
              <a:buChar char="•"/>
            </a:pPr>
            <a:r>
              <a:rPr lang="en-US">
                <a:latin typeface="Arial" panose="020B0604020202020204" pitchFamily="34" charset="0"/>
              </a:rPr>
              <a:t>Yellow – poor or incomplete combustion. incomplete combustion, low heat, produces CO</a:t>
            </a:r>
          </a:p>
          <a:p>
            <a:pPr lvl="1" eaLnBrk="1" hangingPunct="1">
              <a:buFontTx/>
              <a:buChar char="•"/>
            </a:pPr>
            <a:r>
              <a:rPr lang="en-US">
                <a:latin typeface="Arial" panose="020B0604020202020204" pitchFamily="34" charset="0"/>
              </a:rPr>
              <a:t>White Flame – metal flame (don’t pour water, it may explode)</a:t>
            </a:r>
          </a:p>
          <a:p>
            <a:pPr eaLnBrk="1" hangingPunct="1">
              <a:buFontTx/>
              <a:buChar char="•"/>
            </a:pPr>
            <a:r>
              <a:rPr lang="en-US">
                <a:latin typeface="Arial" panose="020B0604020202020204" pitchFamily="34" charset="0"/>
              </a:rPr>
              <a:t>Smoke color</a:t>
            </a:r>
          </a:p>
          <a:p>
            <a:pPr lvl="1" eaLnBrk="1" hangingPunct="1">
              <a:buFontTx/>
              <a:buChar char="•"/>
            </a:pPr>
            <a:r>
              <a:rPr lang="en-US">
                <a:latin typeface="Arial" panose="020B0604020202020204" pitchFamily="34" charset="0"/>
              </a:rPr>
              <a:t>Gray smoke – with fumes and other buproducts</a:t>
            </a:r>
          </a:p>
          <a:p>
            <a:pPr lvl="1" eaLnBrk="1" hangingPunct="1">
              <a:buFontTx/>
              <a:buChar char="•"/>
            </a:pPr>
            <a:r>
              <a:rPr lang="en-US">
                <a:latin typeface="Arial" panose="020B0604020202020204" pitchFamily="34" charset="0"/>
              </a:rPr>
              <a:t>White smoke: grassfire</a:t>
            </a:r>
          </a:p>
          <a:p>
            <a:pPr eaLnBrk="1" hangingPunct="1">
              <a:buFontTx/>
              <a:buChar char="•"/>
            </a:pPr>
            <a:r>
              <a:rPr lang="en-US">
                <a:latin typeface="Arial" panose="020B0604020202020204" pitchFamily="34" charset="0"/>
              </a:rPr>
              <a:t>·Joke/story-Fire triangle: man, wife and mistress</a:t>
            </a:r>
          </a:p>
        </p:txBody>
      </p:sp>
    </p:spTree>
    <p:extLst>
      <p:ext uri="{BB962C8B-B14F-4D97-AF65-F5344CB8AC3E}">
        <p14:creationId xmlns:p14="http://schemas.microsoft.com/office/powerpoint/2010/main" val="859270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4A910A43-22E0-40BF-A140-E609EEC9F8CD}" type="slidenum">
              <a:rPr lang="en-US" b="0">
                <a:latin typeface="Times New Roman" panose="02020603050405020304" pitchFamily="18" charset="0"/>
              </a:rPr>
              <a:pPr/>
              <a:t>2</a:t>
            </a:fld>
            <a:endParaRPr lang="en-US" b="0">
              <a:latin typeface="Times New Roman" panose="02020603050405020304" pitchFamily="18"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buFontTx/>
              <a:buChar char="•"/>
            </a:pPr>
            <a:r>
              <a:rPr lang="en-US">
                <a:latin typeface="Arial" panose="020B0604020202020204" pitchFamily="34" charset="0"/>
              </a:rPr>
              <a:t>Objectives: “Recognize the important elements of an effective Fire Safety Program – of course, 1st thing important is you learn because you are SO’s. But it shouldn’t end there, you have to translate the learning to actual programs in your workplace. Implement Fire Safety Programs. Joke: wag naman update lang ng resume.</a:t>
            </a:r>
          </a:p>
          <a:p>
            <a:pPr eaLnBrk="1" hangingPunct="1">
              <a:lnSpc>
                <a:spcPct val="90000"/>
              </a:lnSpc>
              <a:buFontTx/>
              <a:buChar char="•"/>
            </a:pPr>
            <a:r>
              <a:rPr lang="en-US">
                <a:latin typeface="Arial" panose="020B0604020202020204" pitchFamily="34" charset="0"/>
              </a:rPr>
              <a:t>“Recognize the causes and extent of fire incidents” – To know the importance and significance of this subject matter.</a:t>
            </a:r>
          </a:p>
          <a:p>
            <a:pPr eaLnBrk="1" hangingPunct="1">
              <a:lnSpc>
                <a:spcPct val="90000"/>
              </a:lnSpc>
              <a:buFontTx/>
              <a:buChar char="•"/>
            </a:pPr>
            <a:r>
              <a:rPr lang="en-US">
                <a:latin typeface="Arial" panose="020B0604020202020204" pitchFamily="34" charset="0"/>
              </a:rPr>
              <a:t>“Describe the concepts and understand principle of fire…” – We have to understand the nature, concept and principle first in order to understand fully the objectives of this subject matter.</a:t>
            </a:r>
          </a:p>
          <a:p>
            <a:pPr eaLnBrk="1" hangingPunct="1">
              <a:lnSpc>
                <a:spcPct val="90000"/>
              </a:lnSpc>
              <a:buFontTx/>
              <a:buChar char="•"/>
            </a:pPr>
            <a:r>
              <a:rPr lang="en-US">
                <a:latin typeface="Arial" panose="020B0604020202020204" pitchFamily="34" charset="0"/>
              </a:rPr>
              <a:t>·Categories of Fire</a:t>
            </a:r>
          </a:p>
          <a:p>
            <a:pPr lvl="1" eaLnBrk="1" hangingPunct="1">
              <a:lnSpc>
                <a:spcPct val="90000"/>
              </a:lnSpc>
              <a:buFontTx/>
              <a:buChar char="•"/>
            </a:pPr>
            <a:r>
              <a:rPr lang="en-US">
                <a:latin typeface="Arial" panose="020B0604020202020204" pitchFamily="34" charset="0"/>
              </a:rPr>
              <a:t>	Beneficial (controlled) – e.g. for cooking, internal combustion engines, heating and lighting, etc.</a:t>
            </a:r>
          </a:p>
          <a:p>
            <a:pPr lvl="1" eaLnBrk="1" hangingPunct="1">
              <a:lnSpc>
                <a:spcPct val="90000"/>
              </a:lnSpc>
              <a:buFontTx/>
              <a:buChar char="•"/>
            </a:pPr>
            <a:r>
              <a:rPr lang="en-US">
                <a:latin typeface="Arial" panose="020B0604020202020204" pitchFamily="34" charset="0"/>
              </a:rPr>
              <a:t>	Destructive (uncontrolled) </a:t>
            </a:r>
          </a:p>
          <a:p>
            <a:pPr eaLnBrk="1" hangingPunct="1">
              <a:lnSpc>
                <a:spcPct val="90000"/>
              </a:lnSpc>
              <a:buFontTx/>
              <a:buChar char="•"/>
            </a:pPr>
            <a:r>
              <a:rPr lang="en-US">
                <a:latin typeface="Arial" panose="020B0604020202020204" pitchFamily="34" charset="0"/>
              </a:rPr>
              <a:t>·We are suppressing “destructive fires”, those that may result to injury, illness, death and damage to property.  </a:t>
            </a:r>
          </a:p>
          <a:p>
            <a:pPr eaLnBrk="1" hangingPunct="1">
              <a:lnSpc>
                <a:spcPct val="90000"/>
              </a:lnSpc>
              <a:buFontTx/>
              <a:buChar char="•"/>
            </a:pPr>
            <a:r>
              <a:rPr lang="en-US">
                <a:latin typeface="Arial" panose="020B0604020202020204" pitchFamily="34" charset="0"/>
              </a:rPr>
              <a:t>Analogy of soldier using a gun and a person using a gun. That is, you need to understand the behavior of your enemy.  You do not survive in a war with a knowledge only on how to use the gun.  You have to know the behavior of your enemey. That’s how we should face fire.</a:t>
            </a:r>
          </a:p>
        </p:txBody>
      </p:sp>
    </p:spTree>
    <p:extLst>
      <p:ext uri="{BB962C8B-B14F-4D97-AF65-F5344CB8AC3E}">
        <p14:creationId xmlns:p14="http://schemas.microsoft.com/office/powerpoint/2010/main" val="10247955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A285D83-1922-42BE-BB9F-D4EC68032218}" type="slidenum">
              <a:rPr lang="en-US" b="0">
                <a:latin typeface="Times New Roman" panose="02020603050405020304" pitchFamily="18" charset="0"/>
              </a:rPr>
              <a:pPr/>
              <a:t>20</a:t>
            </a:fld>
            <a:endParaRPr lang="en-US" b="0">
              <a:latin typeface="Times New Roman" panose="02020603050405020304"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Ordinary combustibles – with residue or ember</a:t>
            </a:r>
          </a:p>
          <a:p>
            <a:pPr eaLnBrk="1" hangingPunct="1">
              <a:buFontTx/>
              <a:buChar char="•"/>
            </a:pPr>
            <a:r>
              <a:rPr lang="en-US">
                <a:latin typeface="Arial" panose="020B0604020202020204" pitchFamily="34" charset="0"/>
              </a:rPr>
              <a:t>Surface fire – without residue.</a:t>
            </a:r>
          </a:p>
          <a:p>
            <a:pPr eaLnBrk="1" hangingPunct="1">
              <a:buFontTx/>
              <a:buChar char="•"/>
            </a:pPr>
            <a:r>
              <a:rPr lang="en-US">
                <a:latin typeface="Arial" panose="020B0604020202020204" pitchFamily="34" charset="0"/>
              </a:rPr>
              <a:t>If an electrical equipment is not energized (under fire), it’s classified as Class A or B.</a:t>
            </a:r>
          </a:p>
        </p:txBody>
      </p:sp>
    </p:spTree>
    <p:extLst>
      <p:ext uri="{BB962C8B-B14F-4D97-AF65-F5344CB8AC3E}">
        <p14:creationId xmlns:p14="http://schemas.microsoft.com/office/powerpoint/2010/main" val="3288423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F90D685-A5CB-4470-A7CC-7A8D136E8232}" type="slidenum">
              <a:rPr lang="en-US" b="0">
                <a:latin typeface="Times New Roman" panose="02020603050405020304" pitchFamily="18" charset="0"/>
              </a:rPr>
              <a:pPr/>
              <a:t>21</a:t>
            </a:fld>
            <a:endParaRPr lang="en-US" b="0">
              <a:latin typeface="Times New Roman" panose="02020603050405020304"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Type K Fires (cooking oil) – use “K” type fire extinguisher or potassium carbonate type</a:t>
            </a:r>
          </a:p>
          <a:p>
            <a:pPr eaLnBrk="1" hangingPunct="1"/>
            <a:r>
              <a:rPr lang="en-US">
                <a:latin typeface="Arial" panose="020B0604020202020204" pitchFamily="34" charset="0"/>
              </a:rPr>
              <a:t>·Type E- fire = Combination of any two types</a:t>
            </a:r>
          </a:p>
        </p:txBody>
      </p:sp>
    </p:spTree>
    <p:extLst>
      <p:ext uri="{BB962C8B-B14F-4D97-AF65-F5344CB8AC3E}">
        <p14:creationId xmlns:p14="http://schemas.microsoft.com/office/powerpoint/2010/main" val="3269311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26EF83C-F5C7-4E3D-9A42-5992B0D84E35}" type="slidenum">
              <a:rPr lang="en-US" b="0">
                <a:latin typeface="Times New Roman" panose="02020603050405020304" pitchFamily="18" charset="0"/>
              </a:rPr>
              <a:pPr/>
              <a:t>22</a:t>
            </a:fld>
            <a:endParaRPr lang="en-US" b="0">
              <a:latin typeface="Times New Roman" panose="02020603050405020304" pitchFamily="18"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Joke/story : Analogy of bonfire and mode of spreading fire (barbecue-conduction, tree/leaves-convection, warmth-radiation). “with the sweetheart”</a:t>
            </a:r>
          </a:p>
          <a:p>
            <a:pPr eaLnBrk="1" hangingPunct="1">
              <a:buFontTx/>
              <a:buChar char="•"/>
            </a:pPr>
            <a:r>
              <a:rPr lang="en-US">
                <a:latin typeface="Arial" panose="020B0604020202020204" pitchFamily="34" charset="0"/>
              </a:rPr>
              <a:t>Conduction – can be direct contact with the fire or through a conductive material.</a:t>
            </a:r>
          </a:p>
        </p:txBody>
      </p:sp>
    </p:spTree>
    <p:extLst>
      <p:ext uri="{BB962C8B-B14F-4D97-AF65-F5344CB8AC3E}">
        <p14:creationId xmlns:p14="http://schemas.microsoft.com/office/powerpoint/2010/main" val="3086921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43AA3F3F-AB9E-42B7-AF3B-92C0203208D8}" type="slidenum">
              <a:rPr lang="en-US" b="0">
                <a:latin typeface="Times New Roman" panose="02020603050405020304" pitchFamily="18" charset="0"/>
              </a:rPr>
              <a:pPr/>
              <a:t>23</a:t>
            </a:fld>
            <a:endParaRPr lang="en-US" b="0">
              <a:latin typeface="Times New Roman" panose="02020603050405020304"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Removal of fuel: </a:t>
            </a:r>
            <a:r>
              <a:rPr lang="en-US" u="sng">
                <a:latin typeface="Arial" panose="020B0604020202020204" pitchFamily="34" charset="0"/>
              </a:rPr>
              <a:t>Starvation</a:t>
            </a:r>
            <a:r>
              <a:rPr lang="en-US">
                <a:latin typeface="Arial" panose="020B0604020202020204" pitchFamily="34" charset="0"/>
              </a:rPr>
              <a:t>, ex gasoline station pumps and underground storage tanks. LPG and stove. Suppression actually depends on the practicality of the approach. Would you consider removing the tables or other combustibles in the room whenever there is a fire?(starvation approach)</a:t>
            </a:r>
          </a:p>
          <a:p>
            <a:pPr eaLnBrk="1" hangingPunct="1">
              <a:buFontTx/>
              <a:buChar char="•"/>
            </a:pPr>
            <a:r>
              <a:rPr lang="en-US">
                <a:latin typeface="Arial" panose="020B0604020202020204" pitchFamily="34" charset="0"/>
              </a:rPr>
              <a:t>Excluding or limiting oxygen: </a:t>
            </a:r>
            <a:r>
              <a:rPr lang="en-US" u="sng">
                <a:latin typeface="Arial" panose="020B0604020202020204" pitchFamily="34" charset="0"/>
              </a:rPr>
              <a:t>blanketing</a:t>
            </a:r>
            <a:r>
              <a:rPr lang="en-US">
                <a:latin typeface="Arial" panose="020B0604020202020204" pitchFamily="34" charset="0"/>
              </a:rPr>
              <a:t>. Dry Chem Portable Fire Extinguisher uses blanketing principle.</a:t>
            </a:r>
          </a:p>
          <a:p>
            <a:pPr eaLnBrk="1" hangingPunct="1">
              <a:buFontTx/>
              <a:buChar char="•"/>
            </a:pPr>
            <a:r>
              <a:rPr lang="en-US">
                <a:latin typeface="Arial" panose="020B0604020202020204" pitchFamily="34" charset="0"/>
              </a:rPr>
              <a:t>Grass/bush fire – sinusunog intentionally using blow torches at pag cut sa mga pinong kahoy para magkaron ng putol sa pag spread. (“fire break”)</a:t>
            </a:r>
          </a:p>
        </p:txBody>
      </p:sp>
    </p:spTree>
    <p:extLst>
      <p:ext uri="{BB962C8B-B14F-4D97-AF65-F5344CB8AC3E}">
        <p14:creationId xmlns:p14="http://schemas.microsoft.com/office/powerpoint/2010/main" val="7711569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2854A7C-D258-4174-B436-6CE28400FDBD}" type="slidenum">
              <a:rPr lang="en-US" b="0">
                <a:latin typeface="Times New Roman" panose="02020603050405020304" pitchFamily="18" charset="0"/>
              </a:rPr>
              <a:pPr/>
              <a:t>24</a:t>
            </a:fld>
            <a:endParaRPr lang="en-US" b="0">
              <a:latin typeface="Times New Roman" panose="02020603050405020304" pitchFamily="18"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FM-200 – decrease oxygen concentration inside the room</a:t>
            </a:r>
          </a:p>
        </p:txBody>
      </p:sp>
    </p:spTree>
    <p:extLst>
      <p:ext uri="{BB962C8B-B14F-4D97-AF65-F5344CB8AC3E}">
        <p14:creationId xmlns:p14="http://schemas.microsoft.com/office/powerpoint/2010/main" val="2747483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1B1CF19-89A9-4F6C-967C-022DA0A1AEDF}" type="slidenum">
              <a:rPr lang="en-US" b="0">
                <a:latin typeface="Times New Roman" panose="02020603050405020304" pitchFamily="18" charset="0"/>
              </a:rPr>
              <a:pPr/>
              <a:t>25</a:t>
            </a:fld>
            <a:endParaRPr lang="en-US" b="0">
              <a:latin typeface="Times New Roman" panose="02020603050405020304"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xfrm>
            <a:off x="0" y="4284663"/>
            <a:ext cx="68580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buFontTx/>
              <a:buChar char="•"/>
            </a:pPr>
            <a:r>
              <a:rPr lang="en-US" sz="900">
                <a:latin typeface="Arial" panose="020B0604020202020204" pitchFamily="34" charset="0"/>
              </a:rPr>
              <a:t>·Joke/story – using PFEX is like like granada (pero di iniitsa ha)</a:t>
            </a:r>
          </a:p>
          <a:p>
            <a:pPr eaLnBrk="1" hangingPunct="1">
              <a:lnSpc>
                <a:spcPct val="80000"/>
              </a:lnSpc>
              <a:buFontTx/>
              <a:buChar char="•"/>
            </a:pPr>
            <a:r>
              <a:rPr lang="en-US" sz="900">
                <a:latin typeface="Arial" panose="020B0604020202020204" pitchFamily="34" charset="0"/>
              </a:rPr>
              <a:t>Portable Fire Extinguisher </a:t>
            </a:r>
          </a:p>
          <a:p>
            <a:pPr lvl="1" eaLnBrk="1" hangingPunct="1">
              <a:lnSpc>
                <a:spcPct val="80000"/>
              </a:lnSpc>
              <a:buFontTx/>
              <a:buChar char="•"/>
            </a:pPr>
            <a:r>
              <a:rPr lang="en-US" sz="900">
                <a:latin typeface="Arial" panose="020B0604020202020204" pitchFamily="34" charset="0"/>
              </a:rPr>
              <a:t>90-92% Mono-Ammonium-Phosphate is good.</a:t>
            </a:r>
          </a:p>
          <a:p>
            <a:pPr lvl="1" eaLnBrk="1" hangingPunct="1">
              <a:lnSpc>
                <a:spcPct val="80000"/>
              </a:lnSpc>
              <a:buFontTx/>
              <a:buChar char="•"/>
            </a:pPr>
            <a:r>
              <a:rPr lang="en-US" sz="900">
                <a:latin typeface="Arial" panose="020B0604020202020204" pitchFamily="34" charset="0"/>
              </a:rPr>
              <a:t>DTI and BFP certification is not mandatory</a:t>
            </a:r>
          </a:p>
          <a:p>
            <a:pPr lvl="1" eaLnBrk="1" hangingPunct="1">
              <a:lnSpc>
                <a:spcPct val="80000"/>
              </a:lnSpc>
              <a:buFontTx/>
              <a:buChar char="•"/>
            </a:pPr>
            <a:r>
              <a:rPr lang="en-US" sz="900">
                <a:latin typeface="Arial" panose="020B0604020202020204" pitchFamily="34" charset="0"/>
              </a:rPr>
              <a:t>Locally produced – BPS  (Bureau of Product Standards) mark of DTI</a:t>
            </a:r>
          </a:p>
          <a:p>
            <a:pPr lvl="1" eaLnBrk="1" hangingPunct="1">
              <a:lnSpc>
                <a:spcPct val="80000"/>
              </a:lnSpc>
              <a:buFontTx/>
              <a:buChar char="•"/>
            </a:pPr>
            <a:r>
              <a:rPr lang="en-US" sz="900">
                <a:latin typeface="Arial" panose="020B0604020202020204" pitchFamily="34" charset="0"/>
              </a:rPr>
              <a:t>oBPS is the sole agency which issue and approve licenses to assemble PFEX</a:t>
            </a:r>
          </a:p>
          <a:p>
            <a:pPr lvl="1" eaLnBrk="1" hangingPunct="1">
              <a:lnSpc>
                <a:spcPct val="80000"/>
              </a:lnSpc>
              <a:buFontTx/>
              <a:buChar char="•"/>
            </a:pPr>
            <a:r>
              <a:rPr lang="en-US" sz="900">
                <a:latin typeface="Arial" panose="020B0604020202020204" pitchFamily="34" charset="0"/>
              </a:rPr>
              <a:t>BPS (Bureau of Product Standards) is the sole agency which issue and approves licenses to assemble PFEX (i.e. “PS Quality Mark”</a:t>
            </a:r>
          </a:p>
          <a:p>
            <a:pPr lvl="1" eaLnBrk="1" hangingPunct="1">
              <a:lnSpc>
                <a:spcPct val="80000"/>
              </a:lnSpc>
              <a:buFontTx/>
              <a:buChar char="•"/>
            </a:pPr>
            <a:r>
              <a:rPr lang="en-US" sz="900">
                <a:latin typeface="Arial" panose="020B0604020202020204" pitchFamily="34" charset="0"/>
              </a:rPr>
              <a:t>NFPA 10 – NFPA standard for PFEX</a:t>
            </a:r>
          </a:p>
          <a:p>
            <a:pPr lvl="1" eaLnBrk="1" hangingPunct="1">
              <a:lnSpc>
                <a:spcPct val="80000"/>
              </a:lnSpc>
              <a:buFontTx/>
              <a:buChar char="•"/>
            </a:pPr>
            <a:r>
              <a:rPr lang="en-US" sz="900">
                <a:latin typeface="Arial" panose="020B0604020202020204" pitchFamily="34" charset="0"/>
              </a:rPr>
              <a:t>In the US, PFEX must comply with ANSI/UL standards (imported units)</a:t>
            </a:r>
          </a:p>
          <a:p>
            <a:pPr lvl="1" eaLnBrk="1" hangingPunct="1">
              <a:lnSpc>
                <a:spcPct val="80000"/>
              </a:lnSpc>
              <a:buFontTx/>
              <a:buChar char="•"/>
            </a:pPr>
            <a:r>
              <a:rPr lang="en-US" sz="900">
                <a:latin typeface="Arial" panose="020B0604020202020204" pitchFamily="34" charset="0"/>
              </a:rPr>
              <a:t>“It is illegal and unethical for firemen to act directly or indiscreetly as salesmen of PFEX.</a:t>
            </a:r>
          </a:p>
          <a:p>
            <a:pPr lvl="1" eaLnBrk="1" hangingPunct="1">
              <a:lnSpc>
                <a:spcPct val="80000"/>
              </a:lnSpc>
              <a:buFontTx/>
              <a:buChar char="•"/>
            </a:pPr>
            <a:r>
              <a:rPr lang="en-US" sz="900">
                <a:latin typeface="Arial" panose="020B0604020202020204" pitchFamily="34" charset="0"/>
              </a:rPr>
              <a:t>First 3-4 minutes of fire is critical if you will be able to suppress it or not.</a:t>
            </a:r>
          </a:p>
          <a:p>
            <a:pPr lvl="1" eaLnBrk="1" hangingPunct="1">
              <a:lnSpc>
                <a:spcPct val="80000"/>
              </a:lnSpc>
              <a:buFontTx/>
              <a:buChar char="•"/>
            </a:pPr>
            <a:r>
              <a:rPr lang="en-US" sz="900">
                <a:latin typeface="Arial" panose="020B0604020202020204" pitchFamily="34" charset="0"/>
              </a:rPr>
              <a:t>FAQ: Is it harmful on the user? Ans: Excess is always harmful but you will only use it at most probably once in your life. And it’s better to use it than let the fire consumes everything.  In fact, I have come across with a supplier who even tastes the chemical to show that it is not toxic. But do not try it at home or at your office.</a:t>
            </a:r>
          </a:p>
          <a:p>
            <a:pPr lvl="1" eaLnBrk="1" hangingPunct="1">
              <a:lnSpc>
                <a:spcPct val="80000"/>
              </a:lnSpc>
              <a:buFontTx/>
              <a:buChar char="•"/>
            </a:pPr>
            <a:r>
              <a:rPr lang="en-US" sz="900">
                <a:latin typeface="Arial" panose="020B0604020202020204" pitchFamily="34" charset="0"/>
              </a:rPr>
              <a:t>Do  not us as door stopper or “pang-kalso”</a:t>
            </a:r>
          </a:p>
          <a:p>
            <a:pPr lvl="1" eaLnBrk="1" hangingPunct="1">
              <a:lnSpc>
                <a:spcPct val="80000"/>
              </a:lnSpc>
              <a:buFontTx/>
              <a:buChar char="•"/>
            </a:pPr>
            <a:r>
              <a:rPr lang="en-US" sz="900">
                <a:latin typeface="Arial" panose="020B0604020202020204" pitchFamily="34" charset="0"/>
              </a:rPr>
              <a:t>1944.05 Requirements: Top should be not mor ethan 1.5 above the floor and should be in brackets or hangers.  For 18 kg unwheeled type, top should not be 1 m off the floor.</a:t>
            </a:r>
          </a:p>
          <a:p>
            <a:pPr lvl="1" eaLnBrk="1" hangingPunct="1">
              <a:lnSpc>
                <a:spcPct val="80000"/>
              </a:lnSpc>
              <a:buFontTx/>
              <a:buChar char="•"/>
            </a:pPr>
            <a:r>
              <a:rPr lang="en-US" sz="900">
                <a:latin typeface="Arial" panose="020B0604020202020204" pitchFamily="34" charset="0"/>
              </a:rPr>
              <a:t>For class A fires: Travel not more than 30 m and 1 unit/250 sq. m.  Add units on more hazardous areas.</a:t>
            </a:r>
          </a:p>
          <a:p>
            <a:pPr lvl="1" eaLnBrk="1" hangingPunct="1">
              <a:lnSpc>
                <a:spcPct val="80000"/>
              </a:lnSpc>
              <a:buFontTx/>
              <a:buChar char="•"/>
            </a:pPr>
            <a:r>
              <a:rPr lang="en-US" sz="900">
                <a:latin typeface="Arial" panose="020B0604020202020204" pitchFamily="34" charset="0"/>
              </a:rPr>
              <a:t>FAQ: 1 year replacement and/or recharge? </a:t>
            </a:r>
          </a:p>
          <a:p>
            <a:pPr lvl="2" eaLnBrk="1" hangingPunct="1">
              <a:lnSpc>
                <a:spcPct val="80000"/>
              </a:lnSpc>
              <a:buFontTx/>
              <a:buChar char="•"/>
            </a:pPr>
            <a:r>
              <a:rPr lang="en-US" sz="900">
                <a:latin typeface="Arial" panose="020B0604020202020204" pitchFamily="34" charset="0"/>
              </a:rPr>
              <a:t>1944.05 (g)”at regular intervals of not more than one year, or when specifically indicated by an inspection, extinguishers shall be thoroughly examined, recharged or repaired.</a:t>
            </a:r>
          </a:p>
          <a:p>
            <a:pPr lvl="2" eaLnBrk="1" hangingPunct="1">
              <a:lnSpc>
                <a:spcPct val="80000"/>
              </a:lnSpc>
              <a:buFontTx/>
              <a:buChar char="•"/>
            </a:pPr>
            <a:r>
              <a:rPr lang="en-US" sz="900">
                <a:latin typeface="Arial" panose="020B0604020202020204" pitchFamily="34" charset="0"/>
              </a:rPr>
              <a:t>Why: It is assumed that agent can “cake” in one year’s time due to moisture entering the cylinder. Dry Chem actually does not expire  but we are just making sure that air has not been able to seep through the fittings. </a:t>
            </a:r>
          </a:p>
          <a:p>
            <a:pPr lvl="1" eaLnBrk="1" hangingPunct="1">
              <a:lnSpc>
                <a:spcPct val="80000"/>
              </a:lnSpc>
              <a:buFontTx/>
              <a:buChar char="•"/>
            </a:pPr>
            <a:r>
              <a:rPr lang="en-US" sz="900">
                <a:latin typeface="Arial" panose="020B0604020202020204" pitchFamily="34" charset="0"/>
              </a:rPr>
              <a:t>Should be hydrostatically tested every 5 years.</a:t>
            </a:r>
          </a:p>
          <a:p>
            <a:pPr lvl="1" eaLnBrk="1" hangingPunct="1">
              <a:lnSpc>
                <a:spcPct val="80000"/>
              </a:lnSpc>
              <a:buFontTx/>
              <a:buChar char="•"/>
            </a:pPr>
            <a:r>
              <a:rPr lang="en-US" sz="900">
                <a:latin typeface="Arial" panose="020B0604020202020204" pitchFamily="34" charset="0"/>
              </a:rPr>
              <a:t>Multipurpose dry chem should be at the green zone (gage). Slightly greater than green is no problem as long as it doesn’t exceed the midway point between the green zone and the max limit</a:t>
            </a:r>
          </a:p>
          <a:p>
            <a:pPr lvl="1" eaLnBrk="1" hangingPunct="1">
              <a:lnSpc>
                <a:spcPct val="80000"/>
              </a:lnSpc>
              <a:buFontTx/>
              <a:buChar char="•"/>
            </a:pPr>
            <a:r>
              <a:rPr lang="en-US" sz="900">
                <a:latin typeface="Arial" panose="020B0604020202020204" pitchFamily="34" charset="0"/>
              </a:rPr>
              <a:t>Halotron agent: Dichloro Triflouroethane - HydroChloroFluoroCarbon (HCFC). Specifically used for electronic equipment such as computers, UPS, servers, etc. – non-corrosive agent.</a:t>
            </a:r>
          </a:p>
          <a:p>
            <a:pPr lvl="2" eaLnBrk="1" hangingPunct="1">
              <a:lnSpc>
                <a:spcPct val="80000"/>
              </a:lnSpc>
              <a:buFontTx/>
              <a:buChar char="•"/>
            </a:pPr>
            <a:r>
              <a:rPr lang="en-US" sz="900">
                <a:latin typeface="Arial" panose="020B0604020202020204" pitchFamily="34" charset="0"/>
              </a:rPr>
              <a:t>Non-expirable</a:t>
            </a:r>
          </a:p>
          <a:p>
            <a:pPr lvl="2" eaLnBrk="1" hangingPunct="1">
              <a:lnSpc>
                <a:spcPct val="80000"/>
              </a:lnSpc>
              <a:buFontTx/>
              <a:buChar char="•"/>
            </a:pPr>
            <a:r>
              <a:rPr lang="en-US" sz="900">
                <a:latin typeface="Arial" panose="020B0604020202020204" pitchFamily="34" charset="0"/>
              </a:rPr>
              <a:t>Non-Corrosive to metal, electric and electronic parts</a:t>
            </a:r>
          </a:p>
          <a:p>
            <a:pPr lvl="2" eaLnBrk="1" hangingPunct="1">
              <a:lnSpc>
                <a:spcPct val="80000"/>
              </a:lnSpc>
              <a:buFontTx/>
              <a:buChar char="•"/>
            </a:pPr>
            <a:r>
              <a:rPr lang="en-US" sz="900">
                <a:latin typeface="Arial" panose="020B0604020202020204" pitchFamily="34" charset="0"/>
              </a:rPr>
              <a:t>No residue/ non-conductor</a:t>
            </a:r>
          </a:p>
          <a:p>
            <a:pPr lvl="2" eaLnBrk="1" hangingPunct="1">
              <a:lnSpc>
                <a:spcPct val="80000"/>
              </a:lnSpc>
              <a:buFontTx/>
              <a:buChar char="•"/>
            </a:pPr>
            <a:r>
              <a:rPr lang="en-US" sz="900">
                <a:latin typeface="Arial" panose="020B0604020202020204" pitchFamily="34" charset="0"/>
              </a:rPr>
              <a:t>Most effective when used in an enclosed space (indoor)</a:t>
            </a:r>
          </a:p>
          <a:p>
            <a:pPr lvl="2" eaLnBrk="1" hangingPunct="1">
              <a:lnSpc>
                <a:spcPct val="80000"/>
              </a:lnSpc>
              <a:buFontTx/>
              <a:buChar char="•"/>
            </a:pPr>
            <a:r>
              <a:rPr lang="en-US" sz="900">
                <a:latin typeface="Arial" panose="020B0604020202020204" pitchFamily="34" charset="0"/>
              </a:rPr>
              <a:t>Multi-shot</a:t>
            </a:r>
          </a:p>
        </p:txBody>
      </p:sp>
    </p:spTree>
    <p:extLst>
      <p:ext uri="{BB962C8B-B14F-4D97-AF65-F5344CB8AC3E}">
        <p14:creationId xmlns:p14="http://schemas.microsoft.com/office/powerpoint/2010/main" val="16941103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A4E8078-792E-4011-A20F-FDE6B234C2E4}" type="slidenum">
              <a:rPr lang="en-US" b="0">
                <a:latin typeface="Times New Roman" panose="02020603050405020304" pitchFamily="18" charset="0"/>
              </a:rPr>
              <a:pPr/>
              <a:t>26</a:t>
            </a:fld>
            <a:endParaRPr lang="en-US" b="0">
              <a:latin typeface="Times New Roman" panose="02020603050405020304" pitchFamily="18"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Sodium bicarbonate – baking soda</a:t>
            </a:r>
          </a:p>
          <a:p>
            <a:pPr eaLnBrk="1" hangingPunct="1">
              <a:buFontTx/>
              <a:buChar char="•"/>
            </a:pPr>
            <a:r>
              <a:rPr lang="en-US">
                <a:latin typeface="Arial" panose="020B0604020202020204" pitchFamily="34" charset="0"/>
              </a:rPr>
              <a:t>PFEX should be recharged after every use even though the pressure is still ok or even though it is just partially or slightly used.</a:t>
            </a:r>
          </a:p>
        </p:txBody>
      </p:sp>
    </p:spTree>
    <p:extLst>
      <p:ext uri="{BB962C8B-B14F-4D97-AF65-F5344CB8AC3E}">
        <p14:creationId xmlns:p14="http://schemas.microsoft.com/office/powerpoint/2010/main" val="3926119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4B25390-C49C-4504-81C4-7641768D5DF5}" type="slidenum">
              <a:rPr lang="en-US" b="0">
                <a:latin typeface="Times New Roman" panose="02020603050405020304" pitchFamily="18" charset="0"/>
              </a:rPr>
              <a:pPr/>
              <a:t>27</a:t>
            </a:fld>
            <a:endParaRPr lang="en-US" b="0">
              <a:latin typeface="Times New Roman" panose="02020603050405020304"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1287493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C677C6D-8EB5-45D2-925E-88E0E2781CEF}" type="slidenum">
              <a:rPr lang="en-US" b="0">
                <a:latin typeface="Times New Roman" panose="02020603050405020304" pitchFamily="18" charset="0"/>
              </a:rPr>
              <a:pPr/>
              <a:t>28</a:t>
            </a:fld>
            <a:endParaRPr lang="en-US" b="0">
              <a:latin typeface="Times New Roman" panose="02020603050405020304" pitchFamily="18"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196404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2513F6A-F4CD-4F8D-BEB3-6A56E7B0295D}" type="slidenum">
              <a:rPr lang="en-US" b="0">
                <a:latin typeface="Times New Roman" panose="02020603050405020304" pitchFamily="18" charset="0"/>
              </a:rPr>
              <a:pPr/>
              <a:t>29</a:t>
            </a:fld>
            <a:endParaRPr lang="en-US" b="0">
              <a:latin typeface="Times New Roman" panose="02020603050405020304" pitchFamily="18"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Dapat alam na ang pag-gamit ng PFEX, hindi yung pag may sunog na saka lang babasahin ang instruction. Baka too late or past incipient stage nay un. Yun ang important kaya kailangang may training on this. Using PFEX is very easy but in emergency situation, people tend to panic. Kaya dapat alam na beforehand ang tamang pag-gamit</a:t>
            </a:r>
          </a:p>
        </p:txBody>
      </p:sp>
    </p:spTree>
    <p:extLst>
      <p:ext uri="{BB962C8B-B14F-4D97-AF65-F5344CB8AC3E}">
        <p14:creationId xmlns:p14="http://schemas.microsoft.com/office/powerpoint/2010/main" val="749292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02A0B2F-F671-4936-9E4B-160B02422CFE}" type="slidenum">
              <a:rPr lang="en-US" b="0">
                <a:latin typeface="Times New Roman" panose="02020603050405020304" pitchFamily="18" charset="0"/>
              </a:rPr>
              <a:pPr/>
              <a:t>3</a:t>
            </a:fld>
            <a:endParaRPr lang="en-US" b="0">
              <a:latin typeface="Times New Roman" panose="02020603050405020304"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476250" y="4356100"/>
            <a:ext cx="6078538"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buFontTx/>
              <a:buChar char="•"/>
            </a:pPr>
            <a:r>
              <a:rPr lang="en-US">
                <a:latin typeface="Arial" panose="020B0604020202020204" pitchFamily="34" charset="0"/>
              </a:rPr>
              <a:t>Flashover – Everything will burn spontaneously due to intense heat (due to radiant heat). A flashover is the near simultaneous ignition of all combustible material in an enclosed area. Flashover occurs when the majority of surfaces in a space are heated to the point (known as fire point) at which they give off flammable gases that are hot enough to sustain combustion. Flashover normally occurs at 500 °C (930 °F) for ordinary household combustibles. – (reference wikipedia)</a:t>
            </a:r>
          </a:p>
          <a:p>
            <a:pPr eaLnBrk="1" hangingPunct="1">
              <a:lnSpc>
                <a:spcPct val="80000"/>
              </a:lnSpc>
              <a:buFontTx/>
              <a:buChar char="•"/>
            </a:pPr>
            <a:r>
              <a:rPr lang="en-US">
                <a:latin typeface="Arial" panose="020B0604020202020204" pitchFamily="34" charset="0"/>
              </a:rPr>
              <a:t>Spontaneous ignition: oily rags left under direct  sunlight will burn under atmospheric condition without the introduction of source of ignition.</a:t>
            </a:r>
          </a:p>
          <a:p>
            <a:pPr eaLnBrk="1" hangingPunct="1">
              <a:lnSpc>
                <a:spcPct val="80000"/>
              </a:lnSpc>
              <a:buFontTx/>
              <a:buChar char="•"/>
            </a:pPr>
            <a:r>
              <a:rPr lang="en-US">
                <a:latin typeface="Arial" panose="020B0604020202020204" pitchFamily="34" charset="0"/>
              </a:rPr>
              <a:t>Auto ignition/spontaneous combustion – example: Potassium Chlorate – sensitive to heat.</a:t>
            </a:r>
          </a:p>
          <a:p>
            <a:pPr eaLnBrk="1" hangingPunct="1">
              <a:lnSpc>
                <a:spcPct val="80000"/>
              </a:lnSpc>
              <a:buFontTx/>
              <a:buChar char="•"/>
            </a:pPr>
            <a:r>
              <a:rPr lang="en-US">
                <a:latin typeface="Arial" panose="020B0604020202020204" pitchFamily="34" charset="0"/>
              </a:rPr>
              <a:t>Instantaneous combustion (soiled rags, i.e with oil then heated by the sun then ignite combustible materials)</a:t>
            </a:r>
          </a:p>
          <a:p>
            <a:pPr eaLnBrk="1" hangingPunct="1">
              <a:lnSpc>
                <a:spcPct val="80000"/>
              </a:lnSpc>
              <a:buFontTx/>
              <a:buChar char="•"/>
            </a:pPr>
            <a:r>
              <a:rPr lang="en-US">
                <a:latin typeface="Arial" panose="020B0604020202020204" pitchFamily="34" charset="0"/>
              </a:rPr>
              <a:t>LPG Facts</a:t>
            </a:r>
          </a:p>
          <a:p>
            <a:pPr lvl="1" eaLnBrk="1" hangingPunct="1">
              <a:lnSpc>
                <a:spcPct val="80000"/>
              </a:lnSpc>
              <a:buFontTx/>
              <a:buChar char="•"/>
            </a:pPr>
            <a:r>
              <a:rPr lang="en-US">
                <a:latin typeface="Arial" panose="020B0604020202020204" pitchFamily="34" charset="0"/>
              </a:rPr>
              <a:t>	LPG is not toxic or poisonous but displaces the air.  </a:t>
            </a:r>
          </a:p>
          <a:p>
            <a:pPr lvl="1" eaLnBrk="1" hangingPunct="1">
              <a:lnSpc>
                <a:spcPct val="80000"/>
              </a:lnSpc>
              <a:buFontTx/>
              <a:buChar char="•"/>
            </a:pPr>
            <a:r>
              <a:rPr lang="en-US">
                <a:latin typeface="Arial" panose="020B0604020202020204" pitchFamily="34" charset="0"/>
              </a:rPr>
              <a:t>	“Ethyl Mercaptan” is mixed with “odorless” LPG to have a warning sign in case of leak. Odor is added for detection of leaks</a:t>
            </a:r>
          </a:p>
          <a:p>
            <a:pPr lvl="1" eaLnBrk="1" hangingPunct="1">
              <a:lnSpc>
                <a:spcPct val="80000"/>
              </a:lnSpc>
              <a:buFontTx/>
              <a:buChar char="•"/>
            </a:pPr>
            <a:r>
              <a:rPr lang="en-US">
                <a:latin typeface="Arial" panose="020B0604020202020204" pitchFamily="34" charset="0"/>
              </a:rPr>
              <a:t>	60 % Butane and 40 % propane</a:t>
            </a:r>
          </a:p>
          <a:p>
            <a:pPr lvl="1" eaLnBrk="1" hangingPunct="1">
              <a:lnSpc>
                <a:spcPct val="80000"/>
              </a:lnSpc>
              <a:buFontTx/>
              <a:buChar char="•"/>
            </a:pPr>
            <a:r>
              <a:rPr lang="en-US">
                <a:latin typeface="Arial" panose="020B0604020202020204" pitchFamily="34" charset="0"/>
              </a:rPr>
              <a:t>	Store upright as liquid may damage the valves (nakababad). </a:t>
            </a:r>
          </a:p>
          <a:p>
            <a:pPr lvl="1" eaLnBrk="1" hangingPunct="1">
              <a:lnSpc>
                <a:spcPct val="80000"/>
              </a:lnSpc>
              <a:buFontTx/>
              <a:buChar char="•"/>
            </a:pPr>
            <a:r>
              <a:rPr lang="en-US">
                <a:latin typeface="Arial" panose="020B0604020202020204" pitchFamily="34" charset="0"/>
              </a:rPr>
              <a:t>	Can be leak tested using soap solution</a:t>
            </a:r>
          </a:p>
          <a:p>
            <a:pPr lvl="1" eaLnBrk="1" hangingPunct="1">
              <a:lnSpc>
                <a:spcPct val="80000"/>
              </a:lnSpc>
              <a:buFontTx/>
              <a:buChar char="•"/>
            </a:pPr>
            <a:r>
              <a:rPr lang="en-US">
                <a:latin typeface="Arial" panose="020B0604020202020204" pitchFamily="34" charset="0"/>
              </a:rPr>
              <a:t>	Heavier than air, will go to ground depression or will displace air inside a room</a:t>
            </a:r>
          </a:p>
          <a:p>
            <a:pPr lvl="1" eaLnBrk="1" hangingPunct="1">
              <a:lnSpc>
                <a:spcPct val="80000"/>
              </a:lnSpc>
              <a:buFontTx/>
              <a:buChar char="•"/>
            </a:pPr>
            <a:r>
              <a:rPr lang="en-US">
                <a:latin typeface="Arial" panose="020B0604020202020204" pitchFamily="34" charset="0"/>
              </a:rPr>
              <a:t>	Never open or turn of electrical appliances/switches</a:t>
            </a:r>
          </a:p>
          <a:p>
            <a:pPr lvl="1" eaLnBrk="1" hangingPunct="1">
              <a:lnSpc>
                <a:spcPct val="80000"/>
              </a:lnSpc>
              <a:buFontTx/>
              <a:buChar char="•"/>
            </a:pPr>
            <a:r>
              <a:rPr lang="en-US">
                <a:latin typeface="Arial" panose="020B0604020202020204" pitchFamily="34" charset="0"/>
              </a:rPr>
              <a:t>	Open windows in case of leaks</a:t>
            </a:r>
          </a:p>
          <a:p>
            <a:pPr lvl="1" eaLnBrk="1" hangingPunct="1">
              <a:lnSpc>
                <a:spcPct val="80000"/>
              </a:lnSpc>
              <a:buFontTx/>
              <a:buChar char="•"/>
            </a:pPr>
            <a:r>
              <a:rPr lang="en-US">
                <a:latin typeface="Arial" panose="020B0604020202020204" pitchFamily="34" charset="0"/>
              </a:rPr>
              <a:t>Do not explode by itself. Just simply close the regulator if the stove/hose catch fire.  What explodes is the room when saturated by LPG then you turn on and off the light in an enclosed room…. Just simply open the doors and window. Story of someone threw the lpg tank thinking that it will explode</a:t>
            </a:r>
          </a:p>
        </p:txBody>
      </p:sp>
    </p:spTree>
    <p:extLst>
      <p:ext uri="{BB962C8B-B14F-4D97-AF65-F5344CB8AC3E}">
        <p14:creationId xmlns:p14="http://schemas.microsoft.com/office/powerpoint/2010/main" val="35165637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D4247B4-0CB6-4DD5-A995-6439FFD34038}" type="slidenum">
              <a:rPr lang="en-US" b="0">
                <a:latin typeface="Times New Roman" panose="02020603050405020304" pitchFamily="18" charset="0"/>
              </a:rPr>
              <a:pPr/>
              <a:t>30</a:t>
            </a:fld>
            <a:endParaRPr lang="en-US" b="0">
              <a:latin typeface="Times New Roman" panose="02020603050405020304" pitchFamily="18"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40469934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3BA7875-AC45-45E6-A3C1-E79B219630FA}" type="slidenum">
              <a:rPr lang="en-US" b="0">
                <a:latin typeface="Times New Roman" panose="02020603050405020304" pitchFamily="18" charset="0"/>
              </a:rPr>
              <a:pPr/>
              <a:t>31</a:t>
            </a:fld>
            <a:endParaRPr lang="en-US" b="0">
              <a:latin typeface="Times New Roman" panose="02020603050405020304" pitchFamily="18"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Annunciator – connected to the FDAS system which indicates where the alarm (automatic-detector or manual pull station) originated.  It consists of an area map with LED lights indicating the location of the alarms.</a:t>
            </a:r>
          </a:p>
        </p:txBody>
      </p:sp>
    </p:spTree>
    <p:extLst>
      <p:ext uri="{BB962C8B-B14F-4D97-AF65-F5344CB8AC3E}">
        <p14:creationId xmlns:p14="http://schemas.microsoft.com/office/powerpoint/2010/main" val="25992886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E275818-2CA3-4264-B6B0-B96F38B8423E}" type="slidenum">
              <a:rPr lang="en-US" b="0">
                <a:latin typeface="Times New Roman" panose="02020603050405020304" pitchFamily="18" charset="0"/>
              </a:rPr>
              <a:pPr/>
              <a:t>32</a:t>
            </a:fld>
            <a:endParaRPr lang="en-US" b="0">
              <a:latin typeface="Times New Roman" panose="02020603050405020304" pitchFamily="18"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Smoke detectors – should have a blinking LED that indicates that it’s active and working</a:t>
            </a:r>
          </a:p>
        </p:txBody>
      </p:sp>
    </p:spTree>
    <p:extLst>
      <p:ext uri="{BB962C8B-B14F-4D97-AF65-F5344CB8AC3E}">
        <p14:creationId xmlns:p14="http://schemas.microsoft.com/office/powerpoint/2010/main" val="19555812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D4247B4-0CB6-4DD5-A995-6439FFD34038}" type="slidenum">
              <a:rPr lang="en-US" b="0">
                <a:latin typeface="Times New Roman" panose="02020603050405020304" pitchFamily="18" charset="0"/>
              </a:rPr>
              <a:pPr/>
              <a:t>33</a:t>
            </a:fld>
            <a:endParaRPr lang="en-US" b="0">
              <a:latin typeface="Times New Roman" panose="02020603050405020304" pitchFamily="18"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5223676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CDD49F6-9663-479A-8290-529F52127E82}" type="slidenum">
              <a:rPr lang="en-US" b="0">
                <a:latin typeface="Times New Roman" panose="02020603050405020304" pitchFamily="18" charset="0"/>
              </a:rPr>
              <a:pPr/>
              <a:t>34</a:t>
            </a:fld>
            <a:endParaRPr lang="en-US" b="0">
              <a:latin typeface="Times New Roman" panose="02020603050405020304" pitchFamily="18"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Arial" panose="020B0604020202020204" pitchFamily="34" charset="0"/>
              </a:rPr>
              <a:t>·When your clothing catches fire – “Stop, Drop and Roll”. Do not run.</a:t>
            </a:r>
          </a:p>
          <a:p>
            <a:pPr eaLnBrk="1" hangingPunct="1"/>
            <a:r>
              <a:rPr lang="en-US">
                <a:latin typeface="Arial" panose="020B0604020202020204" pitchFamily="34" charset="0"/>
              </a:rPr>
              <a:t>·Evacuation- It is very important to shut the door (but do not lock it) during evacuation to prevent spreading of fire.</a:t>
            </a:r>
          </a:p>
          <a:p>
            <a:pPr eaLnBrk="1" hangingPunct="1"/>
            <a:r>
              <a:rPr lang="en-US">
                <a:latin typeface="Arial" panose="020B0604020202020204" pitchFamily="34" charset="0"/>
              </a:rPr>
              <a:t>·3 components of means of egress </a:t>
            </a:r>
          </a:p>
          <a:p>
            <a:pPr lvl="1" eaLnBrk="1" hangingPunct="1"/>
            <a:r>
              <a:rPr lang="en-US">
                <a:latin typeface="Arial" panose="020B0604020202020204" pitchFamily="34" charset="0"/>
              </a:rPr>
              <a:t>o	Exit (exit point)</a:t>
            </a:r>
          </a:p>
          <a:p>
            <a:pPr lvl="1" eaLnBrk="1" hangingPunct="1"/>
            <a:r>
              <a:rPr lang="en-US">
                <a:latin typeface="Arial" panose="020B0604020202020204" pitchFamily="34" charset="0"/>
              </a:rPr>
              <a:t>o	Exit Access</a:t>
            </a:r>
          </a:p>
          <a:p>
            <a:pPr lvl="1" eaLnBrk="1" hangingPunct="1"/>
            <a:r>
              <a:rPr lang="en-US">
                <a:latin typeface="Arial" panose="020B0604020202020204" pitchFamily="34" charset="0"/>
              </a:rPr>
              <a:t>o	Discharge (assembly point)</a:t>
            </a:r>
          </a:p>
          <a:p>
            <a:pPr eaLnBrk="1" hangingPunct="1"/>
            <a:r>
              <a:rPr lang="en-US">
                <a:latin typeface="Arial" panose="020B0604020202020204" pitchFamily="34" charset="0"/>
              </a:rPr>
              <a:t>·When someone get injured, don’t move him, unless he is in dire situation (i..e, he will get burned). Baka sisihin nyo ko pag nangyari yun, “uy yung lecturer namin sinabi wag daw gagalawin….” Until masunog na.</a:t>
            </a:r>
          </a:p>
        </p:txBody>
      </p:sp>
    </p:spTree>
    <p:extLst>
      <p:ext uri="{BB962C8B-B14F-4D97-AF65-F5344CB8AC3E}">
        <p14:creationId xmlns:p14="http://schemas.microsoft.com/office/powerpoint/2010/main" val="32108509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75B8714-1272-4644-BA7E-EA75E3089091}" type="slidenum">
              <a:rPr lang="en-US" b="0">
                <a:latin typeface="Times New Roman" panose="02020603050405020304" pitchFamily="18" charset="0"/>
              </a:rPr>
              <a:pPr/>
              <a:t>35</a:t>
            </a:fld>
            <a:endParaRPr lang="en-US" b="0">
              <a:latin typeface="Times New Roman" panose="02020603050405020304" pitchFamily="18"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204308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5F4D7E8-82EB-4122-8FAF-40FB83D6D901}" type="slidenum">
              <a:rPr lang="en-US" b="0">
                <a:latin typeface="Times New Roman" panose="02020603050405020304" pitchFamily="18" charset="0"/>
              </a:rPr>
              <a:pPr/>
              <a:t>36</a:t>
            </a:fld>
            <a:endParaRPr lang="en-US" b="0">
              <a:latin typeface="Times New Roman" panose="02020603050405020304"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Rule 29 SEC 39.106 of the Fire Code and Rule 1100 of the Occupational Safety and Health Standards state that welding and cutting operations shall not be done in or near rooms or locations where flammable liquids or vapors, or combustible materials are located.  </a:t>
            </a:r>
          </a:p>
          <a:p>
            <a:pPr eaLnBrk="1" hangingPunct="1">
              <a:buFontTx/>
              <a:buChar char="•"/>
            </a:pPr>
            <a:r>
              <a:rPr lang="en-US">
                <a:latin typeface="Arial" panose="020B0604020202020204" pitchFamily="34" charset="0"/>
              </a:rPr>
              <a:t>As for the minimum distance, you may refer to the US Occupational Safety and Health Administration (OSHA) and the US National Fire Protection Association (NFPA) standards particularly OSHA Standard # 1910.252 and NFPA 51B in wherein the recommended clearance between a hot work area (e.g. welding, cutting and brazing operations) and combustible and flammable materials is at least 35 feet (10.7 meters).</a:t>
            </a:r>
          </a:p>
        </p:txBody>
      </p:sp>
    </p:spTree>
    <p:extLst>
      <p:ext uri="{BB962C8B-B14F-4D97-AF65-F5344CB8AC3E}">
        <p14:creationId xmlns:p14="http://schemas.microsoft.com/office/powerpoint/2010/main" val="567022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648D09C4-7115-4432-B5C6-B591D4D75EEF}" type="slidenum">
              <a:rPr lang="en-US">
                <a:latin typeface="Arial" panose="020B0604020202020204" pitchFamily="34" charset="0"/>
              </a:rPr>
              <a:pPr/>
              <a:t>37</a:t>
            </a:fld>
            <a:endParaRPr lang="en-US">
              <a:latin typeface="Arial" panose="020B0604020202020204"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6909731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FC58D000-1910-42A5-87F9-675242565273}" type="slidenum">
              <a:rPr lang="en-US">
                <a:latin typeface="Arial" panose="020B0604020202020204" pitchFamily="34" charset="0"/>
              </a:rPr>
              <a:pPr/>
              <a:t>38</a:t>
            </a:fld>
            <a:endParaRPr lang="en-US">
              <a:latin typeface="Arial" panose="020B0604020202020204" pitchFamily="34"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10980762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DCA5F3AA-E684-47C9-A8DB-465D057C0796}" type="slidenum">
              <a:rPr lang="en-US">
                <a:latin typeface="Arial" panose="020B0604020202020204" pitchFamily="34" charset="0"/>
              </a:rPr>
              <a:pPr/>
              <a:t>39</a:t>
            </a:fld>
            <a:endParaRPr lang="en-US">
              <a:latin typeface="Arial" panose="020B0604020202020204"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21582938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D5A616A-6A2B-49B7-97F7-CCE541DAC925}" type="slidenum">
              <a:rPr lang="en-US" b="0">
                <a:latin typeface="Times New Roman" panose="02020603050405020304" pitchFamily="18" charset="0"/>
              </a:rPr>
              <a:pPr/>
              <a:t>4</a:t>
            </a:fld>
            <a:endParaRPr lang="en-US" b="0">
              <a:latin typeface="Times New Roman" panose="02020603050405020304"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32359683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22C61D2D-8BA9-4286-BC6E-0DA41DAF69AE}" type="slidenum">
              <a:rPr lang="en-US">
                <a:latin typeface="Arial" panose="020B0604020202020204" pitchFamily="34" charset="0"/>
              </a:rPr>
              <a:pPr/>
              <a:t>40</a:t>
            </a:fld>
            <a:endParaRPr lang="en-US">
              <a:latin typeface="Arial" panose="020B0604020202020204" pitchFamily="34"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2680688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7A480781-5B9E-497F-BFD8-4CF5D695CD9C}" type="slidenum">
              <a:rPr lang="en-US">
                <a:latin typeface="Arial" panose="020B0604020202020204" pitchFamily="34" charset="0"/>
              </a:rPr>
              <a:pPr/>
              <a:t>41</a:t>
            </a:fld>
            <a:endParaRPr lang="en-US">
              <a:latin typeface="Arial" panose="020B0604020202020204" pitchFamily="34"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40459698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fld id="{7C59E5D1-8A40-44DC-B5C5-959C97881CB0}" type="slidenum">
              <a:rPr lang="en-US">
                <a:latin typeface="Arial" panose="020B0604020202020204" pitchFamily="34" charset="0"/>
              </a:rPr>
              <a:pPr/>
              <a:t>42</a:t>
            </a:fld>
            <a:endParaRPr lang="en-US">
              <a:latin typeface="Arial" panose="020B0604020202020204"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panose="020B0604020202020204" pitchFamily="34" charset="0"/>
            </a:endParaRPr>
          </a:p>
        </p:txBody>
      </p:sp>
    </p:spTree>
    <p:extLst>
      <p:ext uri="{BB962C8B-B14F-4D97-AF65-F5344CB8AC3E}">
        <p14:creationId xmlns:p14="http://schemas.microsoft.com/office/powerpoint/2010/main" val="35769283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13FB037-1AD8-4030-BF0A-B5FDA469BF8B}" type="slidenum">
              <a:rPr lang="en-US" b="0">
                <a:latin typeface="Times New Roman" panose="02020603050405020304" pitchFamily="18" charset="0"/>
              </a:rPr>
              <a:pPr/>
              <a:t>43</a:t>
            </a:fld>
            <a:endParaRPr lang="en-US" b="0">
              <a:latin typeface="Times New Roman" panose="02020603050405020304" pitchFamily="18"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Sad but true: compliance lang ang usual reason ng management kaya lahat ng attendees would say “ako ang ina-sign eh” or  “napilitan kasi wala ng iba”… hindi because of malasakit or desire na walang masasaktan sa mga employees… that’s the reason kaya hindi sustainable ang safety and health program kasi nga compliance lang ang habol.</a:t>
            </a:r>
          </a:p>
          <a:p>
            <a:pPr eaLnBrk="1" hangingPunct="1">
              <a:buFontTx/>
              <a:buChar char="•"/>
            </a:pPr>
            <a:r>
              <a:rPr lang="en-US">
                <a:latin typeface="Arial" panose="020B0604020202020204" pitchFamily="34" charset="0"/>
              </a:rPr>
              <a:t>This training is very important to you because you are safety officers, however don’t just treat this training as a “personal gain” training or “nice to know training”, you should apply all the learnings in your respective companies. Translate your learnings into programs. That is the main reason why you attended this seminar. After undergoung the training, the next thing is to apply and echo this training to your companies and not just updating your resumes</a:t>
            </a:r>
          </a:p>
        </p:txBody>
      </p:sp>
    </p:spTree>
    <p:extLst>
      <p:ext uri="{BB962C8B-B14F-4D97-AF65-F5344CB8AC3E}">
        <p14:creationId xmlns:p14="http://schemas.microsoft.com/office/powerpoint/2010/main" val="1040480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11A6655-76D2-45EF-9B88-03903193296D}" type="slidenum">
              <a:rPr lang="en-US" b="0">
                <a:latin typeface="Times New Roman" panose="02020603050405020304" pitchFamily="18" charset="0"/>
              </a:rPr>
              <a:pPr/>
              <a:t>5</a:t>
            </a:fld>
            <a:endParaRPr lang="en-US" b="0">
              <a:latin typeface="Times New Roman" panose="02020603050405020304"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Burning plastic releases dioxin which causes cancer</a:t>
            </a:r>
          </a:p>
        </p:txBody>
      </p:sp>
    </p:spTree>
    <p:extLst>
      <p:ext uri="{BB962C8B-B14F-4D97-AF65-F5344CB8AC3E}">
        <p14:creationId xmlns:p14="http://schemas.microsoft.com/office/powerpoint/2010/main" val="2917482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0BE3DB7-B8EF-4EBF-8229-75D481A940F5}" type="slidenum">
              <a:rPr lang="en-US" b="0">
                <a:latin typeface="Times New Roman" panose="02020603050405020304" pitchFamily="18" charset="0"/>
              </a:rPr>
              <a:pPr/>
              <a:t>6</a:t>
            </a:fld>
            <a:endParaRPr lang="en-US" b="0">
              <a:latin typeface="Times New Roman" panose="02020603050405020304"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Arial" panose="020B0604020202020204" pitchFamily="34" charset="0"/>
              </a:rPr>
              <a:t>Backdraft – air drawn in room under fire. A backdraft is a situation which can occur when a fire is starved of oxygen; consequently combustion ceases but the fuel gases and smoke remain at high temperature. If oxygen is re-introduced to the fire, eg. by opening a door to a closed room, combustion can restart often resulting in an explosive effect as the gases heat and expand. – (reference wikipedia)</a:t>
            </a:r>
          </a:p>
          <a:p>
            <a:pPr eaLnBrk="1" hangingPunct="1">
              <a:buFontTx/>
              <a:buChar char="•"/>
            </a:pPr>
            <a:r>
              <a:rPr lang="en-US">
                <a:latin typeface="Arial" panose="020B0604020202020204" pitchFamily="34" charset="0"/>
              </a:rPr>
              <a:t>Ventricular fibrillation – Condition in which the heart’s electrical activity (electrical signals) become disordered. Heart pumps little or no blood.</a:t>
            </a:r>
          </a:p>
          <a:p>
            <a:pPr eaLnBrk="1" hangingPunct="1">
              <a:buFontTx/>
              <a:buChar char="•"/>
            </a:pPr>
            <a:r>
              <a:rPr lang="en-US">
                <a:latin typeface="Arial" panose="020B0604020202020204" pitchFamily="34" charset="0"/>
              </a:rPr>
              <a:t>Carbon Monoxide – odorless and colorless</a:t>
            </a:r>
          </a:p>
        </p:txBody>
      </p:sp>
    </p:spTree>
    <p:extLst>
      <p:ext uri="{BB962C8B-B14F-4D97-AF65-F5344CB8AC3E}">
        <p14:creationId xmlns:p14="http://schemas.microsoft.com/office/powerpoint/2010/main" val="3500057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AADE9F3-4948-4F4C-B3E6-FE8FCB237DAD}" type="slidenum">
              <a:rPr lang="en-US" b="0">
                <a:latin typeface="Times New Roman" panose="02020603050405020304" pitchFamily="18" charset="0"/>
              </a:rPr>
              <a:pPr/>
              <a:t>7</a:t>
            </a:fld>
            <a:endParaRPr lang="en-US" b="0">
              <a:latin typeface="Times New Roman" panose="02020603050405020304" pitchFamily="18" charset="0"/>
            </a:endParaRPr>
          </a:p>
        </p:txBody>
      </p:sp>
      <p:sp>
        <p:nvSpPr>
          <p:cNvPr id="53251" name="Rectangle 2"/>
          <p:cNvSpPr>
            <a:spLocks noGrp="1" noRot="1" noChangeAspect="1" noChangeArrowheads="1" noTextEdit="1"/>
          </p:cNvSpPr>
          <p:nvPr>
            <p:ph type="sldImg"/>
          </p:nvPr>
        </p:nvSpPr>
        <p:spPr>
          <a:solidFill>
            <a:srgbClr val="FFFFFF"/>
          </a:solidFill>
          <a:ln/>
        </p:spPr>
      </p:sp>
      <p:sp>
        <p:nvSpPr>
          <p:cNvPr id="53252" name="Rectangle 3"/>
          <p:cNvSpPr>
            <a:spLocks noGrp="1" noChangeArrowheads="1"/>
          </p:cNvSpPr>
          <p:nvPr>
            <p:ph type="body" idx="1"/>
          </p:nvPr>
        </p:nvSpPr>
        <p:spPr>
          <a:solidFill>
            <a:srgbClr val="FFFFFF"/>
          </a:solidFill>
          <a:ln>
            <a:solidFill>
              <a:srgbClr val="000000"/>
            </a:solidFill>
          </a:ln>
        </p:spPr>
        <p:txBody>
          <a:bodyPr/>
          <a:lstStyle/>
          <a:p>
            <a:pPr eaLnBrk="1" hangingPunct="1">
              <a:buFontTx/>
              <a:buChar char="•"/>
            </a:pPr>
            <a:r>
              <a:rPr lang="en-US">
                <a:latin typeface="Arial" panose="020B0604020202020204" pitchFamily="34" charset="0"/>
              </a:rPr>
              <a:t>Fire Prevention: Prevention of 5 P’s (People, Property, Product, Process and Profit).</a:t>
            </a:r>
          </a:p>
        </p:txBody>
      </p:sp>
    </p:spTree>
    <p:extLst>
      <p:ext uri="{BB962C8B-B14F-4D97-AF65-F5344CB8AC3E}">
        <p14:creationId xmlns:p14="http://schemas.microsoft.com/office/powerpoint/2010/main" val="2624706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AD69C3F-B6A3-487B-ADBA-B810DCEAF4CD}" type="slidenum">
              <a:rPr lang="en-US" b="0">
                <a:latin typeface="Times New Roman" panose="02020603050405020304" pitchFamily="18" charset="0"/>
              </a:rPr>
              <a:pPr/>
              <a:t>8</a:t>
            </a:fld>
            <a:endParaRPr lang="en-US" b="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296863" y="4343400"/>
            <a:ext cx="626427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atin typeface="Arial" panose="020B0604020202020204" pitchFamily="34" charset="0"/>
              </a:rPr>
              <a:t>·Story of an auto-electrician approximating the number of strands of an electrical wire as substitute to a standard fuse… and that ultimately resulted to damaged part of the vehicle.</a:t>
            </a:r>
          </a:p>
          <a:p>
            <a:pPr eaLnBrk="1" hangingPunct="1">
              <a:lnSpc>
                <a:spcPct val="90000"/>
              </a:lnSpc>
            </a:pPr>
            <a:r>
              <a:rPr lang="en-US">
                <a:latin typeface="Arial" panose="020B0604020202020204" pitchFamily="34" charset="0"/>
              </a:rPr>
              <a:t>·Fire prevention practices</a:t>
            </a:r>
          </a:p>
          <a:p>
            <a:pPr lvl="1" eaLnBrk="1" hangingPunct="1">
              <a:lnSpc>
                <a:spcPct val="90000"/>
              </a:lnSpc>
            </a:pPr>
            <a:r>
              <a:rPr lang="en-US">
                <a:latin typeface="Arial" panose="020B0604020202020204" pitchFamily="34" charset="0"/>
              </a:rPr>
              <a:t>o	Correct all defective wiring systems. Spliced wires must be repaired or replaced and substandard materials should not be used. Wire terminals should be done correctly.</a:t>
            </a:r>
          </a:p>
          <a:p>
            <a:pPr lvl="1" eaLnBrk="1" hangingPunct="1">
              <a:lnSpc>
                <a:spcPct val="90000"/>
              </a:lnSpc>
            </a:pPr>
            <a:r>
              <a:rPr lang="en-US">
                <a:latin typeface="Arial" panose="020B0604020202020204" pitchFamily="34" charset="0"/>
              </a:rPr>
              <a:t>o	Never overload a power outlet. Do not connect too many electrical appliances to one outlet. Use extension cords only for low power equipment.</a:t>
            </a:r>
          </a:p>
          <a:p>
            <a:pPr lvl="1" eaLnBrk="1" hangingPunct="1">
              <a:lnSpc>
                <a:spcPct val="90000"/>
              </a:lnSpc>
            </a:pPr>
            <a:r>
              <a:rPr lang="en-US">
                <a:latin typeface="Arial" panose="020B0604020202020204" pitchFamily="34" charset="0"/>
              </a:rPr>
              <a:t>o	Unplug all appliances that are not in use. Never leave energized appliances which produce heat such as iron, electric stoves, electric fans, hair blowers, etc.</a:t>
            </a:r>
          </a:p>
          <a:p>
            <a:pPr lvl="1" eaLnBrk="1" hangingPunct="1">
              <a:lnSpc>
                <a:spcPct val="90000"/>
              </a:lnSpc>
            </a:pPr>
            <a:r>
              <a:rPr lang="en-US">
                <a:latin typeface="Arial" panose="020B0604020202020204" pitchFamily="34" charset="0"/>
              </a:rPr>
              <a:t>o	Never bypass fuses or circuit breakers. Replace blown fuses and defective breakers with standard items and with the same rating.</a:t>
            </a:r>
          </a:p>
          <a:p>
            <a:pPr lvl="1" eaLnBrk="1" hangingPunct="1">
              <a:lnSpc>
                <a:spcPct val="90000"/>
              </a:lnSpc>
            </a:pPr>
            <a:r>
              <a:rPr lang="en-US">
                <a:latin typeface="Arial" panose="020B0604020202020204" pitchFamily="34" charset="0"/>
              </a:rPr>
              <a:t>o	Never play with matches or lighters.  Candles must be placed on areas away from curtains and other combustible and flammable materials. Keep matches, lighters and candles away from children.</a:t>
            </a:r>
          </a:p>
          <a:p>
            <a:pPr lvl="1" eaLnBrk="1" hangingPunct="1">
              <a:lnSpc>
                <a:spcPct val="90000"/>
              </a:lnSpc>
            </a:pPr>
            <a:r>
              <a:rPr lang="en-US">
                <a:latin typeface="Arial" panose="020B0604020202020204" pitchFamily="34" charset="0"/>
              </a:rPr>
              <a:t>o	Always keep stoves that use LPG’s in good condition.  Replace old, cracked gas hoses with new ones as soon as possible. If you smell a leaking LPG, never turn “ON” or “OFF” lights and other electrical appliances. Open all windows.  Discard corroded and rusted LPG Tanks.</a:t>
            </a:r>
          </a:p>
          <a:p>
            <a:pPr lvl="1" eaLnBrk="1" hangingPunct="1">
              <a:lnSpc>
                <a:spcPct val="90000"/>
              </a:lnSpc>
            </a:pPr>
            <a:r>
              <a:rPr lang="en-US">
                <a:latin typeface="Arial" panose="020B0604020202020204" pitchFamily="34" charset="0"/>
              </a:rPr>
              <a:t>o	Practice safe storage of chemicals by keeping flammable and combustible materials away from flames, any source of heat and direct sunlight. </a:t>
            </a:r>
          </a:p>
          <a:p>
            <a:pPr lvl="1" eaLnBrk="1" hangingPunct="1">
              <a:lnSpc>
                <a:spcPct val="90000"/>
              </a:lnSpc>
            </a:pPr>
            <a:r>
              <a:rPr lang="en-US">
                <a:latin typeface="Arial" panose="020B0604020202020204" pitchFamily="34" charset="0"/>
              </a:rPr>
              <a:t>o	Smoke only in designated smoking areas.  Strictly obey “No Smoking” signs. Throw cigarette butts only in cigarette bins or ashtrays. </a:t>
            </a:r>
          </a:p>
        </p:txBody>
      </p:sp>
    </p:spTree>
    <p:extLst>
      <p:ext uri="{BB962C8B-B14F-4D97-AF65-F5344CB8AC3E}">
        <p14:creationId xmlns:p14="http://schemas.microsoft.com/office/powerpoint/2010/main" val="39557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62E006E-0B8D-407A-8018-8D7B70D24E4D}" type="slidenum">
              <a:rPr lang="en-US" b="0">
                <a:latin typeface="Times New Roman" panose="02020603050405020304" pitchFamily="18" charset="0"/>
              </a:rPr>
              <a:pPr/>
              <a:t>9</a:t>
            </a:fld>
            <a:endParaRPr lang="en-US" b="0">
              <a:latin typeface="Times New Roman" panose="02020603050405020304"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buFontTx/>
              <a:buChar char="•"/>
            </a:pPr>
            <a:r>
              <a:rPr lang="en-US">
                <a:latin typeface="Arial" panose="020B0604020202020204" pitchFamily="34" charset="0"/>
              </a:rPr>
              <a:t>Prevent the outbreak of fire – keep 3 elements separated</a:t>
            </a:r>
          </a:p>
          <a:p>
            <a:pPr lvl="1" eaLnBrk="1" hangingPunct="1">
              <a:buFontTx/>
              <a:buChar char="•"/>
            </a:pPr>
            <a:r>
              <a:rPr lang="en-US">
                <a:latin typeface="Arial" panose="020B0604020202020204" pitchFamily="34" charset="0"/>
              </a:rPr>
              <a:t>Provide the early detection of fire – because it’s easier to manage fire in it’s early stages. Install signal/alarm systems.</a:t>
            </a:r>
          </a:p>
          <a:p>
            <a:pPr lvl="1" eaLnBrk="1" hangingPunct="1">
              <a:buFontTx/>
              <a:buChar char="•"/>
            </a:pPr>
            <a:r>
              <a:rPr lang="en-US">
                <a:latin typeface="Arial" panose="020B0604020202020204" pitchFamily="34" charset="0"/>
              </a:rPr>
              <a:t>Prevent the spread of fire – confine it to the smaller area possible.  Install fire walls, fire doors, dampers, dikes, etc.</a:t>
            </a:r>
          </a:p>
          <a:p>
            <a:pPr lvl="1" eaLnBrk="1" hangingPunct="1">
              <a:buFontTx/>
              <a:buChar char="•"/>
            </a:pPr>
            <a:r>
              <a:rPr lang="en-US">
                <a:latin typeface="Arial" panose="020B0604020202020204" pitchFamily="34" charset="0"/>
              </a:rPr>
              <a:t>Provide for prompt extinguishment of fire – fire suppression equipment (fixed and permanent).  Fire hose should be drain and tested every 4 months.</a:t>
            </a:r>
          </a:p>
          <a:p>
            <a:pPr lvl="1" eaLnBrk="1" hangingPunct="1">
              <a:buFontTx/>
              <a:buChar char="•"/>
            </a:pPr>
            <a:r>
              <a:rPr lang="en-US">
                <a:latin typeface="Arial" panose="020B0604020202020204" pitchFamily="34" charset="0"/>
              </a:rPr>
              <a:t>Provide for the immediate evacuation of personnel – drills, evac maps,2 exits/floor, emergency preparedness and response plans</a:t>
            </a:r>
          </a:p>
        </p:txBody>
      </p:sp>
    </p:spTree>
    <p:extLst>
      <p:ext uri="{BB962C8B-B14F-4D97-AF65-F5344CB8AC3E}">
        <p14:creationId xmlns:p14="http://schemas.microsoft.com/office/powerpoint/2010/main" val="2413003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954321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pPr/>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175398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pPr/>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984756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pPr/>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051157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pPr/>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04944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pPr/>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6381740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18772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77306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PH"/>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Content Placeholder 4"/>
          <p:cNvSpPr>
            <a:spLocks noGrp="1"/>
          </p:cNvSpPr>
          <p:nvPr>
            <p:ph sz="quarter" idx="3"/>
          </p:nvPr>
        </p:nvSpPr>
        <p:spPr>
          <a:xfrm>
            <a:off x="6197600" y="3938589"/>
            <a:ext cx="53848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Rectangle 18"/>
          <p:cNvSpPr>
            <a:spLocks noGrp="1" noChangeArrowheads="1"/>
          </p:cNvSpPr>
          <p:nvPr>
            <p:ph type="dt" sz="half" idx="10"/>
          </p:nvPr>
        </p:nvSpPr>
        <p:spPr>
          <a:ln/>
        </p:spPr>
        <p:txBody>
          <a:bodyPr/>
          <a:lstStyle>
            <a:lvl1pPr>
              <a:defRPr/>
            </a:lvl1pPr>
          </a:lstStyle>
          <a:p>
            <a:pPr>
              <a:defRPr/>
            </a:pPr>
            <a:endParaRPr lang="en-US"/>
          </a:p>
        </p:txBody>
      </p:sp>
      <p:sp>
        <p:nvSpPr>
          <p:cNvPr id="7" name="Rectangle 19"/>
          <p:cNvSpPr>
            <a:spLocks noGrp="1" noChangeArrowheads="1"/>
          </p:cNvSpPr>
          <p:nvPr>
            <p:ph type="ftr" sz="quarter" idx="11"/>
          </p:nvPr>
        </p:nvSpPr>
        <p:spPr>
          <a:ln/>
        </p:spPr>
        <p:txBody>
          <a:bodyPr/>
          <a:lstStyle>
            <a:lvl1pPr>
              <a:defRPr/>
            </a:lvl1pPr>
          </a:lstStyle>
          <a:p>
            <a:pPr>
              <a:defRPr/>
            </a:pPr>
            <a:r>
              <a:rPr lang="en-US"/>
              <a:t>Fire Safety</a:t>
            </a:r>
          </a:p>
        </p:txBody>
      </p:sp>
      <p:sp>
        <p:nvSpPr>
          <p:cNvPr id="8" name="Rectangle 25"/>
          <p:cNvSpPr>
            <a:spLocks noGrp="1" noChangeArrowheads="1"/>
          </p:cNvSpPr>
          <p:nvPr>
            <p:ph type="sldNum" sz="quarter" idx="12"/>
          </p:nvPr>
        </p:nvSpPr>
        <p:spPr>
          <a:ln/>
        </p:spPr>
        <p:txBody>
          <a:bodyPr/>
          <a:lstStyle>
            <a:lvl1pPr>
              <a:defRPr/>
            </a:lvl1pPr>
          </a:lstStyle>
          <a:p>
            <a:fld id="{31E45BCF-61C0-48CF-AECF-6834D4BACB7E}" type="slidenum">
              <a:rPr lang="en-US"/>
              <a:pPr/>
              <a:t>‹#›</a:t>
            </a:fld>
            <a:endParaRPr lang="en-US"/>
          </a:p>
        </p:txBody>
      </p:sp>
    </p:spTree>
    <p:extLst>
      <p:ext uri="{BB962C8B-B14F-4D97-AF65-F5344CB8AC3E}">
        <p14:creationId xmlns:p14="http://schemas.microsoft.com/office/powerpoint/2010/main" val="912930811"/>
      </p:ext>
    </p:extLst>
  </p:cSld>
  <p:clrMapOvr>
    <a:masterClrMapping/>
  </p:clrMapOvr>
  <p:transition>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PH"/>
          </a:p>
        </p:txBody>
      </p:sp>
      <p:sp>
        <p:nvSpPr>
          <p:cNvPr id="3" name="Content Placeholder 2"/>
          <p:cNvSpPr>
            <a:spLocks noGrp="1"/>
          </p:cNvSpPr>
          <p:nvPr>
            <p:ph sz="half" idx="1"/>
          </p:nvPr>
        </p:nvSpPr>
        <p:spPr>
          <a:xfrm>
            <a:off x="609600" y="1600201"/>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Content Placeholder 4"/>
          <p:cNvSpPr>
            <a:spLocks noGrp="1"/>
          </p:cNvSpPr>
          <p:nvPr>
            <p:ph sz="quarter" idx="3"/>
          </p:nvPr>
        </p:nvSpPr>
        <p:spPr>
          <a:xfrm>
            <a:off x="6197600" y="3938589"/>
            <a:ext cx="53848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Rectangle 18"/>
          <p:cNvSpPr>
            <a:spLocks noGrp="1" noChangeArrowheads="1"/>
          </p:cNvSpPr>
          <p:nvPr>
            <p:ph type="dt" sz="half" idx="10"/>
          </p:nvPr>
        </p:nvSpPr>
        <p:spPr>
          <a:ln/>
        </p:spPr>
        <p:txBody>
          <a:bodyPr/>
          <a:lstStyle>
            <a:lvl1pPr>
              <a:defRPr/>
            </a:lvl1pPr>
          </a:lstStyle>
          <a:p>
            <a:pPr>
              <a:defRPr/>
            </a:pPr>
            <a:endParaRPr lang="en-US"/>
          </a:p>
        </p:txBody>
      </p:sp>
      <p:sp>
        <p:nvSpPr>
          <p:cNvPr id="7" name="Rectangle 19"/>
          <p:cNvSpPr>
            <a:spLocks noGrp="1" noChangeArrowheads="1"/>
          </p:cNvSpPr>
          <p:nvPr>
            <p:ph type="ftr" sz="quarter" idx="11"/>
          </p:nvPr>
        </p:nvSpPr>
        <p:spPr>
          <a:ln/>
        </p:spPr>
        <p:txBody>
          <a:bodyPr/>
          <a:lstStyle>
            <a:lvl1pPr>
              <a:defRPr/>
            </a:lvl1pPr>
          </a:lstStyle>
          <a:p>
            <a:pPr>
              <a:defRPr/>
            </a:pPr>
            <a:r>
              <a:rPr lang="en-US"/>
              <a:t>Fire Safety</a:t>
            </a:r>
          </a:p>
        </p:txBody>
      </p:sp>
      <p:sp>
        <p:nvSpPr>
          <p:cNvPr id="8" name="Rectangle 25"/>
          <p:cNvSpPr>
            <a:spLocks noGrp="1" noChangeArrowheads="1"/>
          </p:cNvSpPr>
          <p:nvPr>
            <p:ph type="sldNum" sz="quarter" idx="12"/>
          </p:nvPr>
        </p:nvSpPr>
        <p:spPr>
          <a:ln/>
        </p:spPr>
        <p:txBody>
          <a:bodyPr/>
          <a:lstStyle>
            <a:lvl1pPr>
              <a:defRPr/>
            </a:lvl1pPr>
          </a:lstStyle>
          <a:p>
            <a:fld id="{DA99507C-919E-4265-88DC-6DD5BA984DE7}" type="slidenum">
              <a:rPr lang="en-US"/>
              <a:pPr/>
              <a:t>‹#›</a:t>
            </a:fld>
            <a:endParaRPr lang="en-US"/>
          </a:p>
        </p:txBody>
      </p:sp>
    </p:spTree>
    <p:extLst>
      <p:ext uri="{BB962C8B-B14F-4D97-AF65-F5344CB8AC3E}">
        <p14:creationId xmlns:p14="http://schemas.microsoft.com/office/powerpoint/2010/main" val="337052966"/>
      </p:ext>
    </p:extLst>
  </p:cSld>
  <p:clrMapOvr>
    <a:masterClrMapping/>
  </p:clrMapOvr>
  <p:transition>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a:t>Click to edit Master title style</a:t>
            </a:r>
            <a:endParaRPr lang="en-PH"/>
          </a:p>
        </p:txBody>
      </p:sp>
      <p:sp>
        <p:nvSpPr>
          <p:cNvPr id="3" name="Content Placeholder 2"/>
          <p:cNvSpPr>
            <a:spLocks noGrp="1"/>
          </p:cNvSpPr>
          <p:nvPr>
            <p:ph sz="quarter" idx="1"/>
          </p:nvPr>
        </p:nvSpPr>
        <p:spPr>
          <a:xfrm>
            <a:off x="609600" y="1600200"/>
            <a:ext cx="53848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quarter" idx="2"/>
          </p:nvPr>
        </p:nvSpPr>
        <p:spPr>
          <a:xfrm>
            <a:off x="6197600" y="1600200"/>
            <a:ext cx="53848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Content Placeholder 4"/>
          <p:cNvSpPr>
            <a:spLocks noGrp="1"/>
          </p:cNvSpPr>
          <p:nvPr>
            <p:ph sz="quarter" idx="3"/>
          </p:nvPr>
        </p:nvSpPr>
        <p:spPr>
          <a:xfrm>
            <a:off x="609600" y="3938589"/>
            <a:ext cx="53848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Content Placeholder 5"/>
          <p:cNvSpPr>
            <a:spLocks noGrp="1"/>
          </p:cNvSpPr>
          <p:nvPr>
            <p:ph sz="quarter" idx="4"/>
          </p:nvPr>
        </p:nvSpPr>
        <p:spPr>
          <a:xfrm>
            <a:off x="6197600" y="3938589"/>
            <a:ext cx="53848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7" name="Rectangle 18"/>
          <p:cNvSpPr>
            <a:spLocks noGrp="1" noChangeArrowheads="1"/>
          </p:cNvSpPr>
          <p:nvPr>
            <p:ph type="dt" sz="half" idx="10"/>
          </p:nvPr>
        </p:nvSpPr>
        <p:spPr>
          <a:ln/>
        </p:spPr>
        <p:txBody>
          <a:bodyPr/>
          <a:lstStyle>
            <a:lvl1pPr>
              <a:defRPr/>
            </a:lvl1pPr>
          </a:lstStyle>
          <a:p>
            <a:pPr>
              <a:defRPr/>
            </a:pPr>
            <a:endParaRPr lang="en-US"/>
          </a:p>
        </p:txBody>
      </p:sp>
      <p:sp>
        <p:nvSpPr>
          <p:cNvPr id="8" name="Rectangle 19"/>
          <p:cNvSpPr>
            <a:spLocks noGrp="1" noChangeArrowheads="1"/>
          </p:cNvSpPr>
          <p:nvPr>
            <p:ph type="ftr" sz="quarter" idx="11"/>
          </p:nvPr>
        </p:nvSpPr>
        <p:spPr>
          <a:ln/>
        </p:spPr>
        <p:txBody>
          <a:bodyPr/>
          <a:lstStyle>
            <a:lvl1pPr>
              <a:defRPr/>
            </a:lvl1pPr>
          </a:lstStyle>
          <a:p>
            <a:pPr>
              <a:defRPr/>
            </a:pPr>
            <a:r>
              <a:rPr lang="en-US"/>
              <a:t>Fire Safety</a:t>
            </a:r>
          </a:p>
        </p:txBody>
      </p:sp>
      <p:sp>
        <p:nvSpPr>
          <p:cNvPr id="9" name="Rectangle 25"/>
          <p:cNvSpPr>
            <a:spLocks noGrp="1" noChangeArrowheads="1"/>
          </p:cNvSpPr>
          <p:nvPr>
            <p:ph type="sldNum" sz="quarter" idx="12"/>
          </p:nvPr>
        </p:nvSpPr>
        <p:spPr>
          <a:ln/>
        </p:spPr>
        <p:txBody>
          <a:bodyPr/>
          <a:lstStyle>
            <a:lvl1pPr>
              <a:defRPr/>
            </a:lvl1pPr>
          </a:lstStyle>
          <a:p>
            <a:fld id="{48A80E17-3435-487D-BC00-96DE2691FC24}" type="slidenum">
              <a:rPr lang="en-US"/>
              <a:pPr/>
              <a:t>‹#›</a:t>
            </a:fld>
            <a:endParaRPr lang="en-US"/>
          </a:p>
        </p:txBody>
      </p:sp>
    </p:spTree>
    <p:extLst>
      <p:ext uri="{BB962C8B-B14F-4D97-AF65-F5344CB8AC3E}">
        <p14:creationId xmlns:p14="http://schemas.microsoft.com/office/powerpoint/2010/main" val="3977180003"/>
      </p:ext>
    </p:extLst>
  </p:cSld>
  <p:clrMapOvr>
    <a:masterClrMapping/>
  </p:clrMapOvr>
  <p:transition>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EAB7D7-3608-4730-B2E2-670834DF882C}" type="datetimeFigureOut">
              <a:rPr lang="en-US" smtClean="0"/>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830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en-PH"/>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4" name="Content Placeholder 3"/>
          <p:cNvSpPr>
            <a:spLocks noGrp="1"/>
          </p:cNvSpPr>
          <p:nvPr>
            <p:ph sz="half" idx="2"/>
          </p:nvPr>
        </p:nvSpPr>
        <p:spPr>
          <a:xfrm>
            <a:off x="6197600" y="1600201"/>
            <a:ext cx="5384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Rectangle 18"/>
          <p:cNvSpPr>
            <a:spLocks noGrp="1" noChangeArrowheads="1"/>
          </p:cNvSpPr>
          <p:nvPr>
            <p:ph type="dt" sz="half" idx="10"/>
          </p:nvPr>
        </p:nvSpPr>
        <p:spPr>
          <a:ln/>
        </p:spPr>
        <p:txBody>
          <a:bodyPr/>
          <a:lstStyle>
            <a:lvl1pPr>
              <a:defRPr/>
            </a:lvl1pPr>
          </a:lstStyle>
          <a:p>
            <a:pPr>
              <a:defRPr/>
            </a:pPr>
            <a:endParaRPr lang="en-US"/>
          </a:p>
        </p:txBody>
      </p:sp>
      <p:sp>
        <p:nvSpPr>
          <p:cNvPr id="6" name="Rectangle 19"/>
          <p:cNvSpPr>
            <a:spLocks noGrp="1" noChangeArrowheads="1"/>
          </p:cNvSpPr>
          <p:nvPr>
            <p:ph type="ftr" sz="quarter" idx="11"/>
          </p:nvPr>
        </p:nvSpPr>
        <p:spPr>
          <a:ln/>
        </p:spPr>
        <p:txBody>
          <a:bodyPr/>
          <a:lstStyle>
            <a:lvl1pPr>
              <a:defRPr/>
            </a:lvl1pPr>
          </a:lstStyle>
          <a:p>
            <a:pPr>
              <a:defRPr/>
            </a:pPr>
            <a:r>
              <a:rPr lang="en-US"/>
              <a:t>Fire Safety</a:t>
            </a:r>
          </a:p>
        </p:txBody>
      </p:sp>
      <p:sp>
        <p:nvSpPr>
          <p:cNvPr id="7" name="Rectangle 25"/>
          <p:cNvSpPr>
            <a:spLocks noGrp="1" noChangeArrowheads="1"/>
          </p:cNvSpPr>
          <p:nvPr>
            <p:ph type="sldNum" sz="quarter" idx="12"/>
          </p:nvPr>
        </p:nvSpPr>
        <p:spPr>
          <a:ln/>
        </p:spPr>
        <p:txBody>
          <a:bodyPr/>
          <a:lstStyle>
            <a:lvl1pPr>
              <a:defRPr/>
            </a:lvl1pPr>
          </a:lstStyle>
          <a:p>
            <a:fld id="{83E3FADA-75BE-4C78-B207-B80080EBC4C2}" type="slidenum">
              <a:rPr lang="en-US"/>
              <a:pPr/>
              <a:t>‹#›</a:t>
            </a:fld>
            <a:endParaRPr lang="en-US"/>
          </a:p>
        </p:txBody>
      </p:sp>
    </p:spTree>
    <p:extLst>
      <p:ext uri="{BB962C8B-B14F-4D97-AF65-F5344CB8AC3E}">
        <p14:creationId xmlns:p14="http://schemas.microsoft.com/office/powerpoint/2010/main" val="1478607491"/>
      </p:ext>
    </p:extLst>
  </p:cSld>
  <p:clrMapOvr>
    <a:masterClrMapping/>
  </p:clrMapOvr>
  <p:transition>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t>1/28/2018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a:t>Click to edit Master title style</a:t>
            </a:r>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EAB7D7-3608-4730-B2E2-670834DF882C}" type="datetimeFigureOut">
              <a:rPr lang="en-US" smtClean="0"/>
              <a:t>1/28/2018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24185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EAB7D7-3608-4730-B2E2-670834DF882C}" type="datetimeFigureOut">
              <a:rPr lang="en-US" smtClean="0"/>
              <a:t>1/28/2018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59170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EAB7D7-3608-4730-B2E2-670834DF882C}" type="datetimeFigureOut">
              <a:rPr lang="en-US" smtClean="0"/>
              <a:t>1/28/2018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424808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EAB7D7-3608-4730-B2E2-670834DF882C}" type="datetimeFigureOut">
              <a:rPr lang="en-US" smtClean="0"/>
              <a:t>1/28/2018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3557662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t>1/28/2018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895750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1/28/2018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1250269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EAB7D7-3608-4730-B2E2-670834DF882C}" type="datetimeFigureOut">
              <a:rPr lang="en-US" smtClean="0"/>
              <a:t>1/28/2018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t>‹#›</a:t>
            </a:fld>
            <a:endParaRPr lang="en-US"/>
          </a:p>
        </p:txBody>
      </p:sp>
    </p:spTree>
    <p:extLst>
      <p:ext uri="{BB962C8B-B14F-4D97-AF65-F5344CB8AC3E}">
        <p14:creationId xmlns:p14="http://schemas.microsoft.com/office/powerpoint/2010/main" val="26865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4EAB7D7-3608-4730-B2E2-670834DF882C}" type="datetimeFigureOut">
              <a:rPr lang="en-US" smtClean="0"/>
              <a:pPr/>
              <a:t>1/28/2018</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1B7BAC7-FE87-40F6-AA24-4F4685D1B022}" type="slidenum">
              <a:rPr lang="en-US" smtClean="0"/>
              <a:t>‹#›</a:t>
            </a:fld>
            <a:endParaRPr lang="en-US"/>
          </a:p>
        </p:txBody>
      </p:sp>
    </p:spTree>
    <p:extLst>
      <p:ext uri="{BB962C8B-B14F-4D97-AF65-F5344CB8AC3E}">
        <p14:creationId xmlns:p14="http://schemas.microsoft.com/office/powerpoint/2010/main" val="5536240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 id="2147483719" r:id="rId19"/>
    <p:sldLayoutId id="2147483720" r:id="rId20"/>
    <p:sldLayoutId id="2147483681"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1464" userDrawn="1">
          <p15:clr>
            <a:srgbClr val="F26B43"/>
          </p15:clr>
        </p15:guide>
        <p15:guide id="4" pos="7152" userDrawn="1">
          <p15:clr>
            <a:srgbClr val="F26B43"/>
          </p15:clr>
        </p15:guide>
        <p15:guide id="5" pos="984" userDrawn="1">
          <p15:clr>
            <a:srgbClr val="F26B43"/>
          </p15:clr>
        </p15:guide>
        <p15:guide id="6"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image" Target="../media/image2.png"/><Relationship Id="rId7" Type="http://schemas.openxmlformats.org/officeDocument/2006/relationships/image" Target="../media/image12.png"/><Relationship Id="rId12"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3.png"/><Relationship Id="rId9" Type="http://schemas.openxmlformats.org/officeDocument/2006/relationships/image" Target="../media/image14.jpeg"/><Relationship Id="rId14" Type="http://schemas.openxmlformats.org/officeDocument/2006/relationships/image" Target="../media/image19.jpeg"/></Relationships>
</file>

<file path=ppt/slides/_rels/slide2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2.png"/><Relationship Id="rId7" Type="http://schemas.openxmlformats.org/officeDocument/2006/relationships/image" Target="../media/image22.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3.png"/><Relationship Id="rId9" Type="http://schemas.openxmlformats.org/officeDocument/2006/relationships/image" Target="file:///C:\WINDOWS\Temporary%20Internet%20Files\Content.IE5\PZ87HXQE\fire%20extinguisher%201.jp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0.xml"/><Relationship Id="rId5" Type="http://schemas.openxmlformats.org/officeDocument/2006/relationships/image" Target="../media/image26.jpe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png"/><Relationship Id="rId7" Type="http://schemas.openxmlformats.org/officeDocument/2006/relationships/image" Target="../media/image29.jpeg"/><Relationship Id="rId12"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3.png"/><Relationship Id="rId9" Type="http://schemas.openxmlformats.org/officeDocument/2006/relationships/image" Target="../media/image31.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2.png"/><Relationship Id="rId7"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5.jpe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png"/><Relationship Id="rId7"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png"/><Relationship Id="rId7"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4" descr="http://mitchellagy.com/wordpress/wp-content/uploads/2015/01/fire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8464" y="2496645"/>
            <a:ext cx="6645498" cy="1973856"/>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3">
            <a:extLst>
              <a:ext uri="{FF2B5EF4-FFF2-40B4-BE49-F238E27FC236}">
                <a16:creationId xmlns:a16="http://schemas.microsoft.com/office/drawing/2014/main" id="{566BDCBE-7E86-4A1E-AAE1-89C0ABE78B29}"/>
              </a:ext>
            </a:extLst>
          </p:cNvPr>
          <p:cNvGrpSpPr>
            <a:grpSpLocks/>
          </p:cNvGrpSpPr>
          <p:nvPr/>
        </p:nvGrpSpPr>
        <p:grpSpPr bwMode="auto">
          <a:xfrm>
            <a:off x="-1" y="-52388"/>
            <a:ext cx="12379569" cy="6910388"/>
            <a:chOff x="0" y="-52708"/>
            <a:chExt cx="9296400" cy="6910708"/>
          </a:xfrm>
        </p:grpSpPr>
        <p:grpSp>
          <p:nvGrpSpPr>
            <p:cNvPr id="11" name="Group 4">
              <a:extLst>
                <a:ext uri="{FF2B5EF4-FFF2-40B4-BE49-F238E27FC236}">
                  <a16:creationId xmlns:a16="http://schemas.microsoft.com/office/drawing/2014/main" id="{B4A54B06-82FF-4A3C-99EF-81D1080649A1}"/>
                </a:ext>
              </a:extLst>
            </p:cNvPr>
            <p:cNvGrpSpPr>
              <a:grpSpLocks/>
            </p:cNvGrpSpPr>
            <p:nvPr/>
          </p:nvGrpSpPr>
          <p:grpSpPr bwMode="auto">
            <a:xfrm>
              <a:off x="0" y="-52708"/>
              <a:ext cx="9296400" cy="4548508"/>
              <a:chOff x="0" y="-52708"/>
              <a:chExt cx="9296400" cy="4548508"/>
            </a:xfrm>
          </p:grpSpPr>
          <p:grpSp>
            <p:nvGrpSpPr>
              <p:cNvPr id="13" name="Group 7">
                <a:extLst>
                  <a:ext uri="{FF2B5EF4-FFF2-40B4-BE49-F238E27FC236}">
                    <a16:creationId xmlns:a16="http://schemas.microsoft.com/office/drawing/2014/main" id="{0229398F-352F-4384-9B0C-089DB703F2C2}"/>
                  </a:ext>
                </a:extLst>
              </p:cNvPr>
              <p:cNvGrpSpPr>
                <a:grpSpLocks/>
              </p:cNvGrpSpPr>
              <p:nvPr/>
            </p:nvGrpSpPr>
            <p:grpSpPr bwMode="auto">
              <a:xfrm>
                <a:off x="0" y="-52708"/>
                <a:ext cx="9296400" cy="4548508"/>
                <a:chOff x="0" y="0"/>
                <a:chExt cx="3218687" cy="2028766"/>
              </a:xfrm>
            </p:grpSpPr>
            <p:sp>
              <p:nvSpPr>
                <p:cNvPr id="15" name="Rectangle 10">
                  <a:extLst>
                    <a:ext uri="{FF2B5EF4-FFF2-40B4-BE49-F238E27FC236}">
                      <a16:creationId xmlns:a16="http://schemas.microsoft.com/office/drawing/2014/main" id="{4F3CA2C5-ED27-448D-9D6A-841C13118B5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6" name="Group 11">
                  <a:extLst>
                    <a:ext uri="{FF2B5EF4-FFF2-40B4-BE49-F238E27FC236}">
                      <a16:creationId xmlns:a16="http://schemas.microsoft.com/office/drawing/2014/main" id="{2940AA52-35A0-4735-96E8-FAAA3FB022F8}"/>
                    </a:ext>
                  </a:extLst>
                </p:cNvPr>
                <p:cNvGrpSpPr>
                  <a:grpSpLocks/>
                </p:cNvGrpSpPr>
                <p:nvPr/>
              </p:nvGrpSpPr>
              <p:grpSpPr bwMode="auto">
                <a:xfrm>
                  <a:off x="0" y="19050"/>
                  <a:ext cx="2249424" cy="832104"/>
                  <a:chOff x="228600" y="0"/>
                  <a:chExt cx="1472184" cy="1024128"/>
                </a:xfrm>
              </p:grpSpPr>
              <p:sp>
                <p:nvSpPr>
                  <p:cNvPr id="17" name="Rectangle 10">
                    <a:extLst>
                      <a:ext uri="{FF2B5EF4-FFF2-40B4-BE49-F238E27FC236}">
                        <a16:creationId xmlns:a16="http://schemas.microsoft.com/office/drawing/2014/main" id="{F68EEE48-3F06-46C6-B1A9-F86D8BD1D4F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8" name="Rectangle 13">
                    <a:extLst>
                      <a:ext uri="{FF2B5EF4-FFF2-40B4-BE49-F238E27FC236}">
                        <a16:creationId xmlns:a16="http://schemas.microsoft.com/office/drawing/2014/main" id="{6A4647C4-B4E0-4281-8FA9-5C9E668B25FC}"/>
                      </a:ext>
                    </a:extLst>
                  </p:cNvPr>
                  <p:cNvSpPr>
                    <a:spLocks noChangeArrowheads="1"/>
                  </p:cNvSpPr>
                  <p:nvPr/>
                </p:nvSpPr>
                <p:spPr bwMode="auto">
                  <a:xfrm>
                    <a:off x="228600" y="0"/>
                    <a:ext cx="1472184" cy="1024128"/>
                  </a:xfrm>
                  <a:prstGeom prst="rect">
                    <a:avLst/>
                  </a:prstGeom>
                  <a:blipFill dpi="0" rotWithShape="1">
                    <a:blip r:embed="rId4"/>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4" name="Picture 9">
                <a:extLst>
                  <a:ext uri="{FF2B5EF4-FFF2-40B4-BE49-F238E27FC236}">
                    <a16:creationId xmlns:a16="http://schemas.microsoft.com/office/drawing/2014/main" id="{2EADEE40-1FCC-42D9-9356-0DAC1F6169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40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a:extLst>
                <a:ext uri="{FF2B5EF4-FFF2-40B4-BE49-F238E27FC236}">
                  <a16:creationId xmlns:a16="http://schemas.microsoft.com/office/drawing/2014/main" id="{7B0DFEC8-E2B3-4E55-8D6B-22CA7C6C762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23CA8DB0-1D3D-498F-A5D3-C2B4F9DB609D}"/>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79E874D5-BAF0-4FB4-B7FA-56D7D9BC6972}"/>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548AAE2A-747B-47F6-950D-459DEB50307E}"/>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38455B27-782E-4993-81E5-1196610C28B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6DCD14E3-D1A2-4F7B-9633-5F695529505B}"/>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BEC89DFC-E001-473D-9255-BEFA3CE5EB0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F0F121C6-0FBE-4165-A5BD-0D87386CDEE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ED29F8FB-59BC-43F6-BA09-8E35720366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BD15F473-9C70-4268-A04C-4CF6C1E48EC9}"/>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4339" name="Rectangle 2"/>
          <p:cNvSpPr>
            <a:spLocks noGrp="1" noChangeArrowheads="1"/>
          </p:cNvSpPr>
          <p:nvPr>
            <p:ph type="title"/>
          </p:nvPr>
        </p:nvSpPr>
        <p:spPr>
          <a:xfrm>
            <a:off x="4051495" y="609600"/>
            <a:ext cx="5222506" cy="1320800"/>
          </a:xfrm>
        </p:spPr>
        <p:txBody>
          <a:bodyPr/>
          <a:lstStyle/>
          <a:p>
            <a:pPr eaLnBrk="1" hangingPunct="1"/>
            <a:r>
              <a:rPr lang="en-US" sz="4000" dirty="0">
                <a:solidFill>
                  <a:srgbClr val="C00000"/>
                </a:solidFill>
              </a:rPr>
              <a:t>WHAT IS FIRE?</a:t>
            </a:r>
          </a:p>
        </p:txBody>
      </p:sp>
      <p:sp>
        <p:nvSpPr>
          <p:cNvPr id="14340" name="Rectangle 3"/>
          <p:cNvSpPr>
            <a:spLocks noGrp="1" noChangeArrowheads="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1092200" indent="-1092200">
              <a:buNone/>
            </a:pPr>
            <a:r>
              <a:rPr lang="en-US" b="1">
                <a:latin typeface="Tahoma" panose="020B0604030504040204" pitchFamily="34" charset="0"/>
                <a:cs typeface="Times New Roman" panose="02020603050405020304" pitchFamily="18" charset="0"/>
              </a:rPr>
              <a:t>   </a:t>
            </a:r>
            <a:endParaRPr lang="en-US">
              <a:latin typeface="Tahoma" panose="020B0604030504040204" pitchFamily="34" charset="0"/>
              <a:cs typeface="Times New Roman" panose="02020603050405020304" pitchFamily="18" charset="0"/>
            </a:endParaRPr>
          </a:p>
        </p:txBody>
      </p:sp>
      <p:sp>
        <p:nvSpPr>
          <p:cNvPr id="143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AA68749-DE07-46E6-A118-4F441F958F5D}" type="slidenum">
              <a:rPr lang="en-US" b="0"/>
              <a:pPr eaLnBrk="1" hangingPunct="1"/>
              <a:t>10</a:t>
            </a:fld>
            <a:endParaRPr lang="en-US" b="0"/>
          </a:p>
        </p:txBody>
      </p:sp>
      <p:sp>
        <p:nvSpPr>
          <p:cNvPr id="14341" name="Rectangle 4"/>
          <p:cNvSpPr>
            <a:spLocks noChangeArrowheads="1"/>
          </p:cNvSpPr>
          <p:nvPr/>
        </p:nvSpPr>
        <p:spPr bwMode="auto">
          <a:xfrm>
            <a:off x="1053921" y="1948908"/>
            <a:ext cx="8470900" cy="388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just" eaLnBrk="1" hangingPunct="1">
              <a:spcBef>
                <a:spcPct val="20000"/>
              </a:spcBef>
              <a:buFontTx/>
              <a:buChar char="•"/>
            </a:pPr>
            <a:r>
              <a:rPr lang="en-US" sz="2800" b="0" dirty="0">
                <a:cs typeface="Times New Roman" panose="02020603050405020304" pitchFamily="18" charset="0"/>
              </a:rPr>
              <a:t>It is frequently referred to as “rapid oxidation with the evolution of light and heat.”</a:t>
            </a:r>
          </a:p>
          <a:p>
            <a:pPr algn="just" eaLnBrk="1" hangingPunct="1">
              <a:spcBef>
                <a:spcPct val="20000"/>
              </a:spcBef>
              <a:buFontTx/>
              <a:buChar char="•"/>
            </a:pPr>
            <a:endParaRPr lang="en-US" sz="2800" b="0" dirty="0">
              <a:cs typeface="Times New Roman" panose="02020603050405020304" pitchFamily="18" charset="0"/>
            </a:endParaRPr>
          </a:p>
          <a:p>
            <a:pPr algn="just" eaLnBrk="1" hangingPunct="1">
              <a:spcBef>
                <a:spcPct val="20000"/>
              </a:spcBef>
              <a:buFontTx/>
              <a:buChar char="•"/>
            </a:pPr>
            <a:r>
              <a:rPr lang="en-US" sz="2800" b="0" dirty="0">
                <a:cs typeface="Times New Roman" panose="02020603050405020304" pitchFamily="18" charset="0"/>
              </a:rPr>
              <a:t>Fire is a chemical reaction between a flammable or combustible material and oxygen. </a:t>
            </a:r>
          </a:p>
          <a:p>
            <a:pPr algn="just" eaLnBrk="1" hangingPunct="1">
              <a:spcBef>
                <a:spcPct val="20000"/>
              </a:spcBef>
              <a:buFontTx/>
              <a:buChar char="•"/>
            </a:pPr>
            <a:endParaRPr lang="en-US" sz="2800" b="0" dirty="0">
              <a:cs typeface="Times New Roman" panose="02020603050405020304" pitchFamily="18" charset="0"/>
            </a:endParaRPr>
          </a:p>
          <a:p>
            <a:pPr algn="just" eaLnBrk="1" hangingPunct="1">
              <a:spcBef>
                <a:spcPct val="20000"/>
              </a:spcBef>
              <a:buFontTx/>
              <a:buChar char="•"/>
            </a:pPr>
            <a:r>
              <a:rPr lang="en-US" sz="2800" b="0" dirty="0">
                <a:cs typeface="Times New Roman" panose="02020603050405020304" pitchFamily="18" charset="0"/>
              </a:rPr>
              <a:t>Is the chemical union of heat , fuel and oxygen produced in the proper proportions</a:t>
            </a:r>
          </a:p>
        </p:txBody>
      </p:sp>
    </p:spTree>
    <p:extLst>
      <p:ext uri="{BB962C8B-B14F-4D97-AF65-F5344CB8AC3E}">
        <p14:creationId xmlns:p14="http://schemas.microsoft.com/office/powerpoint/2010/main" val="4277186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9" name="Group 3">
            <a:extLst>
              <a:ext uri="{FF2B5EF4-FFF2-40B4-BE49-F238E27FC236}">
                <a16:creationId xmlns:a16="http://schemas.microsoft.com/office/drawing/2014/main" id="{7D1E8BE0-21B9-478D-A3A9-58FFB6A2C98B}"/>
              </a:ext>
            </a:extLst>
          </p:cNvPr>
          <p:cNvGrpSpPr>
            <a:grpSpLocks/>
          </p:cNvGrpSpPr>
          <p:nvPr/>
        </p:nvGrpSpPr>
        <p:grpSpPr bwMode="auto">
          <a:xfrm>
            <a:off x="0" y="-52388"/>
            <a:ext cx="12192000" cy="6910388"/>
            <a:chOff x="0" y="-52708"/>
            <a:chExt cx="9296400" cy="6910708"/>
          </a:xfrm>
        </p:grpSpPr>
        <p:grpSp>
          <p:nvGrpSpPr>
            <p:cNvPr id="10" name="Group 4">
              <a:extLst>
                <a:ext uri="{FF2B5EF4-FFF2-40B4-BE49-F238E27FC236}">
                  <a16:creationId xmlns:a16="http://schemas.microsoft.com/office/drawing/2014/main" id="{DC43AC63-7AE9-4AB7-B83E-F01F4B083D28}"/>
                </a:ext>
              </a:extLst>
            </p:cNvPr>
            <p:cNvGrpSpPr>
              <a:grpSpLocks/>
            </p:cNvGrpSpPr>
            <p:nvPr/>
          </p:nvGrpSpPr>
          <p:grpSpPr bwMode="auto">
            <a:xfrm>
              <a:off x="0" y="-52708"/>
              <a:ext cx="9296400" cy="4548508"/>
              <a:chOff x="0" y="-52708"/>
              <a:chExt cx="9296400" cy="4548508"/>
            </a:xfrm>
          </p:grpSpPr>
          <p:grpSp>
            <p:nvGrpSpPr>
              <p:cNvPr id="12" name="Group 7">
                <a:extLst>
                  <a:ext uri="{FF2B5EF4-FFF2-40B4-BE49-F238E27FC236}">
                    <a16:creationId xmlns:a16="http://schemas.microsoft.com/office/drawing/2014/main" id="{CC1CA8B0-499C-430D-8917-6699AD8E398C}"/>
                  </a:ext>
                </a:extLst>
              </p:cNvPr>
              <p:cNvGrpSpPr>
                <a:grpSpLocks/>
              </p:cNvGrpSpPr>
              <p:nvPr/>
            </p:nvGrpSpPr>
            <p:grpSpPr bwMode="auto">
              <a:xfrm>
                <a:off x="0" y="-52708"/>
                <a:ext cx="9296400" cy="4548508"/>
                <a:chOff x="0" y="0"/>
                <a:chExt cx="3218687" cy="2028766"/>
              </a:xfrm>
            </p:grpSpPr>
            <p:sp>
              <p:nvSpPr>
                <p:cNvPr id="14" name="Rectangle 10">
                  <a:extLst>
                    <a:ext uri="{FF2B5EF4-FFF2-40B4-BE49-F238E27FC236}">
                      <a16:creationId xmlns:a16="http://schemas.microsoft.com/office/drawing/2014/main" id="{1C0BB4E2-DDE9-4C85-8ACD-FAC227383E6A}"/>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5" name="Group 11">
                  <a:extLst>
                    <a:ext uri="{FF2B5EF4-FFF2-40B4-BE49-F238E27FC236}">
                      <a16:creationId xmlns:a16="http://schemas.microsoft.com/office/drawing/2014/main" id="{8DA3D5F3-B748-4C66-B00F-4DB34EA2B1E1}"/>
                    </a:ext>
                  </a:extLst>
                </p:cNvPr>
                <p:cNvGrpSpPr>
                  <a:grpSpLocks/>
                </p:cNvGrpSpPr>
                <p:nvPr/>
              </p:nvGrpSpPr>
              <p:grpSpPr bwMode="auto">
                <a:xfrm>
                  <a:off x="0" y="19050"/>
                  <a:ext cx="2249424" cy="832104"/>
                  <a:chOff x="228600" y="0"/>
                  <a:chExt cx="1472184" cy="1024128"/>
                </a:xfrm>
              </p:grpSpPr>
              <p:sp>
                <p:nvSpPr>
                  <p:cNvPr id="16" name="Rectangle 10">
                    <a:extLst>
                      <a:ext uri="{FF2B5EF4-FFF2-40B4-BE49-F238E27FC236}">
                        <a16:creationId xmlns:a16="http://schemas.microsoft.com/office/drawing/2014/main" id="{2CE9A6A6-26B4-4B75-8CAB-1CB1B25A5B13}"/>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7" name="Rectangle 13">
                    <a:extLst>
                      <a:ext uri="{FF2B5EF4-FFF2-40B4-BE49-F238E27FC236}">
                        <a16:creationId xmlns:a16="http://schemas.microsoft.com/office/drawing/2014/main" id="{DB74F463-BD24-4D39-830F-B1ED0C247116}"/>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3" name="Picture 9">
                <a:extLst>
                  <a:ext uri="{FF2B5EF4-FFF2-40B4-BE49-F238E27FC236}">
                    <a16:creationId xmlns:a16="http://schemas.microsoft.com/office/drawing/2014/main" id="{53C17290-62CC-4A23-B15C-70E07939FB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a:extLst>
                <a:ext uri="{FF2B5EF4-FFF2-40B4-BE49-F238E27FC236}">
                  <a16:creationId xmlns:a16="http://schemas.microsoft.com/office/drawing/2014/main" id="{620E4AC2-E42B-4E7B-ABC8-29F8FAB40A8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1618" name="Rectangle 2"/>
          <p:cNvSpPr>
            <a:spLocks noGrp="1" noChangeArrowheads="1"/>
          </p:cNvSpPr>
          <p:nvPr>
            <p:ph type="title"/>
          </p:nvPr>
        </p:nvSpPr>
        <p:spPr>
          <a:xfrm>
            <a:off x="4202114" y="609600"/>
            <a:ext cx="5071887" cy="1320800"/>
          </a:xfrm>
        </p:spPr>
        <p:txBody>
          <a:bodyPr/>
          <a:lstStyle/>
          <a:p>
            <a:pPr eaLnBrk="1" hangingPunct="1">
              <a:defRPr/>
            </a:pPr>
            <a:r>
              <a:rPr lang="en-US" sz="4000" dirty="0">
                <a:solidFill>
                  <a:srgbClr val="C00000"/>
                </a:solidFill>
                <a:effectLst>
                  <a:outerShdw blurRad="38100" dist="38100" dir="2700000" algn="tl">
                    <a:srgbClr val="C0C0C0"/>
                  </a:outerShdw>
                </a:effectLst>
              </a:rPr>
              <a:t>TRIANGLE OF FIRE</a:t>
            </a:r>
          </a:p>
        </p:txBody>
      </p:sp>
      <p:sp>
        <p:nvSpPr>
          <p:cNvPr id="15364" name="Rectangle 5"/>
          <p:cNvSpPr>
            <a:spLocks noGrp="1" noChangeArrowheads="1"/>
          </p:cNvSpPr>
          <p:nvPr>
            <p:ph idx="1"/>
          </p:nvPr>
        </p:nvSpPr>
        <p:spPr bwMode="auto">
          <a:xfrm>
            <a:off x="1981200" y="5486400"/>
            <a:ext cx="82296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buFontTx/>
              <a:buNone/>
            </a:pPr>
            <a:r>
              <a:rPr lang="en-US" sz="2800">
                <a:cs typeface="Times New Roman" panose="02020603050405020304" pitchFamily="18" charset="0"/>
              </a:rPr>
              <a:t>Any material that will burn is classified as fuel</a:t>
            </a:r>
            <a:endParaRPr lang="en-US" sz="2800"/>
          </a:p>
        </p:txBody>
      </p:sp>
      <p:sp>
        <p:nvSpPr>
          <p:cNvPr id="153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8D30AD9-A508-4FE8-8621-C7CE1172F183}" type="slidenum">
              <a:rPr lang="en-US" b="0"/>
              <a:pPr eaLnBrk="1" hangingPunct="1"/>
              <a:t>11</a:t>
            </a:fld>
            <a:endParaRPr lang="en-US" b="0"/>
          </a:p>
        </p:txBody>
      </p:sp>
      <p:sp>
        <p:nvSpPr>
          <p:cNvPr id="15365" name="Freeform 20"/>
          <p:cNvSpPr>
            <a:spLocks/>
          </p:cNvSpPr>
          <p:nvPr/>
        </p:nvSpPr>
        <p:spPr bwMode="auto">
          <a:xfrm>
            <a:off x="4202114" y="1768476"/>
            <a:ext cx="1938337" cy="3198813"/>
          </a:xfrm>
          <a:custGeom>
            <a:avLst/>
            <a:gdLst>
              <a:gd name="T0" fmla="*/ 813 w 2441"/>
              <a:gd name="T1" fmla="*/ 1727 h 2015"/>
              <a:gd name="T2" fmla="*/ 0 w 2441"/>
              <a:gd name="T3" fmla="*/ 2015 h 2015"/>
              <a:gd name="T4" fmla="*/ 2441 w 2441"/>
              <a:gd name="T5" fmla="*/ 0 h 2015"/>
              <a:gd name="T6" fmla="*/ 2441 w 2441"/>
              <a:gd name="T7" fmla="*/ 402 h 2015"/>
              <a:gd name="T8" fmla="*/ 813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813" y="1727"/>
                </a:moveTo>
                <a:lnTo>
                  <a:pt x="0" y="2015"/>
                </a:lnTo>
                <a:lnTo>
                  <a:pt x="2441" y="0"/>
                </a:lnTo>
                <a:lnTo>
                  <a:pt x="2441" y="402"/>
                </a:lnTo>
                <a:lnTo>
                  <a:pt x="813" y="1727"/>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5366" name="Freeform 21"/>
          <p:cNvSpPr>
            <a:spLocks/>
          </p:cNvSpPr>
          <p:nvPr/>
        </p:nvSpPr>
        <p:spPr bwMode="auto">
          <a:xfrm>
            <a:off x="4265614" y="4600576"/>
            <a:ext cx="3811587" cy="455613"/>
          </a:xfrm>
          <a:custGeom>
            <a:avLst/>
            <a:gdLst>
              <a:gd name="T0" fmla="*/ 815 w 4802"/>
              <a:gd name="T1" fmla="*/ 0 h 287"/>
              <a:gd name="T2" fmla="*/ 3988 w 4802"/>
              <a:gd name="T3" fmla="*/ 0 h 287"/>
              <a:gd name="T4" fmla="*/ 4802 w 4802"/>
              <a:gd name="T5" fmla="*/ 287 h 287"/>
              <a:gd name="T6" fmla="*/ 0 w 4802"/>
              <a:gd name="T7" fmla="*/ 287 h 287"/>
              <a:gd name="T8" fmla="*/ 815 w 4802"/>
              <a:gd name="T9" fmla="*/ 0 h 287"/>
              <a:gd name="T10" fmla="*/ 0 60000 65536"/>
              <a:gd name="T11" fmla="*/ 0 60000 65536"/>
              <a:gd name="T12" fmla="*/ 0 60000 65536"/>
              <a:gd name="T13" fmla="*/ 0 60000 65536"/>
              <a:gd name="T14" fmla="*/ 0 60000 65536"/>
              <a:gd name="T15" fmla="*/ 0 w 4802"/>
              <a:gd name="T16" fmla="*/ 0 h 287"/>
              <a:gd name="T17" fmla="*/ 4802 w 4802"/>
              <a:gd name="T18" fmla="*/ 287 h 287"/>
            </a:gdLst>
            <a:ahLst/>
            <a:cxnLst>
              <a:cxn ang="T10">
                <a:pos x="T0" y="T1"/>
              </a:cxn>
              <a:cxn ang="T11">
                <a:pos x="T2" y="T3"/>
              </a:cxn>
              <a:cxn ang="T12">
                <a:pos x="T4" y="T5"/>
              </a:cxn>
              <a:cxn ang="T13">
                <a:pos x="T6" y="T7"/>
              </a:cxn>
              <a:cxn ang="T14">
                <a:pos x="T8" y="T9"/>
              </a:cxn>
            </a:cxnLst>
            <a:rect l="T15" t="T16" r="T17" b="T18"/>
            <a:pathLst>
              <a:path w="4802" h="287">
                <a:moveTo>
                  <a:pt x="815" y="0"/>
                </a:moveTo>
                <a:lnTo>
                  <a:pt x="3988" y="0"/>
                </a:lnTo>
                <a:lnTo>
                  <a:pt x="4802" y="287"/>
                </a:lnTo>
                <a:lnTo>
                  <a:pt x="0" y="287"/>
                </a:lnTo>
                <a:lnTo>
                  <a:pt x="815" y="0"/>
                </a:lnTo>
                <a:close/>
              </a:path>
            </a:pathLst>
          </a:custGeom>
          <a:solidFill>
            <a:srgbClr val="FF001F"/>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5367" name="Freeform 22"/>
          <p:cNvSpPr>
            <a:spLocks/>
          </p:cNvSpPr>
          <p:nvPr/>
        </p:nvSpPr>
        <p:spPr bwMode="auto">
          <a:xfrm>
            <a:off x="6203950" y="1768476"/>
            <a:ext cx="1936750" cy="3198813"/>
          </a:xfrm>
          <a:custGeom>
            <a:avLst/>
            <a:gdLst>
              <a:gd name="T0" fmla="*/ 1628 w 2441"/>
              <a:gd name="T1" fmla="*/ 1727 h 2015"/>
              <a:gd name="T2" fmla="*/ 2441 w 2441"/>
              <a:gd name="T3" fmla="*/ 2015 h 2015"/>
              <a:gd name="T4" fmla="*/ 0 w 2441"/>
              <a:gd name="T5" fmla="*/ 0 h 2015"/>
              <a:gd name="T6" fmla="*/ 0 w 2441"/>
              <a:gd name="T7" fmla="*/ 402 h 2015"/>
              <a:gd name="T8" fmla="*/ 1628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1628" y="1727"/>
                </a:moveTo>
                <a:lnTo>
                  <a:pt x="2441" y="2015"/>
                </a:lnTo>
                <a:lnTo>
                  <a:pt x="0" y="0"/>
                </a:lnTo>
                <a:lnTo>
                  <a:pt x="0" y="402"/>
                </a:lnTo>
                <a:lnTo>
                  <a:pt x="1628" y="1727"/>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11639" name="Rectangle 23"/>
          <p:cNvSpPr>
            <a:spLocks noChangeArrowheads="1"/>
          </p:cNvSpPr>
          <p:nvPr/>
        </p:nvSpPr>
        <p:spPr bwMode="auto">
          <a:xfrm>
            <a:off x="5407209" y="4579938"/>
            <a:ext cx="1544270" cy="74071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FUEL</a:t>
            </a:r>
          </a:p>
          <a:p>
            <a:pPr algn="ctr" defTabSz="917575" eaLnBrk="0" hangingPunct="0">
              <a:lnSpc>
                <a:spcPct val="90000"/>
              </a:lnSpc>
              <a:defRPr/>
            </a:pPr>
            <a:r>
              <a:rPr lang="en-US" sz="1500">
                <a:effectLst>
                  <a:outerShdw blurRad="38100" dist="38100" dir="2700000" algn="tl">
                    <a:srgbClr val="C0C0C0"/>
                  </a:outerShdw>
                </a:effectLst>
                <a:latin typeface="Arial" charset="0"/>
              </a:rPr>
              <a:t>Reducing Agent</a:t>
            </a:r>
          </a:p>
        </p:txBody>
      </p:sp>
    </p:spTree>
    <p:extLst>
      <p:ext uri="{BB962C8B-B14F-4D97-AF65-F5344CB8AC3E}">
        <p14:creationId xmlns:p14="http://schemas.microsoft.com/office/powerpoint/2010/main" val="2759354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C56722EA-D255-4D9D-B729-C0D88BF3BF11}"/>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278D68B4-2A1F-4F6E-A359-860B362E4EE0}"/>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DCDEDF35-9977-4C49-8A27-6ED6AC2B2B7E}"/>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480F72BB-9EC7-4C71-9348-C910890498F4}"/>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B5F4F82C-388C-4EE0-AF33-1C91DE613C5D}"/>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0A8EDD8C-9BDA-423F-9326-6197D01F2F6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2671803F-4884-40B8-955B-183939F87DB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A31B046B-1E5A-42B5-851A-FF58957DCB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0EAD295F-B485-42FF-B8CA-C4923AC37AB4}"/>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2642" name="Rectangle 2050"/>
          <p:cNvSpPr>
            <a:spLocks noGrp="1" noChangeArrowheads="1"/>
          </p:cNvSpPr>
          <p:nvPr>
            <p:ph type="title"/>
          </p:nvPr>
        </p:nvSpPr>
        <p:spPr>
          <a:xfrm>
            <a:off x="5120640" y="609600"/>
            <a:ext cx="4153361" cy="1320800"/>
          </a:xfrm>
        </p:spPr>
        <p:txBody>
          <a:bodyPr/>
          <a:lstStyle/>
          <a:p>
            <a:pPr eaLnBrk="1" hangingPunct="1">
              <a:defRPr/>
            </a:pPr>
            <a:r>
              <a:rPr lang="en-US" sz="4000" dirty="0">
                <a:solidFill>
                  <a:srgbClr val="C00000"/>
                </a:solidFill>
                <a:effectLst>
                  <a:outerShdw blurRad="38100" dist="38100" dir="2700000" algn="tl">
                    <a:srgbClr val="C0C0C0"/>
                  </a:outerShdw>
                </a:effectLst>
              </a:rPr>
              <a:t>FUEL</a:t>
            </a:r>
          </a:p>
        </p:txBody>
      </p:sp>
      <p:sp>
        <p:nvSpPr>
          <p:cNvPr id="16388" name="Rectangle 2051"/>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buClr>
                <a:schemeClr val="tx1"/>
              </a:buClr>
              <a:buFontTx/>
              <a:buNone/>
            </a:pPr>
            <a:r>
              <a:rPr lang="en-US" sz="2400" b="1" u="sng" dirty="0"/>
              <a:t>Flash point </a:t>
            </a:r>
            <a:r>
              <a:rPr lang="en-US" sz="2400" dirty="0"/>
              <a:t>-  is the lowest temperature at w/c fuel gives off flammable vapors. </a:t>
            </a:r>
          </a:p>
          <a:p>
            <a:pPr eaLnBrk="1" hangingPunct="1">
              <a:lnSpc>
                <a:spcPct val="90000"/>
              </a:lnSpc>
              <a:buFontTx/>
              <a:buNone/>
            </a:pPr>
            <a:endParaRPr lang="en-US" sz="2400" dirty="0">
              <a:cs typeface="Times New Roman" panose="02020603050405020304" pitchFamily="18" charset="0"/>
            </a:endParaRPr>
          </a:p>
          <a:p>
            <a:pPr eaLnBrk="1" hangingPunct="1">
              <a:lnSpc>
                <a:spcPct val="90000"/>
              </a:lnSpc>
              <a:buFontTx/>
              <a:buNone/>
            </a:pPr>
            <a:r>
              <a:rPr lang="en-US" sz="2400" b="1" u="sng" dirty="0">
                <a:cs typeface="Times New Roman" panose="02020603050405020304" pitchFamily="18" charset="0"/>
              </a:rPr>
              <a:t>Flammable material </a:t>
            </a:r>
            <a:r>
              <a:rPr lang="en-US" sz="2400" dirty="0">
                <a:cs typeface="Times New Roman" panose="02020603050405020304" pitchFamily="18" charset="0"/>
              </a:rPr>
              <a:t>– a material having a flashpoint below 100</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F (37.8</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C).</a:t>
            </a:r>
            <a:br>
              <a:rPr lang="en-US" sz="2400" dirty="0">
                <a:cs typeface="Times New Roman" panose="02020603050405020304" pitchFamily="18" charset="0"/>
              </a:rPr>
            </a:br>
            <a:endParaRPr lang="en-US" sz="2400" dirty="0">
              <a:cs typeface="Times New Roman" panose="02020603050405020304" pitchFamily="18" charset="0"/>
            </a:endParaRPr>
          </a:p>
          <a:p>
            <a:pPr eaLnBrk="1" hangingPunct="1">
              <a:lnSpc>
                <a:spcPct val="90000"/>
              </a:lnSpc>
              <a:buFontTx/>
              <a:buNone/>
            </a:pPr>
            <a:r>
              <a:rPr lang="en-US" sz="2400" dirty="0">
                <a:cs typeface="Times New Roman" panose="02020603050405020304" pitchFamily="18" charset="0"/>
              </a:rPr>
              <a:t>Flammable Substances		Flashpoint</a:t>
            </a:r>
            <a:br>
              <a:rPr lang="en-US" sz="2400" dirty="0">
                <a:cs typeface="Times New Roman" panose="02020603050405020304" pitchFamily="18" charset="0"/>
              </a:rPr>
            </a:br>
            <a:r>
              <a:rPr lang="en-US" sz="2400" dirty="0">
                <a:cs typeface="Times New Roman" panose="02020603050405020304" pitchFamily="18" charset="0"/>
              </a:rPr>
              <a:t>					               </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F	    </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C</a:t>
            </a:r>
            <a:br>
              <a:rPr lang="en-US" sz="2400" dirty="0">
                <a:cs typeface="Times New Roman" panose="02020603050405020304" pitchFamily="18" charset="0"/>
              </a:rPr>
            </a:br>
            <a:r>
              <a:rPr lang="en-US" sz="2400" dirty="0">
                <a:cs typeface="Times New Roman" panose="02020603050405020304" pitchFamily="18" charset="0"/>
              </a:rPr>
              <a:t>Gasoline				    -45	 -42.8	</a:t>
            </a:r>
            <a:br>
              <a:rPr lang="en-US" sz="2400" dirty="0">
                <a:cs typeface="Times New Roman" panose="02020603050405020304" pitchFamily="18" charset="0"/>
              </a:rPr>
            </a:br>
            <a:r>
              <a:rPr lang="en-US" sz="2400" dirty="0">
                <a:cs typeface="Times New Roman" panose="02020603050405020304" pitchFamily="18" charset="0"/>
              </a:rPr>
              <a:t>Ether				         -49	 -45</a:t>
            </a:r>
            <a:br>
              <a:rPr lang="en-US" sz="2400" dirty="0">
                <a:cs typeface="Times New Roman" panose="02020603050405020304" pitchFamily="18" charset="0"/>
              </a:rPr>
            </a:br>
            <a:r>
              <a:rPr lang="en-US" sz="2400" dirty="0">
                <a:cs typeface="Times New Roman" panose="02020603050405020304" pitchFamily="18" charset="0"/>
              </a:rPr>
              <a:t>Acetone				      0	 -17.8</a:t>
            </a:r>
            <a:br>
              <a:rPr lang="en-US" sz="2400" dirty="0">
                <a:cs typeface="Times New Roman" panose="02020603050405020304" pitchFamily="18" charset="0"/>
              </a:rPr>
            </a:br>
            <a:r>
              <a:rPr lang="en-US" sz="2400" dirty="0">
                <a:cs typeface="Times New Roman" panose="02020603050405020304" pitchFamily="18" charset="0"/>
              </a:rPr>
              <a:t>Alcohol				          55	  12.8</a:t>
            </a:r>
            <a:endParaRPr lang="en-US" sz="2800" dirty="0">
              <a:cs typeface="Times New Roman" panose="02020603050405020304" pitchFamily="18" charset="0"/>
            </a:endParaRPr>
          </a:p>
        </p:txBody>
      </p:sp>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FCC72FE9-108B-488F-A8F4-A340FF08A9B6}" type="slidenum">
              <a:rPr lang="en-US" b="0"/>
              <a:pPr eaLnBrk="1" hangingPunct="1"/>
              <a:t>12</a:t>
            </a:fld>
            <a:endParaRPr lang="en-US" b="0"/>
          </a:p>
        </p:txBody>
      </p:sp>
    </p:spTree>
    <p:extLst>
      <p:ext uri="{BB962C8B-B14F-4D97-AF65-F5344CB8AC3E}">
        <p14:creationId xmlns:p14="http://schemas.microsoft.com/office/powerpoint/2010/main" val="256218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29D111CE-DA54-4837-ACFD-6E7617488477}"/>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62360F8B-024C-4839-84CD-7C16B3209DFA}"/>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499740D1-B73C-4903-BCEE-BCA4B2A3853A}"/>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12BAC74C-4543-4C0B-AC62-481E5C839A3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D6856EF5-D718-4E72-AB62-F200929D46B9}"/>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16ECD79D-5D15-4B34-ADED-EB01D4E274CB}"/>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77BEDCA2-D159-4EF0-BC19-CCDD70265AF1}"/>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C56D53E0-F2B2-4456-B7D0-CDB7BE54A1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7D6BAB13-5FA4-46AE-80B1-7FC3FACDFEA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3666" name="Rectangle 2"/>
          <p:cNvSpPr>
            <a:spLocks noGrp="1" noChangeArrowheads="1"/>
          </p:cNvSpPr>
          <p:nvPr>
            <p:ph type="title"/>
          </p:nvPr>
        </p:nvSpPr>
        <p:spPr>
          <a:xfrm>
            <a:off x="5120640" y="609600"/>
            <a:ext cx="4153362" cy="1320800"/>
          </a:xfrm>
        </p:spPr>
        <p:txBody>
          <a:bodyPr/>
          <a:lstStyle/>
          <a:p>
            <a:pPr eaLnBrk="1" hangingPunct="1">
              <a:defRPr/>
            </a:pPr>
            <a:r>
              <a:rPr lang="en-US" sz="4000" dirty="0">
                <a:solidFill>
                  <a:srgbClr val="C00000"/>
                </a:solidFill>
                <a:effectLst>
                  <a:outerShdw blurRad="38100" dist="38100" dir="2700000" algn="tl">
                    <a:srgbClr val="C0C0C0"/>
                  </a:outerShdw>
                </a:effectLst>
                <a:cs typeface="Times New Roman" pitchFamily="18" charset="0"/>
              </a:rPr>
              <a:t>FUEL</a:t>
            </a:r>
          </a:p>
        </p:txBody>
      </p:sp>
      <p:sp>
        <p:nvSpPr>
          <p:cNvPr id="17412"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400" b="1" u="sng" dirty="0">
                <a:cs typeface="Times New Roman" panose="02020603050405020304" pitchFamily="18" charset="0"/>
              </a:rPr>
              <a:t>Combustible material </a:t>
            </a:r>
            <a:r>
              <a:rPr lang="en-US" sz="2400" dirty="0">
                <a:cs typeface="Times New Roman" panose="02020603050405020304" pitchFamily="18" charset="0"/>
              </a:rPr>
              <a:t>– a material having a flashpoint at or above 100</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F (37.8</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C).</a:t>
            </a:r>
          </a:p>
          <a:p>
            <a:pPr eaLnBrk="1" hangingPunct="1">
              <a:buFontTx/>
              <a:buNone/>
            </a:pPr>
            <a:endParaRPr lang="en-US" sz="2400" dirty="0">
              <a:cs typeface="Times New Roman" panose="02020603050405020304" pitchFamily="18" charset="0"/>
            </a:endParaRPr>
          </a:p>
          <a:p>
            <a:pPr eaLnBrk="1" hangingPunct="1">
              <a:buFontTx/>
              <a:buNone/>
            </a:pPr>
            <a:r>
              <a:rPr lang="en-US" sz="2400" dirty="0">
                <a:cs typeface="Times New Roman" panose="02020603050405020304" pitchFamily="18" charset="0"/>
              </a:rPr>
              <a:t>Combustible Substances		Flashpoint</a:t>
            </a:r>
            <a:br>
              <a:rPr lang="en-US" sz="2400" dirty="0">
                <a:cs typeface="Times New Roman" panose="02020603050405020304" pitchFamily="18" charset="0"/>
              </a:rPr>
            </a:br>
            <a:r>
              <a:rPr lang="en-US" sz="2400" dirty="0">
                <a:cs typeface="Times New Roman" panose="02020603050405020304" pitchFamily="18" charset="0"/>
              </a:rPr>
              <a:t>					 </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F	  </a:t>
            </a:r>
            <a:r>
              <a:rPr lang="en-US" sz="2400" dirty="0">
                <a:cs typeface="Times New Roman" panose="02020603050405020304" pitchFamily="18" charset="0"/>
                <a:sym typeface="Symbol" panose="05050102010706020507" pitchFamily="18" charset="2"/>
              </a:rPr>
              <a:t></a:t>
            </a:r>
            <a:r>
              <a:rPr lang="en-US" sz="2400" dirty="0">
                <a:cs typeface="Times New Roman" panose="02020603050405020304" pitchFamily="18" charset="0"/>
              </a:rPr>
              <a:t>C</a:t>
            </a:r>
            <a:br>
              <a:rPr lang="en-US" sz="2400" dirty="0">
                <a:cs typeface="Times New Roman" panose="02020603050405020304" pitchFamily="18" charset="0"/>
              </a:rPr>
            </a:br>
            <a:r>
              <a:rPr lang="en-US" sz="2400" dirty="0">
                <a:cs typeface="Times New Roman" panose="02020603050405020304" pitchFamily="18" charset="0"/>
              </a:rPr>
              <a:t>Fuel Oil				100	37.8	</a:t>
            </a:r>
            <a:br>
              <a:rPr lang="en-US" sz="2400" dirty="0">
                <a:cs typeface="Times New Roman" panose="02020603050405020304" pitchFamily="18" charset="0"/>
              </a:rPr>
            </a:br>
            <a:r>
              <a:rPr lang="en-US" sz="2400" dirty="0">
                <a:cs typeface="Times New Roman" panose="02020603050405020304" pitchFamily="18" charset="0"/>
              </a:rPr>
              <a:t>Kerosene				100	37.8</a:t>
            </a:r>
            <a:br>
              <a:rPr lang="en-US" sz="2400" dirty="0">
                <a:cs typeface="Times New Roman" panose="02020603050405020304" pitchFamily="18" charset="0"/>
              </a:rPr>
            </a:br>
            <a:r>
              <a:rPr lang="en-US" sz="2400" dirty="0">
                <a:cs typeface="Times New Roman" panose="02020603050405020304" pitchFamily="18" charset="0"/>
              </a:rPr>
              <a:t>Quenching Oil			365	185.0</a:t>
            </a:r>
            <a:br>
              <a:rPr lang="en-US" sz="2400" dirty="0">
                <a:cs typeface="Times New Roman" panose="02020603050405020304" pitchFamily="18" charset="0"/>
              </a:rPr>
            </a:br>
            <a:r>
              <a:rPr lang="en-US" sz="2400" dirty="0">
                <a:cs typeface="Times New Roman" panose="02020603050405020304" pitchFamily="18" charset="0"/>
              </a:rPr>
              <a:t>Mineral Oil				380	193.3</a:t>
            </a:r>
          </a:p>
          <a:p>
            <a:pPr eaLnBrk="1" hangingPunct="1"/>
            <a:endParaRPr lang="en-US" sz="2400" dirty="0"/>
          </a:p>
        </p:txBody>
      </p:sp>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C45B437-4A9F-46AB-AB04-5B27BE431D0E}" type="slidenum">
              <a:rPr lang="en-US" b="0"/>
              <a:pPr eaLnBrk="1" hangingPunct="1"/>
              <a:t>13</a:t>
            </a:fld>
            <a:endParaRPr lang="en-US" b="0"/>
          </a:p>
        </p:txBody>
      </p:sp>
    </p:spTree>
    <p:extLst>
      <p:ext uri="{BB962C8B-B14F-4D97-AF65-F5344CB8AC3E}">
        <p14:creationId xmlns:p14="http://schemas.microsoft.com/office/powerpoint/2010/main" val="2619513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5546F04F-80A2-4C5A-8D35-944824A715C7}"/>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34FB5BE5-6570-417B-A72C-2EEDCF67DC80}"/>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A8A026B0-E519-4264-8CFC-81005A433424}"/>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033A1675-3757-49DD-8C94-7235EC4C67D4}"/>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26CD499F-AF3E-4A5F-A9A6-57C0F7CA95C7}"/>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F7A6317F-FB31-4034-A07E-E4B3DE0B8581}"/>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ED541CED-5853-4BFA-9EF2-51D071CECA69}"/>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B922EE30-3AE2-46D0-A1BA-CB608D3DAE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18D1A0ED-ACC6-473E-BB7D-F558CA3A9FE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08898" name="Rectangle 2"/>
          <p:cNvSpPr>
            <a:spLocks noGrp="1" noChangeArrowheads="1"/>
          </p:cNvSpPr>
          <p:nvPr>
            <p:ph type="title"/>
          </p:nvPr>
        </p:nvSpPr>
        <p:spPr>
          <a:xfrm>
            <a:off x="1661740" y="609600"/>
            <a:ext cx="7612261" cy="1320800"/>
          </a:xfrm>
        </p:spPr>
        <p:txBody>
          <a:bodyPr/>
          <a:lstStyle/>
          <a:p>
            <a:pPr algn="ctr" eaLnBrk="1" hangingPunct="1">
              <a:defRPr/>
            </a:pPr>
            <a:r>
              <a:rPr lang="en-US" sz="4000" dirty="0">
                <a:solidFill>
                  <a:srgbClr val="C00000"/>
                </a:solidFill>
                <a:effectLst>
                  <a:outerShdw blurRad="38100" dist="38100" dir="2700000" algn="tl">
                    <a:srgbClr val="C0C0C0"/>
                  </a:outerShdw>
                </a:effectLst>
              </a:rPr>
              <a:t>WHICH IS MORE DANGEROUS</a:t>
            </a:r>
          </a:p>
        </p:txBody>
      </p:sp>
      <p:sp>
        <p:nvSpPr>
          <p:cNvPr id="208899"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800">
                <a:cs typeface="Times New Roman" panose="02020603050405020304" pitchFamily="18" charset="0"/>
              </a:rPr>
              <a:t>Question: A substance with low flashpoint or a substance with a high flashpoint?</a:t>
            </a:r>
          </a:p>
          <a:p>
            <a:pPr eaLnBrk="1" hangingPunct="1">
              <a:buFontTx/>
              <a:buNone/>
            </a:pPr>
            <a:r>
              <a:rPr lang="en-US" sz="2800">
                <a:cs typeface="Times New Roman" panose="02020603050405020304" pitchFamily="18" charset="0"/>
              </a:rPr>
              <a:t>Answer: </a:t>
            </a:r>
            <a:r>
              <a:rPr lang="en-US" sz="2800" i="1">
                <a:cs typeface="Times New Roman" panose="02020603050405020304" pitchFamily="18" charset="0"/>
              </a:rPr>
              <a:t>The lower the flashpoint, the  more  dangerous a substance is.</a:t>
            </a:r>
          </a:p>
          <a:p>
            <a:pPr eaLnBrk="1" hangingPunct="1">
              <a:buFontTx/>
              <a:buNone/>
            </a:pPr>
            <a:endParaRPr lang="en-US" sz="2800"/>
          </a:p>
          <a:p>
            <a:pPr eaLnBrk="1" hangingPunct="1">
              <a:buFontTx/>
              <a:buNone/>
            </a:pPr>
            <a:r>
              <a:rPr lang="en-US" sz="2800"/>
              <a:t>Question: How would you know the flashpoint of a substance?</a:t>
            </a:r>
          </a:p>
          <a:p>
            <a:pPr eaLnBrk="1" hangingPunct="1">
              <a:buFontTx/>
              <a:buNone/>
            </a:pPr>
            <a:r>
              <a:rPr lang="en-US" sz="2800"/>
              <a:t>Answer: </a:t>
            </a:r>
            <a:r>
              <a:rPr lang="en-US" sz="2800" i="1"/>
              <a:t>By looking at the label or even MSDS. Or even by searching in the internet.</a:t>
            </a:r>
          </a:p>
          <a:p>
            <a:pPr eaLnBrk="1" hangingPunct="1"/>
            <a:endParaRPr lang="en-US" sz="2800" i="1"/>
          </a:p>
        </p:txBody>
      </p:sp>
      <p:sp>
        <p:nvSpPr>
          <p:cNvPr id="184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369AB2D-DD7D-4C85-9671-B40E31A8C103}" type="slidenum">
              <a:rPr lang="en-US" b="0"/>
              <a:pPr eaLnBrk="1" hangingPunct="1"/>
              <a:t>14</a:t>
            </a:fld>
            <a:endParaRPr lang="en-US" b="0"/>
          </a:p>
        </p:txBody>
      </p:sp>
    </p:spTree>
    <p:extLst>
      <p:ext uri="{BB962C8B-B14F-4D97-AF65-F5344CB8AC3E}">
        <p14:creationId xmlns:p14="http://schemas.microsoft.com/office/powerpoint/2010/main" val="233749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8899">
                                            <p:txEl>
                                              <p:pRg st="1" end="1"/>
                                            </p:txEl>
                                          </p:spTgt>
                                        </p:tgtEl>
                                        <p:attrNameLst>
                                          <p:attrName>style.visibility</p:attrName>
                                        </p:attrNameLst>
                                      </p:cBhvr>
                                      <p:to>
                                        <p:strVal val="visible"/>
                                      </p:to>
                                    </p:set>
                                    <p:animEffect transition="in" filter="blinds(horizontal)">
                                      <p:cBhvr>
                                        <p:cTn id="7" dur="500"/>
                                        <p:tgtEl>
                                          <p:spTgt spid="20889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8899">
                                            <p:txEl>
                                              <p:pRg st="3" end="3"/>
                                            </p:txEl>
                                          </p:spTgt>
                                        </p:tgtEl>
                                        <p:attrNameLst>
                                          <p:attrName>style.visibility</p:attrName>
                                        </p:attrNameLst>
                                      </p:cBhvr>
                                      <p:to>
                                        <p:strVal val="visible"/>
                                      </p:to>
                                    </p:set>
                                    <p:animEffect transition="in" filter="blinds(horizontal)">
                                      <p:cBhvr>
                                        <p:cTn id="12" dur="500"/>
                                        <p:tgtEl>
                                          <p:spTgt spid="208899">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8899">
                                            <p:txEl>
                                              <p:pRg st="4" end="4"/>
                                            </p:txEl>
                                          </p:spTgt>
                                        </p:tgtEl>
                                        <p:attrNameLst>
                                          <p:attrName>style.visibility</p:attrName>
                                        </p:attrNameLst>
                                      </p:cBhvr>
                                      <p:to>
                                        <p:strVal val="visible"/>
                                      </p:to>
                                    </p:set>
                                    <p:animEffect transition="in" filter="blinds(horizontal)">
                                      <p:cBhvr>
                                        <p:cTn id="17" dur="500"/>
                                        <p:tgtEl>
                                          <p:spTgt spid="2088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9" name="Group 3">
            <a:extLst>
              <a:ext uri="{FF2B5EF4-FFF2-40B4-BE49-F238E27FC236}">
                <a16:creationId xmlns:a16="http://schemas.microsoft.com/office/drawing/2014/main" id="{1F7FDFE6-A8FC-4A15-B0B6-A99C7ABB42FC}"/>
              </a:ext>
            </a:extLst>
          </p:cNvPr>
          <p:cNvGrpSpPr>
            <a:grpSpLocks/>
          </p:cNvGrpSpPr>
          <p:nvPr/>
        </p:nvGrpSpPr>
        <p:grpSpPr bwMode="auto">
          <a:xfrm>
            <a:off x="0" y="-52388"/>
            <a:ext cx="12192000" cy="6910388"/>
            <a:chOff x="0" y="-52708"/>
            <a:chExt cx="9296400" cy="6910708"/>
          </a:xfrm>
        </p:grpSpPr>
        <p:grpSp>
          <p:nvGrpSpPr>
            <p:cNvPr id="10" name="Group 4">
              <a:extLst>
                <a:ext uri="{FF2B5EF4-FFF2-40B4-BE49-F238E27FC236}">
                  <a16:creationId xmlns:a16="http://schemas.microsoft.com/office/drawing/2014/main" id="{92FE1A9D-D696-41BE-BDB9-EB1E78E16138}"/>
                </a:ext>
              </a:extLst>
            </p:cNvPr>
            <p:cNvGrpSpPr>
              <a:grpSpLocks/>
            </p:cNvGrpSpPr>
            <p:nvPr/>
          </p:nvGrpSpPr>
          <p:grpSpPr bwMode="auto">
            <a:xfrm>
              <a:off x="0" y="-52708"/>
              <a:ext cx="9296400" cy="4548508"/>
              <a:chOff x="0" y="-52708"/>
              <a:chExt cx="9296400" cy="4548508"/>
            </a:xfrm>
          </p:grpSpPr>
          <p:grpSp>
            <p:nvGrpSpPr>
              <p:cNvPr id="12" name="Group 7">
                <a:extLst>
                  <a:ext uri="{FF2B5EF4-FFF2-40B4-BE49-F238E27FC236}">
                    <a16:creationId xmlns:a16="http://schemas.microsoft.com/office/drawing/2014/main" id="{A1EF0124-BC2B-4F0C-829C-EA107014D12D}"/>
                  </a:ext>
                </a:extLst>
              </p:cNvPr>
              <p:cNvGrpSpPr>
                <a:grpSpLocks/>
              </p:cNvGrpSpPr>
              <p:nvPr/>
            </p:nvGrpSpPr>
            <p:grpSpPr bwMode="auto">
              <a:xfrm>
                <a:off x="0" y="-52708"/>
                <a:ext cx="9296400" cy="4548508"/>
                <a:chOff x="0" y="0"/>
                <a:chExt cx="3218687" cy="2028766"/>
              </a:xfrm>
            </p:grpSpPr>
            <p:sp>
              <p:nvSpPr>
                <p:cNvPr id="14" name="Rectangle 10">
                  <a:extLst>
                    <a:ext uri="{FF2B5EF4-FFF2-40B4-BE49-F238E27FC236}">
                      <a16:creationId xmlns:a16="http://schemas.microsoft.com/office/drawing/2014/main" id="{DD2B2913-0B5E-4DDC-BE23-93587B5B161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5" name="Group 11">
                  <a:extLst>
                    <a:ext uri="{FF2B5EF4-FFF2-40B4-BE49-F238E27FC236}">
                      <a16:creationId xmlns:a16="http://schemas.microsoft.com/office/drawing/2014/main" id="{A29B9B62-4F62-4417-8397-22066448D4ED}"/>
                    </a:ext>
                  </a:extLst>
                </p:cNvPr>
                <p:cNvGrpSpPr>
                  <a:grpSpLocks/>
                </p:cNvGrpSpPr>
                <p:nvPr/>
              </p:nvGrpSpPr>
              <p:grpSpPr bwMode="auto">
                <a:xfrm>
                  <a:off x="0" y="19050"/>
                  <a:ext cx="2249424" cy="832104"/>
                  <a:chOff x="228600" y="0"/>
                  <a:chExt cx="1472184" cy="1024128"/>
                </a:xfrm>
              </p:grpSpPr>
              <p:sp>
                <p:nvSpPr>
                  <p:cNvPr id="16" name="Rectangle 10">
                    <a:extLst>
                      <a:ext uri="{FF2B5EF4-FFF2-40B4-BE49-F238E27FC236}">
                        <a16:creationId xmlns:a16="http://schemas.microsoft.com/office/drawing/2014/main" id="{AADEDDEE-4711-4551-856F-FFCFB771034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7" name="Rectangle 13">
                    <a:extLst>
                      <a:ext uri="{FF2B5EF4-FFF2-40B4-BE49-F238E27FC236}">
                        <a16:creationId xmlns:a16="http://schemas.microsoft.com/office/drawing/2014/main" id="{6A7DC27D-66FE-4E5F-8DC6-63A1AE218CB9}"/>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3" name="Picture 9">
                <a:extLst>
                  <a:ext uri="{FF2B5EF4-FFF2-40B4-BE49-F238E27FC236}">
                    <a16:creationId xmlns:a16="http://schemas.microsoft.com/office/drawing/2014/main" id="{9A8F9CA9-14E7-4377-9338-0A8799D74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a:extLst>
                <a:ext uri="{FF2B5EF4-FFF2-40B4-BE49-F238E27FC236}">
                  <a16:creationId xmlns:a16="http://schemas.microsoft.com/office/drawing/2014/main" id="{3E43C807-8A73-4A98-BEEC-CFADE3E2CD54}"/>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5714" name="Rectangle 2"/>
          <p:cNvSpPr>
            <a:spLocks noGrp="1" noChangeArrowheads="1"/>
          </p:cNvSpPr>
          <p:nvPr>
            <p:ph type="title"/>
          </p:nvPr>
        </p:nvSpPr>
        <p:spPr>
          <a:xfrm>
            <a:off x="1814732" y="609600"/>
            <a:ext cx="7459270" cy="1320800"/>
          </a:xfrm>
        </p:spPr>
        <p:txBody>
          <a:bodyPr/>
          <a:lstStyle/>
          <a:p>
            <a:pPr algn="ctr" eaLnBrk="1" hangingPunct="1">
              <a:defRPr/>
            </a:pPr>
            <a:r>
              <a:rPr lang="en-US" sz="4000" dirty="0">
                <a:solidFill>
                  <a:srgbClr val="C00000"/>
                </a:solidFill>
                <a:effectLst>
                  <a:outerShdw blurRad="38100" dist="38100" dir="2700000" algn="tl">
                    <a:srgbClr val="C0C0C0"/>
                  </a:outerShdw>
                </a:effectLst>
              </a:rPr>
              <a:t>OXYGEN</a:t>
            </a:r>
          </a:p>
        </p:txBody>
      </p:sp>
      <p:sp>
        <p:nvSpPr>
          <p:cNvPr id="1945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900D4AAC-CF12-4C59-98A8-9F70EF172FAC}" type="slidenum">
              <a:rPr lang="en-US" b="0"/>
              <a:pPr eaLnBrk="1" hangingPunct="1"/>
              <a:t>15</a:t>
            </a:fld>
            <a:endParaRPr lang="en-US" b="0"/>
          </a:p>
        </p:txBody>
      </p:sp>
      <p:sp>
        <p:nvSpPr>
          <p:cNvPr id="19460" name="Rectangle 8"/>
          <p:cNvSpPr>
            <a:spLocks noChangeArrowheads="1"/>
          </p:cNvSpPr>
          <p:nvPr/>
        </p:nvSpPr>
        <p:spPr bwMode="auto">
          <a:xfrm>
            <a:off x="1981200" y="5543550"/>
            <a:ext cx="8229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lnSpc>
                <a:spcPct val="90000"/>
              </a:lnSpc>
              <a:spcBef>
                <a:spcPct val="50000"/>
              </a:spcBef>
            </a:pPr>
            <a:r>
              <a:rPr lang="en-US" sz="2800" b="0">
                <a:cs typeface="Times New Roman" panose="02020603050405020304" pitchFamily="18" charset="0"/>
              </a:rPr>
              <a:t>Normally, air is 21% oxygen and 78% nitrogen.</a:t>
            </a:r>
          </a:p>
        </p:txBody>
      </p:sp>
      <p:sp>
        <p:nvSpPr>
          <p:cNvPr id="19461" name="Freeform 24"/>
          <p:cNvSpPr>
            <a:spLocks/>
          </p:cNvSpPr>
          <p:nvPr/>
        </p:nvSpPr>
        <p:spPr bwMode="auto">
          <a:xfrm>
            <a:off x="4202114" y="1768476"/>
            <a:ext cx="1938337" cy="3198813"/>
          </a:xfrm>
          <a:custGeom>
            <a:avLst/>
            <a:gdLst>
              <a:gd name="T0" fmla="*/ 813 w 2441"/>
              <a:gd name="T1" fmla="*/ 1727 h 2015"/>
              <a:gd name="T2" fmla="*/ 0 w 2441"/>
              <a:gd name="T3" fmla="*/ 2015 h 2015"/>
              <a:gd name="T4" fmla="*/ 2441 w 2441"/>
              <a:gd name="T5" fmla="*/ 0 h 2015"/>
              <a:gd name="T6" fmla="*/ 2441 w 2441"/>
              <a:gd name="T7" fmla="*/ 402 h 2015"/>
              <a:gd name="T8" fmla="*/ 813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813" y="1727"/>
                </a:moveTo>
                <a:lnTo>
                  <a:pt x="0" y="2015"/>
                </a:lnTo>
                <a:lnTo>
                  <a:pt x="2441" y="0"/>
                </a:lnTo>
                <a:lnTo>
                  <a:pt x="2441" y="402"/>
                </a:lnTo>
                <a:lnTo>
                  <a:pt x="813" y="1727"/>
                </a:lnTo>
                <a:close/>
              </a:path>
            </a:pathLst>
          </a:custGeom>
          <a:solidFill>
            <a:srgbClr val="0000FF"/>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9462" name="Freeform 25"/>
          <p:cNvSpPr>
            <a:spLocks/>
          </p:cNvSpPr>
          <p:nvPr/>
        </p:nvSpPr>
        <p:spPr bwMode="auto">
          <a:xfrm>
            <a:off x="4265614" y="4600576"/>
            <a:ext cx="3811587" cy="455613"/>
          </a:xfrm>
          <a:custGeom>
            <a:avLst/>
            <a:gdLst>
              <a:gd name="T0" fmla="*/ 815 w 4802"/>
              <a:gd name="T1" fmla="*/ 0 h 287"/>
              <a:gd name="T2" fmla="*/ 3988 w 4802"/>
              <a:gd name="T3" fmla="*/ 0 h 287"/>
              <a:gd name="T4" fmla="*/ 4802 w 4802"/>
              <a:gd name="T5" fmla="*/ 287 h 287"/>
              <a:gd name="T6" fmla="*/ 0 w 4802"/>
              <a:gd name="T7" fmla="*/ 287 h 287"/>
              <a:gd name="T8" fmla="*/ 815 w 4802"/>
              <a:gd name="T9" fmla="*/ 0 h 287"/>
              <a:gd name="T10" fmla="*/ 0 60000 65536"/>
              <a:gd name="T11" fmla="*/ 0 60000 65536"/>
              <a:gd name="T12" fmla="*/ 0 60000 65536"/>
              <a:gd name="T13" fmla="*/ 0 60000 65536"/>
              <a:gd name="T14" fmla="*/ 0 60000 65536"/>
              <a:gd name="T15" fmla="*/ 0 w 4802"/>
              <a:gd name="T16" fmla="*/ 0 h 287"/>
              <a:gd name="T17" fmla="*/ 4802 w 4802"/>
              <a:gd name="T18" fmla="*/ 287 h 287"/>
            </a:gdLst>
            <a:ahLst/>
            <a:cxnLst>
              <a:cxn ang="T10">
                <a:pos x="T0" y="T1"/>
              </a:cxn>
              <a:cxn ang="T11">
                <a:pos x="T2" y="T3"/>
              </a:cxn>
              <a:cxn ang="T12">
                <a:pos x="T4" y="T5"/>
              </a:cxn>
              <a:cxn ang="T13">
                <a:pos x="T6" y="T7"/>
              </a:cxn>
              <a:cxn ang="T14">
                <a:pos x="T8" y="T9"/>
              </a:cxn>
            </a:cxnLst>
            <a:rect l="T15" t="T16" r="T17" b="T18"/>
            <a:pathLst>
              <a:path w="4802" h="287">
                <a:moveTo>
                  <a:pt x="815" y="0"/>
                </a:moveTo>
                <a:lnTo>
                  <a:pt x="3988" y="0"/>
                </a:lnTo>
                <a:lnTo>
                  <a:pt x="4802" y="287"/>
                </a:lnTo>
                <a:lnTo>
                  <a:pt x="0" y="287"/>
                </a:lnTo>
                <a:lnTo>
                  <a:pt x="815"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9463" name="Freeform 26"/>
          <p:cNvSpPr>
            <a:spLocks/>
          </p:cNvSpPr>
          <p:nvPr/>
        </p:nvSpPr>
        <p:spPr bwMode="auto">
          <a:xfrm>
            <a:off x="6203950" y="1768476"/>
            <a:ext cx="1936750" cy="3198813"/>
          </a:xfrm>
          <a:custGeom>
            <a:avLst/>
            <a:gdLst>
              <a:gd name="T0" fmla="*/ 1628 w 2441"/>
              <a:gd name="T1" fmla="*/ 1727 h 2015"/>
              <a:gd name="T2" fmla="*/ 2441 w 2441"/>
              <a:gd name="T3" fmla="*/ 2015 h 2015"/>
              <a:gd name="T4" fmla="*/ 0 w 2441"/>
              <a:gd name="T5" fmla="*/ 0 h 2015"/>
              <a:gd name="T6" fmla="*/ 0 w 2441"/>
              <a:gd name="T7" fmla="*/ 402 h 2015"/>
              <a:gd name="T8" fmla="*/ 1628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1628" y="1727"/>
                </a:moveTo>
                <a:lnTo>
                  <a:pt x="2441" y="2015"/>
                </a:lnTo>
                <a:lnTo>
                  <a:pt x="0" y="0"/>
                </a:lnTo>
                <a:lnTo>
                  <a:pt x="0" y="402"/>
                </a:lnTo>
                <a:lnTo>
                  <a:pt x="1628" y="1727"/>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15741" name="Rectangle 29"/>
          <p:cNvSpPr>
            <a:spLocks noChangeArrowheads="1"/>
          </p:cNvSpPr>
          <p:nvPr/>
        </p:nvSpPr>
        <p:spPr bwMode="auto">
          <a:xfrm>
            <a:off x="4211784" y="3055938"/>
            <a:ext cx="1939635" cy="74071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OXYGEN</a:t>
            </a:r>
          </a:p>
          <a:p>
            <a:pPr algn="ctr" defTabSz="917575" eaLnBrk="0" hangingPunct="0">
              <a:lnSpc>
                <a:spcPct val="90000"/>
              </a:lnSpc>
              <a:defRPr/>
            </a:pPr>
            <a:r>
              <a:rPr lang="en-US" sz="1500">
                <a:effectLst>
                  <a:outerShdw blurRad="38100" dist="38100" dir="2700000" algn="tl">
                    <a:srgbClr val="C0C0C0"/>
                  </a:outerShdw>
                </a:effectLst>
                <a:latin typeface="Arial" charset="0"/>
              </a:rPr>
              <a:t>Oxidizing Agent</a:t>
            </a:r>
          </a:p>
        </p:txBody>
      </p:sp>
    </p:spTree>
    <p:extLst>
      <p:ext uri="{BB962C8B-B14F-4D97-AF65-F5344CB8AC3E}">
        <p14:creationId xmlns:p14="http://schemas.microsoft.com/office/powerpoint/2010/main" val="417853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OXYGEN</a:t>
            </a:r>
          </a:p>
        </p:txBody>
      </p:sp>
      <p:sp>
        <p:nvSpPr>
          <p:cNvPr id="20484" name="Rectangle 3"/>
          <p:cNvSpPr>
            <a:spLocks noGrp="1" noChangeArrowheads="1"/>
          </p:cNvSpPr>
          <p:nvPr>
            <p:ph idx="1"/>
          </p:nvPr>
        </p:nvSpPr>
        <p:spPr bwMode="auto">
          <a:xfrm>
            <a:off x="850006" y="1722438"/>
            <a:ext cx="9360794"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0" indent="0" algn="just"/>
            <a:r>
              <a:rPr lang="en-US" dirty="0">
                <a:cs typeface="Times New Roman" panose="02020603050405020304" pitchFamily="18" charset="0"/>
              </a:rPr>
              <a:t> </a:t>
            </a:r>
            <a:r>
              <a:rPr lang="en-US" sz="2400" dirty="0">
                <a:cs typeface="Times New Roman" panose="02020603050405020304" pitchFamily="18" charset="0"/>
              </a:rPr>
              <a:t>When oxygen content of air drops below 16%, the fire will normally go out for lack of oxygen. </a:t>
            </a:r>
          </a:p>
          <a:p>
            <a:pPr marL="0" indent="0" algn="just"/>
            <a:endParaRPr lang="en-US" sz="2400" dirty="0">
              <a:cs typeface="Times New Roman" panose="02020603050405020304" pitchFamily="18" charset="0"/>
            </a:endParaRPr>
          </a:p>
          <a:p>
            <a:pPr marL="0" indent="0" algn="just"/>
            <a:r>
              <a:rPr lang="en-US" sz="2400" dirty="0">
                <a:cs typeface="Times New Roman" panose="02020603050405020304" pitchFamily="18" charset="0"/>
              </a:rPr>
              <a:t> In an atmosphere of pure oxygen, many substances not normally considered combustible will burn rapidly.  Atmosphere of pure oxygen or even oxygen enriched air will produce fire of great intensity.</a:t>
            </a:r>
            <a:br>
              <a:rPr lang="en-US" sz="2400" dirty="0">
                <a:cs typeface="Times New Roman" panose="02020603050405020304" pitchFamily="18" charset="0"/>
              </a:rPr>
            </a:br>
            <a:endParaRPr lang="en-US" sz="2400" dirty="0">
              <a:cs typeface="Times New Roman" panose="02020603050405020304" pitchFamily="18" charset="0"/>
            </a:endParaRPr>
          </a:p>
        </p:txBody>
      </p:sp>
      <p:sp>
        <p:nvSpPr>
          <p:cNvPr id="204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F5B681D-178A-40AC-A465-45F9D1943BA9}" type="slidenum">
              <a:rPr lang="en-US" b="0"/>
              <a:pPr eaLnBrk="1" hangingPunct="1"/>
              <a:t>16</a:t>
            </a:fld>
            <a:endParaRPr lang="en-US" b="0"/>
          </a:p>
        </p:txBody>
      </p:sp>
      <p:grpSp>
        <p:nvGrpSpPr>
          <p:cNvPr id="5" name="Group 3">
            <a:extLst>
              <a:ext uri="{FF2B5EF4-FFF2-40B4-BE49-F238E27FC236}">
                <a16:creationId xmlns:a16="http://schemas.microsoft.com/office/drawing/2014/main" id="{3D6441D7-6F8F-4364-B855-91391ED69269}"/>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285E1678-3B29-4F92-8A94-9509B44D8AED}"/>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3DF66BC1-C6B6-40B6-A151-80DE09336664}"/>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C374D32D-00C6-42B2-B0CD-B762CB4728A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874EA999-904C-49AB-9FED-FD16A2C5D73B}"/>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7A00B056-F82C-4792-825F-E5A65775FD4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1CE73F80-581E-4CDC-82C1-4D9C05134186}"/>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33018C86-5F7A-4036-8684-05379852ED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DBEB8AE1-A7F1-405F-B890-6E7D175D6B6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Tree>
    <p:extLst>
      <p:ext uri="{BB962C8B-B14F-4D97-AF65-F5344CB8AC3E}">
        <p14:creationId xmlns:p14="http://schemas.microsoft.com/office/powerpoint/2010/main" val="216008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9" name="Group 3">
            <a:extLst>
              <a:ext uri="{FF2B5EF4-FFF2-40B4-BE49-F238E27FC236}">
                <a16:creationId xmlns:a16="http://schemas.microsoft.com/office/drawing/2014/main" id="{FFFF0B6F-3327-495B-A268-048B22E19E58}"/>
              </a:ext>
            </a:extLst>
          </p:cNvPr>
          <p:cNvGrpSpPr>
            <a:grpSpLocks/>
          </p:cNvGrpSpPr>
          <p:nvPr/>
        </p:nvGrpSpPr>
        <p:grpSpPr bwMode="auto">
          <a:xfrm>
            <a:off x="0" y="-52388"/>
            <a:ext cx="12192000" cy="6910388"/>
            <a:chOff x="0" y="-52708"/>
            <a:chExt cx="9296400" cy="6910708"/>
          </a:xfrm>
        </p:grpSpPr>
        <p:grpSp>
          <p:nvGrpSpPr>
            <p:cNvPr id="10" name="Group 4">
              <a:extLst>
                <a:ext uri="{FF2B5EF4-FFF2-40B4-BE49-F238E27FC236}">
                  <a16:creationId xmlns:a16="http://schemas.microsoft.com/office/drawing/2014/main" id="{52DFE168-24FC-4EC9-87CD-5647C58378AE}"/>
                </a:ext>
              </a:extLst>
            </p:cNvPr>
            <p:cNvGrpSpPr>
              <a:grpSpLocks/>
            </p:cNvGrpSpPr>
            <p:nvPr/>
          </p:nvGrpSpPr>
          <p:grpSpPr bwMode="auto">
            <a:xfrm>
              <a:off x="0" y="-52708"/>
              <a:ext cx="9296400" cy="4548508"/>
              <a:chOff x="0" y="-52708"/>
              <a:chExt cx="9296400" cy="4548508"/>
            </a:xfrm>
          </p:grpSpPr>
          <p:grpSp>
            <p:nvGrpSpPr>
              <p:cNvPr id="12" name="Group 7">
                <a:extLst>
                  <a:ext uri="{FF2B5EF4-FFF2-40B4-BE49-F238E27FC236}">
                    <a16:creationId xmlns:a16="http://schemas.microsoft.com/office/drawing/2014/main" id="{DD8CBFB8-647D-4C4A-ADCE-B16BD6F14F0F}"/>
                  </a:ext>
                </a:extLst>
              </p:cNvPr>
              <p:cNvGrpSpPr>
                <a:grpSpLocks/>
              </p:cNvGrpSpPr>
              <p:nvPr/>
            </p:nvGrpSpPr>
            <p:grpSpPr bwMode="auto">
              <a:xfrm>
                <a:off x="0" y="-52708"/>
                <a:ext cx="9296400" cy="4548508"/>
                <a:chOff x="0" y="0"/>
                <a:chExt cx="3218687" cy="2028766"/>
              </a:xfrm>
            </p:grpSpPr>
            <p:sp>
              <p:nvSpPr>
                <p:cNvPr id="14" name="Rectangle 10">
                  <a:extLst>
                    <a:ext uri="{FF2B5EF4-FFF2-40B4-BE49-F238E27FC236}">
                      <a16:creationId xmlns:a16="http://schemas.microsoft.com/office/drawing/2014/main" id="{8278464E-7513-4078-A216-97A98FC4380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5" name="Group 11">
                  <a:extLst>
                    <a:ext uri="{FF2B5EF4-FFF2-40B4-BE49-F238E27FC236}">
                      <a16:creationId xmlns:a16="http://schemas.microsoft.com/office/drawing/2014/main" id="{7F233092-3DD6-4E09-9AFD-1B40BECA8BD7}"/>
                    </a:ext>
                  </a:extLst>
                </p:cNvPr>
                <p:cNvGrpSpPr>
                  <a:grpSpLocks/>
                </p:cNvGrpSpPr>
                <p:nvPr/>
              </p:nvGrpSpPr>
              <p:grpSpPr bwMode="auto">
                <a:xfrm>
                  <a:off x="0" y="19050"/>
                  <a:ext cx="2249424" cy="832104"/>
                  <a:chOff x="228600" y="0"/>
                  <a:chExt cx="1472184" cy="1024128"/>
                </a:xfrm>
              </p:grpSpPr>
              <p:sp>
                <p:nvSpPr>
                  <p:cNvPr id="16" name="Rectangle 10">
                    <a:extLst>
                      <a:ext uri="{FF2B5EF4-FFF2-40B4-BE49-F238E27FC236}">
                        <a16:creationId xmlns:a16="http://schemas.microsoft.com/office/drawing/2014/main" id="{3CE6EB74-8D90-4CDB-AC39-865D95A8BC3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7" name="Rectangle 13">
                    <a:extLst>
                      <a:ext uri="{FF2B5EF4-FFF2-40B4-BE49-F238E27FC236}">
                        <a16:creationId xmlns:a16="http://schemas.microsoft.com/office/drawing/2014/main" id="{1853E3C6-8144-4911-A63D-8506297A152E}"/>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3" name="Picture 9">
                <a:extLst>
                  <a:ext uri="{FF2B5EF4-FFF2-40B4-BE49-F238E27FC236}">
                    <a16:creationId xmlns:a16="http://schemas.microsoft.com/office/drawing/2014/main" id="{75286912-976C-4AE5-B221-5B310FB914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a:extLst>
                <a:ext uri="{FF2B5EF4-FFF2-40B4-BE49-F238E27FC236}">
                  <a16:creationId xmlns:a16="http://schemas.microsoft.com/office/drawing/2014/main" id="{0F9F09D8-66F4-4D92-ADFC-2BF6AB4BCE2D}"/>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57698" name="Rectangle 2"/>
          <p:cNvSpPr>
            <a:spLocks noGrp="1" noChangeArrowheads="1"/>
          </p:cNvSpPr>
          <p:nvPr>
            <p:ph type="title"/>
          </p:nvPr>
        </p:nvSpPr>
        <p:spPr>
          <a:xfrm>
            <a:off x="1744394" y="609600"/>
            <a:ext cx="7529608" cy="1320800"/>
          </a:xfrm>
        </p:spPr>
        <p:txBody>
          <a:bodyPr/>
          <a:lstStyle/>
          <a:p>
            <a:pPr algn="ctr" eaLnBrk="1" hangingPunct="1">
              <a:defRPr/>
            </a:pPr>
            <a:r>
              <a:rPr lang="en-US" sz="4000" dirty="0">
                <a:solidFill>
                  <a:srgbClr val="C00000"/>
                </a:solidFill>
                <a:effectLst>
                  <a:outerShdw blurRad="38100" dist="38100" dir="2700000" algn="tl">
                    <a:srgbClr val="C0C0C0"/>
                  </a:outerShdw>
                </a:effectLst>
              </a:rPr>
              <a:t>HEAT</a:t>
            </a:r>
          </a:p>
        </p:txBody>
      </p:sp>
      <p:sp>
        <p:nvSpPr>
          <p:cNvPr id="2150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9248D70-4223-4EEC-ADFB-D1ABC991597C}" type="slidenum">
              <a:rPr lang="en-US" b="0"/>
              <a:pPr eaLnBrk="1" hangingPunct="1"/>
              <a:t>17</a:t>
            </a:fld>
            <a:endParaRPr lang="en-US" b="0"/>
          </a:p>
        </p:txBody>
      </p:sp>
      <p:sp>
        <p:nvSpPr>
          <p:cNvPr id="21508" name="Rectangle 16"/>
          <p:cNvSpPr>
            <a:spLocks noChangeArrowheads="1"/>
          </p:cNvSpPr>
          <p:nvPr/>
        </p:nvSpPr>
        <p:spPr bwMode="auto">
          <a:xfrm>
            <a:off x="1524000" y="5254625"/>
            <a:ext cx="9144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2800" b="0"/>
              <a:t> Flames, cigarettes, matches, hot surfaces,</a:t>
            </a:r>
          </a:p>
          <a:p>
            <a:pPr algn="ctr" eaLnBrk="1" hangingPunct="1"/>
            <a:r>
              <a:rPr lang="en-US" sz="2800" b="0"/>
              <a:t>lasers, thermal sparks, welding torches, friction, etc</a:t>
            </a:r>
          </a:p>
        </p:txBody>
      </p:sp>
      <p:sp>
        <p:nvSpPr>
          <p:cNvPr id="21509" name="Freeform 17"/>
          <p:cNvSpPr>
            <a:spLocks/>
          </p:cNvSpPr>
          <p:nvPr/>
        </p:nvSpPr>
        <p:spPr bwMode="auto">
          <a:xfrm>
            <a:off x="4202114" y="1768476"/>
            <a:ext cx="1938337" cy="3198813"/>
          </a:xfrm>
          <a:custGeom>
            <a:avLst/>
            <a:gdLst>
              <a:gd name="T0" fmla="*/ 813 w 2441"/>
              <a:gd name="T1" fmla="*/ 1727 h 2015"/>
              <a:gd name="T2" fmla="*/ 0 w 2441"/>
              <a:gd name="T3" fmla="*/ 2015 h 2015"/>
              <a:gd name="T4" fmla="*/ 2441 w 2441"/>
              <a:gd name="T5" fmla="*/ 0 h 2015"/>
              <a:gd name="T6" fmla="*/ 2441 w 2441"/>
              <a:gd name="T7" fmla="*/ 402 h 2015"/>
              <a:gd name="T8" fmla="*/ 813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813" y="1727"/>
                </a:moveTo>
                <a:lnTo>
                  <a:pt x="0" y="2015"/>
                </a:lnTo>
                <a:lnTo>
                  <a:pt x="2441" y="0"/>
                </a:lnTo>
                <a:lnTo>
                  <a:pt x="2441" y="402"/>
                </a:lnTo>
                <a:lnTo>
                  <a:pt x="813" y="1727"/>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1510" name="Freeform 18"/>
          <p:cNvSpPr>
            <a:spLocks/>
          </p:cNvSpPr>
          <p:nvPr/>
        </p:nvSpPr>
        <p:spPr bwMode="auto">
          <a:xfrm>
            <a:off x="4265614" y="4600576"/>
            <a:ext cx="3811587" cy="455613"/>
          </a:xfrm>
          <a:custGeom>
            <a:avLst/>
            <a:gdLst>
              <a:gd name="T0" fmla="*/ 815 w 4802"/>
              <a:gd name="T1" fmla="*/ 0 h 287"/>
              <a:gd name="T2" fmla="*/ 3988 w 4802"/>
              <a:gd name="T3" fmla="*/ 0 h 287"/>
              <a:gd name="T4" fmla="*/ 4802 w 4802"/>
              <a:gd name="T5" fmla="*/ 287 h 287"/>
              <a:gd name="T6" fmla="*/ 0 w 4802"/>
              <a:gd name="T7" fmla="*/ 287 h 287"/>
              <a:gd name="T8" fmla="*/ 815 w 4802"/>
              <a:gd name="T9" fmla="*/ 0 h 287"/>
              <a:gd name="T10" fmla="*/ 0 60000 65536"/>
              <a:gd name="T11" fmla="*/ 0 60000 65536"/>
              <a:gd name="T12" fmla="*/ 0 60000 65536"/>
              <a:gd name="T13" fmla="*/ 0 60000 65536"/>
              <a:gd name="T14" fmla="*/ 0 60000 65536"/>
              <a:gd name="T15" fmla="*/ 0 w 4802"/>
              <a:gd name="T16" fmla="*/ 0 h 287"/>
              <a:gd name="T17" fmla="*/ 4802 w 4802"/>
              <a:gd name="T18" fmla="*/ 287 h 287"/>
            </a:gdLst>
            <a:ahLst/>
            <a:cxnLst>
              <a:cxn ang="T10">
                <a:pos x="T0" y="T1"/>
              </a:cxn>
              <a:cxn ang="T11">
                <a:pos x="T2" y="T3"/>
              </a:cxn>
              <a:cxn ang="T12">
                <a:pos x="T4" y="T5"/>
              </a:cxn>
              <a:cxn ang="T13">
                <a:pos x="T6" y="T7"/>
              </a:cxn>
              <a:cxn ang="T14">
                <a:pos x="T8" y="T9"/>
              </a:cxn>
            </a:cxnLst>
            <a:rect l="T15" t="T16" r="T17" b="T18"/>
            <a:pathLst>
              <a:path w="4802" h="287">
                <a:moveTo>
                  <a:pt x="815" y="0"/>
                </a:moveTo>
                <a:lnTo>
                  <a:pt x="3988" y="0"/>
                </a:lnTo>
                <a:lnTo>
                  <a:pt x="4802" y="287"/>
                </a:lnTo>
                <a:lnTo>
                  <a:pt x="0" y="287"/>
                </a:lnTo>
                <a:lnTo>
                  <a:pt x="815" y="0"/>
                </a:ln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1511" name="Freeform 19"/>
          <p:cNvSpPr>
            <a:spLocks/>
          </p:cNvSpPr>
          <p:nvPr/>
        </p:nvSpPr>
        <p:spPr bwMode="auto">
          <a:xfrm>
            <a:off x="6203950" y="1768476"/>
            <a:ext cx="1936750" cy="3198813"/>
          </a:xfrm>
          <a:custGeom>
            <a:avLst/>
            <a:gdLst>
              <a:gd name="T0" fmla="*/ 1628 w 2441"/>
              <a:gd name="T1" fmla="*/ 1727 h 2015"/>
              <a:gd name="T2" fmla="*/ 2441 w 2441"/>
              <a:gd name="T3" fmla="*/ 2015 h 2015"/>
              <a:gd name="T4" fmla="*/ 0 w 2441"/>
              <a:gd name="T5" fmla="*/ 0 h 2015"/>
              <a:gd name="T6" fmla="*/ 0 w 2441"/>
              <a:gd name="T7" fmla="*/ 402 h 2015"/>
              <a:gd name="T8" fmla="*/ 1628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1628" y="1727"/>
                </a:moveTo>
                <a:lnTo>
                  <a:pt x="2441" y="2015"/>
                </a:lnTo>
                <a:lnTo>
                  <a:pt x="0" y="0"/>
                </a:lnTo>
                <a:lnTo>
                  <a:pt x="0" y="402"/>
                </a:lnTo>
                <a:lnTo>
                  <a:pt x="1628" y="1727"/>
                </a:lnTo>
                <a:close/>
              </a:path>
            </a:pathLst>
          </a:custGeom>
          <a:solidFill>
            <a:srgbClr val="00FF00"/>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57717" name="Rectangle 21"/>
          <p:cNvSpPr>
            <a:spLocks noChangeArrowheads="1"/>
          </p:cNvSpPr>
          <p:nvPr/>
        </p:nvSpPr>
        <p:spPr bwMode="auto">
          <a:xfrm>
            <a:off x="6540026" y="3055938"/>
            <a:ext cx="1247137" cy="53296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HEAT</a:t>
            </a:r>
          </a:p>
        </p:txBody>
      </p:sp>
    </p:spTree>
    <p:extLst>
      <p:ext uri="{BB962C8B-B14F-4D97-AF65-F5344CB8AC3E}">
        <p14:creationId xmlns:p14="http://schemas.microsoft.com/office/powerpoint/2010/main" val="84014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6465DCA3-CBA1-4BA7-952F-A1B4E3ABA8FC}"/>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AE9635EF-0DBB-40D6-BA80-59656C622155}"/>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3F3A1D0A-5E64-4EF3-A73F-F87FFDAB381C}"/>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CAFA35AE-8C90-43B4-918D-0AFF8FABA5A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A104755D-7195-41D1-990D-307CFB821376}"/>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DF592585-E664-4502-9A88-003C5294FF6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53786525-113D-4A49-A558-C013CFEFDDE5}"/>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14FE15CA-DBB9-460F-AE51-BD5130A71D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45B3CECA-D292-4DB0-ADCB-EEAFE2DD5A2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58722" name="Rectangle 2"/>
          <p:cNvSpPr>
            <a:spLocks noGrp="1" noChangeArrowheads="1"/>
          </p:cNvSpPr>
          <p:nvPr>
            <p:ph type="title"/>
          </p:nvPr>
        </p:nvSpPr>
        <p:spPr>
          <a:xfrm>
            <a:off x="1992313" y="260350"/>
            <a:ext cx="8229600" cy="1143000"/>
          </a:xfrm>
        </p:spPr>
        <p:txBody>
          <a:bodyPr/>
          <a:lstStyle/>
          <a:p>
            <a:pPr algn="ctr" eaLnBrk="1" hangingPunct="1">
              <a:defRPr/>
            </a:pPr>
            <a:r>
              <a:rPr lang="en-US" sz="4000" dirty="0">
                <a:solidFill>
                  <a:srgbClr val="C00000"/>
                </a:solidFill>
                <a:effectLst>
                  <a:outerShdw blurRad="38100" dist="38100" dir="2700000" algn="tl">
                    <a:srgbClr val="C0C0C0"/>
                  </a:outerShdw>
                </a:effectLst>
                <a:cs typeface="Times New Roman" pitchFamily="18" charset="0"/>
              </a:rPr>
              <a:t>SOURCES OF HEAT</a:t>
            </a:r>
          </a:p>
        </p:txBody>
      </p:sp>
      <p:sp>
        <p:nvSpPr>
          <p:cNvPr id="22532" name="Rectangle 3"/>
          <p:cNvSpPr>
            <a:spLocks noGrp="1" noChangeArrowheads="1"/>
          </p:cNvSpPr>
          <p:nvPr>
            <p:ph idx="1"/>
          </p:nvPr>
        </p:nvSpPr>
        <p:spPr bwMode="auto">
          <a:xfrm>
            <a:off x="1981200" y="1722438"/>
            <a:ext cx="8229600" cy="17065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Autofit/>
          </a:bodyPr>
          <a:lstStyle/>
          <a:p>
            <a:pPr algn="just" eaLnBrk="1" hangingPunct="1">
              <a:lnSpc>
                <a:spcPct val="80000"/>
              </a:lnSpc>
            </a:pPr>
            <a:r>
              <a:rPr lang="en-US" sz="2400" dirty="0">
                <a:cs typeface="Times New Roman" panose="02020603050405020304" pitchFamily="18" charset="0"/>
              </a:rPr>
              <a:t>Electrical Heat Energy</a:t>
            </a:r>
          </a:p>
          <a:p>
            <a:pPr algn="just" eaLnBrk="1" hangingPunct="1">
              <a:lnSpc>
                <a:spcPct val="80000"/>
              </a:lnSpc>
            </a:pPr>
            <a:r>
              <a:rPr lang="en-US" sz="2800" dirty="0">
                <a:cs typeface="Times New Roman" panose="02020603050405020304" pitchFamily="18" charset="0"/>
              </a:rPr>
              <a:t>Arcing</a:t>
            </a:r>
          </a:p>
          <a:p>
            <a:pPr algn="just" eaLnBrk="1" hangingPunct="1">
              <a:lnSpc>
                <a:spcPct val="80000"/>
              </a:lnSpc>
            </a:pPr>
            <a:r>
              <a:rPr lang="en-US" sz="2800" dirty="0">
                <a:cs typeface="Times New Roman" panose="02020603050405020304" pitchFamily="18" charset="0"/>
              </a:rPr>
              <a:t>Welding and Cutting Sparks</a:t>
            </a:r>
          </a:p>
          <a:p>
            <a:pPr algn="just" eaLnBrk="1" hangingPunct="1">
              <a:lnSpc>
                <a:spcPct val="80000"/>
              </a:lnSpc>
            </a:pPr>
            <a:r>
              <a:rPr lang="en-US" sz="2800" dirty="0">
                <a:cs typeface="Times New Roman" panose="02020603050405020304" pitchFamily="18" charset="0"/>
              </a:rPr>
              <a:t>Mechanical Heat (friction heat) </a:t>
            </a:r>
          </a:p>
          <a:p>
            <a:pPr lvl="1" algn="just" eaLnBrk="1" hangingPunct="1">
              <a:lnSpc>
                <a:spcPct val="80000"/>
              </a:lnSpc>
            </a:pPr>
            <a:r>
              <a:rPr lang="en-US" dirty="0">
                <a:cs typeface="Times New Roman" panose="02020603050405020304" pitchFamily="18" charset="0"/>
              </a:rPr>
              <a:t>Slipping belt against pulley</a:t>
            </a:r>
          </a:p>
          <a:p>
            <a:pPr algn="just" eaLnBrk="1" hangingPunct="1">
              <a:lnSpc>
                <a:spcPct val="80000"/>
              </a:lnSpc>
            </a:pPr>
            <a:r>
              <a:rPr lang="en-US" sz="2800" dirty="0">
                <a:cs typeface="Times New Roman" panose="02020603050405020304" pitchFamily="18" charset="0"/>
              </a:rPr>
              <a:t> Friction Spark </a:t>
            </a:r>
          </a:p>
          <a:p>
            <a:pPr lvl="1" algn="just" eaLnBrk="1" hangingPunct="1">
              <a:lnSpc>
                <a:spcPct val="80000"/>
              </a:lnSpc>
            </a:pPr>
            <a:r>
              <a:rPr lang="en-US" dirty="0">
                <a:cs typeface="Times New Roman" panose="02020603050405020304" pitchFamily="18" charset="0"/>
              </a:rPr>
              <a:t>Dropping steel tools on a concrete floor</a:t>
            </a:r>
          </a:p>
          <a:p>
            <a:pPr algn="just" eaLnBrk="1" hangingPunct="1">
              <a:lnSpc>
                <a:spcPct val="80000"/>
              </a:lnSpc>
            </a:pPr>
            <a:r>
              <a:rPr lang="en-US" sz="2800" dirty="0">
                <a:cs typeface="Times New Roman" panose="02020603050405020304" pitchFamily="18" charset="0"/>
              </a:rPr>
              <a:t> Open Flames</a:t>
            </a:r>
          </a:p>
          <a:p>
            <a:pPr lvl="1" algn="just" eaLnBrk="1" hangingPunct="1">
              <a:lnSpc>
                <a:spcPct val="80000"/>
              </a:lnSpc>
            </a:pPr>
            <a:r>
              <a:rPr lang="en-US" dirty="0">
                <a:cs typeface="Times New Roman" panose="02020603050405020304" pitchFamily="18" charset="0"/>
              </a:rPr>
              <a:t>Cigarettes, matches, welding torch,  internal combustion engines</a:t>
            </a:r>
          </a:p>
        </p:txBody>
      </p:sp>
      <p:sp>
        <p:nvSpPr>
          <p:cNvPr id="2253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5C03B030-0117-4097-90B1-637F649DEE3F}" type="slidenum">
              <a:rPr lang="en-US" b="0"/>
              <a:pPr eaLnBrk="1" hangingPunct="1"/>
              <a:t>18</a:t>
            </a:fld>
            <a:endParaRPr lang="en-US" b="0"/>
          </a:p>
        </p:txBody>
      </p:sp>
    </p:spTree>
    <p:extLst>
      <p:ext uri="{BB962C8B-B14F-4D97-AF65-F5344CB8AC3E}">
        <p14:creationId xmlns:p14="http://schemas.microsoft.com/office/powerpoint/2010/main" val="1848971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0" name="Group 3">
            <a:extLst>
              <a:ext uri="{FF2B5EF4-FFF2-40B4-BE49-F238E27FC236}">
                <a16:creationId xmlns:a16="http://schemas.microsoft.com/office/drawing/2014/main" id="{086FD714-1361-46A1-AA12-404F2F492AF9}"/>
              </a:ext>
            </a:extLst>
          </p:cNvPr>
          <p:cNvGrpSpPr>
            <a:grpSpLocks/>
          </p:cNvGrpSpPr>
          <p:nvPr/>
        </p:nvGrpSpPr>
        <p:grpSpPr bwMode="auto">
          <a:xfrm>
            <a:off x="0" y="-52388"/>
            <a:ext cx="12192000" cy="6910388"/>
            <a:chOff x="0" y="-52708"/>
            <a:chExt cx="9296400" cy="6910708"/>
          </a:xfrm>
        </p:grpSpPr>
        <p:grpSp>
          <p:nvGrpSpPr>
            <p:cNvPr id="41" name="Group 4">
              <a:extLst>
                <a:ext uri="{FF2B5EF4-FFF2-40B4-BE49-F238E27FC236}">
                  <a16:creationId xmlns:a16="http://schemas.microsoft.com/office/drawing/2014/main" id="{035EE47E-519E-4D71-8FC8-ADA309AC1131}"/>
                </a:ext>
              </a:extLst>
            </p:cNvPr>
            <p:cNvGrpSpPr>
              <a:grpSpLocks/>
            </p:cNvGrpSpPr>
            <p:nvPr/>
          </p:nvGrpSpPr>
          <p:grpSpPr bwMode="auto">
            <a:xfrm>
              <a:off x="0" y="-52708"/>
              <a:ext cx="9296400" cy="4548508"/>
              <a:chOff x="0" y="-52708"/>
              <a:chExt cx="9296400" cy="4548508"/>
            </a:xfrm>
          </p:grpSpPr>
          <p:grpSp>
            <p:nvGrpSpPr>
              <p:cNvPr id="43" name="Group 7">
                <a:extLst>
                  <a:ext uri="{FF2B5EF4-FFF2-40B4-BE49-F238E27FC236}">
                    <a16:creationId xmlns:a16="http://schemas.microsoft.com/office/drawing/2014/main" id="{DF0E598A-F05F-4771-8DA8-E0F45A0A6D34}"/>
                  </a:ext>
                </a:extLst>
              </p:cNvPr>
              <p:cNvGrpSpPr>
                <a:grpSpLocks/>
              </p:cNvGrpSpPr>
              <p:nvPr/>
            </p:nvGrpSpPr>
            <p:grpSpPr bwMode="auto">
              <a:xfrm>
                <a:off x="0" y="-52708"/>
                <a:ext cx="9296400" cy="4548508"/>
                <a:chOff x="0" y="0"/>
                <a:chExt cx="3218687" cy="2028766"/>
              </a:xfrm>
            </p:grpSpPr>
            <p:sp>
              <p:nvSpPr>
                <p:cNvPr id="45" name="Rectangle 10">
                  <a:extLst>
                    <a:ext uri="{FF2B5EF4-FFF2-40B4-BE49-F238E27FC236}">
                      <a16:creationId xmlns:a16="http://schemas.microsoft.com/office/drawing/2014/main" id="{62B7D72A-3467-449E-8F93-639E5A0B92C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46" name="Group 11">
                  <a:extLst>
                    <a:ext uri="{FF2B5EF4-FFF2-40B4-BE49-F238E27FC236}">
                      <a16:creationId xmlns:a16="http://schemas.microsoft.com/office/drawing/2014/main" id="{612FC64D-6850-4DC0-A46C-6844F5E4D0C2}"/>
                    </a:ext>
                  </a:extLst>
                </p:cNvPr>
                <p:cNvGrpSpPr>
                  <a:grpSpLocks/>
                </p:cNvGrpSpPr>
                <p:nvPr/>
              </p:nvGrpSpPr>
              <p:grpSpPr bwMode="auto">
                <a:xfrm>
                  <a:off x="0" y="19050"/>
                  <a:ext cx="2249424" cy="832104"/>
                  <a:chOff x="228600" y="0"/>
                  <a:chExt cx="1472184" cy="1024128"/>
                </a:xfrm>
              </p:grpSpPr>
              <p:sp>
                <p:nvSpPr>
                  <p:cNvPr id="47" name="Rectangle 10">
                    <a:extLst>
                      <a:ext uri="{FF2B5EF4-FFF2-40B4-BE49-F238E27FC236}">
                        <a16:creationId xmlns:a16="http://schemas.microsoft.com/office/drawing/2014/main" id="{4D88C786-2BDA-497E-B18B-8CC0F2069B0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48" name="Rectangle 13">
                    <a:extLst>
                      <a:ext uri="{FF2B5EF4-FFF2-40B4-BE49-F238E27FC236}">
                        <a16:creationId xmlns:a16="http://schemas.microsoft.com/office/drawing/2014/main" id="{7F9F6AF9-9098-4557-80F4-DCC0E811F38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44" name="Picture 9">
                <a:extLst>
                  <a:ext uri="{FF2B5EF4-FFF2-40B4-BE49-F238E27FC236}">
                    <a16:creationId xmlns:a16="http://schemas.microsoft.com/office/drawing/2014/main" id="{E85E5F54-75A9-465F-9840-4B2E1869C8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Rectangle 41">
              <a:extLst>
                <a:ext uri="{FF2B5EF4-FFF2-40B4-BE49-F238E27FC236}">
                  <a16:creationId xmlns:a16="http://schemas.microsoft.com/office/drawing/2014/main" id="{7034526E-CE7D-4D0E-8A14-B3EF8C9DC22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3555" name="Rectangle 2050"/>
          <p:cNvSpPr>
            <a:spLocks noGrp="1" noChangeArrowheads="1"/>
          </p:cNvSpPr>
          <p:nvPr>
            <p:ph type="title"/>
          </p:nvPr>
        </p:nvSpPr>
        <p:spPr>
          <a:xfrm>
            <a:off x="4572000" y="609600"/>
            <a:ext cx="7216726" cy="1320800"/>
          </a:xfrm>
        </p:spPr>
        <p:txBody>
          <a:bodyPr>
            <a:normAutofit/>
          </a:bodyPr>
          <a:lstStyle/>
          <a:p>
            <a:pPr eaLnBrk="1" hangingPunct="1"/>
            <a:r>
              <a:rPr lang="en-US" dirty="0">
                <a:solidFill>
                  <a:srgbClr val="C00000"/>
                </a:solidFill>
              </a:rPr>
              <a:t>ELEMENTS OF FIRE</a:t>
            </a:r>
            <a:br>
              <a:rPr lang="en-US" dirty="0">
                <a:solidFill>
                  <a:srgbClr val="C00000"/>
                </a:solidFill>
              </a:rPr>
            </a:br>
            <a:r>
              <a:rPr lang="en-US" dirty="0">
                <a:solidFill>
                  <a:srgbClr val="C00000"/>
                </a:solidFill>
              </a:rPr>
              <a:t>(FIRE TRIANGLE)</a:t>
            </a:r>
          </a:p>
        </p:txBody>
      </p:sp>
      <p:sp>
        <p:nvSpPr>
          <p:cNvPr id="2355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75F559F-1898-4E30-A90B-8F249FAA47A1}" type="slidenum">
              <a:rPr lang="en-US" b="0"/>
              <a:pPr eaLnBrk="1" hangingPunct="1"/>
              <a:t>19</a:t>
            </a:fld>
            <a:endParaRPr lang="en-US" b="0"/>
          </a:p>
        </p:txBody>
      </p:sp>
      <p:sp>
        <p:nvSpPr>
          <p:cNvPr id="23556" name="Freeform 2086"/>
          <p:cNvSpPr>
            <a:spLocks/>
          </p:cNvSpPr>
          <p:nvPr/>
        </p:nvSpPr>
        <p:spPr bwMode="auto">
          <a:xfrm>
            <a:off x="4202114" y="1768476"/>
            <a:ext cx="1938337" cy="3198813"/>
          </a:xfrm>
          <a:custGeom>
            <a:avLst/>
            <a:gdLst>
              <a:gd name="T0" fmla="*/ 813 w 2441"/>
              <a:gd name="T1" fmla="*/ 1727 h 2015"/>
              <a:gd name="T2" fmla="*/ 0 w 2441"/>
              <a:gd name="T3" fmla="*/ 2015 h 2015"/>
              <a:gd name="T4" fmla="*/ 2441 w 2441"/>
              <a:gd name="T5" fmla="*/ 0 h 2015"/>
              <a:gd name="T6" fmla="*/ 2441 w 2441"/>
              <a:gd name="T7" fmla="*/ 402 h 2015"/>
              <a:gd name="T8" fmla="*/ 813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813" y="1727"/>
                </a:moveTo>
                <a:lnTo>
                  <a:pt x="0" y="2015"/>
                </a:lnTo>
                <a:lnTo>
                  <a:pt x="2441" y="0"/>
                </a:lnTo>
                <a:lnTo>
                  <a:pt x="2441" y="402"/>
                </a:lnTo>
                <a:lnTo>
                  <a:pt x="813" y="1727"/>
                </a:lnTo>
                <a:close/>
              </a:path>
            </a:pathLst>
          </a:custGeom>
          <a:solidFill>
            <a:srgbClr val="0000FF"/>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57" name="Freeform 2087"/>
          <p:cNvSpPr>
            <a:spLocks/>
          </p:cNvSpPr>
          <p:nvPr/>
        </p:nvSpPr>
        <p:spPr bwMode="auto">
          <a:xfrm>
            <a:off x="4265614" y="4600576"/>
            <a:ext cx="3811587" cy="455613"/>
          </a:xfrm>
          <a:custGeom>
            <a:avLst/>
            <a:gdLst>
              <a:gd name="T0" fmla="*/ 815 w 4802"/>
              <a:gd name="T1" fmla="*/ 0 h 287"/>
              <a:gd name="T2" fmla="*/ 3988 w 4802"/>
              <a:gd name="T3" fmla="*/ 0 h 287"/>
              <a:gd name="T4" fmla="*/ 4802 w 4802"/>
              <a:gd name="T5" fmla="*/ 287 h 287"/>
              <a:gd name="T6" fmla="*/ 0 w 4802"/>
              <a:gd name="T7" fmla="*/ 287 h 287"/>
              <a:gd name="T8" fmla="*/ 815 w 4802"/>
              <a:gd name="T9" fmla="*/ 0 h 287"/>
              <a:gd name="T10" fmla="*/ 0 60000 65536"/>
              <a:gd name="T11" fmla="*/ 0 60000 65536"/>
              <a:gd name="T12" fmla="*/ 0 60000 65536"/>
              <a:gd name="T13" fmla="*/ 0 60000 65536"/>
              <a:gd name="T14" fmla="*/ 0 60000 65536"/>
              <a:gd name="T15" fmla="*/ 0 w 4802"/>
              <a:gd name="T16" fmla="*/ 0 h 287"/>
              <a:gd name="T17" fmla="*/ 4802 w 4802"/>
              <a:gd name="T18" fmla="*/ 287 h 287"/>
            </a:gdLst>
            <a:ahLst/>
            <a:cxnLst>
              <a:cxn ang="T10">
                <a:pos x="T0" y="T1"/>
              </a:cxn>
              <a:cxn ang="T11">
                <a:pos x="T2" y="T3"/>
              </a:cxn>
              <a:cxn ang="T12">
                <a:pos x="T4" y="T5"/>
              </a:cxn>
              <a:cxn ang="T13">
                <a:pos x="T6" y="T7"/>
              </a:cxn>
              <a:cxn ang="T14">
                <a:pos x="T8" y="T9"/>
              </a:cxn>
            </a:cxnLst>
            <a:rect l="T15" t="T16" r="T17" b="T18"/>
            <a:pathLst>
              <a:path w="4802" h="287">
                <a:moveTo>
                  <a:pt x="815" y="0"/>
                </a:moveTo>
                <a:lnTo>
                  <a:pt x="3988" y="0"/>
                </a:lnTo>
                <a:lnTo>
                  <a:pt x="4802" y="287"/>
                </a:lnTo>
                <a:lnTo>
                  <a:pt x="0" y="287"/>
                </a:lnTo>
                <a:lnTo>
                  <a:pt x="815" y="0"/>
                </a:lnTo>
                <a:close/>
              </a:path>
            </a:pathLst>
          </a:custGeom>
          <a:solidFill>
            <a:srgbClr val="FF001F"/>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58" name="Freeform 2088"/>
          <p:cNvSpPr>
            <a:spLocks/>
          </p:cNvSpPr>
          <p:nvPr/>
        </p:nvSpPr>
        <p:spPr bwMode="auto">
          <a:xfrm>
            <a:off x="6203950" y="1768476"/>
            <a:ext cx="1936750" cy="3198813"/>
          </a:xfrm>
          <a:custGeom>
            <a:avLst/>
            <a:gdLst>
              <a:gd name="T0" fmla="*/ 1628 w 2441"/>
              <a:gd name="T1" fmla="*/ 1727 h 2015"/>
              <a:gd name="T2" fmla="*/ 2441 w 2441"/>
              <a:gd name="T3" fmla="*/ 2015 h 2015"/>
              <a:gd name="T4" fmla="*/ 0 w 2441"/>
              <a:gd name="T5" fmla="*/ 0 h 2015"/>
              <a:gd name="T6" fmla="*/ 0 w 2441"/>
              <a:gd name="T7" fmla="*/ 402 h 2015"/>
              <a:gd name="T8" fmla="*/ 1628 w 2441"/>
              <a:gd name="T9" fmla="*/ 1727 h 2015"/>
              <a:gd name="T10" fmla="*/ 0 60000 65536"/>
              <a:gd name="T11" fmla="*/ 0 60000 65536"/>
              <a:gd name="T12" fmla="*/ 0 60000 65536"/>
              <a:gd name="T13" fmla="*/ 0 60000 65536"/>
              <a:gd name="T14" fmla="*/ 0 60000 65536"/>
              <a:gd name="T15" fmla="*/ 0 w 2441"/>
              <a:gd name="T16" fmla="*/ 0 h 2015"/>
              <a:gd name="T17" fmla="*/ 2441 w 2441"/>
              <a:gd name="T18" fmla="*/ 2015 h 2015"/>
            </a:gdLst>
            <a:ahLst/>
            <a:cxnLst>
              <a:cxn ang="T10">
                <a:pos x="T0" y="T1"/>
              </a:cxn>
              <a:cxn ang="T11">
                <a:pos x="T2" y="T3"/>
              </a:cxn>
              <a:cxn ang="T12">
                <a:pos x="T4" y="T5"/>
              </a:cxn>
              <a:cxn ang="T13">
                <a:pos x="T6" y="T7"/>
              </a:cxn>
              <a:cxn ang="T14">
                <a:pos x="T8" y="T9"/>
              </a:cxn>
            </a:cxnLst>
            <a:rect l="T15" t="T16" r="T17" b="T18"/>
            <a:pathLst>
              <a:path w="2441" h="2015">
                <a:moveTo>
                  <a:pt x="1628" y="1727"/>
                </a:moveTo>
                <a:lnTo>
                  <a:pt x="2441" y="2015"/>
                </a:lnTo>
                <a:lnTo>
                  <a:pt x="0" y="0"/>
                </a:lnTo>
                <a:lnTo>
                  <a:pt x="0" y="402"/>
                </a:lnTo>
                <a:lnTo>
                  <a:pt x="1628" y="1727"/>
                </a:lnTo>
                <a:close/>
              </a:path>
            </a:pathLst>
          </a:custGeom>
          <a:solidFill>
            <a:srgbClr val="00FF00"/>
          </a:solidFill>
          <a:ln w="9525">
            <a:solidFill>
              <a:srgbClr val="000000"/>
            </a:solidFill>
            <a:round/>
            <a:headEnd/>
            <a:tailEnd/>
          </a:ln>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181252" name="Rectangle 2052"/>
          <p:cNvSpPr>
            <a:spLocks noChangeArrowheads="1"/>
          </p:cNvSpPr>
          <p:nvPr/>
        </p:nvSpPr>
        <p:spPr bwMode="auto">
          <a:xfrm>
            <a:off x="2668589" y="1906589"/>
            <a:ext cx="3044825" cy="422167"/>
          </a:xfrm>
          <a:prstGeom prst="rect">
            <a:avLst/>
          </a:prstGeom>
          <a:noFill/>
          <a:ln w="12700">
            <a:noFill/>
            <a:miter lim="800000"/>
            <a:headEnd/>
            <a:tailEnd/>
          </a:ln>
          <a:effectLst/>
        </p:spPr>
        <p:txBody>
          <a:bodyPr lIns="90488" tIns="44450" rIns="90488" bIns="44450">
            <a:spAutoFit/>
          </a:bodyPr>
          <a:lstStyle/>
          <a:p>
            <a:pPr algn="ctr" defTabSz="917575" eaLnBrk="0" hangingPunct="0">
              <a:lnSpc>
                <a:spcPct val="90000"/>
              </a:lnSpc>
              <a:defRPr/>
            </a:pPr>
            <a:r>
              <a:rPr lang="en-US" sz="2400">
                <a:effectLst>
                  <a:outerShdw blurRad="38100" dist="38100" dir="2700000" algn="tl">
                    <a:srgbClr val="C0C0C0"/>
                  </a:outerShdw>
                </a:effectLst>
                <a:latin typeface="Arial" charset="0"/>
              </a:rPr>
              <a:t>FROM AIR</a:t>
            </a:r>
          </a:p>
        </p:txBody>
      </p:sp>
      <p:sp>
        <p:nvSpPr>
          <p:cNvPr id="181253" name="Rectangle 2053"/>
          <p:cNvSpPr>
            <a:spLocks noChangeArrowheads="1"/>
          </p:cNvSpPr>
          <p:nvPr/>
        </p:nvSpPr>
        <p:spPr bwMode="auto">
          <a:xfrm>
            <a:off x="7164389" y="1906589"/>
            <a:ext cx="2740025" cy="422167"/>
          </a:xfrm>
          <a:prstGeom prst="rect">
            <a:avLst/>
          </a:prstGeom>
          <a:noFill/>
          <a:ln w="12700">
            <a:noFill/>
            <a:miter lim="800000"/>
            <a:headEnd/>
            <a:tailEnd/>
          </a:ln>
          <a:effectLst/>
        </p:spPr>
        <p:txBody>
          <a:bodyPr lIns="90488" tIns="44450" rIns="90488" bIns="44450">
            <a:spAutoFit/>
          </a:bodyPr>
          <a:lstStyle/>
          <a:p>
            <a:pPr algn="ctr" defTabSz="917575" eaLnBrk="0" hangingPunct="0">
              <a:lnSpc>
                <a:spcPct val="90000"/>
              </a:lnSpc>
              <a:defRPr/>
            </a:pPr>
            <a:r>
              <a:rPr lang="en-US" sz="2400">
                <a:effectLst>
                  <a:outerShdw blurRad="38100" dist="38100" dir="2700000" algn="tl">
                    <a:srgbClr val="C0C0C0"/>
                  </a:outerShdw>
                </a:effectLst>
                <a:latin typeface="Arial" charset="0"/>
              </a:rPr>
              <a:t>HEAT SOURCE</a:t>
            </a:r>
          </a:p>
        </p:txBody>
      </p:sp>
      <p:sp>
        <p:nvSpPr>
          <p:cNvPr id="181254" name="Rectangle 2054"/>
          <p:cNvSpPr>
            <a:spLocks noChangeArrowheads="1"/>
          </p:cNvSpPr>
          <p:nvPr/>
        </p:nvSpPr>
        <p:spPr bwMode="auto">
          <a:xfrm>
            <a:off x="2439989" y="5481639"/>
            <a:ext cx="1978025" cy="422167"/>
          </a:xfrm>
          <a:prstGeom prst="rect">
            <a:avLst/>
          </a:prstGeom>
          <a:noFill/>
          <a:ln w="12700">
            <a:noFill/>
            <a:miter lim="800000"/>
            <a:headEnd/>
            <a:tailEnd/>
          </a:ln>
          <a:effectLst/>
        </p:spPr>
        <p:txBody>
          <a:bodyPr lIns="90488" tIns="44450" rIns="90488" bIns="44450">
            <a:spAutoFit/>
          </a:bodyPr>
          <a:lstStyle/>
          <a:p>
            <a:pPr algn="ctr" defTabSz="917575" eaLnBrk="0" hangingPunct="0">
              <a:lnSpc>
                <a:spcPct val="90000"/>
              </a:lnSpc>
              <a:defRPr/>
            </a:pPr>
            <a:r>
              <a:rPr lang="en-US" sz="2400">
                <a:effectLst>
                  <a:outerShdw blurRad="38100" dist="38100" dir="2700000" algn="tl">
                    <a:srgbClr val="C0C0C0"/>
                  </a:outerShdw>
                </a:effectLst>
                <a:latin typeface="Arial" charset="0"/>
              </a:rPr>
              <a:t>GASES</a:t>
            </a:r>
          </a:p>
        </p:txBody>
      </p:sp>
      <p:sp>
        <p:nvSpPr>
          <p:cNvPr id="181255" name="Rectangle 2055"/>
          <p:cNvSpPr>
            <a:spLocks noChangeArrowheads="1"/>
          </p:cNvSpPr>
          <p:nvPr/>
        </p:nvSpPr>
        <p:spPr bwMode="auto">
          <a:xfrm>
            <a:off x="5411789" y="5481639"/>
            <a:ext cx="1978025" cy="422167"/>
          </a:xfrm>
          <a:prstGeom prst="rect">
            <a:avLst/>
          </a:prstGeom>
          <a:noFill/>
          <a:ln w="12700">
            <a:noFill/>
            <a:miter lim="800000"/>
            <a:headEnd/>
            <a:tailEnd/>
          </a:ln>
          <a:effectLst/>
        </p:spPr>
        <p:txBody>
          <a:bodyPr lIns="90488" tIns="44450" rIns="90488" bIns="44450">
            <a:spAutoFit/>
          </a:bodyPr>
          <a:lstStyle/>
          <a:p>
            <a:pPr algn="ctr" defTabSz="917575" eaLnBrk="0" hangingPunct="0">
              <a:lnSpc>
                <a:spcPct val="90000"/>
              </a:lnSpc>
              <a:defRPr/>
            </a:pPr>
            <a:r>
              <a:rPr lang="en-US" sz="2400">
                <a:effectLst>
                  <a:outerShdw blurRad="38100" dist="38100" dir="2700000" algn="tl">
                    <a:srgbClr val="C0C0C0"/>
                  </a:outerShdw>
                </a:effectLst>
                <a:latin typeface="Arial" charset="0"/>
              </a:rPr>
              <a:t>LIQUIDS</a:t>
            </a:r>
          </a:p>
        </p:txBody>
      </p:sp>
      <p:sp>
        <p:nvSpPr>
          <p:cNvPr id="181256" name="Rectangle 2056"/>
          <p:cNvSpPr>
            <a:spLocks noChangeArrowheads="1"/>
          </p:cNvSpPr>
          <p:nvPr/>
        </p:nvSpPr>
        <p:spPr bwMode="auto">
          <a:xfrm>
            <a:off x="8002589" y="5481639"/>
            <a:ext cx="1978025" cy="422167"/>
          </a:xfrm>
          <a:prstGeom prst="rect">
            <a:avLst/>
          </a:prstGeom>
          <a:noFill/>
          <a:ln w="12700">
            <a:noFill/>
            <a:miter lim="800000"/>
            <a:headEnd/>
            <a:tailEnd/>
          </a:ln>
          <a:effectLst/>
        </p:spPr>
        <p:txBody>
          <a:bodyPr lIns="90488" tIns="44450" rIns="90488" bIns="44450">
            <a:spAutoFit/>
          </a:bodyPr>
          <a:lstStyle/>
          <a:p>
            <a:pPr algn="ctr" defTabSz="917575" eaLnBrk="0" hangingPunct="0">
              <a:lnSpc>
                <a:spcPct val="90000"/>
              </a:lnSpc>
              <a:defRPr/>
            </a:pPr>
            <a:r>
              <a:rPr lang="en-US" sz="2400">
                <a:effectLst>
                  <a:outerShdw blurRad="38100" dist="38100" dir="2700000" algn="tl">
                    <a:srgbClr val="C0C0C0"/>
                  </a:outerShdw>
                </a:effectLst>
                <a:latin typeface="Arial" charset="0"/>
              </a:rPr>
              <a:t>SOLIDS</a:t>
            </a:r>
          </a:p>
        </p:txBody>
      </p:sp>
      <p:sp>
        <p:nvSpPr>
          <p:cNvPr id="181257" name="Rectangle 2057"/>
          <p:cNvSpPr>
            <a:spLocks noChangeArrowheads="1"/>
          </p:cNvSpPr>
          <p:nvPr/>
        </p:nvSpPr>
        <p:spPr bwMode="auto">
          <a:xfrm>
            <a:off x="5407209" y="4579938"/>
            <a:ext cx="1544270" cy="74071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FUEL</a:t>
            </a:r>
          </a:p>
          <a:p>
            <a:pPr algn="ctr" defTabSz="917575" eaLnBrk="0" hangingPunct="0">
              <a:lnSpc>
                <a:spcPct val="90000"/>
              </a:lnSpc>
              <a:defRPr/>
            </a:pPr>
            <a:r>
              <a:rPr lang="en-US" sz="1500">
                <a:effectLst>
                  <a:outerShdw blurRad="38100" dist="38100" dir="2700000" algn="tl">
                    <a:srgbClr val="C0C0C0"/>
                  </a:outerShdw>
                </a:effectLst>
                <a:latin typeface="Arial" charset="0"/>
              </a:rPr>
              <a:t>Reducing Agent</a:t>
            </a:r>
          </a:p>
        </p:txBody>
      </p:sp>
      <p:sp>
        <p:nvSpPr>
          <p:cNvPr id="181258" name="Rectangle 2058"/>
          <p:cNvSpPr>
            <a:spLocks noChangeArrowheads="1"/>
          </p:cNvSpPr>
          <p:nvPr/>
        </p:nvSpPr>
        <p:spPr bwMode="auto">
          <a:xfrm>
            <a:off x="6540026" y="3055938"/>
            <a:ext cx="1247137" cy="53296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HEAT</a:t>
            </a:r>
          </a:p>
        </p:txBody>
      </p:sp>
      <p:sp>
        <p:nvSpPr>
          <p:cNvPr id="181259" name="Rectangle 2059"/>
          <p:cNvSpPr>
            <a:spLocks noChangeArrowheads="1"/>
          </p:cNvSpPr>
          <p:nvPr/>
        </p:nvSpPr>
        <p:spPr bwMode="auto">
          <a:xfrm>
            <a:off x="4211784" y="3055938"/>
            <a:ext cx="1939635" cy="74071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3200">
                <a:effectLst>
                  <a:outerShdw blurRad="38100" dist="38100" dir="2700000" algn="tl">
                    <a:srgbClr val="C0C0C0"/>
                  </a:outerShdw>
                </a:effectLst>
                <a:latin typeface="Arial" charset="0"/>
              </a:rPr>
              <a:t>OXYGEN</a:t>
            </a:r>
          </a:p>
          <a:p>
            <a:pPr algn="ctr" defTabSz="917575" eaLnBrk="0" hangingPunct="0">
              <a:lnSpc>
                <a:spcPct val="90000"/>
              </a:lnSpc>
              <a:defRPr/>
            </a:pPr>
            <a:r>
              <a:rPr lang="en-US" sz="1500">
                <a:effectLst>
                  <a:outerShdw blurRad="38100" dist="38100" dir="2700000" algn="tl">
                    <a:srgbClr val="C0C0C0"/>
                  </a:outerShdw>
                </a:effectLst>
                <a:latin typeface="Arial" charset="0"/>
              </a:rPr>
              <a:t>Oxidizing Agent</a:t>
            </a:r>
          </a:p>
        </p:txBody>
      </p:sp>
      <p:grpSp>
        <p:nvGrpSpPr>
          <p:cNvPr id="23567" name="Group 2061"/>
          <p:cNvGrpSpPr>
            <a:grpSpLocks/>
          </p:cNvGrpSpPr>
          <p:nvPr/>
        </p:nvGrpSpPr>
        <p:grpSpPr bwMode="auto">
          <a:xfrm>
            <a:off x="4572000" y="2895600"/>
            <a:ext cx="2439988" cy="1830388"/>
            <a:chOff x="3936" y="2688"/>
            <a:chExt cx="1441" cy="1345"/>
          </a:xfrm>
        </p:grpSpPr>
        <p:sp>
          <p:nvSpPr>
            <p:cNvPr id="23570" name="Freeform 2062"/>
            <p:cNvSpPr>
              <a:spLocks/>
            </p:cNvSpPr>
            <p:nvPr/>
          </p:nvSpPr>
          <p:spPr bwMode="auto">
            <a:xfrm>
              <a:off x="3936" y="2755"/>
              <a:ext cx="1441" cy="985"/>
            </a:xfrm>
            <a:custGeom>
              <a:avLst/>
              <a:gdLst>
                <a:gd name="T0" fmla="*/ 930 w 1441"/>
                <a:gd name="T1" fmla="*/ 930 h 985"/>
                <a:gd name="T2" fmla="*/ 1408 w 1441"/>
                <a:gd name="T3" fmla="*/ 261 h 985"/>
                <a:gd name="T4" fmla="*/ 956 w 1441"/>
                <a:gd name="T5" fmla="*/ 953 h 985"/>
                <a:gd name="T6" fmla="*/ 1440 w 1441"/>
                <a:gd name="T7" fmla="*/ 755 h 985"/>
                <a:gd name="T8" fmla="*/ 956 w 1441"/>
                <a:gd name="T9" fmla="*/ 984 h 985"/>
                <a:gd name="T10" fmla="*/ 925 w 1441"/>
                <a:gd name="T11" fmla="*/ 984 h 985"/>
                <a:gd name="T12" fmla="*/ 905 w 1441"/>
                <a:gd name="T13" fmla="*/ 953 h 985"/>
                <a:gd name="T14" fmla="*/ 0 w 1441"/>
                <a:gd name="T15" fmla="*/ 805 h 985"/>
                <a:gd name="T16" fmla="*/ 905 w 1441"/>
                <a:gd name="T17" fmla="*/ 930 h 985"/>
                <a:gd name="T18" fmla="*/ 254 w 1441"/>
                <a:gd name="T19" fmla="*/ 0 h 985"/>
                <a:gd name="T20" fmla="*/ 925 w 1441"/>
                <a:gd name="T21" fmla="*/ 906 h 985"/>
                <a:gd name="T22" fmla="*/ 946 w 1441"/>
                <a:gd name="T23" fmla="*/ 167 h 985"/>
                <a:gd name="T24" fmla="*/ 946 w 1441"/>
                <a:gd name="T25" fmla="*/ 902 h 985"/>
                <a:gd name="T26" fmla="*/ 930 w 1441"/>
                <a:gd name="T27" fmla="*/ 930 h 9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1"/>
                <a:gd name="T43" fmla="*/ 0 h 985"/>
                <a:gd name="T44" fmla="*/ 1441 w 1441"/>
                <a:gd name="T45" fmla="*/ 985 h 9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1" h="985">
                  <a:moveTo>
                    <a:pt x="930" y="930"/>
                  </a:moveTo>
                  <a:lnTo>
                    <a:pt x="1408" y="261"/>
                  </a:lnTo>
                  <a:lnTo>
                    <a:pt x="956" y="953"/>
                  </a:lnTo>
                  <a:lnTo>
                    <a:pt x="1440" y="755"/>
                  </a:lnTo>
                  <a:lnTo>
                    <a:pt x="956" y="984"/>
                  </a:lnTo>
                  <a:lnTo>
                    <a:pt x="925" y="984"/>
                  </a:lnTo>
                  <a:lnTo>
                    <a:pt x="905" y="953"/>
                  </a:lnTo>
                  <a:lnTo>
                    <a:pt x="0" y="805"/>
                  </a:lnTo>
                  <a:lnTo>
                    <a:pt x="905" y="930"/>
                  </a:lnTo>
                  <a:lnTo>
                    <a:pt x="254" y="0"/>
                  </a:lnTo>
                  <a:lnTo>
                    <a:pt x="925" y="906"/>
                  </a:lnTo>
                  <a:lnTo>
                    <a:pt x="946" y="167"/>
                  </a:lnTo>
                  <a:lnTo>
                    <a:pt x="946" y="902"/>
                  </a:lnTo>
                  <a:lnTo>
                    <a:pt x="930" y="930"/>
                  </a:lnTo>
                </a:path>
              </a:pathLst>
            </a:custGeom>
            <a:solidFill>
              <a:srgbClr val="E7E7E7"/>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grpSp>
          <p:nvGrpSpPr>
            <p:cNvPr id="23571" name="Group 2063"/>
            <p:cNvGrpSpPr>
              <a:grpSpLocks/>
            </p:cNvGrpSpPr>
            <p:nvPr/>
          </p:nvGrpSpPr>
          <p:grpSpPr bwMode="auto">
            <a:xfrm>
              <a:off x="4453" y="2688"/>
              <a:ext cx="763" cy="1345"/>
              <a:chOff x="4453" y="2688"/>
              <a:chExt cx="763" cy="1345"/>
            </a:xfrm>
          </p:grpSpPr>
          <p:sp>
            <p:nvSpPr>
              <p:cNvPr id="23572" name="Freeform 2064"/>
              <p:cNvSpPr>
                <a:spLocks/>
              </p:cNvSpPr>
              <p:nvPr/>
            </p:nvSpPr>
            <p:spPr bwMode="auto">
              <a:xfrm>
                <a:off x="4839" y="3557"/>
                <a:ext cx="9" cy="44"/>
              </a:xfrm>
              <a:custGeom>
                <a:avLst/>
                <a:gdLst>
                  <a:gd name="T0" fmla="*/ 0 w 9"/>
                  <a:gd name="T1" fmla="*/ 43 h 44"/>
                  <a:gd name="T2" fmla="*/ 0 w 9"/>
                  <a:gd name="T3" fmla="*/ 0 h 44"/>
                  <a:gd name="T4" fmla="*/ 8 w 9"/>
                  <a:gd name="T5" fmla="*/ 0 h 44"/>
                  <a:gd name="T6" fmla="*/ 8 w 9"/>
                  <a:gd name="T7" fmla="*/ 43 h 44"/>
                  <a:gd name="T8" fmla="*/ 0 w 9"/>
                  <a:gd name="T9" fmla="*/ 43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0" y="43"/>
                    </a:moveTo>
                    <a:lnTo>
                      <a:pt x="0" y="0"/>
                    </a:lnTo>
                    <a:lnTo>
                      <a:pt x="8" y="0"/>
                    </a:lnTo>
                    <a:lnTo>
                      <a:pt x="8" y="43"/>
                    </a:lnTo>
                    <a:lnTo>
                      <a:pt x="0" y="43"/>
                    </a:lnTo>
                  </a:path>
                </a:pathLst>
              </a:custGeom>
              <a:solidFill>
                <a:srgbClr val="FAA192"/>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3" name="Freeform 2065"/>
              <p:cNvSpPr>
                <a:spLocks/>
              </p:cNvSpPr>
              <p:nvPr/>
            </p:nvSpPr>
            <p:spPr bwMode="auto">
              <a:xfrm>
                <a:off x="4863" y="3557"/>
                <a:ext cx="10" cy="44"/>
              </a:xfrm>
              <a:custGeom>
                <a:avLst/>
                <a:gdLst>
                  <a:gd name="T0" fmla="*/ 0 w 10"/>
                  <a:gd name="T1" fmla="*/ 43 h 44"/>
                  <a:gd name="T2" fmla="*/ 0 w 10"/>
                  <a:gd name="T3" fmla="*/ 0 h 44"/>
                  <a:gd name="T4" fmla="*/ 9 w 10"/>
                  <a:gd name="T5" fmla="*/ 0 h 44"/>
                  <a:gd name="T6" fmla="*/ 9 w 10"/>
                  <a:gd name="T7" fmla="*/ 43 h 44"/>
                  <a:gd name="T8" fmla="*/ 0 w 10"/>
                  <a:gd name="T9" fmla="*/ 43 h 44"/>
                  <a:gd name="T10" fmla="*/ 0 60000 65536"/>
                  <a:gd name="T11" fmla="*/ 0 60000 65536"/>
                  <a:gd name="T12" fmla="*/ 0 60000 65536"/>
                  <a:gd name="T13" fmla="*/ 0 60000 65536"/>
                  <a:gd name="T14" fmla="*/ 0 60000 65536"/>
                  <a:gd name="T15" fmla="*/ 0 w 10"/>
                  <a:gd name="T16" fmla="*/ 0 h 44"/>
                  <a:gd name="T17" fmla="*/ 10 w 10"/>
                  <a:gd name="T18" fmla="*/ 44 h 44"/>
                </a:gdLst>
                <a:ahLst/>
                <a:cxnLst>
                  <a:cxn ang="T10">
                    <a:pos x="T0" y="T1"/>
                  </a:cxn>
                  <a:cxn ang="T11">
                    <a:pos x="T2" y="T3"/>
                  </a:cxn>
                  <a:cxn ang="T12">
                    <a:pos x="T4" y="T5"/>
                  </a:cxn>
                  <a:cxn ang="T13">
                    <a:pos x="T6" y="T7"/>
                  </a:cxn>
                  <a:cxn ang="T14">
                    <a:pos x="T8" y="T9"/>
                  </a:cxn>
                </a:cxnLst>
                <a:rect l="T15" t="T16" r="T17" b="T18"/>
                <a:pathLst>
                  <a:path w="10" h="44">
                    <a:moveTo>
                      <a:pt x="0" y="43"/>
                    </a:moveTo>
                    <a:lnTo>
                      <a:pt x="0" y="0"/>
                    </a:lnTo>
                    <a:lnTo>
                      <a:pt x="9" y="0"/>
                    </a:lnTo>
                    <a:lnTo>
                      <a:pt x="9" y="43"/>
                    </a:lnTo>
                    <a:lnTo>
                      <a:pt x="0" y="43"/>
                    </a:lnTo>
                  </a:path>
                </a:pathLst>
              </a:custGeom>
              <a:solidFill>
                <a:srgbClr val="B5756A"/>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4" name="Freeform 2066"/>
              <p:cNvSpPr>
                <a:spLocks/>
              </p:cNvSpPr>
              <p:nvPr/>
            </p:nvSpPr>
            <p:spPr bwMode="auto">
              <a:xfrm>
                <a:off x="4887" y="3557"/>
                <a:ext cx="9" cy="44"/>
              </a:xfrm>
              <a:custGeom>
                <a:avLst/>
                <a:gdLst>
                  <a:gd name="T0" fmla="*/ 0 w 9"/>
                  <a:gd name="T1" fmla="*/ 43 h 44"/>
                  <a:gd name="T2" fmla="*/ 0 w 9"/>
                  <a:gd name="T3" fmla="*/ 0 h 44"/>
                  <a:gd name="T4" fmla="*/ 8 w 9"/>
                  <a:gd name="T5" fmla="*/ 0 h 44"/>
                  <a:gd name="T6" fmla="*/ 8 w 9"/>
                  <a:gd name="T7" fmla="*/ 43 h 44"/>
                  <a:gd name="T8" fmla="*/ 0 w 9"/>
                  <a:gd name="T9" fmla="*/ 43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0" y="43"/>
                    </a:moveTo>
                    <a:lnTo>
                      <a:pt x="0" y="0"/>
                    </a:lnTo>
                    <a:lnTo>
                      <a:pt x="8" y="0"/>
                    </a:lnTo>
                    <a:lnTo>
                      <a:pt x="8" y="43"/>
                    </a:lnTo>
                    <a:lnTo>
                      <a:pt x="0" y="43"/>
                    </a:lnTo>
                  </a:path>
                </a:pathLst>
              </a:custGeom>
              <a:solidFill>
                <a:srgbClr val="9D00FA"/>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5" name="Freeform 2067"/>
              <p:cNvSpPr>
                <a:spLocks/>
              </p:cNvSpPr>
              <p:nvPr/>
            </p:nvSpPr>
            <p:spPr bwMode="auto">
              <a:xfrm>
                <a:off x="4911" y="3557"/>
                <a:ext cx="9" cy="44"/>
              </a:xfrm>
              <a:custGeom>
                <a:avLst/>
                <a:gdLst>
                  <a:gd name="T0" fmla="*/ 0 w 9"/>
                  <a:gd name="T1" fmla="*/ 43 h 44"/>
                  <a:gd name="T2" fmla="*/ 0 w 9"/>
                  <a:gd name="T3" fmla="*/ 0 h 44"/>
                  <a:gd name="T4" fmla="*/ 8 w 9"/>
                  <a:gd name="T5" fmla="*/ 0 h 44"/>
                  <a:gd name="T6" fmla="*/ 8 w 9"/>
                  <a:gd name="T7" fmla="*/ 43 h 44"/>
                  <a:gd name="T8" fmla="*/ 0 w 9"/>
                  <a:gd name="T9" fmla="*/ 43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0" y="43"/>
                    </a:moveTo>
                    <a:lnTo>
                      <a:pt x="0" y="0"/>
                    </a:lnTo>
                    <a:lnTo>
                      <a:pt x="8" y="0"/>
                    </a:lnTo>
                    <a:lnTo>
                      <a:pt x="8" y="43"/>
                    </a:lnTo>
                    <a:lnTo>
                      <a:pt x="0" y="43"/>
                    </a:lnTo>
                  </a:path>
                </a:pathLst>
              </a:custGeom>
              <a:solidFill>
                <a:srgbClr val="E7E7E7"/>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6" name="Freeform 2068"/>
              <p:cNvSpPr>
                <a:spLocks/>
              </p:cNvSpPr>
              <p:nvPr/>
            </p:nvSpPr>
            <p:spPr bwMode="auto">
              <a:xfrm>
                <a:off x="4935" y="3557"/>
                <a:ext cx="10" cy="44"/>
              </a:xfrm>
              <a:custGeom>
                <a:avLst/>
                <a:gdLst>
                  <a:gd name="T0" fmla="*/ 0 w 10"/>
                  <a:gd name="T1" fmla="*/ 43 h 44"/>
                  <a:gd name="T2" fmla="*/ 0 w 10"/>
                  <a:gd name="T3" fmla="*/ 0 h 44"/>
                  <a:gd name="T4" fmla="*/ 9 w 10"/>
                  <a:gd name="T5" fmla="*/ 0 h 44"/>
                  <a:gd name="T6" fmla="*/ 9 w 10"/>
                  <a:gd name="T7" fmla="*/ 43 h 44"/>
                  <a:gd name="T8" fmla="*/ 0 w 10"/>
                  <a:gd name="T9" fmla="*/ 43 h 44"/>
                  <a:gd name="T10" fmla="*/ 0 60000 65536"/>
                  <a:gd name="T11" fmla="*/ 0 60000 65536"/>
                  <a:gd name="T12" fmla="*/ 0 60000 65536"/>
                  <a:gd name="T13" fmla="*/ 0 60000 65536"/>
                  <a:gd name="T14" fmla="*/ 0 60000 65536"/>
                  <a:gd name="T15" fmla="*/ 0 w 10"/>
                  <a:gd name="T16" fmla="*/ 0 h 44"/>
                  <a:gd name="T17" fmla="*/ 10 w 10"/>
                  <a:gd name="T18" fmla="*/ 44 h 44"/>
                </a:gdLst>
                <a:ahLst/>
                <a:cxnLst>
                  <a:cxn ang="T10">
                    <a:pos x="T0" y="T1"/>
                  </a:cxn>
                  <a:cxn ang="T11">
                    <a:pos x="T2" y="T3"/>
                  </a:cxn>
                  <a:cxn ang="T12">
                    <a:pos x="T4" y="T5"/>
                  </a:cxn>
                  <a:cxn ang="T13">
                    <a:pos x="T6" y="T7"/>
                  </a:cxn>
                  <a:cxn ang="T14">
                    <a:pos x="T8" y="T9"/>
                  </a:cxn>
                </a:cxnLst>
                <a:rect l="T15" t="T16" r="T17" b="T18"/>
                <a:pathLst>
                  <a:path w="10" h="44">
                    <a:moveTo>
                      <a:pt x="0" y="43"/>
                    </a:moveTo>
                    <a:lnTo>
                      <a:pt x="0" y="0"/>
                    </a:lnTo>
                    <a:lnTo>
                      <a:pt x="9" y="0"/>
                    </a:lnTo>
                    <a:lnTo>
                      <a:pt x="9" y="43"/>
                    </a:lnTo>
                    <a:lnTo>
                      <a:pt x="0" y="43"/>
                    </a:lnTo>
                  </a:path>
                </a:pathLst>
              </a:custGeom>
              <a:solidFill>
                <a:srgbClr val="FA001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7" name="Freeform 2069"/>
              <p:cNvSpPr>
                <a:spLocks/>
              </p:cNvSpPr>
              <p:nvPr/>
            </p:nvSpPr>
            <p:spPr bwMode="auto">
              <a:xfrm>
                <a:off x="4959" y="3557"/>
                <a:ext cx="9" cy="44"/>
              </a:xfrm>
              <a:custGeom>
                <a:avLst/>
                <a:gdLst>
                  <a:gd name="T0" fmla="*/ 0 w 9"/>
                  <a:gd name="T1" fmla="*/ 43 h 44"/>
                  <a:gd name="T2" fmla="*/ 0 w 9"/>
                  <a:gd name="T3" fmla="*/ 0 h 44"/>
                  <a:gd name="T4" fmla="*/ 8 w 9"/>
                  <a:gd name="T5" fmla="*/ 0 h 44"/>
                  <a:gd name="T6" fmla="*/ 8 w 9"/>
                  <a:gd name="T7" fmla="*/ 43 h 44"/>
                  <a:gd name="T8" fmla="*/ 0 w 9"/>
                  <a:gd name="T9" fmla="*/ 43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0" y="43"/>
                    </a:moveTo>
                    <a:lnTo>
                      <a:pt x="0" y="0"/>
                    </a:lnTo>
                    <a:lnTo>
                      <a:pt x="8" y="0"/>
                    </a:lnTo>
                    <a:lnTo>
                      <a:pt x="8" y="43"/>
                    </a:lnTo>
                    <a:lnTo>
                      <a:pt x="0" y="43"/>
                    </a:lnTo>
                  </a:path>
                </a:pathLst>
              </a:custGeom>
              <a:solidFill>
                <a:srgbClr val="FA5A11"/>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8" name="Freeform 2070"/>
              <p:cNvSpPr>
                <a:spLocks/>
              </p:cNvSpPr>
              <p:nvPr/>
            </p:nvSpPr>
            <p:spPr bwMode="auto">
              <a:xfrm>
                <a:off x="4983" y="3557"/>
                <a:ext cx="10" cy="44"/>
              </a:xfrm>
              <a:custGeom>
                <a:avLst/>
                <a:gdLst>
                  <a:gd name="T0" fmla="*/ 0 w 10"/>
                  <a:gd name="T1" fmla="*/ 43 h 44"/>
                  <a:gd name="T2" fmla="*/ 0 w 10"/>
                  <a:gd name="T3" fmla="*/ 0 h 44"/>
                  <a:gd name="T4" fmla="*/ 9 w 10"/>
                  <a:gd name="T5" fmla="*/ 0 h 44"/>
                  <a:gd name="T6" fmla="*/ 9 w 10"/>
                  <a:gd name="T7" fmla="*/ 43 h 44"/>
                  <a:gd name="T8" fmla="*/ 0 w 10"/>
                  <a:gd name="T9" fmla="*/ 43 h 44"/>
                  <a:gd name="T10" fmla="*/ 0 60000 65536"/>
                  <a:gd name="T11" fmla="*/ 0 60000 65536"/>
                  <a:gd name="T12" fmla="*/ 0 60000 65536"/>
                  <a:gd name="T13" fmla="*/ 0 60000 65536"/>
                  <a:gd name="T14" fmla="*/ 0 60000 65536"/>
                  <a:gd name="T15" fmla="*/ 0 w 10"/>
                  <a:gd name="T16" fmla="*/ 0 h 44"/>
                  <a:gd name="T17" fmla="*/ 10 w 10"/>
                  <a:gd name="T18" fmla="*/ 44 h 44"/>
                </a:gdLst>
                <a:ahLst/>
                <a:cxnLst>
                  <a:cxn ang="T10">
                    <a:pos x="T0" y="T1"/>
                  </a:cxn>
                  <a:cxn ang="T11">
                    <a:pos x="T2" y="T3"/>
                  </a:cxn>
                  <a:cxn ang="T12">
                    <a:pos x="T4" y="T5"/>
                  </a:cxn>
                  <a:cxn ang="T13">
                    <a:pos x="T6" y="T7"/>
                  </a:cxn>
                  <a:cxn ang="T14">
                    <a:pos x="T8" y="T9"/>
                  </a:cxn>
                </a:cxnLst>
                <a:rect l="T15" t="T16" r="T17" b="T18"/>
                <a:pathLst>
                  <a:path w="10" h="44">
                    <a:moveTo>
                      <a:pt x="0" y="43"/>
                    </a:moveTo>
                    <a:lnTo>
                      <a:pt x="0" y="0"/>
                    </a:lnTo>
                    <a:lnTo>
                      <a:pt x="9" y="0"/>
                    </a:lnTo>
                    <a:lnTo>
                      <a:pt x="9" y="43"/>
                    </a:lnTo>
                    <a:lnTo>
                      <a:pt x="0" y="43"/>
                    </a:lnTo>
                  </a:path>
                </a:pathLst>
              </a:custGeom>
              <a:solidFill>
                <a:srgbClr val="FA8C0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79" name="Freeform 2071"/>
              <p:cNvSpPr>
                <a:spLocks/>
              </p:cNvSpPr>
              <p:nvPr/>
            </p:nvSpPr>
            <p:spPr bwMode="auto">
              <a:xfrm>
                <a:off x="5007" y="3557"/>
                <a:ext cx="9" cy="44"/>
              </a:xfrm>
              <a:custGeom>
                <a:avLst/>
                <a:gdLst>
                  <a:gd name="T0" fmla="*/ 0 w 9"/>
                  <a:gd name="T1" fmla="*/ 43 h 44"/>
                  <a:gd name="T2" fmla="*/ 0 w 9"/>
                  <a:gd name="T3" fmla="*/ 0 h 44"/>
                  <a:gd name="T4" fmla="*/ 8 w 9"/>
                  <a:gd name="T5" fmla="*/ 0 h 44"/>
                  <a:gd name="T6" fmla="*/ 8 w 9"/>
                  <a:gd name="T7" fmla="*/ 43 h 44"/>
                  <a:gd name="T8" fmla="*/ 0 w 9"/>
                  <a:gd name="T9" fmla="*/ 43 h 44"/>
                  <a:gd name="T10" fmla="*/ 0 60000 65536"/>
                  <a:gd name="T11" fmla="*/ 0 60000 65536"/>
                  <a:gd name="T12" fmla="*/ 0 60000 65536"/>
                  <a:gd name="T13" fmla="*/ 0 60000 65536"/>
                  <a:gd name="T14" fmla="*/ 0 60000 65536"/>
                  <a:gd name="T15" fmla="*/ 0 w 9"/>
                  <a:gd name="T16" fmla="*/ 0 h 44"/>
                  <a:gd name="T17" fmla="*/ 9 w 9"/>
                  <a:gd name="T18" fmla="*/ 44 h 44"/>
                </a:gdLst>
                <a:ahLst/>
                <a:cxnLst>
                  <a:cxn ang="T10">
                    <a:pos x="T0" y="T1"/>
                  </a:cxn>
                  <a:cxn ang="T11">
                    <a:pos x="T2" y="T3"/>
                  </a:cxn>
                  <a:cxn ang="T12">
                    <a:pos x="T4" y="T5"/>
                  </a:cxn>
                  <a:cxn ang="T13">
                    <a:pos x="T6" y="T7"/>
                  </a:cxn>
                  <a:cxn ang="T14">
                    <a:pos x="T8" y="T9"/>
                  </a:cxn>
                </a:cxnLst>
                <a:rect l="T15" t="T16" r="T17" b="T18"/>
                <a:pathLst>
                  <a:path w="9" h="44">
                    <a:moveTo>
                      <a:pt x="0" y="43"/>
                    </a:moveTo>
                    <a:lnTo>
                      <a:pt x="0" y="0"/>
                    </a:lnTo>
                    <a:lnTo>
                      <a:pt x="8" y="0"/>
                    </a:lnTo>
                    <a:lnTo>
                      <a:pt x="8" y="43"/>
                    </a:lnTo>
                    <a:lnTo>
                      <a:pt x="0" y="43"/>
                    </a:lnTo>
                  </a:path>
                </a:pathLst>
              </a:custGeom>
              <a:solidFill>
                <a:srgbClr val="FADE00"/>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0" name="Oval 2072"/>
              <p:cNvSpPr>
                <a:spLocks noChangeArrowheads="1"/>
              </p:cNvSpPr>
              <p:nvPr/>
            </p:nvSpPr>
            <p:spPr bwMode="auto">
              <a:xfrm>
                <a:off x="4621" y="3582"/>
                <a:ext cx="491" cy="178"/>
              </a:xfrm>
              <a:prstGeom prst="ellipse">
                <a:avLst/>
              </a:prstGeom>
              <a:solidFill>
                <a:srgbClr val="9D00FA"/>
              </a:solidFill>
              <a:ln>
                <a:noFill/>
              </a:ln>
              <a:extLst>
                <a:ext uri="{91240B29-F687-4F45-9708-019B960494DF}">
                  <a14:hiddenLine xmlns:a14="http://schemas.microsoft.com/office/drawing/2010/main" w="12700">
                    <a:solidFill>
                      <a:srgbClr val="000000"/>
                    </a:solidFill>
                    <a:round/>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1" name="Freeform 2073"/>
              <p:cNvSpPr>
                <a:spLocks/>
              </p:cNvSpPr>
              <p:nvPr/>
            </p:nvSpPr>
            <p:spPr bwMode="auto">
              <a:xfrm>
                <a:off x="4468" y="3611"/>
                <a:ext cx="222" cy="121"/>
              </a:xfrm>
              <a:custGeom>
                <a:avLst/>
                <a:gdLst>
                  <a:gd name="T0" fmla="*/ 179 w 222"/>
                  <a:gd name="T1" fmla="*/ 11 h 121"/>
                  <a:gd name="T2" fmla="*/ 53 w 222"/>
                  <a:gd name="T3" fmla="*/ 11 h 121"/>
                  <a:gd name="T4" fmla="*/ 101 w 222"/>
                  <a:gd name="T5" fmla="*/ 40 h 121"/>
                  <a:gd name="T6" fmla="*/ 11 w 222"/>
                  <a:gd name="T7" fmla="*/ 67 h 121"/>
                  <a:gd name="T8" fmla="*/ 101 w 222"/>
                  <a:gd name="T9" fmla="*/ 79 h 121"/>
                  <a:gd name="T10" fmla="*/ 0 w 222"/>
                  <a:gd name="T11" fmla="*/ 108 h 121"/>
                  <a:gd name="T12" fmla="*/ 181 w 222"/>
                  <a:gd name="T13" fmla="*/ 110 h 121"/>
                  <a:gd name="T14" fmla="*/ 221 w 222"/>
                  <a:gd name="T15" fmla="*/ 120 h 121"/>
                  <a:gd name="T16" fmla="*/ 221 w 222"/>
                  <a:gd name="T17" fmla="*/ 0 h 121"/>
                  <a:gd name="T18" fmla="*/ 179 w 222"/>
                  <a:gd name="T19" fmla="*/ 11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
                  <a:gd name="T31" fmla="*/ 0 h 121"/>
                  <a:gd name="T32" fmla="*/ 222 w 222"/>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 h="121">
                    <a:moveTo>
                      <a:pt x="179" y="11"/>
                    </a:moveTo>
                    <a:lnTo>
                      <a:pt x="53" y="11"/>
                    </a:lnTo>
                    <a:lnTo>
                      <a:pt x="101" y="40"/>
                    </a:lnTo>
                    <a:lnTo>
                      <a:pt x="11" y="67"/>
                    </a:lnTo>
                    <a:lnTo>
                      <a:pt x="101" y="79"/>
                    </a:lnTo>
                    <a:lnTo>
                      <a:pt x="0" y="108"/>
                    </a:lnTo>
                    <a:lnTo>
                      <a:pt x="181" y="110"/>
                    </a:lnTo>
                    <a:lnTo>
                      <a:pt x="221" y="120"/>
                    </a:lnTo>
                    <a:lnTo>
                      <a:pt x="221" y="0"/>
                    </a:lnTo>
                    <a:lnTo>
                      <a:pt x="179" y="11"/>
                    </a:lnTo>
                  </a:path>
                </a:pathLst>
              </a:custGeom>
              <a:solidFill>
                <a:srgbClr val="9D00FA"/>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2" name="Freeform 2074"/>
              <p:cNvSpPr>
                <a:spLocks/>
              </p:cNvSpPr>
              <p:nvPr/>
            </p:nvSpPr>
            <p:spPr bwMode="auto">
              <a:xfrm>
                <a:off x="4453" y="2688"/>
                <a:ext cx="763" cy="1007"/>
              </a:xfrm>
              <a:custGeom>
                <a:avLst/>
                <a:gdLst>
                  <a:gd name="T0" fmla="*/ 379 w 763"/>
                  <a:gd name="T1" fmla="*/ 991 h 1007"/>
                  <a:gd name="T2" fmla="*/ 296 w 763"/>
                  <a:gd name="T3" fmla="*/ 976 h 1007"/>
                  <a:gd name="T4" fmla="*/ 228 w 763"/>
                  <a:gd name="T5" fmla="*/ 932 h 1007"/>
                  <a:gd name="T6" fmla="*/ 166 w 763"/>
                  <a:gd name="T7" fmla="*/ 836 h 1007"/>
                  <a:gd name="T8" fmla="*/ 83 w 763"/>
                  <a:gd name="T9" fmla="*/ 754 h 1007"/>
                  <a:gd name="T10" fmla="*/ 11 w 763"/>
                  <a:gd name="T11" fmla="*/ 730 h 1007"/>
                  <a:gd name="T12" fmla="*/ 0 w 763"/>
                  <a:gd name="T13" fmla="*/ 730 h 1007"/>
                  <a:gd name="T14" fmla="*/ 99 w 763"/>
                  <a:gd name="T15" fmla="*/ 738 h 1007"/>
                  <a:gd name="T16" fmla="*/ 181 w 763"/>
                  <a:gd name="T17" fmla="*/ 808 h 1007"/>
                  <a:gd name="T18" fmla="*/ 249 w 763"/>
                  <a:gd name="T19" fmla="*/ 886 h 1007"/>
                  <a:gd name="T20" fmla="*/ 337 w 763"/>
                  <a:gd name="T21" fmla="*/ 948 h 1007"/>
                  <a:gd name="T22" fmla="*/ 373 w 763"/>
                  <a:gd name="T23" fmla="*/ 960 h 1007"/>
                  <a:gd name="T24" fmla="*/ 306 w 763"/>
                  <a:gd name="T25" fmla="*/ 862 h 1007"/>
                  <a:gd name="T26" fmla="*/ 270 w 763"/>
                  <a:gd name="T27" fmla="*/ 754 h 1007"/>
                  <a:gd name="T28" fmla="*/ 207 w 763"/>
                  <a:gd name="T29" fmla="*/ 660 h 1007"/>
                  <a:gd name="T30" fmla="*/ 192 w 763"/>
                  <a:gd name="T31" fmla="*/ 645 h 1007"/>
                  <a:gd name="T32" fmla="*/ 291 w 763"/>
                  <a:gd name="T33" fmla="*/ 738 h 1007"/>
                  <a:gd name="T34" fmla="*/ 337 w 763"/>
                  <a:gd name="T35" fmla="*/ 828 h 1007"/>
                  <a:gd name="T36" fmla="*/ 300 w 763"/>
                  <a:gd name="T37" fmla="*/ 695 h 1007"/>
                  <a:gd name="T38" fmla="*/ 285 w 763"/>
                  <a:gd name="T39" fmla="*/ 587 h 1007"/>
                  <a:gd name="T40" fmla="*/ 306 w 763"/>
                  <a:gd name="T41" fmla="*/ 478 h 1007"/>
                  <a:gd name="T42" fmla="*/ 332 w 763"/>
                  <a:gd name="T43" fmla="*/ 420 h 1007"/>
                  <a:gd name="T44" fmla="*/ 326 w 763"/>
                  <a:gd name="T45" fmla="*/ 555 h 1007"/>
                  <a:gd name="T46" fmla="*/ 342 w 763"/>
                  <a:gd name="T47" fmla="*/ 520 h 1007"/>
                  <a:gd name="T48" fmla="*/ 389 w 763"/>
                  <a:gd name="T49" fmla="*/ 408 h 1007"/>
                  <a:gd name="T50" fmla="*/ 384 w 763"/>
                  <a:gd name="T51" fmla="*/ 299 h 1007"/>
                  <a:gd name="T52" fmla="*/ 363 w 763"/>
                  <a:gd name="T53" fmla="*/ 213 h 1007"/>
                  <a:gd name="T54" fmla="*/ 405 w 763"/>
                  <a:gd name="T55" fmla="*/ 330 h 1007"/>
                  <a:gd name="T56" fmla="*/ 405 w 763"/>
                  <a:gd name="T57" fmla="*/ 478 h 1007"/>
                  <a:gd name="T58" fmla="*/ 399 w 763"/>
                  <a:gd name="T59" fmla="*/ 595 h 1007"/>
                  <a:gd name="T60" fmla="*/ 425 w 763"/>
                  <a:gd name="T61" fmla="*/ 691 h 1007"/>
                  <a:gd name="T62" fmla="*/ 446 w 763"/>
                  <a:gd name="T63" fmla="*/ 622 h 1007"/>
                  <a:gd name="T64" fmla="*/ 492 w 763"/>
                  <a:gd name="T65" fmla="*/ 532 h 1007"/>
                  <a:gd name="T66" fmla="*/ 508 w 763"/>
                  <a:gd name="T67" fmla="*/ 423 h 1007"/>
                  <a:gd name="T68" fmla="*/ 492 w 763"/>
                  <a:gd name="T69" fmla="*/ 295 h 1007"/>
                  <a:gd name="T70" fmla="*/ 456 w 763"/>
                  <a:gd name="T71" fmla="*/ 187 h 1007"/>
                  <a:gd name="T72" fmla="*/ 462 w 763"/>
                  <a:gd name="T73" fmla="*/ 58 h 1007"/>
                  <a:gd name="T74" fmla="*/ 482 w 763"/>
                  <a:gd name="T75" fmla="*/ 0 h 1007"/>
                  <a:gd name="T76" fmla="*/ 477 w 763"/>
                  <a:gd name="T77" fmla="*/ 124 h 1007"/>
                  <a:gd name="T78" fmla="*/ 518 w 763"/>
                  <a:gd name="T79" fmla="*/ 241 h 1007"/>
                  <a:gd name="T80" fmla="*/ 560 w 763"/>
                  <a:gd name="T81" fmla="*/ 315 h 1007"/>
                  <a:gd name="T82" fmla="*/ 596 w 763"/>
                  <a:gd name="T83" fmla="*/ 388 h 1007"/>
                  <a:gd name="T84" fmla="*/ 612 w 763"/>
                  <a:gd name="T85" fmla="*/ 494 h 1007"/>
                  <a:gd name="T86" fmla="*/ 628 w 763"/>
                  <a:gd name="T87" fmla="*/ 583 h 1007"/>
                  <a:gd name="T88" fmla="*/ 612 w 763"/>
                  <a:gd name="T89" fmla="*/ 672 h 1007"/>
                  <a:gd name="T90" fmla="*/ 596 w 763"/>
                  <a:gd name="T91" fmla="*/ 712 h 1007"/>
                  <a:gd name="T92" fmla="*/ 628 w 763"/>
                  <a:gd name="T93" fmla="*/ 668 h 1007"/>
                  <a:gd name="T94" fmla="*/ 674 w 763"/>
                  <a:gd name="T95" fmla="*/ 602 h 1007"/>
                  <a:gd name="T96" fmla="*/ 762 w 763"/>
                  <a:gd name="T97" fmla="*/ 571 h 1007"/>
                  <a:gd name="T98" fmla="*/ 731 w 763"/>
                  <a:gd name="T99" fmla="*/ 595 h 1007"/>
                  <a:gd name="T100" fmla="*/ 684 w 763"/>
                  <a:gd name="T101" fmla="*/ 703 h 1007"/>
                  <a:gd name="T102" fmla="*/ 674 w 763"/>
                  <a:gd name="T103" fmla="*/ 808 h 1007"/>
                  <a:gd name="T104" fmla="*/ 648 w 763"/>
                  <a:gd name="T105" fmla="*/ 909 h 1007"/>
                  <a:gd name="T106" fmla="*/ 612 w 763"/>
                  <a:gd name="T107" fmla="*/ 967 h 1007"/>
                  <a:gd name="T108" fmla="*/ 529 w 763"/>
                  <a:gd name="T109" fmla="*/ 1006 h 1007"/>
                  <a:gd name="T110" fmla="*/ 446 w 763"/>
                  <a:gd name="T111" fmla="*/ 1002 h 1007"/>
                  <a:gd name="T112" fmla="*/ 379 w 763"/>
                  <a:gd name="T113" fmla="*/ 991 h 100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3"/>
                  <a:gd name="T172" fmla="*/ 0 h 1007"/>
                  <a:gd name="T173" fmla="*/ 763 w 763"/>
                  <a:gd name="T174" fmla="*/ 1007 h 100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3" h="1007">
                    <a:moveTo>
                      <a:pt x="379" y="991"/>
                    </a:moveTo>
                    <a:lnTo>
                      <a:pt x="296" y="976"/>
                    </a:lnTo>
                    <a:lnTo>
                      <a:pt x="228" y="932"/>
                    </a:lnTo>
                    <a:lnTo>
                      <a:pt x="166" y="836"/>
                    </a:lnTo>
                    <a:lnTo>
                      <a:pt x="83" y="754"/>
                    </a:lnTo>
                    <a:lnTo>
                      <a:pt x="11" y="730"/>
                    </a:lnTo>
                    <a:lnTo>
                      <a:pt x="0" y="730"/>
                    </a:lnTo>
                    <a:lnTo>
                      <a:pt x="99" y="738"/>
                    </a:lnTo>
                    <a:lnTo>
                      <a:pt x="181" y="808"/>
                    </a:lnTo>
                    <a:lnTo>
                      <a:pt x="249" y="886"/>
                    </a:lnTo>
                    <a:lnTo>
                      <a:pt x="337" y="948"/>
                    </a:lnTo>
                    <a:lnTo>
                      <a:pt x="373" y="960"/>
                    </a:lnTo>
                    <a:lnTo>
                      <a:pt x="306" y="862"/>
                    </a:lnTo>
                    <a:lnTo>
                      <a:pt x="270" y="754"/>
                    </a:lnTo>
                    <a:lnTo>
                      <a:pt x="207" y="660"/>
                    </a:lnTo>
                    <a:lnTo>
                      <a:pt x="192" y="645"/>
                    </a:lnTo>
                    <a:lnTo>
                      <a:pt x="291" y="738"/>
                    </a:lnTo>
                    <a:lnTo>
                      <a:pt x="337" y="828"/>
                    </a:lnTo>
                    <a:lnTo>
                      <a:pt x="300" y="695"/>
                    </a:lnTo>
                    <a:lnTo>
                      <a:pt x="285" y="587"/>
                    </a:lnTo>
                    <a:lnTo>
                      <a:pt x="306" y="478"/>
                    </a:lnTo>
                    <a:lnTo>
                      <a:pt x="332" y="420"/>
                    </a:lnTo>
                    <a:lnTo>
                      <a:pt x="326" y="555"/>
                    </a:lnTo>
                    <a:lnTo>
                      <a:pt x="342" y="520"/>
                    </a:lnTo>
                    <a:lnTo>
                      <a:pt x="389" y="408"/>
                    </a:lnTo>
                    <a:lnTo>
                      <a:pt x="384" y="299"/>
                    </a:lnTo>
                    <a:lnTo>
                      <a:pt x="363" y="213"/>
                    </a:lnTo>
                    <a:lnTo>
                      <a:pt x="405" y="330"/>
                    </a:lnTo>
                    <a:lnTo>
                      <a:pt x="405" y="478"/>
                    </a:lnTo>
                    <a:lnTo>
                      <a:pt x="399" y="595"/>
                    </a:lnTo>
                    <a:lnTo>
                      <a:pt x="425" y="691"/>
                    </a:lnTo>
                    <a:lnTo>
                      <a:pt x="446" y="622"/>
                    </a:lnTo>
                    <a:lnTo>
                      <a:pt x="492" y="532"/>
                    </a:lnTo>
                    <a:lnTo>
                      <a:pt x="508" y="423"/>
                    </a:lnTo>
                    <a:lnTo>
                      <a:pt x="492" y="295"/>
                    </a:lnTo>
                    <a:lnTo>
                      <a:pt x="456" y="187"/>
                    </a:lnTo>
                    <a:lnTo>
                      <a:pt x="462" y="58"/>
                    </a:lnTo>
                    <a:lnTo>
                      <a:pt x="482" y="0"/>
                    </a:lnTo>
                    <a:lnTo>
                      <a:pt x="477" y="124"/>
                    </a:lnTo>
                    <a:lnTo>
                      <a:pt x="518" y="241"/>
                    </a:lnTo>
                    <a:lnTo>
                      <a:pt x="560" y="315"/>
                    </a:lnTo>
                    <a:lnTo>
                      <a:pt x="596" y="388"/>
                    </a:lnTo>
                    <a:lnTo>
                      <a:pt x="612" y="494"/>
                    </a:lnTo>
                    <a:lnTo>
                      <a:pt x="628" y="583"/>
                    </a:lnTo>
                    <a:lnTo>
                      <a:pt x="612" y="672"/>
                    </a:lnTo>
                    <a:lnTo>
                      <a:pt x="596" y="712"/>
                    </a:lnTo>
                    <a:lnTo>
                      <a:pt x="628" y="668"/>
                    </a:lnTo>
                    <a:lnTo>
                      <a:pt x="674" y="602"/>
                    </a:lnTo>
                    <a:lnTo>
                      <a:pt x="762" y="571"/>
                    </a:lnTo>
                    <a:lnTo>
                      <a:pt x="731" y="595"/>
                    </a:lnTo>
                    <a:lnTo>
                      <a:pt x="684" y="703"/>
                    </a:lnTo>
                    <a:lnTo>
                      <a:pt x="674" y="808"/>
                    </a:lnTo>
                    <a:lnTo>
                      <a:pt x="648" y="909"/>
                    </a:lnTo>
                    <a:lnTo>
                      <a:pt x="612" y="967"/>
                    </a:lnTo>
                    <a:lnTo>
                      <a:pt x="529" y="1006"/>
                    </a:lnTo>
                    <a:lnTo>
                      <a:pt x="446" y="1002"/>
                    </a:lnTo>
                    <a:lnTo>
                      <a:pt x="379" y="991"/>
                    </a:lnTo>
                  </a:path>
                </a:pathLst>
              </a:custGeom>
              <a:solidFill>
                <a:srgbClr val="FADE00"/>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3" name="Freeform 2075"/>
              <p:cNvSpPr>
                <a:spLocks/>
              </p:cNvSpPr>
              <p:nvPr/>
            </p:nvSpPr>
            <p:spPr bwMode="auto">
              <a:xfrm>
                <a:off x="4463" y="2707"/>
                <a:ext cx="742" cy="988"/>
              </a:xfrm>
              <a:custGeom>
                <a:avLst/>
                <a:gdLst>
                  <a:gd name="T0" fmla="*/ 368 w 742"/>
                  <a:gd name="T1" fmla="*/ 972 h 988"/>
                  <a:gd name="T2" fmla="*/ 288 w 742"/>
                  <a:gd name="T3" fmla="*/ 957 h 988"/>
                  <a:gd name="T4" fmla="*/ 222 w 742"/>
                  <a:gd name="T5" fmla="*/ 915 h 988"/>
                  <a:gd name="T6" fmla="*/ 161 w 742"/>
                  <a:gd name="T7" fmla="*/ 819 h 988"/>
                  <a:gd name="T8" fmla="*/ 81 w 742"/>
                  <a:gd name="T9" fmla="*/ 739 h 988"/>
                  <a:gd name="T10" fmla="*/ 10 w 742"/>
                  <a:gd name="T11" fmla="*/ 717 h 988"/>
                  <a:gd name="T12" fmla="*/ 0 w 742"/>
                  <a:gd name="T13" fmla="*/ 717 h 988"/>
                  <a:gd name="T14" fmla="*/ 96 w 742"/>
                  <a:gd name="T15" fmla="*/ 724 h 988"/>
                  <a:gd name="T16" fmla="*/ 177 w 742"/>
                  <a:gd name="T17" fmla="*/ 792 h 988"/>
                  <a:gd name="T18" fmla="*/ 243 w 742"/>
                  <a:gd name="T19" fmla="*/ 869 h 988"/>
                  <a:gd name="T20" fmla="*/ 328 w 742"/>
                  <a:gd name="T21" fmla="*/ 930 h 988"/>
                  <a:gd name="T22" fmla="*/ 363 w 742"/>
                  <a:gd name="T23" fmla="*/ 941 h 988"/>
                  <a:gd name="T24" fmla="*/ 298 w 742"/>
                  <a:gd name="T25" fmla="*/ 846 h 988"/>
                  <a:gd name="T26" fmla="*/ 262 w 742"/>
                  <a:gd name="T27" fmla="*/ 739 h 988"/>
                  <a:gd name="T28" fmla="*/ 202 w 742"/>
                  <a:gd name="T29" fmla="*/ 648 h 988"/>
                  <a:gd name="T30" fmla="*/ 187 w 742"/>
                  <a:gd name="T31" fmla="*/ 633 h 988"/>
                  <a:gd name="T32" fmla="*/ 283 w 742"/>
                  <a:gd name="T33" fmla="*/ 724 h 988"/>
                  <a:gd name="T34" fmla="*/ 328 w 742"/>
                  <a:gd name="T35" fmla="*/ 812 h 988"/>
                  <a:gd name="T36" fmla="*/ 292 w 742"/>
                  <a:gd name="T37" fmla="*/ 683 h 988"/>
                  <a:gd name="T38" fmla="*/ 278 w 742"/>
                  <a:gd name="T39" fmla="*/ 576 h 988"/>
                  <a:gd name="T40" fmla="*/ 298 w 742"/>
                  <a:gd name="T41" fmla="*/ 469 h 988"/>
                  <a:gd name="T42" fmla="*/ 323 w 742"/>
                  <a:gd name="T43" fmla="*/ 412 h 988"/>
                  <a:gd name="T44" fmla="*/ 317 w 742"/>
                  <a:gd name="T45" fmla="*/ 545 h 988"/>
                  <a:gd name="T46" fmla="*/ 333 w 742"/>
                  <a:gd name="T47" fmla="*/ 510 h 988"/>
                  <a:gd name="T48" fmla="*/ 378 w 742"/>
                  <a:gd name="T49" fmla="*/ 400 h 988"/>
                  <a:gd name="T50" fmla="*/ 373 w 742"/>
                  <a:gd name="T51" fmla="*/ 294 h 988"/>
                  <a:gd name="T52" fmla="*/ 353 w 742"/>
                  <a:gd name="T53" fmla="*/ 210 h 988"/>
                  <a:gd name="T54" fmla="*/ 394 w 742"/>
                  <a:gd name="T55" fmla="*/ 325 h 988"/>
                  <a:gd name="T56" fmla="*/ 394 w 742"/>
                  <a:gd name="T57" fmla="*/ 469 h 988"/>
                  <a:gd name="T58" fmla="*/ 388 w 742"/>
                  <a:gd name="T59" fmla="*/ 583 h 988"/>
                  <a:gd name="T60" fmla="*/ 413 w 742"/>
                  <a:gd name="T61" fmla="*/ 679 h 988"/>
                  <a:gd name="T62" fmla="*/ 433 w 742"/>
                  <a:gd name="T63" fmla="*/ 610 h 988"/>
                  <a:gd name="T64" fmla="*/ 479 w 742"/>
                  <a:gd name="T65" fmla="*/ 522 h 988"/>
                  <a:gd name="T66" fmla="*/ 494 w 742"/>
                  <a:gd name="T67" fmla="*/ 416 h 988"/>
                  <a:gd name="T68" fmla="*/ 479 w 742"/>
                  <a:gd name="T69" fmla="*/ 290 h 988"/>
                  <a:gd name="T70" fmla="*/ 443 w 742"/>
                  <a:gd name="T71" fmla="*/ 183 h 988"/>
                  <a:gd name="T72" fmla="*/ 449 w 742"/>
                  <a:gd name="T73" fmla="*/ 57 h 988"/>
                  <a:gd name="T74" fmla="*/ 468 w 742"/>
                  <a:gd name="T75" fmla="*/ 0 h 988"/>
                  <a:gd name="T76" fmla="*/ 464 w 742"/>
                  <a:gd name="T77" fmla="*/ 122 h 988"/>
                  <a:gd name="T78" fmla="*/ 504 w 742"/>
                  <a:gd name="T79" fmla="*/ 237 h 988"/>
                  <a:gd name="T80" fmla="*/ 545 w 742"/>
                  <a:gd name="T81" fmla="*/ 309 h 988"/>
                  <a:gd name="T82" fmla="*/ 580 w 742"/>
                  <a:gd name="T83" fmla="*/ 381 h 988"/>
                  <a:gd name="T84" fmla="*/ 595 w 742"/>
                  <a:gd name="T85" fmla="*/ 484 h 988"/>
                  <a:gd name="T86" fmla="*/ 610 w 742"/>
                  <a:gd name="T87" fmla="*/ 572 h 988"/>
                  <a:gd name="T88" fmla="*/ 595 w 742"/>
                  <a:gd name="T89" fmla="*/ 659 h 988"/>
                  <a:gd name="T90" fmla="*/ 580 w 742"/>
                  <a:gd name="T91" fmla="*/ 697 h 988"/>
                  <a:gd name="T92" fmla="*/ 610 w 742"/>
                  <a:gd name="T93" fmla="*/ 656 h 988"/>
                  <a:gd name="T94" fmla="*/ 656 w 742"/>
                  <a:gd name="T95" fmla="*/ 591 h 988"/>
                  <a:gd name="T96" fmla="*/ 741 w 742"/>
                  <a:gd name="T97" fmla="*/ 560 h 988"/>
                  <a:gd name="T98" fmla="*/ 711 w 742"/>
                  <a:gd name="T99" fmla="*/ 583 h 988"/>
                  <a:gd name="T100" fmla="*/ 666 w 742"/>
                  <a:gd name="T101" fmla="*/ 690 h 988"/>
                  <a:gd name="T102" fmla="*/ 656 w 742"/>
                  <a:gd name="T103" fmla="*/ 792 h 988"/>
                  <a:gd name="T104" fmla="*/ 631 w 742"/>
                  <a:gd name="T105" fmla="*/ 892 h 988"/>
                  <a:gd name="T106" fmla="*/ 595 w 742"/>
                  <a:gd name="T107" fmla="*/ 949 h 988"/>
                  <a:gd name="T108" fmla="*/ 515 w 742"/>
                  <a:gd name="T109" fmla="*/ 987 h 988"/>
                  <a:gd name="T110" fmla="*/ 433 w 742"/>
                  <a:gd name="T111" fmla="*/ 983 h 988"/>
                  <a:gd name="T112" fmla="*/ 368 w 742"/>
                  <a:gd name="T113" fmla="*/ 972 h 9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42"/>
                  <a:gd name="T172" fmla="*/ 0 h 988"/>
                  <a:gd name="T173" fmla="*/ 742 w 742"/>
                  <a:gd name="T174" fmla="*/ 988 h 9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42" h="988">
                    <a:moveTo>
                      <a:pt x="368" y="972"/>
                    </a:moveTo>
                    <a:lnTo>
                      <a:pt x="288" y="957"/>
                    </a:lnTo>
                    <a:lnTo>
                      <a:pt x="222" y="915"/>
                    </a:lnTo>
                    <a:lnTo>
                      <a:pt x="161" y="819"/>
                    </a:lnTo>
                    <a:lnTo>
                      <a:pt x="81" y="739"/>
                    </a:lnTo>
                    <a:lnTo>
                      <a:pt x="10" y="717"/>
                    </a:lnTo>
                    <a:lnTo>
                      <a:pt x="0" y="717"/>
                    </a:lnTo>
                    <a:lnTo>
                      <a:pt x="96" y="724"/>
                    </a:lnTo>
                    <a:lnTo>
                      <a:pt x="177" y="792"/>
                    </a:lnTo>
                    <a:lnTo>
                      <a:pt x="243" y="869"/>
                    </a:lnTo>
                    <a:lnTo>
                      <a:pt x="328" y="930"/>
                    </a:lnTo>
                    <a:lnTo>
                      <a:pt x="363" y="941"/>
                    </a:lnTo>
                    <a:lnTo>
                      <a:pt x="298" y="846"/>
                    </a:lnTo>
                    <a:lnTo>
                      <a:pt x="262" y="739"/>
                    </a:lnTo>
                    <a:lnTo>
                      <a:pt x="202" y="648"/>
                    </a:lnTo>
                    <a:lnTo>
                      <a:pt x="187" y="633"/>
                    </a:lnTo>
                    <a:lnTo>
                      <a:pt x="283" y="724"/>
                    </a:lnTo>
                    <a:lnTo>
                      <a:pt x="328" y="812"/>
                    </a:lnTo>
                    <a:lnTo>
                      <a:pt x="292" y="683"/>
                    </a:lnTo>
                    <a:lnTo>
                      <a:pt x="278" y="576"/>
                    </a:lnTo>
                    <a:lnTo>
                      <a:pt x="298" y="469"/>
                    </a:lnTo>
                    <a:lnTo>
                      <a:pt x="323" y="412"/>
                    </a:lnTo>
                    <a:lnTo>
                      <a:pt x="317" y="545"/>
                    </a:lnTo>
                    <a:lnTo>
                      <a:pt x="333" y="510"/>
                    </a:lnTo>
                    <a:lnTo>
                      <a:pt x="378" y="400"/>
                    </a:lnTo>
                    <a:lnTo>
                      <a:pt x="373" y="294"/>
                    </a:lnTo>
                    <a:lnTo>
                      <a:pt x="353" y="210"/>
                    </a:lnTo>
                    <a:lnTo>
                      <a:pt x="394" y="325"/>
                    </a:lnTo>
                    <a:lnTo>
                      <a:pt x="394" y="469"/>
                    </a:lnTo>
                    <a:lnTo>
                      <a:pt x="388" y="583"/>
                    </a:lnTo>
                    <a:lnTo>
                      <a:pt x="413" y="679"/>
                    </a:lnTo>
                    <a:lnTo>
                      <a:pt x="433" y="610"/>
                    </a:lnTo>
                    <a:lnTo>
                      <a:pt x="479" y="522"/>
                    </a:lnTo>
                    <a:lnTo>
                      <a:pt x="494" y="416"/>
                    </a:lnTo>
                    <a:lnTo>
                      <a:pt x="479" y="290"/>
                    </a:lnTo>
                    <a:lnTo>
                      <a:pt x="443" y="183"/>
                    </a:lnTo>
                    <a:lnTo>
                      <a:pt x="449" y="57"/>
                    </a:lnTo>
                    <a:lnTo>
                      <a:pt x="468" y="0"/>
                    </a:lnTo>
                    <a:lnTo>
                      <a:pt x="464" y="122"/>
                    </a:lnTo>
                    <a:lnTo>
                      <a:pt x="504" y="237"/>
                    </a:lnTo>
                    <a:lnTo>
                      <a:pt x="545" y="309"/>
                    </a:lnTo>
                    <a:lnTo>
                      <a:pt x="580" y="381"/>
                    </a:lnTo>
                    <a:lnTo>
                      <a:pt x="595" y="484"/>
                    </a:lnTo>
                    <a:lnTo>
                      <a:pt x="610" y="572"/>
                    </a:lnTo>
                    <a:lnTo>
                      <a:pt x="595" y="659"/>
                    </a:lnTo>
                    <a:lnTo>
                      <a:pt x="580" y="697"/>
                    </a:lnTo>
                    <a:lnTo>
                      <a:pt x="610" y="656"/>
                    </a:lnTo>
                    <a:lnTo>
                      <a:pt x="656" y="591"/>
                    </a:lnTo>
                    <a:lnTo>
                      <a:pt x="741" y="560"/>
                    </a:lnTo>
                    <a:lnTo>
                      <a:pt x="711" y="583"/>
                    </a:lnTo>
                    <a:lnTo>
                      <a:pt x="666" y="690"/>
                    </a:lnTo>
                    <a:lnTo>
                      <a:pt x="656" y="792"/>
                    </a:lnTo>
                    <a:lnTo>
                      <a:pt x="631" y="892"/>
                    </a:lnTo>
                    <a:lnTo>
                      <a:pt x="595" y="949"/>
                    </a:lnTo>
                    <a:lnTo>
                      <a:pt x="515" y="987"/>
                    </a:lnTo>
                    <a:lnTo>
                      <a:pt x="433" y="983"/>
                    </a:lnTo>
                    <a:lnTo>
                      <a:pt x="368" y="972"/>
                    </a:lnTo>
                  </a:path>
                </a:pathLst>
              </a:custGeom>
              <a:solidFill>
                <a:srgbClr val="FA8C0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4" name="Freeform 2076"/>
              <p:cNvSpPr>
                <a:spLocks/>
              </p:cNvSpPr>
              <p:nvPr/>
            </p:nvSpPr>
            <p:spPr bwMode="auto">
              <a:xfrm>
                <a:off x="4473" y="2724"/>
                <a:ext cx="723" cy="971"/>
              </a:xfrm>
              <a:custGeom>
                <a:avLst/>
                <a:gdLst>
                  <a:gd name="T0" fmla="*/ 359 w 723"/>
                  <a:gd name="T1" fmla="*/ 955 h 971"/>
                  <a:gd name="T2" fmla="*/ 280 w 723"/>
                  <a:gd name="T3" fmla="*/ 940 h 971"/>
                  <a:gd name="T4" fmla="*/ 216 w 723"/>
                  <a:gd name="T5" fmla="*/ 899 h 971"/>
                  <a:gd name="T6" fmla="*/ 157 w 723"/>
                  <a:gd name="T7" fmla="*/ 806 h 971"/>
                  <a:gd name="T8" fmla="*/ 79 w 723"/>
                  <a:gd name="T9" fmla="*/ 727 h 971"/>
                  <a:gd name="T10" fmla="*/ 10 w 723"/>
                  <a:gd name="T11" fmla="*/ 704 h 971"/>
                  <a:gd name="T12" fmla="*/ 0 w 723"/>
                  <a:gd name="T13" fmla="*/ 704 h 971"/>
                  <a:gd name="T14" fmla="*/ 93 w 723"/>
                  <a:gd name="T15" fmla="*/ 712 h 971"/>
                  <a:gd name="T16" fmla="*/ 172 w 723"/>
                  <a:gd name="T17" fmla="*/ 779 h 971"/>
                  <a:gd name="T18" fmla="*/ 236 w 723"/>
                  <a:gd name="T19" fmla="*/ 854 h 971"/>
                  <a:gd name="T20" fmla="*/ 320 w 723"/>
                  <a:gd name="T21" fmla="*/ 914 h 971"/>
                  <a:gd name="T22" fmla="*/ 354 w 723"/>
                  <a:gd name="T23" fmla="*/ 925 h 971"/>
                  <a:gd name="T24" fmla="*/ 290 w 723"/>
                  <a:gd name="T25" fmla="*/ 832 h 971"/>
                  <a:gd name="T26" fmla="*/ 256 w 723"/>
                  <a:gd name="T27" fmla="*/ 727 h 971"/>
                  <a:gd name="T28" fmla="*/ 197 w 723"/>
                  <a:gd name="T29" fmla="*/ 637 h 971"/>
                  <a:gd name="T30" fmla="*/ 182 w 723"/>
                  <a:gd name="T31" fmla="*/ 622 h 971"/>
                  <a:gd name="T32" fmla="*/ 276 w 723"/>
                  <a:gd name="T33" fmla="*/ 712 h 971"/>
                  <a:gd name="T34" fmla="*/ 320 w 723"/>
                  <a:gd name="T35" fmla="*/ 797 h 971"/>
                  <a:gd name="T36" fmla="*/ 285 w 723"/>
                  <a:gd name="T37" fmla="*/ 671 h 971"/>
                  <a:gd name="T38" fmla="*/ 270 w 723"/>
                  <a:gd name="T39" fmla="*/ 565 h 971"/>
                  <a:gd name="T40" fmla="*/ 290 w 723"/>
                  <a:gd name="T41" fmla="*/ 461 h 971"/>
                  <a:gd name="T42" fmla="*/ 315 w 723"/>
                  <a:gd name="T43" fmla="*/ 405 h 971"/>
                  <a:gd name="T44" fmla="*/ 310 w 723"/>
                  <a:gd name="T45" fmla="*/ 536 h 971"/>
                  <a:gd name="T46" fmla="*/ 325 w 723"/>
                  <a:gd name="T47" fmla="*/ 502 h 971"/>
                  <a:gd name="T48" fmla="*/ 369 w 723"/>
                  <a:gd name="T49" fmla="*/ 394 h 971"/>
                  <a:gd name="T50" fmla="*/ 363 w 723"/>
                  <a:gd name="T51" fmla="*/ 289 h 971"/>
                  <a:gd name="T52" fmla="*/ 344 w 723"/>
                  <a:gd name="T53" fmla="*/ 206 h 971"/>
                  <a:gd name="T54" fmla="*/ 383 w 723"/>
                  <a:gd name="T55" fmla="*/ 318 h 971"/>
                  <a:gd name="T56" fmla="*/ 383 w 723"/>
                  <a:gd name="T57" fmla="*/ 461 h 971"/>
                  <a:gd name="T58" fmla="*/ 378 w 723"/>
                  <a:gd name="T59" fmla="*/ 574 h 971"/>
                  <a:gd name="T60" fmla="*/ 403 w 723"/>
                  <a:gd name="T61" fmla="*/ 667 h 971"/>
                  <a:gd name="T62" fmla="*/ 423 w 723"/>
                  <a:gd name="T63" fmla="*/ 600 h 971"/>
                  <a:gd name="T64" fmla="*/ 467 w 723"/>
                  <a:gd name="T65" fmla="*/ 513 h 971"/>
                  <a:gd name="T66" fmla="*/ 481 w 723"/>
                  <a:gd name="T67" fmla="*/ 408 h 971"/>
                  <a:gd name="T68" fmla="*/ 467 w 723"/>
                  <a:gd name="T69" fmla="*/ 285 h 971"/>
                  <a:gd name="T70" fmla="*/ 432 w 723"/>
                  <a:gd name="T71" fmla="*/ 180 h 971"/>
                  <a:gd name="T72" fmla="*/ 437 w 723"/>
                  <a:gd name="T73" fmla="*/ 57 h 971"/>
                  <a:gd name="T74" fmla="*/ 457 w 723"/>
                  <a:gd name="T75" fmla="*/ 0 h 971"/>
                  <a:gd name="T76" fmla="*/ 452 w 723"/>
                  <a:gd name="T77" fmla="*/ 120 h 971"/>
                  <a:gd name="T78" fmla="*/ 491 w 723"/>
                  <a:gd name="T79" fmla="*/ 233 h 971"/>
                  <a:gd name="T80" fmla="*/ 530 w 723"/>
                  <a:gd name="T81" fmla="*/ 303 h 971"/>
                  <a:gd name="T82" fmla="*/ 565 w 723"/>
                  <a:gd name="T83" fmla="*/ 375 h 971"/>
                  <a:gd name="T84" fmla="*/ 579 w 723"/>
                  <a:gd name="T85" fmla="*/ 476 h 971"/>
                  <a:gd name="T86" fmla="*/ 594 w 723"/>
                  <a:gd name="T87" fmla="*/ 562 h 971"/>
                  <a:gd name="T88" fmla="*/ 579 w 723"/>
                  <a:gd name="T89" fmla="*/ 648 h 971"/>
                  <a:gd name="T90" fmla="*/ 565 w 723"/>
                  <a:gd name="T91" fmla="*/ 686 h 971"/>
                  <a:gd name="T92" fmla="*/ 594 w 723"/>
                  <a:gd name="T93" fmla="*/ 644 h 971"/>
                  <a:gd name="T94" fmla="*/ 638 w 723"/>
                  <a:gd name="T95" fmla="*/ 581 h 971"/>
                  <a:gd name="T96" fmla="*/ 722 w 723"/>
                  <a:gd name="T97" fmla="*/ 550 h 971"/>
                  <a:gd name="T98" fmla="*/ 693 w 723"/>
                  <a:gd name="T99" fmla="*/ 574 h 971"/>
                  <a:gd name="T100" fmla="*/ 649 w 723"/>
                  <a:gd name="T101" fmla="*/ 678 h 971"/>
                  <a:gd name="T102" fmla="*/ 638 w 723"/>
                  <a:gd name="T103" fmla="*/ 779 h 971"/>
                  <a:gd name="T104" fmla="*/ 614 w 723"/>
                  <a:gd name="T105" fmla="*/ 877 h 971"/>
                  <a:gd name="T106" fmla="*/ 579 w 723"/>
                  <a:gd name="T107" fmla="*/ 933 h 971"/>
                  <a:gd name="T108" fmla="*/ 501 w 723"/>
                  <a:gd name="T109" fmla="*/ 970 h 971"/>
                  <a:gd name="T110" fmla="*/ 423 w 723"/>
                  <a:gd name="T111" fmla="*/ 966 h 971"/>
                  <a:gd name="T112" fmla="*/ 359 w 723"/>
                  <a:gd name="T113" fmla="*/ 955 h 97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23"/>
                  <a:gd name="T172" fmla="*/ 0 h 971"/>
                  <a:gd name="T173" fmla="*/ 723 w 723"/>
                  <a:gd name="T174" fmla="*/ 971 h 97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23" h="971">
                    <a:moveTo>
                      <a:pt x="359" y="955"/>
                    </a:moveTo>
                    <a:lnTo>
                      <a:pt x="280" y="940"/>
                    </a:lnTo>
                    <a:lnTo>
                      <a:pt x="216" y="899"/>
                    </a:lnTo>
                    <a:lnTo>
                      <a:pt x="157" y="806"/>
                    </a:lnTo>
                    <a:lnTo>
                      <a:pt x="79" y="727"/>
                    </a:lnTo>
                    <a:lnTo>
                      <a:pt x="10" y="704"/>
                    </a:lnTo>
                    <a:lnTo>
                      <a:pt x="0" y="704"/>
                    </a:lnTo>
                    <a:lnTo>
                      <a:pt x="93" y="712"/>
                    </a:lnTo>
                    <a:lnTo>
                      <a:pt x="172" y="779"/>
                    </a:lnTo>
                    <a:lnTo>
                      <a:pt x="236" y="854"/>
                    </a:lnTo>
                    <a:lnTo>
                      <a:pt x="320" y="914"/>
                    </a:lnTo>
                    <a:lnTo>
                      <a:pt x="354" y="925"/>
                    </a:lnTo>
                    <a:lnTo>
                      <a:pt x="290" y="832"/>
                    </a:lnTo>
                    <a:lnTo>
                      <a:pt x="256" y="727"/>
                    </a:lnTo>
                    <a:lnTo>
                      <a:pt x="197" y="637"/>
                    </a:lnTo>
                    <a:lnTo>
                      <a:pt x="182" y="622"/>
                    </a:lnTo>
                    <a:lnTo>
                      <a:pt x="276" y="712"/>
                    </a:lnTo>
                    <a:lnTo>
                      <a:pt x="320" y="797"/>
                    </a:lnTo>
                    <a:lnTo>
                      <a:pt x="285" y="671"/>
                    </a:lnTo>
                    <a:lnTo>
                      <a:pt x="270" y="565"/>
                    </a:lnTo>
                    <a:lnTo>
                      <a:pt x="290" y="461"/>
                    </a:lnTo>
                    <a:lnTo>
                      <a:pt x="315" y="405"/>
                    </a:lnTo>
                    <a:lnTo>
                      <a:pt x="310" y="536"/>
                    </a:lnTo>
                    <a:lnTo>
                      <a:pt x="325" y="502"/>
                    </a:lnTo>
                    <a:lnTo>
                      <a:pt x="369" y="394"/>
                    </a:lnTo>
                    <a:lnTo>
                      <a:pt x="363" y="289"/>
                    </a:lnTo>
                    <a:lnTo>
                      <a:pt x="344" y="206"/>
                    </a:lnTo>
                    <a:lnTo>
                      <a:pt x="383" y="318"/>
                    </a:lnTo>
                    <a:lnTo>
                      <a:pt x="383" y="461"/>
                    </a:lnTo>
                    <a:lnTo>
                      <a:pt x="378" y="574"/>
                    </a:lnTo>
                    <a:lnTo>
                      <a:pt x="403" y="667"/>
                    </a:lnTo>
                    <a:lnTo>
                      <a:pt x="423" y="600"/>
                    </a:lnTo>
                    <a:lnTo>
                      <a:pt x="467" y="513"/>
                    </a:lnTo>
                    <a:lnTo>
                      <a:pt x="481" y="408"/>
                    </a:lnTo>
                    <a:lnTo>
                      <a:pt x="467" y="285"/>
                    </a:lnTo>
                    <a:lnTo>
                      <a:pt x="432" y="180"/>
                    </a:lnTo>
                    <a:lnTo>
                      <a:pt x="437" y="57"/>
                    </a:lnTo>
                    <a:lnTo>
                      <a:pt x="457" y="0"/>
                    </a:lnTo>
                    <a:lnTo>
                      <a:pt x="452" y="120"/>
                    </a:lnTo>
                    <a:lnTo>
                      <a:pt x="491" y="233"/>
                    </a:lnTo>
                    <a:lnTo>
                      <a:pt x="530" y="303"/>
                    </a:lnTo>
                    <a:lnTo>
                      <a:pt x="565" y="375"/>
                    </a:lnTo>
                    <a:lnTo>
                      <a:pt x="579" y="476"/>
                    </a:lnTo>
                    <a:lnTo>
                      <a:pt x="594" y="562"/>
                    </a:lnTo>
                    <a:lnTo>
                      <a:pt x="579" y="648"/>
                    </a:lnTo>
                    <a:lnTo>
                      <a:pt x="565" y="686"/>
                    </a:lnTo>
                    <a:lnTo>
                      <a:pt x="594" y="644"/>
                    </a:lnTo>
                    <a:lnTo>
                      <a:pt x="638" y="581"/>
                    </a:lnTo>
                    <a:lnTo>
                      <a:pt x="722" y="550"/>
                    </a:lnTo>
                    <a:lnTo>
                      <a:pt x="693" y="574"/>
                    </a:lnTo>
                    <a:lnTo>
                      <a:pt x="649" y="678"/>
                    </a:lnTo>
                    <a:lnTo>
                      <a:pt x="638" y="779"/>
                    </a:lnTo>
                    <a:lnTo>
                      <a:pt x="614" y="877"/>
                    </a:lnTo>
                    <a:lnTo>
                      <a:pt x="579" y="933"/>
                    </a:lnTo>
                    <a:lnTo>
                      <a:pt x="501" y="970"/>
                    </a:lnTo>
                    <a:lnTo>
                      <a:pt x="423" y="966"/>
                    </a:lnTo>
                    <a:lnTo>
                      <a:pt x="359" y="955"/>
                    </a:lnTo>
                  </a:path>
                </a:pathLst>
              </a:custGeom>
              <a:solidFill>
                <a:srgbClr val="FA5A11"/>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5" name="Freeform 2077"/>
              <p:cNvSpPr>
                <a:spLocks/>
              </p:cNvSpPr>
              <p:nvPr/>
            </p:nvSpPr>
            <p:spPr bwMode="auto">
              <a:xfrm>
                <a:off x="4483" y="2742"/>
                <a:ext cx="702" cy="953"/>
              </a:xfrm>
              <a:custGeom>
                <a:avLst/>
                <a:gdLst>
                  <a:gd name="T0" fmla="*/ 348 w 702"/>
                  <a:gd name="T1" fmla="*/ 938 h 953"/>
                  <a:gd name="T2" fmla="*/ 272 w 702"/>
                  <a:gd name="T3" fmla="*/ 923 h 953"/>
                  <a:gd name="T4" fmla="*/ 210 w 702"/>
                  <a:gd name="T5" fmla="*/ 882 h 953"/>
                  <a:gd name="T6" fmla="*/ 153 w 702"/>
                  <a:gd name="T7" fmla="*/ 791 h 953"/>
                  <a:gd name="T8" fmla="*/ 77 w 702"/>
                  <a:gd name="T9" fmla="*/ 713 h 953"/>
                  <a:gd name="T10" fmla="*/ 10 w 702"/>
                  <a:gd name="T11" fmla="*/ 691 h 953"/>
                  <a:gd name="T12" fmla="*/ 0 w 702"/>
                  <a:gd name="T13" fmla="*/ 691 h 953"/>
                  <a:gd name="T14" fmla="*/ 91 w 702"/>
                  <a:gd name="T15" fmla="*/ 698 h 953"/>
                  <a:gd name="T16" fmla="*/ 168 w 702"/>
                  <a:gd name="T17" fmla="*/ 765 h 953"/>
                  <a:gd name="T18" fmla="*/ 229 w 702"/>
                  <a:gd name="T19" fmla="*/ 838 h 953"/>
                  <a:gd name="T20" fmla="*/ 311 w 702"/>
                  <a:gd name="T21" fmla="*/ 897 h 953"/>
                  <a:gd name="T22" fmla="*/ 344 w 702"/>
                  <a:gd name="T23" fmla="*/ 908 h 953"/>
                  <a:gd name="T24" fmla="*/ 282 w 702"/>
                  <a:gd name="T25" fmla="*/ 816 h 953"/>
                  <a:gd name="T26" fmla="*/ 248 w 702"/>
                  <a:gd name="T27" fmla="*/ 713 h 953"/>
                  <a:gd name="T28" fmla="*/ 191 w 702"/>
                  <a:gd name="T29" fmla="*/ 625 h 953"/>
                  <a:gd name="T30" fmla="*/ 177 w 702"/>
                  <a:gd name="T31" fmla="*/ 610 h 953"/>
                  <a:gd name="T32" fmla="*/ 267 w 702"/>
                  <a:gd name="T33" fmla="*/ 698 h 953"/>
                  <a:gd name="T34" fmla="*/ 311 w 702"/>
                  <a:gd name="T35" fmla="*/ 783 h 953"/>
                  <a:gd name="T36" fmla="*/ 277 w 702"/>
                  <a:gd name="T37" fmla="*/ 658 h 953"/>
                  <a:gd name="T38" fmla="*/ 263 w 702"/>
                  <a:gd name="T39" fmla="*/ 556 h 953"/>
                  <a:gd name="T40" fmla="*/ 282 w 702"/>
                  <a:gd name="T41" fmla="*/ 453 h 953"/>
                  <a:gd name="T42" fmla="*/ 305 w 702"/>
                  <a:gd name="T43" fmla="*/ 397 h 953"/>
                  <a:gd name="T44" fmla="*/ 301 w 702"/>
                  <a:gd name="T45" fmla="*/ 526 h 953"/>
                  <a:gd name="T46" fmla="*/ 315 w 702"/>
                  <a:gd name="T47" fmla="*/ 492 h 953"/>
                  <a:gd name="T48" fmla="*/ 358 w 702"/>
                  <a:gd name="T49" fmla="*/ 386 h 953"/>
                  <a:gd name="T50" fmla="*/ 353 w 702"/>
                  <a:gd name="T51" fmla="*/ 283 h 953"/>
                  <a:gd name="T52" fmla="*/ 334 w 702"/>
                  <a:gd name="T53" fmla="*/ 202 h 953"/>
                  <a:gd name="T54" fmla="*/ 372 w 702"/>
                  <a:gd name="T55" fmla="*/ 313 h 953"/>
                  <a:gd name="T56" fmla="*/ 372 w 702"/>
                  <a:gd name="T57" fmla="*/ 453 h 953"/>
                  <a:gd name="T58" fmla="*/ 367 w 702"/>
                  <a:gd name="T59" fmla="*/ 562 h 953"/>
                  <a:gd name="T60" fmla="*/ 391 w 702"/>
                  <a:gd name="T61" fmla="*/ 655 h 953"/>
                  <a:gd name="T62" fmla="*/ 411 w 702"/>
                  <a:gd name="T63" fmla="*/ 588 h 953"/>
                  <a:gd name="T64" fmla="*/ 453 w 702"/>
                  <a:gd name="T65" fmla="*/ 504 h 953"/>
                  <a:gd name="T66" fmla="*/ 467 w 702"/>
                  <a:gd name="T67" fmla="*/ 401 h 953"/>
                  <a:gd name="T68" fmla="*/ 453 w 702"/>
                  <a:gd name="T69" fmla="*/ 280 h 953"/>
                  <a:gd name="T70" fmla="*/ 420 w 702"/>
                  <a:gd name="T71" fmla="*/ 177 h 953"/>
                  <a:gd name="T72" fmla="*/ 425 w 702"/>
                  <a:gd name="T73" fmla="*/ 55 h 953"/>
                  <a:gd name="T74" fmla="*/ 443 w 702"/>
                  <a:gd name="T75" fmla="*/ 0 h 953"/>
                  <a:gd name="T76" fmla="*/ 438 w 702"/>
                  <a:gd name="T77" fmla="*/ 118 h 953"/>
                  <a:gd name="T78" fmla="*/ 477 w 702"/>
                  <a:gd name="T79" fmla="*/ 228 h 953"/>
                  <a:gd name="T80" fmla="*/ 515 w 702"/>
                  <a:gd name="T81" fmla="*/ 298 h 953"/>
                  <a:gd name="T82" fmla="*/ 548 w 702"/>
                  <a:gd name="T83" fmla="*/ 368 h 953"/>
                  <a:gd name="T84" fmla="*/ 563 w 702"/>
                  <a:gd name="T85" fmla="*/ 467 h 953"/>
                  <a:gd name="T86" fmla="*/ 577 w 702"/>
                  <a:gd name="T87" fmla="*/ 551 h 953"/>
                  <a:gd name="T88" fmla="*/ 563 w 702"/>
                  <a:gd name="T89" fmla="*/ 636 h 953"/>
                  <a:gd name="T90" fmla="*/ 548 w 702"/>
                  <a:gd name="T91" fmla="*/ 673 h 953"/>
                  <a:gd name="T92" fmla="*/ 577 w 702"/>
                  <a:gd name="T93" fmla="*/ 632 h 953"/>
                  <a:gd name="T94" fmla="*/ 620 w 702"/>
                  <a:gd name="T95" fmla="*/ 570 h 953"/>
                  <a:gd name="T96" fmla="*/ 701 w 702"/>
                  <a:gd name="T97" fmla="*/ 541 h 953"/>
                  <a:gd name="T98" fmla="*/ 672 w 702"/>
                  <a:gd name="T99" fmla="*/ 562 h 953"/>
                  <a:gd name="T100" fmla="*/ 629 w 702"/>
                  <a:gd name="T101" fmla="*/ 665 h 953"/>
                  <a:gd name="T102" fmla="*/ 620 w 702"/>
                  <a:gd name="T103" fmla="*/ 765 h 953"/>
                  <a:gd name="T104" fmla="*/ 596 w 702"/>
                  <a:gd name="T105" fmla="*/ 861 h 953"/>
                  <a:gd name="T106" fmla="*/ 563 w 702"/>
                  <a:gd name="T107" fmla="*/ 915 h 953"/>
                  <a:gd name="T108" fmla="*/ 486 w 702"/>
                  <a:gd name="T109" fmla="*/ 952 h 953"/>
                  <a:gd name="T110" fmla="*/ 411 w 702"/>
                  <a:gd name="T111" fmla="*/ 948 h 953"/>
                  <a:gd name="T112" fmla="*/ 348 w 702"/>
                  <a:gd name="T113" fmla="*/ 938 h 95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02"/>
                  <a:gd name="T172" fmla="*/ 0 h 953"/>
                  <a:gd name="T173" fmla="*/ 702 w 702"/>
                  <a:gd name="T174" fmla="*/ 953 h 95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02" h="953">
                    <a:moveTo>
                      <a:pt x="348" y="938"/>
                    </a:moveTo>
                    <a:lnTo>
                      <a:pt x="272" y="923"/>
                    </a:lnTo>
                    <a:lnTo>
                      <a:pt x="210" y="882"/>
                    </a:lnTo>
                    <a:lnTo>
                      <a:pt x="153" y="791"/>
                    </a:lnTo>
                    <a:lnTo>
                      <a:pt x="77" y="713"/>
                    </a:lnTo>
                    <a:lnTo>
                      <a:pt x="10" y="691"/>
                    </a:lnTo>
                    <a:lnTo>
                      <a:pt x="0" y="691"/>
                    </a:lnTo>
                    <a:lnTo>
                      <a:pt x="91" y="698"/>
                    </a:lnTo>
                    <a:lnTo>
                      <a:pt x="168" y="765"/>
                    </a:lnTo>
                    <a:lnTo>
                      <a:pt x="229" y="838"/>
                    </a:lnTo>
                    <a:lnTo>
                      <a:pt x="311" y="897"/>
                    </a:lnTo>
                    <a:lnTo>
                      <a:pt x="344" y="908"/>
                    </a:lnTo>
                    <a:lnTo>
                      <a:pt x="282" y="816"/>
                    </a:lnTo>
                    <a:lnTo>
                      <a:pt x="248" y="713"/>
                    </a:lnTo>
                    <a:lnTo>
                      <a:pt x="191" y="625"/>
                    </a:lnTo>
                    <a:lnTo>
                      <a:pt x="177" y="610"/>
                    </a:lnTo>
                    <a:lnTo>
                      <a:pt x="267" y="698"/>
                    </a:lnTo>
                    <a:lnTo>
                      <a:pt x="311" y="783"/>
                    </a:lnTo>
                    <a:lnTo>
                      <a:pt x="277" y="658"/>
                    </a:lnTo>
                    <a:lnTo>
                      <a:pt x="263" y="556"/>
                    </a:lnTo>
                    <a:lnTo>
                      <a:pt x="282" y="453"/>
                    </a:lnTo>
                    <a:lnTo>
                      <a:pt x="305" y="397"/>
                    </a:lnTo>
                    <a:lnTo>
                      <a:pt x="301" y="526"/>
                    </a:lnTo>
                    <a:lnTo>
                      <a:pt x="315" y="492"/>
                    </a:lnTo>
                    <a:lnTo>
                      <a:pt x="358" y="386"/>
                    </a:lnTo>
                    <a:lnTo>
                      <a:pt x="353" y="283"/>
                    </a:lnTo>
                    <a:lnTo>
                      <a:pt x="334" y="202"/>
                    </a:lnTo>
                    <a:lnTo>
                      <a:pt x="372" y="313"/>
                    </a:lnTo>
                    <a:lnTo>
                      <a:pt x="372" y="453"/>
                    </a:lnTo>
                    <a:lnTo>
                      <a:pt x="367" y="562"/>
                    </a:lnTo>
                    <a:lnTo>
                      <a:pt x="391" y="655"/>
                    </a:lnTo>
                    <a:lnTo>
                      <a:pt x="411" y="588"/>
                    </a:lnTo>
                    <a:lnTo>
                      <a:pt x="453" y="504"/>
                    </a:lnTo>
                    <a:lnTo>
                      <a:pt x="467" y="401"/>
                    </a:lnTo>
                    <a:lnTo>
                      <a:pt x="453" y="280"/>
                    </a:lnTo>
                    <a:lnTo>
                      <a:pt x="420" y="177"/>
                    </a:lnTo>
                    <a:lnTo>
                      <a:pt x="425" y="55"/>
                    </a:lnTo>
                    <a:lnTo>
                      <a:pt x="443" y="0"/>
                    </a:lnTo>
                    <a:lnTo>
                      <a:pt x="438" y="118"/>
                    </a:lnTo>
                    <a:lnTo>
                      <a:pt x="477" y="228"/>
                    </a:lnTo>
                    <a:lnTo>
                      <a:pt x="515" y="298"/>
                    </a:lnTo>
                    <a:lnTo>
                      <a:pt x="548" y="368"/>
                    </a:lnTo>
                    <a:lnTo>
                      <a:pt x="563" y="467"/>
                    </a:lnTo>
                    <a:lnTo>
                      <a:pt x="577" y="551"/>
                    </a:lnTo>
                    <a:lnTo>
                      <a:pt x="563" y="636"/>
                    </a:lnTo>
                    <a:lnTo>
                      <a:pt x="548" y="673"/>
                    </a:lnTo>
                    <a:lnTo>
                      <a:pt x="577" y="632"/>
                    </a:lnTo>
                    <a:lnTo>
                      <a:pt x="620" y="570"/>
                    </a:lnTo>
                    <a:lnTo>
                      <a:pt x="701" y="541"/>
                    </a:lnTo>
                    <a:lnTo>
                      <a:pt x="672" y="562"/>
                    </a:lnTo>
                    <a:lnTo>
                      <a:pt x="629" y="665"/>
                    </a:lnTo>
                    <a:lnTo>
                      <a:pt x="620" y="765"/>
                    </a:lnTo>
                    <a:lnTo>
                      <a:pt x="596" y="861"/>
                    </a:lnTo>
                    <a:lnTo>
                      <a:pt x="563" y="915"/>
                    </a:lnTo>
                    <a:lnTo>
                      <a:pt x="486" y="952"/>
                    </a:lnTo>
                    <a:lnTo>
                      <a:pt x="411" y="948"/>
                    </a:lnTo>
                    <a:lnTo>
                      <a:pt x="348" y="938"/>
                    </a:lnTo>
                  </a:path>
                </a:pathLst>
              </a:custGeom>
              <a:solidFill>
                <a:srgbClr val="FA001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6" name="Freeform 2078"/>
              <p:cNvSpPr>
                <a:spLocks/>
              </p:cNvSpPr>
              <p:nvPr/>
            </p:nvSpPr>
            <p:spPr bwMode="auto">
              <a:xfrm>
                <a:off x="4513" y="2798"/>
                <a:ext cx="643" cy="897"/>
              </a:xfrm>
              <a:custGeom>
                <a:avLst/>
                <a:gdLst>
                  <a:gd name="T0" fmla="*/ 319 w 643"/>
                  <a:gd name="T1" fmla="*/ 883 h 897"/>
                  <a:gd name="T2" fmla="*/ 249 w 643"/>
                  <a:gd name="T3" fmla="*/ 869 h 897"/>
                  <a:gd name="T4" fmla="*/ 192 w 643"/>
                  <a:gd name="T5" fmla="*/ 831 h 897"/>
                  <a:gd name="T6" fmla="*/ 140 w 643"/>
                  <a:gd name="T7" fmla="*/ 744 h 897"/>
                  <a:gd name="T8" fmla="*/ 70 w 643"/>
                  <a:gd name="T9" fmla="*/ 672 h 897"/>
                  <a:gd name="T10" fmla="*/ 9 w 643"/>
                  <a:gd name="T11" fmla="*/ 651 h 897"/>
                  <a:gd name="T12" fmla="*/ 0 w 643"/>
                  <a:gd name="T13" fmla="*/ 651 h 897"/>
                  <a:gd name="T14" fmla="*/ 83 w 643"/>
                  <a:gd name="T15" fmla="*/ 658 h 897"/>
                  <a:gd name="T16" fmla="*/ 153 w 643"/>
                  <a:gd name="T17" fmla="*/ 720 h 897"/>
                  <a:gd name="T18" fmla="*/ 210 w 643"/>
                  <a:gd name="T19" fmla="*/ 790 h 897"/>
                  <a:gd name="T20" fmla="*/ 284 w 643"/>
                  <a:gd name="T21" fmla="*/ 845 h 897"/>
                  <a:gd name="T22" fmla="*/ 315 w 643"/>
                  <a:gd name="T23" fmla="*/ 855 h 897"/>
                  <a:gd name="T24" fmla="*/ 258 w 643"/>
                  <a:gd name="T25" fmla="*/ 768 h 897"/>
                  <a:gd name="T26" fmla="*/ 227 w 643"/>
                  <a:gd name="T27" fmla="*/ 672 h 897"/>
                  <a:gd name="T28" fmla="*/ 175 w 643"/>
                  <a:gd name="T29" fmla="*/ 588 h 897"/>
                  <a:gd name="T30" fmla="*/ 162 w 643"/>
                  <a:gd name="T31" fmla="*/ 575 h 897"/>
                  <a:gd name="T32" fmla="*/ 245 w 643"/>
                  <a:gd name="T33" fmla="*/ 658 h 897"/>
                  <a:gd name="T34" fmla="*/ 284 w 643"/>
                  <a:gd name="T35" fmla="*/ 737 h 897"/>
                  <a:gd name="T36" fmla="*/ 253 w 643"/>
                  <a:gd name="T37" fmla="*/ 620 h 897"/>
                  <a:gd name="T38" fmla="*/ 240 w 643"/>
                  <a:gd name="T39" fmla="*/ 523 h 897"/>
                  <a:gd name="T40" fmla="*/ 258 w 643"/>
                  <a:gd name="T41" fmla="*/ 426 h 897"/>
                  <a:gd name="T42" fmla="*/ 280 w 643"/>
                  <a:gd name="T43" fmla="*/ 374 h 897"/>
                  <a:gd name="T44" fmla="*/ 276 w 643"/>
                  <a:gd name="T45" fmla="*/ 496 h 897"/>
                  <a:gd name="T46" fmla="*/ 288 w 643"/>
                  <a:gd name="T47" fmla="*/ 464 h 897"/>
                  <a:gd name="T48" fmla="*/ 327 w 643"/>
                  <a:gd name="T49" fmla="*/ 363 h 897"/>
                  <a:gd name="T50" fmla="*/ 323 w 643"/>
                  <a:gd name="T51" fmla="*/ 267 h 897"/>
                  <a:gd name="T52" fmla="*/ 306 w 643"/>
                  <a:gd name="T53" fmla="*/ 191 h 897"/>
                  <a:gd name="T54" fmla="*/ 341 w 643"/>
                  <a:gd name="T55" fmla="*/ 294 h 897"/>
                  <a:gd name="T56" fmla="*/ 341 w 643"/>
                  <a:gd name="T57" fmla="*/ 426 h 897"/>
                  <a:gd name="T58" fmla="*/ 336 w 643"/>
                  <a:gd name="T59" fmla="*/ 530 h 897"/>
                  <a:gd name="T60" fmla="*/ 358 w 643"/>
                  <a:gd name="T61" fmla="*/ 617 h 897"/>
                  <a:gd name="T62" fmla="*/ 376 w 643"/>
                  <a:gd name="T63" fmla="*/ 554 h 897"/>
                  <a:gd name="T64" fmla="*/ 415 w 643"/>
                  <a:gd name="T65" fmla="*/ 475 h 897"/>
                  <a:gd name="T66" fmla="*/ 428 w 643"/>
                  <a:gd name="T67" fmla="*/ 377 h 897"/>
                  <a:gd name="T68" fmla="*/ 415 w 643"/>
                  <a:gd name="T69" fmla="*/ 263 h 897"/>
                  <a:gd name="T70" fmla="*/ 384 w 643"/>
                  <a:gd name="T71" fmla="*/ 166 h 897"/>
                  <a:gd name="T72" fmla="*/ 389 w 643"/>
                  <a:gd name="T73" fmla="*/ 52 h 897"/>
                  <a:gd name="T74" fmla="*/ 406 w 643"/>
                  <a:gd name="T75" fmla="*/ 0 h 897"/>
                  <a:gd name="T76" fmla="*/ 402 w 643"/>
                  <a:gd name="T77" fmla="*/ 111 h 897"/>
                  <a:gd name="T78" fmla="*/ 437 w 643"/>
                  <a:gd name="T79" fmla="*/ 215 h 897"/>
                  <a:gd name="T80" fmla="*/ 472 w 643"/>
                  <a:gd name="T81" fmla="*/ 281 h 897"/>
                  <a:gd name="T82" fmla="*/ 502 w 643"/>
                  <a:gd name="T83" fmla="*/ 347 h 897"/>
                  <a:gd name="T84" fmla="*/ 515 w 643"/>
                  <a:gd name="T85" fmla="*/ 440 h 897"/>
                  <a:gd name="T86" fmla="*/ 529 w 643"/>
                  <a:gd name="T87" fmla="*/ 519 h 897"/>
                  <a:gd name="T88" fmla="*/ 515 w 643"/>
                  <a:gd name="T89" fmla="*/ 599 h 897"/>
                  <a:gd name="T90" fmla="*/ 502 w 643"/>
                  <a:gd name="T91" fmla="*/ 634 h 897"/>
                  <a:gd name="T92" fmla="*/ 529 w 643"/>
                  <a:gd name="T93" fmla="*/ 595 h 897"/>
                  <a:gd name="T94" fmla="*/ 568 w 643"/>
                  <a:gd name="T95" fmla="*/ 537 h 897"/>
                  <a:gd name="T96" fmla="*/ 642 w 643"/>
                  <a:gd name="T97" fmla="*/ 509 h 897"/>
                  <a:gd name="T98" fmla="*/ 616 w 643"/>
                  <a:gd name="T99" fmla="*/ 530 h 897"/>
                  <a:gd name="T100" fmla="*/ 576 w 643"/>
                  <a:gd name="T101" fmla="*/ 626 h 897"/>
                  <a:gd name="T102" fmla="*/ 568 w 643"/>
                  <a:gd name="T103" fmla="*/ 720 h 897"/>
                  <a:gd name="T104" fmla="*/ 546 w 643"/>
                  <a:gd name="T105" fmla="*/ 810 h 897"/>
                  <a:gd name="T106" fmla="*/ 515 w 643"/>
                  <a:gd name="T107" fmla="*/ 862 h 897"/>
                  <a:gd name="T108" fmla="*/ 445 w 643"/>
                  <a:gd name="T109" fmla="*/ 896 h 897"/>
                  <a:gd name="T110" fmla="*/ 376 w 643"/>
                  <a:gd name="T111" fmla="*/ 893 h 897"/>
                  <a:gd name="T112" fmla="*/ 319 w 643"/>
                  <a:gd name="T113" fmla="*/ 883 h 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43"/>
                  <a:gd name="T172" fmla="*/ 0 h 897"/>
                  <a:gd name="T173" fmla="*/ 643 w 643"/>
                  <a:gd name="T174" fmla="*/ 897 h 8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43" h="897">
                    <a:moveTo>
                      <a:pt x="319" y="883"/>
                    </a:moveTo>
                    <a:lnTo>
                      <a:pt x="249" y="869"/>
                    </a:lnTo>
                    <a:lnTo>
                      <a:pt x="192" y="831"/>
                    </a:lnTo>
                    <a:lnTo>
                      <a:pt x="140" y="744"/>
                    </a:lnTo>
                    <a:lnTo>
                      <a:pt x="70" y="672"/>
                    </a:lnTo>
                    <a:lnTo>
                      <a:pt x="9" y="651"/>
                    </a:lnTo>
                    <a:lnTo>
                      <a:pt x="0" y="651"/>
                    </a:lnTo>
                    <a:lnTo>
                      <a:pt x="83" y="658"/>
                    </a:lnTo>
                    <a:lnTo>
                      <a:pt x="153" y="720"/>
                    </a:lnTo>
                    <a:lnTo>
                      <a:pt x="210" y="790"/>
                    </a:lnTo>
                    <a:lnTo>
                      <a:pt x="284" y="845"/>
                    </a:lnTo>
                    <a:lnTo>
                      <a:pt x="315" y="855"/>
                    </a:lnTo>
                    <a:lnTo>
                      <a:pt x="258" y="768"/>
                    </a:lnTo>
                    <a:lnTo>
                      <a:pt x="227" y="672"/>
                    </a:lnTo>
                    <a:lnTo>
                      <a:pt x="175" y="588"/>
                    </a:lnTo>
                    <a:lnTo>
                      <a:pt x="162" y="575"/>
                    </a:lnTo>
                    <a:lnTo>
                      <a:pt x="245" y="658"/>
                    </a:lnTo>
                    <a:lnTo>
                      <a:pt x="284" y="737"/>
                    </a:lnTo>
                    <a:lnTo>
                      <a:pt x="253" y="620"/>
                    </a:lnTo>
                    <a:lnTo>
                      <a:pt x="240" y="523"/>
                    </a:lnTo>
                    <a:lnTo>
                      <a:pt x="258" y="426"/>
                    </a:lnTo>
                    <a:lnTo>
                      <a:pt x="280" y="374"/>
                    </a:lnTo>
                    <a:lnTo>
                      <a:pt x="276" y="496"/>
                    </a:lnTo>
                    <a:lnTo>
                      <a:pt x="288" y="464"/>
                    </a:lnTo>
                    <a:lnTo>
                      <a:pt x="327" y="363"/>
                    </a:lnTo>
                    <a:lnTo>
                      <a:pt x="323" y="267"/>
                    </a:lnTo>
                    <a:lnTo>
                      <a:pt x="306" y="191"/>
                    </a:lnTo>
                    <a:lnTo>
                      <a:pt x="341" y="294"/>
                    </a:lnTo>
                    <a:lnTo>
                      <a:pt x="341" y="426"/>
                    </a:lnTo>
                    <a:lnTo>
                      <a:pt x="336" y="530"/>
                    </a:lnTo>
                    <a:lnTo>
                      <a:pt x="358" y="617"/>
                    </a:lnTo>
                    <a:lnTo>
                      <a:pt x="376" y="554"/>
                    </a:lnTo>
                    <a:lnTo>
                      <a:pt x="415" y="475"/>
                    </a:lnTo>
                    <a:lnTo>
                      <a:pt x="428" y="377"/>
                    </a:lnTo>
                    <a:lnTo>
                      <a:pt x="415" y="263"/>
                    </a:lnTo>
                    <a:lnTo>
                      <a:pt x="384" y="166"/>
                    </a:lnTo>
                    <a:lnTo>
                      <a:pt x="389" y="52"/>
                    </a:lnTo>
                    <a:lnTo>
                      <a:pt x="406" y="0"/>
                    </a:lnTo>
                    <a:lnTo>
                      <a:pt x="402" y="111"/>
                    </a:lnTo>
                    <a:lnTo>
                      <a:pt x="437" y="215"/>
                    </a:lnTo>
                    <a:lnTo>
                      <a:pt x="472" y="281"/>
                    </a:lnTo>
                    <a:lnTo>
                      <a:pt x="502" y="347"/>
                    </a:lnTo>
                    <a:lnTo>
                      <a:pt x="515" y="440"/>
                    </a:lnTo>
                    <a:lnTo>
                      <a:pt x="529" y="519"/>
                    </a:lnTo>
                    <a:lnTo>
                      <a:pt x="515" y="599"/>
                    </a:lnTo>
                    <a:lnTo>
                      <a:pt x="502" y="634"/>
                    </a:lnTo>
                    <a:lnTo>
                      <a:pt x="529" y="595"/>
                    </a:lnTo>
                    <a:lnTo>
                      <a:pt x="568" y="537"/>
                    </a:lnTo>
                    <a:lnTo>
                      <a:pt x="642" y="509"/>
                    </a:lnTo>
                    <a:lnTo>
                      <a:pt x="616" y="530"/>
                    </a:lnTo>
                    <a:lnTo>
                      <a:pt x="576" y="626"/>
                    </a:lnTo>
                    <a:lnTo>
                      <a:pt x="568" y="720"/>
                    </a:lnTo>
                    <a:lnTo>
                      <a:pt x="546" y="810"/>
                    </a:lnTo>
                    <a:lnTo>
                      <a:pt x="515" y="862"/>
                    </a:lnTo>
                    <a:lnTo>
                      <a:pt x="445" y="896"/>
                    </a:lnTo>
                    <a:lnTo>
                      <a:pt x="376" y="893"/>
                    </a:lnTo>
                    <a:lnTo>
                      <a:pt x="319" y="883"/>
                    </a:lnTo>
                  </a:path>
                </a:pathLst>
              </a:custGeom>
              <a:solidFill>
                <a:srgbClr val="FA8C0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7" name="Freeform 2079"/>
              <p:cNvSpPr>
                <a:spLocks/>
              </p:cNvSpPr>
              <p:nvPr/>
            </p:nvSpPr>
            <p:spPr bwMode="auto">
              <a:xfrm>
                <a:off x="4492" y="2762"/>
                <a:ext cx="684" cy="933"/>
              </a:xfrm>
              <a:custGeom>
                <a:avLst/>
                <a:gdLst>
                  <a:gd name="T0" fmla="*/ 339 w 684"/>
                  <a:gd name="T1" fmla="*/ 918 h 933"/>
                  <a:gd name="T2" fmla="*/ 265 w 684"/>
                  <a:gd name="T3" fmla="*/ 904 h 933"/>
                  <a:gd name="T4" fmla="*/ 204 w 684"/>
                  <a:gd name="T5" fmla="*/ 864 h 933"/>
                  <a:gd name="T6" fmla="*/ 149 w 684"/>
                  <a:gd name="T7" fmla="*/ 775 h 933"/>
                  <a:gd name="T8" fmla="*/ 75 w 684"/>
                  <a:gd name="T9" fmla="*/ 698 h 933"/>
                  <a:gd name="T10" fmla="*/ 10 w 684"/>
                  <a:gd name="T11" fmla="*/ 677 h 933"/>
                  <a:gd name="T12" fmla="*/ 0 w 684"/>
                  <a:gd name="T13" fmla="*/ 677 h 933"/>
                  <a:gd name="T14" fmla="*/ 89 w 684"/>
                  <a:gd name="T15" fmla="*/ 684 h 933"/>
                  <a:gd name="T16" fmla="*/ 163 w 684"/>
                  <a:gd name="T17" fmla="*/ 749 h 933"/>
                  <a:gd name="T18" fmla="*/ 223 w 684"/>
                  <a:gd name="T19" fmla="*/ 821 h 933"/>
                  <a:gd name="T20" fmla="*/ 302 w 684"/>
                  <a:gd name="T21" fmla="*/ 879 h 933"/>
                  <a:gd name="T22" fmla="*/ 335 w 684"/>
                  <a:gd name="T23" fmla="*/ 889 h 933"/>
                  <a:gd name="T24" fmla="*/ 274 w 684"/>
                  <a:gd name="T25" fmla="*/ 799 h 933"/>
                  <a:gd name="T26" fmla="*/ 242 w 684"/>
                  <a:gd name="T27" fmla="*/ 698 h 933"/>
                  <a:gd name="T28" fmla="*/ 186 w 684"/>
                  <a:gd name="T29" fmla="*/ 612 h 933"/>
                  <a:gd name="T30" fmla="*/ 172 w 684"/>
                  <a:gd name="T31" fmla="*/ 598 h 933"/>
                  <a:gd name="T32" fmla="*/ 260 w 684"/>
                  <a:gd name="T33" fmla="*/ 684 h 933"/>
                  <a:gd name="T34" fmla="*/ 302 w 684"/>
                  <a:gd name="T35" fmla="*/ 766 h 933"/>
                  <a:gd name="T36" fmla="*/ 270 w 684"/>
                  <a:gd name="T37" fmla="*/ 645 h 933"/>
                  <a:gd name="T38" fmla="*/ 256 w 684"/>
                  <a:gd name="T39" fmla="*/ 544 h 933"/>
                  <a:gd name="T40" fmla="*/ 274 w 684"/>
                  <a:gd name="T41" fmla="*/ 443 h 933"/>
                  <a:gd name="T42" fmla="*/ 297 w 684"/>
                  <a:gd name="T43" fmla="*/ 389 h 933"/>
                  <a:gd name="T44" fmla="*/ 293 w 684"/>
                  <a:gd name="T45" fmla="*/ 515 h 933"/>
                  <a:gd name="T46" fmla="*/ 307 w 684"/>
                  <a:gd name="T47" fmla="*/ 482 h 933"/>
                  <a:gd name="T48" fmla="*/ 348 w 684"/>
                  <a:gd name="T49" fmla="*/ 378 h 933"/>
                  <a:gd name="T50" fmla="*/ 344 w 684"/>
                  <a:gd name="T51" fmla="*/ 277 h 933"/>
                  <a:gd name="T52" fmla="*/ 325 w 684"/>
                  <a:gd name="T53" fmla="*/ 198 h 933"/>
                  <a:gd name="T54" fmla="*/ 362 w 684"/>
                  <a:gd name="T55" fmla="*/ 307 h 933"/>
                  <a:gd name="T56" fmla="*/ 362 w 684"/>
                  <a:gd name="T57" fmla="*/ 443 h 933"/>
                  <a:gd name="T58" fmla="*/ 358 w 684"/>
                  <a:gd name="T59" fmla="*/ 551 h 933"/>
                  <a:gd name="T60" fmla="*/ 381 w 684"/>
                  <a:gd name="T61" fmla="*/ 641 h 933"/>
                  <a:gd name="T62" fmla="*/ 400 w 684"/>
                  <a:gd name="T63" fmla="*/ 576 h 933"/>
                  <a:gd name="T64" fmla="*/ 441 w 684"/>
                  <a:gd name="T65" fmla="*/ 493 h 933"/>
                  <a:gd name="T66" fmla="*/ 455 w 684"/>
                  <a:gd name="T67" fmla="*/ 392 h 933"/>
                  <a:gd name="T68" fmla="*/ 441 w 684"/>
                  <a:gd name="T69" fmla="*/ 274 h 933"/>
                  <a:gd name="T70" fmla="*/ 409 w 684"/>
                  <a:gd name="T71" fmla="*/ 173 h 933"/>
                  <a:gd name="T72" fmla="*/ 414 w 684"/>
                  <a:gd name="T73" fmla="*/ 54 h 933"/>
                  <a:gd name="T74" fmla="*/ 432 w 684"/>
                  <a:gd name="T75" fmla="*/ 0 h 933"/>
                  <a:gd name="T76" fmla="*/ 428 w 684"/>
                  <a:gd name="T77" fmla="*/ 115 h 933"/>
                  <a:gd name="T78" fmla="*/ 465 w 684"/>
                  <a:gd name="T79" fmla="*/ 224 h 933"/>
                  <a:gd name="T80" fmla="*/ 502 w 684"/>
                  <a:gd name="T81" fmla="*/ 292 h 933"/>
                  <a:gd name="T82" fmla="*/ 534 w 684"/>
                  <a:gd name="T83" fmla="*/ 360 h 933"/>
                  <a:gd name="T84" fmla="*/ 548 w 684"/>
                  <a:gd name="T85" fmla="*/ 457 h 933"/>
                  <a:gd name="T86" fmla="*/ 562 w 684"/>
                  <a:gd name="T87" fmla="*/ 540 h 933"/>
                  <a:gd name="T88" fmla="*/ 548 w 684"/>
                  <a:gd name="T89" fmla="*/ 623 h 933"/>
                  <a:gd name="T90" fmla="*/ 534 w 684"/>
                  <a:gd name="T91" fmla="*/ 659 h 933"/>
                  <a:gd name="T92" fmla="*/ 562 w 684"/>
                  <a:gd name="T93" fmla="*/ 619 h 933"/>
                  <a:gd name="T94" fmla="*/ 604 w 684"/>
                  <a:gd name="T95" fmla="*/ 558 h 933"/>
                  <a:gd name="T96" fmla="*/ 683 w 684"/>
                  <a:gd name="T97" fmla="*/ 529 h 933"/>
                  <a:gd name="T98" fmla="*/ 655 w 684"/>
                  <a:gd name="T99" fmla="*/ 551 h 933"/>
                  <a:gd name="T100" fmla="*/ 613 w 684"/>
                  <a:gd name="T101" fmla="*/ 651 h 933"/>
                  <a:gd name="T102" fmla="*/ 604 w 684"/>
                  <a:gd name="T103" fmla="*/ 749 h 933"/>
                  <a:gd name="T104" fmla="*/ 581 w 684"/>
                  <a:gd name="T105" fmla="*/ 842 h 933"/>
                  <a:gd name="T106" fmla="*/ 548 w 684"/>
                  <a:gd name="T107" fmla="*/ 896 h 933"/>
                  <a:gd name="T108" fmla="*/ 474 w 684"/>
                  <a:gd name="T109" fmla="*/ 932 h 933"/>
                  <a:gd name="T110" fmla="*/ 400 w 684"/>
                  <a:gd name="T111" fmla="*/ 929 h 933"/>
                  <a:gd name="T112" fmla="*/ 339 w 684"/>
                  <a:gd name="T113" fmla="*/ 918 h 9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84"/>
                  <a:gd name="T172" fmla="*/ 0 h 933"/>
                  <a:gd name="T173" fmla="*/ 684 w 684"/>
                  <a:gd name="T174" fmla="*/ 933 h 93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84" h="933">
                    <a:moveTo>
                      <a:pt x="339" y="918"/>
                    </a:moveTo>
                    <a:lnTo>
                      <a:pt x="265" y="904"/>
                    </a:lnTo>
                    <a:lnTo>
                      <a:pt x="204" y="864"/>
                    </a:lnTo>
                    <a:lnTo>
                      <a:pt x="149" y="775"/>
                    </a:lnTo>
                    <a:lnTo>
                      <a:pt x="75" y="698"/>
                    </a:lnTo>
                    <a:lnTo>
                      <a:pt x="10" y="677"/>
                    </a:lnTo>
                    <a:lnTo>
                      <a:pt x="0" y="677"/>
                    </a:lnTo>
                    <a:lnTo>
                      <a:pt x="89" y="684"/>
                    </a:lnTo>
                    <a:lnTo>
                      <a:pt x="163" y="749"/>
                    </a:lnTo>
                    <a:lnTo>
                      <a:pt x="223" y="821"/>
                    </a:lnTo>
                    <a:lnTo>
                      <a:pt x="302" y="879"/>
                    </a:lnTo>
                    <a:lnTo>
                      <a:pt x="335" y="889"/>
                    </a:lnTo>
                    <a:lnTo>
                      <a:pt x="274" y="799"/>
                    </a:lnTo>
                    <a:lnTo>
                      <a:pt x="242" y="698"/>
                    </a:lnTo>
                    <a:lnTo>
                      <a:pt x="186" y="612"/>
                    </a:lnTo>
                    <a:lnTo>
                      <a:pt x="172" y="598"/>
                    </a:lnTo>
                    <a:lnTo>
                      <a:pt x="260" y="684"/>
                    </a:lnTo>
                    <a:lnTo>
                      <a:pt x="302" y="766"/>
                    </a:lnTo>
                    <a:lnTo>
                      <a:pt x="270" y="645"/>
                    </a:lnTo>
                    <a:lnTo>
                      <a:pt x="256" y="544"/>
                    </a:lnTo>
                    <a:lnTo>
                      <a:pt x="274" y="443"/>
                    </a:lnTo>
                    <a:lnTo>
                      <a:pt x="297" y="389"/>
                    </a:lnTo>
                    <a:lnTo>
                      <a:pt x="293" y="515"/>
                    </a:lnTo>
                    <a:lnTo>
                      <a:pt x="307" y="482"/>
                    </a:lnTo>
                    <a:lnTo>
                      <a:pt x="348" y="378"/>
                    </a:lnTo>
                    <a:lnTo>
                      <a:pt x="344" y="277"/>
                    </a:lnTo>
                    <a:lnTo>
                      <a:pt x="325" y="198"/>
                    </a:lnTo>
                    <a:lnTo>
                      <a:pt x="362" y="307"/>
                    </a:lnTo>
                    <a:lnTo>
                      <a:pt x="362" y="443"/>
                    </a:lnTo>
                    <a:lnTo>
                      <a:pt x="358" y="551"/>
                    </a:lnTo>
                    <a:lnTo>
                      <a:pt x="381" y="641"/>
                    </a:lnTo>
                    <a:lnTo>
                      <a:pt x="400" y="576"/>
                    </a:lnTo>
                    <a:lnTo>
                      <a:pt x="441" y="493"/>
                    </a:lnTo>
                    <a:lnTo>
                      <a:pt x="455" y="392"/>
                    </a:lnTo>
                    <a:lnTo>
                      <a:pt x="441" y="274"/>
                    </a:lnTo>
                    <a:lnTo>
                      <a:pt x="409" y="173"/>
                    </a:lnTo>
                    <a:lnTo>
                      <a:pt x="414" y="54"/>
                    </a:lnTo>
                    <a:lnTo>
                      <a:pt x="432" y="0"/>
                    </a:lnTo>
                    <a:lnTo>
                      <a:pt x="428" y="115"/>
                    </a:lnTo>
                    <a:lnTo>
                      <a:pt x="465" y="224"/>
                    </a:lnTo>
                    <a:lnTo>
                      <a:pt x="502" y="292"/>
                    </a:lnTo>
                    <a:lnTo>
                      <a:pt x="534" y="360"/>
                    </a:lnTo>
                    <a:lnTo>
                      <a:pt x="548" y="457"/>
                    </a:lnTo>
                    <a:lnTo>
                      <a:pt x="562" y="540"/>
                    </a:lnTo>
                    <a:lnTo>
                      <a:pt x="548" y="623"/>
                    </a:lnTo>
                    <a:lnTo>
                      <a:pt x="534" y="659"/>
                    </a:lnTo>
                    <a:lnTo>
                      <a:pt x="562" y="619"/>
                    </a:lnTo>
                    <a:lnTo>
                      <a:pt x="604" y="558"/>
                    </a:lnTo>
                    <a:lnTo>
                      <a:pt x="683" y="529"/>
                    </a:lnTo>
                    <a:lnTo>
                      <a:pt x="655" y="551"/>
                    </a:lnTo>
                    <a:lnTo>
                      <a:pt x="613" y="651"/>
                    </a:lnTo>
                    <a:lnTo>
                      <a:pt x="604" y="749"/>
                    </a:lnTo>
                    <a:lnTo>
                      <a:pt x="581" y="842"/>
                    </a:lnTo>
                    <a:lnTo>
                      <a:pt x="548" y="896"/>
                    </a:lnTo>
                    <a:lnTo>
                      <a:pt x="474" y="932"/>
                    </a:lnTo>
                    <a:lnTo>
                      <a:pt x="400" y="929"/>
                    </a:lnTo>
                    <a:lnTo>
                      <a:pt x="339" y="918"/>
                    </a:lnTo>
                  </a:path>
                </a:pathLst>
              </a:custGeom>
              <a:solidFill>
                <a:srgbClr val="FA8C0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8" name="Freeform 2080"/>
              <p:cNvSpPr>
                <a:spLocks/>
              </p:cNvSpPr>
              <p:nvPr/>
            </p:nvSpPr>
            <p:spPr bwMode="auto">
              <a:xfrm>
                <a:off x="4503" y="2780"/>
                <a:ext cx="662" cy="915"/>
              </a:xfrm>
              <a:custGeom>
                <a:avLst/>
                <a:gdLst>
                  <a:gd name="T0" fmla="*/ 328 w 662"/>
                  <a:gd name="T1" fmla="*/ 900 h 915"/>
                  <a:gd name="T2" fmla="*/ 256 w 662"/>
                  <a:gd name="T3" fmla="*/ 886 h 915"/>
                  <a:gd name="T4" fmla="*/ 198 w 662"/>
                  <a:gd name="T5" fmla="*/ 847 h 915"/>
                  <a:gd name="T6" fmla="*/ 144 w 662"/>
                  <a:gd name="T7" fmla="*/ 759 h 915"/>
                  <a:gd name="T8" fmla="*/ 72 w 662"/>
                  <a:gd name="T9" fmla="*/ 684 h 915"/>
                  <a:gd name="T10" fmla="*/ 9 w 662"/>
                  <a:gd name="T11" fmla="*/ 664 h 915"/>
                  <a:gd name="T12" fmla="*/ 0 w 662"/>
                  <a:gd name="T13" fmla="*/ 664 h 915"/>
                  <a:gd name="T14" fmla="*/ 85 w 662"/>
                  <a:gd name="T15" fmla="*/ 670 h 915"/>
                  <a:gd name="T16" fmla="*/ 157 w 662"/>
                  <a:gd name="T17" fmla="*/ 734 h 915"/>
                  <a:gd name="T18" fmla="*/ 216 w 662"/>
                  <a:gd name="T19" fmla="*/ 805 h 915"/>
                  <a:gd name="T20" fmla="*/ 292 w 662"/>
                  <a:gd name="T21" fmla="*/ 861 h 915"/>
                  <a:gd name="T22" fmla="*/ 324 w 662"/>
                  <a:gd name="T23" fmla="*/ 872 h 915"/>
                  <a:gd name="T24" fmla="*/ 265 w 662"/>
                  <a:gd name="T25" fmla="*/ 783 h 915"/>
                  <a:gd name="T26" fmla="*/ 234 w 662"/>
                  <a:gd name="T27" fmla="*/ 684 h 915"/>
                  <a:gd name="T28" fmla="*/ 179 w 662"/>
                  <a:gd name="T29" fmla="*/ 600 h 915"/>
                  <a:gd name="T30" fmla="*/ 166 w 662"/>
                  <a:gd name="T31" fmla="*/ 586 h 915"/>
                  <a:gd name="T32" fmla="*/ 252 w 662"/>
                  <a:gd name="T33" fmla="*/ 670 h 915"/>
                  <a:gd name="T34" fmla="*/ 292 w 662"/>
                  <a:gd name="T35" fmla="*/ 751 h 915"/>
                  <a:gd name="T36" fmla="*/ 260 w 662"/>
                  <a:gd name="T37" fmla="*/ 632 h 915"/>
                  <a:gd name="T38" fmla="*/ 247 w 662"/>
                  <a:gd name="T39" fmla="*/ 533 h 915"/>
                  <a:gd name="T40" fmla="*/ 265 w 662"/>
                  <a:gd name="T41" fmla="*/ 434 h 915"/>
                  <a:gd name="T42" fmla="*/ 288 w 662"/>
                  <a:gd name="T43" fmla="*/ 381 h 915"/>
                  <a:gd name="T44" fmla="*/ 283 w 662"/>
                  <a:gd name="T45" fmla="*/ 505 h 915"/>
                  <a:gd name="T46" fmla="*/ 297 w 662"/>
                  <a:gd name="T47" fmla="*/ 473 h 915"/>
                  <a:gd name="T48" fmla="*/ 337 w 662"/>
                  <a:gd name="T49" fmla="*/ 371 h 915"/>
                  <a:gd name="T50" fmla="*/ 332 w 662"/>
                  <a:gd name="T51" fmla="*/ 272 h 915"/>
                  <a:gd name="T52" fmla="*/ 315 w 662"/>
                  <a:gd name="T53" fmla="*/ 194 h 915"/>
                  <a:gd name="T54" fmla="*/ 350 w 662"/>
                  <a:gd name="T55" fmla="*/ 300 h 915"/>
                  <a:gd name="T56" fmla="*/ 350 w 662"/>
                  <a:gd name="T57" fmla="*/ 434 h 915"/>
                  <a:gd name="T58" fmla="*/ 346 w 662"/>
                  <a:gd name="T59" fmla="*/ 539 h 915"/>
                  <a:gd name="T60" fmla="*/ 369 w 662"/>
                  <a:gd name="T61" fmla="*/ 628 h 915"/>
                  <a:gd name="T62" fmla="*/ 387 w 662"/>
                  <a:gd name="T63" fmla="*/ 565 h 915"/>
                  <a:gd name="T64" fmla="*/ 426 w 662"/>
                  <a:gd name="T65" fmla="*/ 484 h 915"/>
                  <a:gd name="T66" fmla="*/ 440 w 662"/>
                  <a:gd name="T67" fmla="*/ 385 h 915"/>
                  <a:gd name="T68" fmla="*/ 426 w 662"/>
                  <a:gd name="T69" fmla="*/ 268 h 915"/>
                  <a:gd name="T70" fmla="*/ 395 w 662"/>
                  <a:gd name="T71" fmla="*/ 169 h 915"/>
                  <a:gd name="T72" fmla="*/ 400 w 662"/>
                  <a:gd name="T73" fmla="*/ 53 h 915"/>
                  <a:gd name="T74" fmla="*/ 418 w 662"/>
                  <a:gd name="T75" fmla="*/ 0 h 915"/>
                  <a:gd name="T76" fmla="*/ 413 w 662"/>
                  <a:gd name="T77" fmla="*/ 113 h 915"/>
                  <a:gd name="T78" fmla="*/ 450 w 662"/>
                  <a:gd name="T79" fmla="*/ 218 h 915"/>
                  <a:gd name="T80" fmla="*/ 485 w 662"/>
                  <a:gd name="T81" fmla="*/ 285 h 915"/>
                  <a:gd name="T82" fmla="*/ 517 w 662"/>
                  <a:gd name="T83" fmla="*/ 353 h 915"/>
                  <a:gd name="T84" fmla="*/ 530 w 662"/>
                  <a:gd name="T85" fmla="*/ 448 h 915"/>
                  <a:gd name="T86" fmla="*/ 544 w 662"/>
                  <a:gd name="T87" fmla="*/ 529 h 915"/>
                  <a:gd name="T88" fmla="*/ 530 w 662"/>
                  <a:gd name="T89" fmla="*/ 611 h 915"/>
                  <a:gd name="T90" fmla="*/ 517 w 662"/>
                  <a:gd name="T91" fmla="*/ 646 h 915"/>
                  <a:gd name="T92" fmla="*/ 544 w 662"/>
                  <a:gd name="T93" fmla="*/ 607 h 915"/>
                  <a:gd name="T94" fmla="*/ 584 w 662"/>
                  <a:gd name="T95" fmla="*/ 547 h 915"/>
                  <a:gd name="T96" fmla="*/ 661 w 662"/>
                  <a:gd name="T97" fmla="*/ 519 h 915"/>
                  <a:gd name="T98" fmla="*/ 634 w 662"/>
                  <a:gd name="T99" fmla="*/ 539 h 915"/>
                  <a:gd name="T100" fmla="*/ 593 w 662"/>
                  <a:gd name="T101" fmla="*/ 638 h 915"/>
                  <a:gd name="T102" fmla="*/ 584 w 662"/>
                  <a:gd name="T103" fmla="*/ 734 h 915"/>
                  <a:gd name="T104" fmla="*/ 562 w 662"/>
                  <a:gd name="T105" fmla="*/ 826 h 915"/>
                  <a:gd name="T106" fmla="*/ 530 w 662"/>
                  <a:gd name="T107" fmla="*/ 878 h 915"/>
                  <a:gd name="T108" fmla="*/ 459 w 662"/>
                  <a:gd name="T109" fmla="*/ 914 h 915"/>
                  <a:gd name="T110" fmla="*/ 387 w 662"/>
                  <a:gd name="T111" fmla="*/ 911 h 915"/>
                  <a:gd name="T112" fmla="*/ 328 w 662"/>
                  <a:gd name="T113" fmla="*/ 900 h 91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2"/>
                  <a:gd name="T172" fmla="*/ 0 h 915"/>
                  <a:gd name="T173" fmla="*/ 662 w 662"/>
                  <a:gd name="T174" fmla="*/ 915 h 91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2" h="915">
                    <a:moveTo>
                      <a:pt x="328" y="900"/>
                    </a:moveTo>
                    <a:lnTo>
                      <a:pt x="256" y="886"/>
                    </a:lnTo>
                    <a:lnTo>
                      <a:pt x="198" y="847"/>
                    </a:lnTo>
                    <a:lnTo>
                      <a:pt x="144" y="759"/>
                    </a:lnTo>
                    <a:lnTo>
                      <a:pt x="72" y="684"/>
                    </a:lnTo>
                    <a:lnTo>
                      <a:pt x="9" y="664"/>
                    </a:lnTo>
                    <a:lnTo>
                      <a:pt x="0" y="664"/>
                    </a:lnTo>
                    <a:lnTo>
                      <a:pt x="85" y="670"/>
                    </a:lnTo>
                    <a:lnTo>
                      <a:pt x="157" y="734"/>
                    </a:lnTo>
                    <a:lnTo>
                      <a:pt x="216" y="805"/>
                    </a:lnTo>
                    <a:lnTo>
                      <a:pt x="292" y="861"/>
                    </a:lnTo>
                    <a:lnTo>
                      <a:pt x="324" y="872"/>
                    </a:lnTo>
                    <a:lnTo>
                      <a:pt x="265" y="783"/>
                    </a:lnTo>
                    <a:lnTo>
                      <a:pt x="234" y="684"/>
                    </a:lnTo>
                    <a:lnTo>
                      <a:pt x="179" y="600"/>
                    </a:lnTo>
                    <a:lnTo>
                      <a:pt x="166" y="586"/>
                    </a:lnTo>
                    <a:lnTo>
                      <a:pt x="252" y="670"/>
                    </a:lnTo>
                    <a:lnTo>
                      <a:pt x="292" y="751"/>
                    </a:lnTo>
                    <a:lnTo>
                      <a:pt x="260" y="632"/>
                    </a:lnTo>
                    <a:lnTo>
                      <a:pt x="247" y="533"/>
                    </a:lnTo>
                    <a:lnTo>
                      <a:pt x="265" y="434"/>
                    </a:lnTo>
                    <a:lnTo>
                      <a:pt x="288" y="381"/>
                    </a:lnTo>
                    <a:lnTo>
                      <a:pt x="283" y="505"/>
                    </a:lnTo>
                    <a:lnTo>
                      <a:pt x="297" y="473"/>
                    </a:lnTo>
                    <a:lnTo>
                      <a:pt x="337" y="371"/>
                    </a:lnTo>
                    <a:lnTo>
                      <a:pt x="332" y="272"/>
                    </a:lnTo>
                    <a:lnTo>
                      <a:pt x="315" y="194"/>
                    </a:lnTo>
                    <a:lnTo>
                      <a:pt x="350" y="300"/>
                    </a:lnTo>
                    <a:lnTo>
                      <a:pt x="350" y="434"/>
                    </a:lnTo>
                    <a:lnTo>
                      <a:pt x="346" y="539"/>
                    </a:lnTo>
                    <a:lnTo>
                      <a:pt x="369" y="628"/>
                    </a:lnTo>
                    <a:lnTo>
                      <a:pt x="387" y="565"/>
                    </a:lnTo>
                    <a:lnTo>
                      <a:pt x="426" y="484"/>
                    </a:lnTo>
                    <a:lnTo>
                      <a:pt x="440" y="385"/>
                    </a:lnTo>
                    <a:lnTo>
                      <a:pt x="426" y="268"/>
                    </a:lnTo>
                    <a:lnTo>
                      <a:pt x="395" y="169"/>
                    </a:lnTo>
                    <a:lnTo>
                      <a:pt x="400" y="53"/>
                    </a:lnTo>
                    <a:lnTo>
                      <a:pt x="418" y="0"/>
                    </a:lnTo>
                    <a:lnTo>
                      <a:pt x="413" y="113"/>
                    </a:lnTo>
                    <a:lnTo>
                      <a:pt x="450" y="218"/>
                    </a:lnTo>
                    <a:lnTo>
                      <a:pt x="485" y="285"/>
                    </a:lnTo>
                    <a:lnTo>
                      <a:pt x="517" y="353"/>
                    </a:lnTo>
                    <a:lnTo>
                      <a:pt x="530" y="448"/>
                    </a:lnTo>
                    <a:lnTo>
                      <a:pt x="544" y="529"/>
                    </a:lnTo>
                    <a:lnTo>
                      <a:pt x="530" y="611"/>
                    </a:lnTo>
                    <a:lnTo>
                      <a:pt x="517" y="646"/>
                    </a:lnTo>
                    <a:lnTo>
                      <a:pt x="544" y="607"/>
                    </a:lnTo>
                    <a:lnTo>
                      <a:pt x="584" y="547"/>
                    </a:lnTo>
                    <a:lnTo>
                      <a:pt x="661" y="519"/>
                    </a:lnTo>
                    <a:lnTo>
                      <a:pt x="634" y="539"/>
                    </a:lnTo>
                    <a:lnTo>
                      <a:pt x="593" y="638"/>
                    </a:lnTo>
                    <a:lnTo>
                      <a:pt x="584" y="734"/>
                    </a:lnTo>
                    <a:lnTo>
                      <a:pt x="562" y="826"/>
                    </a:lnTo>
                    <a:lnTo>
                      <a:pt x="530" y="878"/>
                    </a:lnTo>
                    <a:lnTo>
                      <a:pt x="459" y="914"/>
                    </a:lnTo>
                    <a:lnTo>
                      <a:pt x="387" y="911"/>
                    </a:lnTo>
                    <a:lnTo>
                      <a:pt x="328" y="900"/>
                    </a:lnTo>
                  </a:path>
                </a:pathLst>
              </a:custGeom>
              <a:solidFill>
                <a:srgbClr val="FA001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89" name="Freeform 2081"/>
              <p:cNvSpPr>
                <a:spLocks/>
              </p:cNvSpPr>
              <p:nvPr/>
            </p:nvSpPr>
            <p:spPr bwMode="auto">
              <a:xfrm>
                <a:off x="4719" y="3096"/>
                <a:ext cx="417" cy="662"/>
              </a:xfrm>
              <a:custGeom>
                <a:avLst/>
                <a:gdLst>
                  <a:gd name="T0" fmla="*/ 209 w 417"/>
                  <a:gd name="T1" fmla="*/ 651 h 662"/>
                  <a:gd name="T2" fmla="*/ 255 w 417"/>
                  <a:gd name="T3" fmla="*/ 640 h 662"/>
                  <a:gd name="T4" fmla="*/ 291 w 417"/>
                  <a:gd name="T5" fmla="*/ 612 h 662"/>
                  <a:gd name="T6" fmla="*/ 326 w 417"/>
                  <a:gd name="T7" fmla="*/ 549 h 662"/>
                  <a:gd name="T8" fmla="*/ 370 w 417"/>
                  <a:gd name="T9" fmla="*/ 495 h 662"/>
                  <a:gd name="T10" fmla="*/ 410 w 417"/>
                  <a:gd name="T11" fmla="*/ 480 h 662"/>
                  <a:gd name="T12" fmla="*/ 416 w 417"/>
                  <a:gd name="T13" fmla="*/ 480 h 662"/>
                  <a:gd name="T14" fmla="*/ 362 w 417"/>
                  <a:gd name="T15" fmla="*/ 485 h 662"/>
                  <a:gd name="T16" fmla="*/ 317 w 417"/>
                  <a:gd name="T17" fmla="*/ 531 h 662"/>
                  <a:gd name="T18" fmla="*/ 280 w 417"/>
                  <a:gd name="T19" fmla="*/ 582 h 662"/>
                  <a:gd name="T20" fmla="*/ 232 w 417"/>
                  <a:gd name="T21" fmla="*/ 623 h 662"/>
                  <a:gd name="T22" fmla="*/ 213 w 417"/>
                  <a:gd name="T23" fmla="*/ 630 h 662"/>
                  <a:gd name="T24" fmla="*/ 249 w 417"/>
                  <a:gd name="T25" fmla="*/ 566 h 662"/>
                  <a:gd name="T26" fmla="*/ 269 w 417"/>
                  <a:gd name="T27" fmla="*/ 495 h 662"/>
                  <a:gd name="T28" fmla="*/ 303 w 417"/>
                  <a:gd name="T29" fmla="*/ 434 h 662"/>
                  <a:gd name="T30" fmla="*/ 311 w 417"/>
                  <a:gd name="T31" fmla="*/ 423 h 662"/>
                  <a:gd name="T32" fmla="*/ 258 w 417"/>
                  <a:gd name="T33" fmla="*/ 485 h 662"/>
                  <a:gd name="T34" fmla="*/ 232 w 417"/>
                  <a:gd name="T35" fmla="*/ 543 h 662"/>
                  <a:gd name="T36" fmla="*/ 251 w 417"/>
                  <a:gd name="T37" fmla="*/ 457 h 662"/>
                  <a:gd name="T38" fmla="*/ 260 w 417"/>
                  <a:gd name="T39" fmla="*/ 385 h 662"/>
                  <a:gd name="T40" fmla="*/ 249 w 417"/>
                  <a:gd name="T41" fmla="*/ 314 h 662"/>
                  <a:gd name="T42" fmla="*/ 235 w 417"/>
                  <a:gd name="T43" fmla="*/ 275 h 662"/>
                  <a:gd name="T44" fmla="*/ 238 w 417"/>
                  <a:gd name="T45" fmla="*/ 365 h 662"/>
                  <a:gd name="T46" fmla="*/ 229 w 417"/>
                  <a:gd name="T47" fmla="*/ 342 h 662"/>
                  <a:gd name="T48" fmla="*/ 203 w 417"/>
                  <a:gd name="T49" fmla="*/ 268 h 662"/>
                  <a:gd name="T50" fmla="*/ 206 w 417"/>
                  <a:gd name="T51" fmla="*/ 196 h 662"/>
                  <a:gd name="T52" fmla="*/ 218 w 417"/>
                  <a:gd name="T53" fmla="*/ 141 h 662"/>
                  <a:gd name="T54" fmla="*/ 194 w 417"/>
                  <a:gd name="T55" fmla="*/ 217 h 662"/>
                  <a:gd name="T56" fmla="*/ 194 w 417"/>
                  <a:gd name="T57" fmla="*/ 314 h 662"/>
                  <a:gd name="T58" fmla="*/ 198 w 417"/>
                  <a:gd name="T59" fmla="*/ 390 h 662"/>
                  <a:gd name="T60" fmla="*/ 184 w 417"/>
                  <a:gd name="T61" fmla="*/ 454 h 662"/>
                  <a:gd name="T62" fmla="*/ 172 w 417"/>
                  <a:gd name="T63" fmla="*/ 409 h 662"/>
                  <a:gd name="T64" fmla="*/ 147 w 417"/>
                  <a:gd name="T65" fmla="*/ 349 h 662"/>
                  <a:gd name="T66" fmla="*/ 138 w 417"/>
                  <a:gd name="T67" fmla="*/ 278 h 662"/>
                  <a:gd name="T68" fmla="*/ 147 w 417"/>
                  <a:gd name="T69" fmla="*/ 194 h 662"/>
                  <a:gd name="T70" fmla="*/ 167 w 417"/>
                  <a:gd name="T71" fmla="*/ 122 h 662"/>
                  <a:gd name="T72" fmla="*/ 164 w 417"/>
                  <a:gd name="T73" fmla="*/ 38 h 662"/>
                  <a:gd name="T74" fmla="*/ 153 w 417"/>
                  <a:gd name="T75" fmla="*/ 0 h 662"/>
                  <a:gd name="T76" fmla="*/ 156 w 417"/>
                  <a:gd name="T77" fmla="*/ 81 h 662"/>
                  <a:gd name="T78" fmla="*/ 133 w 417"/>
                  <a:gd name="T79" fmla="*/ 158 h 662"/>
                  <a:gd name="T80" fmla="*/ 110 w 417"/>
                  <a:gd name="T81" fmla="*/ 207 h 662"/>
                  <a:gd name="T82" fmla="*/ 90 w 417"/>
                  <a:gd name="T83" fmla="*/ 255 h 662"/>
                  <a:gd name="T84" fmla="*/ 82 w 417"/>
                  <a:gd name="T85" fmla="*/ 324 h 662"/>
                  <a:gd name="T86" fmla="*/ 73 w 417"/>
                  <a:gd name="T87" fmla="*/ 383 h 662"/>
                  <a:gd name="T88" fmla="*/ 82 w 417"/>
                  <a:gd name="T89" fmla="*/ 442 h 662"/>
                  <a:gd name="T90" fmla="*/ 90 w 417"/>
                  <a:gd name="T91" fmla="*/ 467 h 662"/>
                  <a:gd name="T92" fmla="*/ 73 w 417"/>
                  <a:gd name="T93" fmla="*/ 439 h 662"/>
                  <a:gd name="T94" fmla="*/ 48 w 417"/>
                  <a:gd name="T95" fmla="*/ 396 h 662"/>
                  <a:gd name="T96" fmla="*/ 0 w 417"/>
                  <a:gd name="T97" fmla="*/ 375 h 662"/>
                  <a:gd name="T98" fmla="*/ 17 w 417"/>
                  <a:gd name="T99" fmla="*/ 390 h 662"/>
                  <a:gd name="T100" fmla="*/ 42 w 417"/>
                  <a:gd name="T101" fmla="*/ 462 h 662"/>
                  <a:gd name="T102" fmla="*/ 48 w 417"/>
                  <a:gd name="T103" fmla="*/ 531 h 662"/>
                  <a:gd name="T104" fmla="*/ 62 w 417"/>
                  <a:gd name="T105" fmla="*/ 597 h 662"/>
                  <a:gd name="T106" fmla="*/ 82 w 417"/>
                  <a:gd name="T107" fmla="*/ 635 h 662"/>
                  <a:gd name="T108" fmla="*/ 127 w 417"/>
                  <a:gd name="T109" fmla="*/ 661 h 662"/>
                  <a:gd name="T110" fmla="*/ 172 w 417"/>
                  <a:gd name="T111" fmla="*/ 659 h 662"/>
                  <a:gd name="T112" fmla="*/ 209 w 417"/>
                  <a:gd name="T113" fmla="*/ 651 h 66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17"/>
                  <a:gd name="T172" fmla="*/ 0 h 662"/>
                  <a:gd name="T173" fmla="*/ 417 w 417"/>
                  <a:gd name="T174" fmla="*/ 662 h 66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17" h="662">
                    <a:moveTo>
                      <a:pt x="209" y="651"/>
                    </a:moveTo>
                    <a:lnTo>
                      <a:pt x="255" y="640"/>
                    </a:lnTo>
                    <a:lnTo>
                      <a:pt x="291" y="612"/>
                    </a:lnTo>
                    <a:lnTo>
                      <a:pt x="326" y="549"/>
                    </a:lnTo>
                    <a:lnTo>
                      <a:pt x="370" y="495"/>
                    </a:lnTo>
                    <a:lnTo>
                      <a:pt x="410" y="480"/>
                    </a:lnTo>
                    <a:lnTo>
                      <a:pt x="416" y="480"/>
                    </a:lnTo>
                    <a:lnTo>
                      <a:pt x="362" y="485"/>
                    </a:lnTo>
                    <a:lnTo>
                      <a:pt x="317" y="531"/>
                    </a:lnTo>
                    <a:lnTo>
                      <a:pt x="280" y="582"/>
                    </a:lnTo>
                    <a:lnTo>
                      <a:pt x="232" y="623"/>
                    </a:lnTo>
                    <a:lnTo>
                      <a:pt x="213" y="630"/>
                    </a:lnTo>
                    <a:lnTo>
                      <a:pt x="249" y="566"/>
                    </a:lnTo>
                    <a:lnTo>
                      <a:pt x="269" y="495"/>
                    </a:lnTo>
                    <a:lnTo>
                      <a:pt x="303" y="434"/>
                    </a:lnTo>
                    <a:lnTo>
                      <a:pt x="311" y="423"/>
                    </a:lnTo>
                    <a:lnTo>
                      <a:pt x="258" y="485"/>
                    </a:lnTo>
                    <a:lnTo>
                      <a:pt x="232" y="543"/>
                    </a:lnTo>
                    <a:lnTo>
                      <a:pt x="251" y="457"/>
                    </a:lnTo>
                    <a:lnTo>
                      <a:pt x="260" y="385"/>
                    </a:lnTo>
                    <a:lnTo>
                      <a:pt x="249" y="314"/>
                    </a:lnTo>
                    <a:lnTo>
                      <a:pt x="235" y="275"/>
                    </a:lnTo>
                    <a:lnTo>
                      <a:pt x="238" y="365"/>
                    </a:lnTo>
                    <a:lnTo>
                      <a:pt x="229" y="342"/>
                    </a:lnTo>
                    <a:lnTo>
                      <a:pt x="203" y="268"/>
                    </a:lnTo>
                    <a:lnTo>
                      <a:pt x="206" y="196"/>
                    </a:lnTo>
                    <a:lnTo>
                      <a:pt x="218" y="141"/>
                    </a:lnTo>
                    <a:lnTo>
                      <a:pt x="194" y="217"/>
                    </a:lnTo>
                    <a:lnTo>
                      <a:pt x="194" y="314"/>
                    </a:lnTo>
                    <a:lnTo>
                      <a:pt x="198" y="390"/>
                    </a:lnTo>
                    <a:lnTo>
                      <a:pt x="184" y="454"/>
                    </a:lnTo>
                    <a:lnTo>
                      <a:pt x="172" y="409"/>
                    </a:lnTo>
                    <a:lnTo>
                      <a:pt x="147" y="349"/>
                    </a:lnTo>
                    <a:lnTo>
                      <a:pt x="138" y="278"/>
                    </a:lnTo>
                    <a:lnTo>
                      <a:pt x="147" y="194"/>
                    </a:lnTo>
                    <a:lnTo>
                      <a:pt x="167" y="122"/>
                    </a:lnTo>
                    <a:lnTo>
                      <a:pt x="164" y="38"/>
                    </a:lnTo>
                    <a:lnTo>
                      <a:pt x="153" y="0"/>
                    </a:lnTo>
                    <a:lnTo>
                      <a:pt x="156" y="81"/>
                    </a:lnTo>
                    <a:lnTo>
                      <a:pt x="133" y="158"/>
                    </a:lnTo>
                    <a:lnTo>
                      <a:pt x="110" y="207"/>
                    </a:lnTo>
                    <a:lnTo>
                      <a:pt x="90" y="255"/>
                    </a:lnTo>
                    <a:lnTo>
                      <a:pt x="82" y="324"/>
                    </a:lnTo>
                    <a:lnTo>
                      <a:pt x="73" y="383"/>
                    </a:lnTo>
                    <a:lnTo>
                      <a:pt x="82" y="442"/>
                    </a:lnTo>
                    <a:lnTo>
                      <a:pt x="90" y="467"/>
                    </a:lnTo>
                    <a:lnTo>
                      <a:pt x="73" y="439"/>
                    </a:lnTo>
                    <a:lnTo>
                      <a:pt x="48" y="396"/>
                    </a:lnTo>
                    <a:lnTo>
                      <a:pt x="0" y="375"/>
                    </a:lnTo>
                    <a:lnTo>
                      <a:pt x="17" y="390"/>
                    </a:lnTo>
                    <a:lnTo>
                      <a:pt x="42" y="462"/>
                    </a:lnTo>
                    <a:lnTo>
                      <a:pt x="48" y="531"/>
                    </a:lnTo>
                    <a:lnTo>
                      <a:pt x="62" y="597"/>
                    </a:lnTo>
                    <a:lnTo>
                      <a:pt x="82" y="635"/>
                    </a:lnTo>
                    <a:lnTo>
                      <a:pt x="127" y="661"/>
                    </a:lnTo>
                    <a:lnTo>
                      <a:pt x="172" y="659"/>
                    </a:lnTo>
                    <a:lnTo>
                      <a:pt x="209" y="651"/>
                    </a:lnTo>
                  </a:path>
                </a:pathLst>
              </a:custGeom>
              <a:solidFill>
                <a:srgbClr val="FA5A11"/>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90" name="Freeform 2082"/>
              <p:cNvSpPr>
                <a:spLocks/>
              </p:cNvSpPr>
              <p:nvPr/>
            </p:nvSpPr>
            <p:spPr bwMode="auto">
              <a:xfrm>
                <a:off x="4523" y="3667"/>
                <a:ext cx="537" cy="366"/>
              </a:xfrm>
              <a:custGeom>
                <a:avLst/>
                <a:gdLst>
                  <a:gd name="T0" fmla="*/ 346 w 537"/>
                  <a:gd name="T1" fmla="*/ 21 h 366"/>
                  <a:gd name="T2" fmla="*/ 524 w 537"/>
                  <a:gd name="T3" fmla="*/ 269 h 366"/>
                  <a:gd name="T4" fmla="*/ 356 w 537"/>
                  <a:gd name="T5" fmla="*/ 12 h 366"/>
                  <a:gd name="T6" fmla="*/ 536 w 537"/>
                  <a:gd name="T7" fmla="*/ 85 h 366"/>
                  <a:gd name="T8" fmla="*/ 356 w 537"/>
                  <a:gd name="T9" fmla="*/ 0 h 366"/>
                  <a:gd name="T10" fmla="*/ 344 w 537"/>
                  <a:gd name="T11" fmla="*/ 0 h 366"/>
                  <a:gd name="T12" fmla="*/ 337 w 537"/>
                  <a:gd name="T13" fmla="*/ 12 h 366"/>
                  <a:gd name="T14" fmla="*/ 0 w 537"/>
                  <a:gd name="T15" fmla="*/ 67 h 366"/>
                  <a:gd name="T16" fmla="*/ 337 w 537"/>
                  <a:gd name="T17" fmla="*/ 21 h 366"/>
                  <a:gd name="T18" fmla="*/ 95 w 537"/>
                  <a:gd name="T19" fmla="*/ 365 h 366"/>
                  <a:gd name="T20" fmla="*/ 344 w 537"/>
                  <a:gd name="T21" fmla="*/ 29 h 366"/>
                  <a:gd name="T22" fmla="*/ 352 w 537"/>
                  <a:gd name="T23" fmla="*/ 303 h 366"/>
                  <a:gd name="T24" fmla="*/ 352 w 537"/>
                  <a:gd name="T25" fmla="*/ 31 h 366"/>
                  <a:gd name="T26" fmla="*/ 346 w 537"/>
                  <a:gd name="T27" fmla="*/ 21 h 3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37"/>
                  <a:gd name="T43" fmla="*/ 0 h 366"/>
                  <a:gd name="T44" fmla="*/ 537 w 537"/>
                  <a:gd name="T45" fmla="*/ 366 h 3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37" h="366">
                    <a:moveTo>
                      <a:pt x="346" y="21"/>
                    </a:moveTo>
                    <a:lnTo>
                      <a:pt x="524" y="269"/>
                    </a:lnTo>
                    <a:lnTo>
                      <a:pt x="356" y="12"/>
                    </a:lnTo>
                    <a:lnTo>
                      <a:pt x="536" y="85"/>
                    </a:lnTo>
                    <a:lnTo>
                      <a:pt x="356" y="0"/>
                    </a:lnTo>
                    <a:lnTo>
                      <a:pt x="344" y="0"/>
                    </a:lnTo>
                    <a:lnTo>
                      <a:pt x="337" y="12"/>
                    </a:lnTo>
                    <a:lnTo>
                      <a:pt x="0" y="67"/>
                    </a:lnTo>
                    <a:lnTo>
                      <a:pt x="337" y="21"/>
                    </a:lnTo>
                    <a:lnTo>
                      <a:pt x="95" y="365"/>
                    </a:lnTo>
                    <a:lnTo>
                      <a:pt x="344" y="29"/>
                    </a:lnTo>
                    <a:lnTo>
                      <a:pt x="352" y="303"/>
                    </a:lnTo>
                    <a:lnTo>
                      <a:pt x="352" y="31"/>
                    </a:lnTo>
                    <a:lnTo>
                      <a:pt x="346" y="21"/>
                    </a:lnTo>
                  </a:path>
                </a:pathLst>
              </a:custGeom>
              <a:solidFill>
                <a:srgbClr val="E7E7E7"/>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23591" name="Freeform 2083"/>
              <p:cNvSpPr>
                <a:spLocks/>
              </p:cNvSpPr>
              <p:nvPr/>
            </p:nvSpPr>
            <p:spPr bwMode="auto">
              <a:xfrm>
                <a:off x="4743" y="3181"/>
                <a:ext cx="337" cy="536"/>
              </a:xfrm>
              <a:custGeom>
                <a:avLst/>
                <a:gdLst>
                  <a:gd name="T0" fmla="*/ 169 w 337"/>
                  <a:gd name="T1" fmla="*/ 526 h 536"/>
                  <a:gd name="T2" fmla="*/ 206 w 337"/>
                  <a:gd name="T3" fmla="*/ 518 h 536"/>
                  <a:gd name="T4" fmla="*/ 236 w 337"/>
                  <a:gd name="T5" fmla="*/ 495 h 536"/>
                  <a:gd name="T6" fmla="*/ 263 w 337"/>
                  <a:gd name="T7" fmla="*/ 443 h 536"/>
                  <a:gd name="T8" fmla="*/ 299 w 337"/>
                  <a:gd name="T9" fmla="*/ 401 h 536"/>
                  <a:gd name="T10" fmla="*/ 331 w 337"/>
                  <a:gd name="T11" fmla="*/ 388 h 536"/>
                  <a:gd name="T12" fmla="*/ 336 w 337"/>
                  <a:gd name="T13" fmla="*/ 388 h 536"/>
                  <a:gd name="T14" fmla="*/ 292 w 337"/>
                  <a:gd name="T15" fmla="*/ 392 h 536"/>
                  <a:gd name="T16" fmla="*/ 256 w 337"/>
                  <a:gd name="T17" fmla="*/ 429 h 536"/>
                  <a:gd name="T18" fmla="*/ 226 w 337"/>
                  <a:gd name="T19" fmla="*/ 471 h 536"/>
                  <a:gd name="T20" fmla="*/ 187 w 337"/>
                  <a:gd name="T21" fmla="*/ 503 h 536"/>
                  <a:gd name="T22" fmla="*/ 171 w 337"/>
                  <a:gd name="T23" fmla="*/ 510 h 536"/>
                  <a:gd name="T24" fmla="*/ 201 w 337"/>
                  <a:gd name="T25" fmla="*/ 458 h 536"/>
                  <a:gd name="T26" fmla="*/ 217 w 337"/>
                  <a:gd name="T27" fmla="*/ 401 h 536"/>
                  <a:gd name="T28" fmla="*/ 245 w 337"/>
                  <a:gd name="T29" fmla="*/ 351 h 536"/>
                  <a:gd name="T30" fmla="*/ 252 w 337"/>
                  <a:gd name="T31" fmla="*/ 342 h 536"/>
                  <a:gd name="T32" fmla="*/ 208 w 337"/>
                  <a:gd name="T33" fmla="*/ 392 h 536"/>
                  <a:gd name="T34" fmla="*/ 187 w 337"/>
                  <a:gd name="T35" fmla="*/ 440 h 536"/>
                  <a:gd name="T36" fmla="*/ 203 w 337"/>
                  <a:gd name="T37" fmla="*/ 369 h 536"/>
                  <a:gd name="T38" fmla="*/ 210 w 337"/>
                  <a:gd name="T39" fmla="*/ 312 h 536"/>
                  <a:gd name="T40" fmla="*/ 201 w 337"/>
                  <a:gd name="T41" fmla="*/ 253 h 536"/>
                  <a:gd name="T42" fmla="*/ 189 w 337"/>
                  <a:gd name="T43" fmla="*/ 223 h 536"/>
                  <a:gd name="T44" fmla="*/ 192 w 337"/>
                  <a:gd name="T45" fmla="*/ 296 h 536"/>
                  <a:gd name="T46" fmla="*/ 185 w 337"/>
                  <a:gd name="T47" fmla="*/ 276 h 536"/>
                  <a:gd name="T48" fmla="*/ 165 w 337"/>
                  <a:gd name="T49" fmla="*/ 217 h 536"/>
                  <a:gd name="T50" fmla="*/ 167 w 337"/>
                  <a:gd name="T51" fmla="*/ 159 h 536"/>
                  <a:gd name="T52" fmla="*/ 176 w 337"/>
                  <a:gd name="T53" fmla="*/ 113 h 536"/>
                  <a:gd name="T54" fmla="*/ 158 w 337"/>
                  <a:gd name="T55" fmla="*/ 175 h 536"/>
                  <a:gd name="T56" fmla="*/ 158 w 337"/>
                  <a:gd name="T57" fmla="*/ 253 h 536"/>
                  <a:gd name="T58" fmla="*/ 160 w 337"/>
                  <a:gd name="T59" fmla="*/ 316 h 536"/>
                  <a:gd name="T60" fmla="*/ 149 w 337"/>
                  <a:gd name="T61" fmla="*/ 367 h 536"/>
                  <a:gd name="T62" fmla="*/ 139 w 337"/>
                  <a:gd name="T63" fmla="*/ 330 h 536"/>
                  <a:gd name="T64" fmla="*/ 119 w 337"/>
                  <a:gd name="T65" fmla="*/ 283 h 536"/>
                  <a:gd name="T66" fmla="*/ 112 w 337"/>
                  <a:gd name="T67" fmla="*/ 225 h 536"/>
                  <a:gd name="T68" fmla="*/ 119 w 337"/>
                  <a:gd name="T69" fmla="*/ 157 h 536"/>
                  <a:gd name="T70" fmla="*/ 136 w 337"/>
                  <a:gd name="T71" fmla="*/ 99 h 536"/>
                  <a:gd name="T72" fmla="*/ 133 w 337"/>
                  <a:gd name="T73" fmla="*/ 31 h 536"/>
                  <a:gd name="T74" fmla="*/ 124 w 337"/>
                  <a:gd name="T75" fmla="*/ 0 h 536"/>
                  <a:gd name="T76" fmla="*/ 126 w 337"/>
                  <a:gd name="T77" fmla="*/ 66 h 536"/>
                  <a:gd name="T78" fmla="*/ 107 w 337"/>
                  <a:gd name="T79" fmla="*/ 128 h 536"/>
                  <a:gd name="T80" fmla="*/ 89 w 337"/>
                  <a:gd name="T81" fmla="*/ 167 h 536"/>
                  <a:gd name="T82" fmla="*/ 73 w 337"/>
                  <a:gd name="T83" fmla="*/ 207 h 536"/>
                  <a:gd name="T84" fmla="*/ 66 w 337"/>
                  <a:gd name="T85" fmla="*/ 262 h 536"/>
                  <a:gd name="T86" fmla="*/ 59 w 337"/>
                  <a:gd name="T87" fmla="*/ 310 h 536"/>
                  <a:gd name="T88" fmla="*/ 66 w 337"/>
                  <a:gd name="T89" fmla="*/ 357 h 536"/>
                  <a:gd name="T90" fmla="*/ 73 w 337"/>
                  <a:gd name="T91" fmla="*/ 378 h 536"/>
                  <a:gd name="T92" fmla="*/ 59 w 337"/>
                  <a:gd name="T93" fmla="*/ 355 h 536"/>
                  <a:gd name="T94" fmla="*/ 39 w 337"/>
                  <a:gd name="T95" fmla="*/ 320 h 536"/>
                  <a:gd name="T96" fmla="*/ 0 w 337"/>
                  <a:gd name="T97" fmla="*/ 304 h 536"/>
                  <a:gd name="T98" fmla="*/ 14 w 337"/>
                  <a:gd name="T99" fmla="*/ 316 h 536"/>
                  <a:gd name="T100" fmla="*/ 35 w 337"/>
                  <a:gd name="T101" fmla="*/ 374 h 536"/>
                  <a:gd name="T102" fmla="*/ 39 w 337"/>
                  <a:gd name="T103" fmla="*/ 429 h 536"/>
                  <a:gd name="T104" fmla="*/ 50 w 337"/>
                  <a:gd name="T105" fmla="*/ 483 h 536"/>
                  <a:gd name="T106" fmla="*/ 66 w 337"/>
                  <a:gd name="T107" fmla="*/ 514 h 536"/>
                  <a:gd name="T108" fmla="*/ 103 w 337"/>
                  <a:gd name="T109" fmla="*/ 535 h 536"/>
                  <a:gd name="T110" fmla="*/ 139 w 337"/>
                  <a:gd name="T111" fmla="*/ 532 h 536"/>
                  <a:gd name="T112" fmla="*/ 169 w 337"/>
                  <a:gd name="T113" fmla="*/ 526 h 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7"/>
                  <a:gd name="T172" fmla="*/ 0 h 536"/>
                  <a:gd name="T173" fmla="*/ 337 w 337"/>
                  <a:gd name="T174" fmla="*/ 536 h 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7" h="536">
                    <a:moveTo>
                      <a:pt x="169" y="526"/>
                    </a:moveTo>
                    <a:lnTo>
                      <a:pt x="206" y="518"/>
                    </a:lnTo>
                    <a:lnTo>
                      <a:pt x="236" y="495"/>
                    </a:lnTo>
                    <a:lnTo>
                      <a:pt x="263" y="443"/>
                    </a:lnTo>
                    <a:lnTo>
                      <a:pt x="299" y="401"/>
                    </a:lnTo>
                    <a:lnTo>
                      <a:pt x="331" y="388"/>
                    </a:lnTo>
                    <a:lnTo>
                      <a:pt x="336" y="388"/>
                    </a:lnTo>
                    <a:lnTo>
                      <a:pt x="292" y="392"/>
                    </a:lnTo>
                    <a:lnTo>
                      <a:pt x="256" y="429"/>
                    </a:lnTo>
                    <a:lnTo>
                      <a:pt x="226" y="471"/>
                    </a:lnTo>
                    <a:lnTo>
                      <a:pt x="187" y="503"/>
                    </a:lnTo>
                    <a:lnTo>
                      <a:pt x="171" y="510"/>
                    </a:lnTo>
                    <a:lnTo>
                      <a:pt x="201" y="458"/>
                    </a:lnTo>
                    <a:lnTo>
                      <a:pt x="217" y="401"/>
                    </a:lnTo>
                    <a:lnTo>
                      <a:pt x="245" y="351"/>
                    </a:lnTo>
                    <a:lnTo>
                      <a:pt x="252" y="342"/>
                    </a:lnTo>
                    <a:lnTo>
                      <a:pt x="208" y="392"/>
                    </a:lnTo>
                    <a:lnTo>
                      <a:pt x="187" y="440"/>
                    </a:lnTo>
                    <a:lnTo>
                      <a:pt x="203" y="369"/>
                    </a:lnTo>
                    <a:lnTo>
                      <a:pt x="210" y="312"/>
                    </a:lnTo>
                    <a:lnTo>
                      <a:pt x="201" y="253"/>
                    </a:lnTo>
                    <a:lnTo>
                      <a:pt x="189" y="223"/>
                    </a:lnTo>
                    <a:lnTo>
                      <a:pt x="192" y="296"/>
                    </a:lnTo>
                    <a:lnTo>
                      <a:pt x="185" y="276"/>
                    </a:lnTo>
                    <a:lnTo>
                      <a:pt x="165" y="217"/>
                    </a:lnTo>
                    <a:lnTo>
                      <a:pt x="167" y="159"/>
                    </a:lnTo>
                    <a:lnTo>
                      <a:pt x="176" y="113"/>
                    </a:lnTo>
                    <a:lnTo>
                      <a:pt x="158" y="175"/>
                    </a:lnTo>
                    <a:lnTo>
                      <a:pt x="158" y="253"/>
                    </a:lnTo>
                    <a:lnTo>
                      <a:pt x="160" y="316"/>
                    </a:lnTo>
                    <a:lnTo>
                      <a:pt x="149" y="367"/>
                    </a:lnTo>
                    <a:lnTo>
                      <a:pt x="139" y="330"/>
                    </a:lnTo>
                    <a:lnTo>
                      <a:pt x="119" y="283"/>
                    </a:lnTo>
                    <a:lnTo>
                      <a:pt x="112" y="225"/>
                    </a:lnTo>
                    <a:lnTo>
                      <a:pt x="119" y="157"/>
                    </a:lnTo>
                    <a:lnTo>
                      <a:pt x="136" y="99"/>
                    </a:lnTo>
                    <a:lnTo>
                      <a:pt x="133" y="31"/>
                    </a:lnTo>
                    <a:lnTo>
                      <a:pt x="124" y="0"/>
                    </a:lnTo>
                    <a:lnTo>
                      <a:pt x="126" y="66"/>
                    </a:lnTo>
                    <a:lnTo>
                      <a:pt x="107" y="128"/>
                    </a:lnTo>
                    <a:lnTo>
                      <a:pt x="89" y="167"/>
                    </a:lnTo>
                    <a:lnTo>
                      <a:pt x="73" y="207"/>
                    </a:lnTo>
                    <a:lnTo>
                      <a:pt x="66" y="262"/>
                    </a:lnTo>
                    <a:lnTo>
                      <a:pt x="59" y="310"/>
                    </a:lnTo>
                    <a:lnTo>
                      <a:pt x="66" y="357"/>
                    </a:lnTo>
                    <a:lnTo>
                      <a:pt x="73" y="378"/>
                    </a:lnTo>
                    <a:lnTo>
                      <a:pt x="59" y="355"/>
                    </a:lnTo>
                    <a:lnTo>
                      <a:pt x="39" y="320"/>
                    </a:lnTo>
                    <a:lnTo>
                      <a:pt x="0" y="304"/>
                    </a:lnTo>
                    <a:lnTo>
                      <a:pt x="14" y="316"/>
                    </a:lnTo>
                    <a:lnTo>
                      <a:pt x="35" y="374"/>
                    </a:lnTo>
                    <a:lnTo>
                      <a:pt x="39" y="429"/>
                    </a:lnTo>
                    <a:lnTo>
                      <a:pt x="50" y="483"/>
                    </a:lnTo>
                    <a:lnTo>
                      <a:pt x="66" y="514"/>
                    </a:lnTo>
                    <a:lnTo>
                      <a:pt x="103" y="535"/>
                    </a:lnTo>
                    <a:lnTo>
                      <a:pt x="139" y="532"/>
                    </a:lnTo>
                    <a:lnTo>
                      <a:pt x="169" y="526"/>
                    </a:lnTo>
                  </a:path>
                </a:pathLst>
              </a:custGeom>
              <a:solidFill>
                <a:srgbClr val="FA8C0B"/>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grpSp>
      </p:grpSp>
      <p:sp>
        <p:nvSpPr>
          <p:cNvPr id="23568" name="Text Box 2084"/>
          <p:cNvSpPr txBox="1">
            <a:spLocks noChangeArrowheads="1"/>
          </p:cNvSpPr>
          <p:nvPr/>
        </p:nvSpPr>
        <p:spPr bwMode="auto">
          <a:xfrm>
            <a:off x="6172200" y="3962401"/>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endParaRPr lang="en-US" b="0">
              <a:latin typeface="Tahoma" panose="020B0604030504040204" pitchFamily="34" charset="0"/>
            </a:endParaRPr>
          </a:p>
        </p:txBody>
      </p:sp>
      <p:sp>
        <p:nvSpPr>
          <p:cNvPr id="181285" name="Rectangle 2085"/>
          <p:cNvSpPr>
            <a:spLocks noChangeArrowheads="1"/>
          </p:cNvSpPr>
          <p:nvPr/>
        </p:nvSpPr>
        <p:spPr bwMode="auto">
          <a:xfrm>
            <a:off x="5576383" y="3740150"/>
            <a:ext cx="1253549" cy="643766"/>
          </a:xfrm>
          <a:prstGeom prst="rect">
            <a:avLst/>
          </a:prstGeom>
          <a:noFill/>
          <a:ln w="12700">
            <a:noFill/>
            <a:miter lim="800000"/>
            <a:headEnd/>
            <a:tailEnd/>
          </a:ln>
          <a:effectLst/>
        </p:spPr>
        <p:txBody>
          <a:bodyPr wrap="none" lIns="90488" tIns="44450" rIns="90488" bIns="44450">
            <a:spAutoFit/>
          </a:bodyPr>
          <a:lstStyle/>
          <a:p>
            <a:pPr algn="ctr" defTabSz="917575" eaLnBrk="0" hangingPunct="0">
              <a:lnSpc>
                <a:spcPct val="90000"/>
              </a:lnSpc>
              <a:defRPr/>
            </a:pPr>
            <a:r>
              <a:rPr lang="en-US" sz="2000">
                <a:solidFill>
                  <a:srgbClr val="FFFF00"/>
                </a:solidFill>
                <a:effectLst>
                  <a:outerShdw blurRad="38100" dist="38100" dir="2700000" algn="tl">
                    <a:srgbClr val="C0C0C0"/>
                  </a:outerShdw>
                </a:effectLst>
                <a:latin typeface="Arial" charset="0"/>
              </a:rPr>
              <a:t>Chemical</a:t>
            </a:r>
          </a:p>
          <a:p>
            <a:pPr algn="ctr" defTabSz="917575" eaLnBrk="0" hangingPunct="0">
              <a:lnSpc>
                <a:spcPct val="90000"/>
              </a:lnSpc>
              <a:defRPr/>
            </a:pPr>
            <a:r>
              <a:rPr lang="en-US" sz="2000">
                <a:solidFill>
                  <a:srgbClr val="FFFF00"/>
                </a:solidFill>
                <a:effectLst>
                  <a:outerShdw blurRad="38100" dist="38100" dir="2700000" algn="tl">
                    <a:srgbClr val="C0C0C0"/>
                  </a:outerShdw>
                </a:effectLst>
                <a:latin typeface="Arial" charset="0"/>
              </a:rPr>
              <a:t>Reaction</a:t>
            </a:r>
          </a:p>
        </p:txBody>
      </p:sp>
    </p:spTree>
    <p:extLst>
      <p:ext uri="{BB962C8B-B14F-4D97-AF65-F5344CB8AC3E}">
        <p14:creationId xmlns:p14="http://schemas.microsoft.com/office/powerpoint/2010/main" val="402226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BFFEF78C-D795-4217-BD63-1E1C6501DEE3}"/>
              </a:ext>
            </a:extLst>
          </p:cNvPr>
          <p:cNvGrpSpPr>
            <a:grpSpLocks/>
          </p:cNvGrpSpPr>
          <p:nvPr/>
        </p:nvGrpSpPr>
        <p:grpSpPr bwMode="auto">
          <a:xfrm>
            <a:off x="-1" y="-52388"/>
            <a:ext cx="12379569" cy="6910388"/>
            <a:chOff x="0" y="-52708"/>
            <a:chExt cx="9296400" cy="6910708"/>
          </a:xfrm>
        </p:grpSpPr>
        <p:grpSp>
          <p:nvGrpSpPr>
            <p:cNvPr id="6" name="Group 4">
              <a:extLst>
                <a:ext uri="{FF2B5EF4-FFF2-40B4-BE49-F238E27FC236}">
                  <a16:creationId xmlns:a16="http://schemas.microsoft.com/office/drawing/2014/main" id="{32AA3331-4616-460B-BF1E-885A6083B2A9}"/>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4ACC29A0-2083-4068-8D7B-205F9A941BE4}"/>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F66D8BCE-6F5C-4E71-AC43-2B9D4F82C08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EFB9E164-40D6-4DF9-95EF-9EE956EF2108}"/>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E2F285D7-8DE0-4910-913C-EB48C29A47EB}"/>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F7EA02E6-271D-40C9-9C80-73BCC0D47959}"/>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6D2DDF55-6BA1-4A5D-AD25-C94A15D43D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2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7921D680-93E8-492A-8641-2C2CF431EBF6}"/>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98306" name="Rectangle 2"/>
          <p:cNvSpPr>
            <a:spLocks noGrp="1" noChangeArrowheads="1"/>
          </p:cNvSpPr>
          <p:nvPr>
            <p:ph type="title"/>
          </p:nvPr>
        </p:nvSpPr>
        <p:spPr>
          <a:xfrm>
            <a:off x="1797666" y="535017"/>
            <a:ext cx="8596668" cy="1320800"/>
          </a:xfrm>
        </p:spPr>
        <p:txBody>
          <a:bodyPr/>
          <a:lstStyle/>
          <a:p>
            <a:pPr eaLnBrk="1" hangingPunct="1">
              <a:defRPr/>
            </a:pPr>
            <a:r>
              <a:rPr lang="en-US" sz="4000" dirty="0">
                <a:solidFill>
                  <a:srgbClr val="C00000"/>
                </a:solidFill>
                <a:effectLst>
                  <a:outerShdw blurRad="38100" dist="38100" dir="2700000" algn="tl">
                    <a:srgbClr val="C0C0C0"/>
                  </a:outerShdw>
                </a:effectLst>
              </a:rPr>
              <a:t>OBJECTIVES</a:t>
            </a:r>
          </a:p>
        </p:txBody>
      </p:sp>
      <p:sp>
        <p:nvSpPr>
          <p:cNvPr id="4100" name="Rectangle 3"/>
          <p:cNvSpPr>
            <a:spLocks noGrp="1" noChangeArrowheads="1"/>
          </p:cNvSpPr>
          <p:nvPr>
            <p:ph idx="1"/>
          </p:nvPr>
        </p:nvSpPr>
        <p:spPr bwMode="auto">
          <a:xfrm>
            <a:off x="1324376" y="1515399"/>
            <a:ext cx="9030237"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just" eaLnBrk="1" hangingPunct="1">
              <a:buFontTx/>
              <a:buNone/>
            </a:pPr>
            <a:r>
              <a:rPr lang="en-US" sz="2800" dirty="0"/>
              <a:t>At the end of this session, the participants will be able to:</a:t>
            </a:r>
          </a:p>
          <a:p>
            <a:pPr algn="just" eaLnBrk="1" hangingPunct="1">
              <a:buFontTx/>
              <a:buNone/>
            </a:pPr>
            <a:endParaRPr lang="en-US" sz="2600" dirty="0"/>
          </a:p>
          <a:p>
            <a:pPr algn="just" eaLnBrk="1" hangingPunct="1"/>
            <a:r>
              <a:rPr lang="en-US" sz="2600" dirty="0"/>
              <a:t>Describe the chemistry, behavior and concept of fire.</a:t>
            </a:r>
          </a:p>
          <a:p>
            <a:pPr algn="just" eaLnBrk="1" hangingPunct="1"/>
            <a:r>
              <a:rPr lang="en-US" sz="2600" dirty="0"/>
              <a:t>Understand the principles of fire prevention, suppression and control.</a:t>
            </a:r>
          </a:p>
          <a:p>
            <a:pPr algn="just" eaLnBrk="1" hangingPunct="1"/>
            <a:r>
              <a:rPr lang="en-US" sz="2600" dirty="0"/>
              <a:t>Recognize the important elements of an effective Fire Safety Program</a:t>
            </a:r>
          </a:p>
          <a:p>
            <a:pPr algn="just"/>
            <a:r>
              <a:rPr lang="en-US" sz="2600" dirty="0"/>
              <a:t>Recognize the causes and extent of fire incidents</a:t>
            </a:r>
          </a:p>
          <a:p>
            <a:pPr eaLnBrk="1" hangingPunct="1"/>
            <a:endParaRPr lang="en-US" sz="2600" dirty="0"/>
          </a:p>
        </p:txBody>
      </p:sp>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0C64FEC-266C-42A5-97E1-42876BE01157}" type="slidenum">
              <a:rPr lang="en-US" b="0"/>
              <a:pPr eaLnBrk="1" hangingPunct="1"/>
              <a:t>2</a:t>
            </a:fld>
            <a:endParaRPr lang="en-US" b="0"/>
          </a:p>
        </p:txBody>
      </p:sp>
    </p:spTree>
    <p:extLst>
      <p:ext uri="{BB962C8B-B14F-4D97-AF65-F5344CB8AC3E}">
        <p14:creationId xmlns:p14="http://schemas.microsoft.com/office/powerpoint/2010/main" val="2852552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13" name="Group 3">
            <a:extLst>
              <a:ext uri="{FF2B5EF4-FFF2-40B4-BE49-F238E27FC236}">
                <a16:creationId xmlns:a16="http://schemas.microsoft.com/office/drawing/2014/main" id="{E4A817B8-D17C-424C-86BA-3A4F49052AE6}"/>
              </a:ext>
            </a:extLst>
          </p:cNvPr>
          <p:cNvGrpSpPr>
            <a:grpSpLocks/>
          </p:cNvGrpSpPr>
          <p:nvPr/>
        </p:nvGrpSpPr>
        <p:grpSpPr bwMode="auto">
          <a:xfrm>
            <a:off x="0" y="-52388"/>
            <a:ext cx="12192000" cy="6910388"/>
            <a:chOff x="0" y="-52708"/>
            <a:chExt cx="9296400" cy="6910708"/>
          </a:xfrm>
        </p:grpSpPr>
        <p:grpSp>
          <p:nvGrpSpPr>
            <p:cNvPr id="14" name="Group 4">
              <a:extLst>
                <a:ext uri="{FF2B5EF4-FFF2-40B4-BE49-F238E27FC236}">
                  <a16:creationId xmlns:a16="http://schemas.microsoft.com/office/drawing/2014/main" id="{3645F6FC-1B5D-42D0-9C97-78E4A274E744}"/>
                </a:ext>
              </a:extLst>
            </p:cNvPr>
            <p:cNvGrpSpPr>
              <a:grpSpLocks/>
            </p:cNvGrpSpPr>
            <p:nvPr/>
          </p:nvGrpSpPr>
          <p:grpSpPr bwMode="auto">
            <a:xfrm>
              <a:off x="0" y="-52708"/>
              <a:ext cx="9296400" cy="4548508"/>
              <a:chOff x="0" y="-52708"/>
              <a:chExt cx="9296400" cy="4548508"/>
            </a:xfrm>
          </p:grpSpPr>
          <p:grpSp>
            <p:nvGrpSpPr>
              <p:cNvPr id="16" name="Group 7">
                <a:extLst>
                  <a:ext uri="{FF2B5EF4-FFF2-40B4-BE49-F238E27FC236}">
                    <a16:creationId xmlns:a16="http://schemas.microsoft.com/office/drawing/2014/main" id="{EA4FFAF6-8C10-4656-B364-BE72634D4D4E}"/>
                  </a:ext>
                </a:extLst>
              </p:cNvPr>
              <p:cNvGrpSpPr>
                <a:grpSpLocks/>
              </p:cNvGrpSpPr>
              <p:nvPr/>
            </p:nvGrpSpPr>
            <p:grpSpPr bwMode="auto">
              <a:xfrm>
                <a:off x="0" y="-52708"/>
                <a:ext cx="9296400" cy="4548508"/>
                <a:chOff x="0" y="0"/>
                <a:chExt cx="3218687" cy="2028766"/>
              </a:xfrm>
            </p:grpSpPr>
            <p:sp>
              <p:nvSpPr>
                <p:cNvPr id="18" name="Rectangle 10">
                  <a:extLst>
                    <a:ext uri="{FF2B5EF4-FFF2-40B4-BE49-F238E27FC236}">
                      <a16:creationId xmlns:a16="http://schemas.microsoft.com/office/drawing/2014/main" id="{C8ED5A61-440A-4511-8472-677D57D3BB44}"/>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9" name="Group 11">
                  <a:extLst>
                    <a:ext uri="{FF2B5EF4-FFF2-40B4-BE49-F238E27FC236}">
                      <a16:creationId xmlns:a16="http://schemas.microsoft.com/office/drawing/2014/main" id="{29706D89-D7B8-4DAC-B190-88B3586F333D}"/>
                    </a:ext>
                  </a:extLst>
                </p:cNvPr>
                <p:cNvGrpSpPr>
                  <a:grpSpLocks/>
                </p:cNvGrpSpPr>
                <p:nvPr/>
              </p:nvGrpSpPr>
              <p:grpSpPr bwMode="auto">
                <a:xfrm>
                  <a:off x="0" y="19050"/>
                  <a:ext cx="2249424" cy="832104"/>
                  <a:chOff x="228600" y="0"/>
                  <a:chExt cx="1472184" cy="1024128"/>
                </a:xfrm>
              </p:grpSpPr>
              <p:sp>
                <p:nvSpPr>
                  <p:cNvPr id="20" name="Rectangle 10">
                    <a:extLst>
                      <a:ext uri="{FF2B5EF4-FFF2-40B4-BE49-F238E27FC236}">
                        <a16:creationId xmlns:a16="http://schemas.microsoft.com/office/drawing/2014/main" id="{EBC83842-6154-4976-9F04-D2D33575A53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21" name="Rectangle 13">
                    <a:extLst>
                      <a:ext uri="{FF2B5EF4-FFF2-40B4-BE49-F238E27FC236}">
                        <a16:creationId xmlns:a16="http://schemas.microsoft.com/office/drawing/2014/main" id="{1BD5F87E-7CFF-4928-9893-ECF64DB842DE}"/>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7" name="Picture 9">
                <a:extLst>
                  <a:ext uri="{FF2B5EF4-FFF2-40B4-BE49-F238E27FC236}">
                    <a16:creationId xmlns:a16="http://schemas.microsoft.com/office/drawing/2014/main" id="{26028FF7-89BC-4D18-A6A8-00DA19C2D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Rectangle 14">
              <a:extLst>
                <a:ext uri="{FF2B5EF4-FFF2-40B4-BE49-F238E27FC236}">
                  <a16:creationId xmlns:a16="http://schemas.microsoft.com/office/drawing/2014/main" id="{E3E20B50-85EC-470A-BB88-54BBC0B8EAD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9810" name="Rectangle 1026"/>
          <p:cNvSpPr>
            <a:spLocks noGrp="1" noChangeArrowheads="1"/>
          </p:cNvSpPr>
          <p:nvPr>
            <p:ph type="title"/>
          </p:nvPr>
        </p:nvSpPr>
        <p:spPr>
          <a:xfrm>
            <a:off x="4195020" y="609600"/>
            <a:ext cx="5078982" cy="1320800"/>
          </a:xfrm>
        </p:spPr>
        <p:txBody>
          <a:bodyPr/>
          <a:lstStyle/>
          <a:p>
            <a:pPr eaLnBrk="1" hangingPunct="1">
              <a:defRPr/>
            </a:pPr>
            <a:r>
              <a:rPr lang="en-US" sz="4000" dirty="0">
                <a:solidFill>
                  <a:srgbClr val="C00000"/>
                </a:solidFill>
                <a:effectLst>
                  <a:outerShdw blurRad="38100" dist="38100" dir="2700000" algn="tl">
                    <a:srgbClr val="C0C0C0"/>
                  </a:outerShdw>
                </a:effectLst>
                <a:cs typeface="Times New Roman" pitchFamily="18" charset="0"/>
              </a:rPr>
              <a:t>CLASSES OF FIRE</a:t>
            </a:r>
          </a:p>
        </p:txBody>
      </p:sp>
      <p:sp>
        <p:nvSpPr>
          <p:cNvPr id="24580" name="Rectangle 1027"/>
          <p:cNvSpPr>
            <a:spLocks noGrp="1" noChangeArrowheads="1"/>
          </p:cNvSpPr>
          <p:nvPr>
            <p:ph idx="1"/>
          </p:nvPr>
        </p:nvSpPr>
        <p:spPr bwMode="auto">
          <a:xfrm>
            <a:off x="4800600" y="1752600"/>
            <a:ext cx="54864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buFontTx/>
              <a:buNone/>
            </a:pPr>
            <a:r>
              <a:rPr lang="en-US" sz="2800">
                <a:cs typeface="Times New Roman" panose="02020603050405020304" pitchFamily="18" charset="0"/>
              </a:rPr>
              <a:t> </a:t>
            </a:r>
            <a:r>
              <a:rPr lang="en-US" sz="2800" b="1">
                <a:cs typeface="Times New Roman" panose="02020603050405020304" pitchFamily="18" charset="0"/>
              </a:rPr>
              <a:t>Class A - Ordinary Combustibles</a:t>
            </a:r>
            <a:br>
              <a:rPr lang="en-US" sz="2800" b="1">
                <a:cs typeface="Times New Roman" panose="02020603050405020304" pitchFamily="18" charset="0"/>
              </a:rPr>
            </a:br>
            <a:r>
              <a:rPr lang="en-US" sz="2800" i="1"/>
              <a:t>E.g. wood, paper, rubber, plastic etc</a:t>
            </a:r>
            <a:endParaRPr lang="en-US" sz="2800"/>
          </a:p>
          <a:p>
            <a:pPr eaLnBrk="1" hangingPunct="1">
              <a:lnSpc>
                <a:spcPct val="90000"/>
              </a:lnSpc>
              <a:buFontTx/>
              <a:buNone/>
            </a:pPr>
            <a:r>
              <a:rPr lang="en-US" sz="2800" b="1">
                <a:cs typeface="Times New Roman" panose="02020603050405020304" pitchFamily="18" charset="0"/>
              </a:rPr>
              <a:t>Class B - Surface Fire (</a:t>
            </a:r>
            <a:r>
              <a:rPr lang="en-US" sz="2800"/>
              <a:t>flammable/combustible liquids and gases)</a:t>
            </a:r>
          </a:p>
          <a:p>
            <a:pPr eaLnBrk="1" hangingPunct="1">
              <a:lnSpc>
                <a:spcPct val="90000"/>
              </a:lnSpc>
              <a:buFontTx/>
              <a:buNone/>
            </a:pPr>
            <a:r>
              <a:rPr lang="en-US" sz="2800" i="1"/>
              <a:t>	E.g. gasoline, alcohol, paints, thinner,  grease, LPG release of gas</a:t>
            </a:r>
          </a:p>
        </p:txBody>
      </p:sp>
      <p:sp>
        <p:nvSpPr>
          <p:cNvPr id="2457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7221B0F-0709-400F-AE98-C4E41D1C70F4}" type="slidenum">
              <a:rPr lang="en-US" b="0"/>
              <a:pPr eaLnBrk="1" hangingPunct="1"/>
              <a:t>20</a:t>
            </a:fld>
            <a:endParaRPr lang="en-US" b="0"/>
          </a:p>
        </p:txBody>
      </p:sp>
      <p:grpSp>
        <p:nvGrpSpPr>
          <p:cNvPr id="24581" name="Group 1030"/>
          <p:cNvGrpSpPr>
            <a:grpSpLocks/>
          </p:cNvGrpSpPr>
          <p:nvPr/>
        </p:nvGrpSpPr>
        <p:grpSpPr bwMode="auto">
          <a:xfrm>
            <a:off x="1766888" y="1724026"/>
            <a:ext cx="1619250" cy="1247775"/>
            <a:chOff x="384" y="672"/>
            <a:chExt cx="720" cy="625"/>
          </a:xfrm>
        </p:grpSpPr>
        <p:sp>
          <p:nvSpPr>
            <p:cNvPr id="119815" name="AutoShape 1031"/>
            <p:cNvSpPr>
              <a:spLocks noChangeArrowheads="1"/>
            </p:cNvSpPr>
            <p:nvPr/>
          </p:nvSpPr>
          <p:spPr bwMode="auto">
            <a:xfrm>
              <a:off x="384" y="672"/>
              <a:ext cx="720" cy="625"/>
            </a:xfrm>
            <a:prstGeom prst="triangle">
              <a:avLst>
                <a:gd name="adj" fmla="val 49995"/>
              </a:avLst>
            </a:prstGeom>
            <a:solidFill>
              <a:srgbClr val="00CC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PH">
                <a:latin typeface="Arial" charset="0"/>
              </a:endParaRPr>
            </a:p>
          </p:txBody>
        </p:sp>
        <p:sp>
          <p:nvSpPr>
            <p:cNvPr id="119816" name="Rectangle 1032"/>
            <p:cNvSpPr>
              <a:spLocks noChangeArrowheads="1"/>
            </p:cNvSpPr>
            <p:nvPr/>
          </p:nvSpPr>
          <p:spPr bwMode="auto">
            <a:xfrm>
              <a:off x="576" y="912"/>
              <a:ext cx="220" cy="324"/>
            </a:xfrm>
            <a:prstGeom prst="rect">
              <a:avLst/>
            </a:prstGeom>
            <a:noFill/>
            <a:ln w="9525">
              <a:noFill/>
              <a:miter lim="800000"/>
              <a:headEnd/>
              <a:tailEnd/>
            </a:ln>
            <a:effectLst>
              <a:outerShdw dist="107763" dir="2700000" algn="ctr" rotWithShape="0">
                <a:schemeClr val="bg2"/>
              </a:outerShdw>
            </a:effectLst>
          </p:spPr>
          <p:txBody>
            <a:bodyPr wrap="none" lIns="92075" tIns="46038" rIns="92075" bIns="46038">
              <a:spAutoFit/>
            </a:bodyPr>
            <a:lstStyle/>
            <a:p>
              <a:pPr eaLnBrk="0" hangingPunct="0">
                <a:defRPr/>
              </a:pPr>
              <a:r>
                <a:rPr lang="en-US" sz="3600">
                  <a:latin typeface="Arial" charset="0"/>
                </a:rPr>
                <a:t>A</a:t>
              </a:r>
            </a:p>
          </p:txBody>
        </p:sp>
      </p:grpSp>
      <p:pic>
        <p:nvPicPr>
          <p:cNvPr id="24582" name="Picture 10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8376" y="1876425"/>
            <a:ext cx="1139825"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3" name="Group 1034"/>
          <p:cNvGrpSpPr>
            <a:grpSpLocks/>
          </p:cNvGrpSpPr>
          <p:nvPr/>
        </p:nvGrpSpPr>
        <p:grpSpPr bwMode="auto">
          <a:xfrm>
            <a:off x="1981200" y="3424238"/>
            <a:ext cx="1295400" cy="1147762"/>
            <a:chOff x="480" y="1632"/>
            <a:chExt cx="576" cy="575"/>
          </a:xfrm>
        </p:grpSpPr>
        <p:sp>
          <p:nvSpPr>
            <p:cNvPr id="119819" name="Rectangle 1035"/>
            <p:cNvSpPr>
              <a:spLocks noChangeArrowheads="1"/>
            </p:cNvSpPr>
            <p:nvPr/>
          </p:nvSpPr>
          <p:spPr bwMode="auto">
            <a:xfrm>
              <a:off x="480" y="1632"/>
              <a:ext cx="576" cy="575"/>
            </a:xfrm>
            <a:prstGeom prst="rect">
              <a:avLst/>
            </a:prstGeom>
            <a:solidFill>
              <a:srgbClr val="FF3300"/>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PH">
                <a:latin typeface="Arial" charset="0"/>
              </a:endParaRPr>
            </a:p>
          </p:txBody>
        </p:sp>
        <p:sp>
          <p:nvSpPr>
            <p:cNvPr id="119820" name="Rectangle 1036"/>
            <p:cNvSpPr>
              <a:spLocks noChangeArrowheads="1"/>
            </p:cNvSpPr>
            <p:nvPr/>
          </p:nvSpPr>
          <p:spPr bwMode="auto">
            <a:xfrm>
              <a:off x="624" y="1728"/>
              <a:ext cx="220" cy="324"/>
            </a:xfrm>
            <a:prstGeom prst="rect">
              <a:avLst/>
            </a:prstGeom>
            <a:noFill/>
            <a:ln w="9525">
              <a:noFill/>
              <a:miter lim="800000"/>
              <a:headEnd/>
              <a:tailEnd/>
            </a:ln>
            <a:effectLst>
              <a:outerShdw dist="107763" dir="2700000" algn="ctr" rotWithShape="0">
                <a:schemeClr val="bg2"/>
              </a:outerShdw>
            </a:effectLst>
          </p:spPr>
          <p:txBody>
            <a:bodyPr wrap="none" lIns="92075" tIns="46038" rIns="92075" bIns="46038">
              <a:spAutoFit/>
            </a:bodyPr>
            <a:lstStyle/>
            <a:p>
              <a:pPr eaLnBrk="0" hangingPunct="0">
                <a:defRPr/>
              </a:pPr>
              <a:r>
                <a:rPr lang="en-US" sz="3600">
                  <a:effectLst>
                    <a:outerShdw blurRad="38100" dist="38100" dir="2700000" algn="tl">
                      <a:srgbClr val="C0C0C0"/>
                    </a:outerShdw>
                  </a:effectLst>
                  <a:latin typeface="Arial" charset="0"/>
                </a:rPr>
                <a:t>B</a:t>
              </a:r>
            </a:p>
          </p:txBody>
        </p:sp>
      </p:grpSp>
      <p:pic>
        <p:nvPicPr>
          <p:cNvPr id="24584" name="Picture 10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6938" y="3500438"/>
            <a:ext cx="1268412"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346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10" name="Group 3">
            <a:extLst>
              <a:ext uri="{FF2B5EF4-FFF2-40B4-BE49-F238E27FC236}">
                <a16:creationId xmlns:a16="http://schemas.microsoft.com/office/drawing/2014/main" id="{B7B6546F-FB3D-4EAA-8897-6C0AEC3E670D}"/>
              </a:ext>
            </a:extLst>
          </p:cNvPr>
          <p:cNvGrpSpPr>
            <a:grpSpLocks/>
          </p:cNvGrpSpPr>
          <p:nvPr/>
        </p:nvGrpSpPr>
        <p:grpSpPr bwMode="auto">
          <a:xfrm>
            <a:off x="0" y="-52388"/>
            <a:ext cx="12192000" cy="6910388"/>
            <a:chOff x="0" y="-52708"/>
            <a:chExt cx="9296400" cy="6910708"/>
          </a:xfrm>
        </p:grpSpPr>
        <p:grpSp>
          <p:nvGrpSpPr>
            <p:cNvPr id="11" name="Group 4">
              <a:extLst>
                <a:ext uri="{FF2B5EF4-FFF2-40B4-BE49-F238E27FC236}">
                  <a16:creationId xmlns:a16="http://schemas.microsoft.com/office/drawing/2014/main" id="{9FF4D84A-8548-4E43-9117-1694ECA362FA}"/>
                </a:ext>
              </a:extLst>
            </p:cNvPr>
            <p:cNvGrpSpPr>
              <a:grpSpLocks/>
            </p:cNvGrpSpPr>
            <p:nvPr/>
          </p:nvGrpSpPr>
          <p:grpSpPr bwMode="auto">
            <a:xfrm>
              <a:off x="0" y="-52708"/>
              <a:ext cx="9296400" cy="4548508"/>
              <a:chOff x="0" y="-52708"/>
              <a:chExt cx="9296400" cy="4548508"/>
            </a:xfrm>
          </p:grpSpPr>
          <p:grpSp>
            <p:nvGrpSpPr>
              <p:cNvPr id="13" name="Group 7">
                <a:extLst>
                  <a:ext uri="{FF2B5EF4-FFF2-40B4-BE49-F238E27FC236}">
                    <a16:creationId xmlns:a16="http://schemas.microsoft.com/office/drawing/2014/main" id="{0E75DB4B-566B-4925-BF16-B90676AD2EE6}"/>
                  </a:ext>
                </a:extLst>
              </p:cNvPr>
              <p:cNvGrpSpPr>
                <a:grpSpLocks/>
              </p:cNvGrpSpPr>
              <p:nvPr/>
            </p:nvGrpSpPr>
            <p:grpSpPr bwMode="auto">
              <a:xfrm>
                <a:off x="0" y="-52708"/>
                <a:ext cx="9296400" cy="4548508"/>
                <a:chOff x="0" y="0"/>
                <a:chExt cx="3218687" cy="2028766"/>
              </a:xfrm>
            </p:grpSpPr>
            <p:sp>
              <p:nvSpPr>
                <p:cNvPr id="15" name="Rectangle 10">
                  <a:extLst>
                    <a:ext uri="{FF2B5EF4-FFF2-40B4-BE49-F238E27FC236}">
                      <a16:creationId xmlns:a16="http://schemas.microsoft.com/office/drawing/2014/main" id="{FDCF2E85-9264-4B49-8742-A914A2F307F8}"/>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6" name="Group 11">
                  <a:extLst>
                    <a:ext uri="{FF2B5EF4-FFF2-40B4-BE49-F238E27FC236}">
                      <a16:creationId xmlns:a16="http://schemas.microsoft.com/office/drawing/2014/main" id="{8DE388AB-3118-4D05-830D-46C7F066078B}"/>
                    </a:ext>
                  </a:extLst>
                </p:cNvPr>
                <p:cNvGrpSpPr>
                  <a:grpSpLocks/>
                </p:cNvGrpSpPr>
                <p:nvPr/>
              </p:nvGrpSpPr>
              <p:grpSpPr bwMode="auto">
                <a:xfrm>
                  <a:off x="0" y="19050"/>
                  <a:ext cx="2249424" cy="832104"/>
                  <a:chOff x="228600" y="0"/>
                  <a:chExt cx="1472184" cy="1024128"/>
                </a:xfrm>
              </p:grpSpPr>
              <p:sp>
                <p:nvSpPr>
                  <p:cNvPr id="17" name="Rectangle 10">
                    <a:extLst>
                      <a:ext uri="{FF2B5EF4-FFF2-40B4-BE49-F238E27FC236}">
                        <a16:creationId xmlns:a16="http://schemas.microsoft.com/office/drawing/2014/main" id="{7DD6B3AB-4804-4722-B02A-AA7C5406174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8" name="Rectangle 13">
                    <a:extLst>
                      <a:ext uri="{FF2B5EF4-FFF2-40B4-BE49-F238E27FC236}">
                        <a16:creationId xmlns:a16="http://schemas.microsoft.com/office/drawing/2014/main" id="{279998AB-BB82-4E4E-86EE-544FCC2E1FA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4" name="Picture 9">
                <a:extLst>
                  <a:ext uri="{FF2B5EF4-FFF2-40B4-BE49-F238E27FC236}">
                    <a16:creationId xmlns:a16="http://schemas.microsoft.com/office/drawing/2014/main" id="{BA5CCCB3-4541-42D4-9AD9-52D1B3BC34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a:extLst>
                <a:ext uri="{FF2B5EF4-FFF2-40B4-BE49-F238E27FC236}">
                  <a16:creationId xmlns:a16="http://schemas.microsoft.com/office/drawing/2014/main" id="{A99DEB63-F6DD-4490-9DDD-FD57B755FD3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26978" name="Rectangle 1026"/>
          <p:cNvSpPr>
            <a:spLocks noGrp="1" noChangeArrowheads="1"/>
          </p:cNvSpPr>
          <p:nvPr>
            <p:ph type="title"/>
          </p:nvPr>
        </p:nvSpPr>
        <p:spPr>
          <a:xfrm>
            <a:off x="4224787" y="609600"/>
            <a:ext cx="5049214" cy="1320800"/>
          </a:xfrm>
        </p:spPr>
        <p:txBody>
          <a:bodyPr/>
          <a:lstStyle/>
          <a:p>
            <a:pPr eaLnBrk="1" hangingPunct="1">
              <a:defRPr/>
            </a:pPr>
            <a:r>
              <a:rPr lang="en-US" sz="4000" dirty="0">
                <a:solidFill>
                  <a:schemeClr val="folHlink"/>
                </a:solidFill>
                <a:effectLst>
                  <a:outerShdw blurRad="38100" dist="38100" dir="2700000" algn="tl">
                    <a:srgbClr val="C0C0C0"/>
                  </a:outerShdw>
                </a:effectLst>
                <a:latin typeface="Tahoma" pitchFamily="34" charset="0"/>
                <a:cs typeface="Times New Roman" pitchFamily="18" charset="0"/>
              </a:rPr>
              <a:t> </a:t>
            </a:r>
            <a:r>
              <a:rPr lang="en-US" sz="4000" dirty="0">
                <a:solidFill>
                  <a:srgbClr val="C00000"/>
                </a:solidFill>
                <a:effectLst>
                  <a:outerShdw blurRad="38100" dist="38100" dir="2700000" algn="tl">
                    <a:srgbClr val="C0C0C0"/>
                  </a:outerShdw>
                </a:effectLst>
                <a:cs typeface="Times New Roman" pitchFamily="18" charset="0"/>
              </a:rPr>
              <a:t>CLASSES OF FIRE</a:t>
            </a:r>
          </a:p>
        </p:txBody>
      </p:sp>
      <p:sp>
        <p:nvSpPr>
          <p:cNvPr id="25604" name="Rectangle 1027"/>
          <p:cNvSpPr>
            <a:spLocks noGrp="1" noChangeArrowheads="1"/>
          </p:cNvSpPr>
          <p:nvPr>
            <p:ph idx="1"/>
          </p:nvPr>
        </p:nvSpPr>
        <p:spPr bwMode="auto">
          <a:xfrm>
            <a:off x="4038600" y="1570038"/>
            <a:ext cx="65532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92500"/>
          </a:bodyPr>
          <a:lstStyle/>
          <a:p>
            <a:pPr eaLnBrk="1" hangingPunct="1">
              <a:lnSpc>
                <a:spcPct val="80000"/>
              </a:lnSpc>
              <a:buFontTx/>
              <a:buNone/>
            </a:pPr>
            <a:r>
              <a:rPr lang="en-US" sz="2800" b="1">
                <a:cs typeface="Times New Roman" panose="02020603050405020304" pitchFamily="18" charset="0"/>
              </a:rPr>
              <a:t>Class C - Electrical Fire (</a:t>
            </a:r>
            <a:r>
              <a:rPr lang="en-US" sz="2800" b="1"/>
              <a:t>Involves live electrical equipment)</a:t>
            </a:r>
            <a:endParaRPr lang="en-US" sz="2800" b="1">
              <a:cs typeface="Times New Roman" panose="02020603050405020304" pitchFamily="18" charset="0"/>
            </a:endParaRPr>
          </a:p>
          <a:p>
            <a:pPr eaLnBrk="1" hangingPunct="1">
              <a:lnSpc>
                <a:spcPct val="80000"/>
              </a:lnSpc>
              <a:buFontTx/>
              <a:buNone/>
            </a:pPr>
            <a:r>
              <a:rPr lang="en-US" sz="2800" i="1"/>
              <a:t>	E.g. motors, electric fan, air-conditioning unit, computer etc</a:t>
            </a:r>
            <a:endParaRPr lang="en-US" sz="2800"/>
          </a:p>
          <a:p>
            <a:pPr eaLnBrk="1" hangingPunct="1">
              <a:lnSpc>
                <a:spcPct val="80000"/>
              </a:lnSpc>
              <a:buFontTx/>
              <a:buNone/>
            </a:pPr>
            <a:r>
              <a:rPr lang="en-US" sz="2800" b="1">
                <a:cs typeface="Times New Roman" panose="02020603050405020304" pitchFamily="18" charset="0"/>
              </a:rPr>
              <a:t>Class D - Combustible Metals </a:t>
            </a:r>
          </a:p>
          <a:p>
            <a:pPr eaLnBrk="1" hangingPunct="1">
              <a:lnSpc>
                <a:spcPct val="80000"/>
              </a:lnSpc>
              <a:buFontTx/>
              <a:buNone/>
            </a:pPr>
            <a:r>
              <a:rPr lang="en-US" sz="2800">
                <a:cs typeface="Times New Roman" panose="02020603050405020304" pitchFamily="18" charset="0"/>
              </a:rPr>
              <a:t>   </a:t>
            </a:r>
            <a:r>
              <a:rPr lang="en-US" sz="2800" i="1"/>
              <a:t>E.g. </a:t>
            </a:r>
            <a:r>
              <a:rPr lang="fr-FR" sz="2800" i="1">
                <a:cs typeface="Times New Roman" panose="02020603050405020304" pitchFamily="18" charset="0"/>
              </a:rPr>
              <a:t>magnesium, sodium, titatium, etc.</a:t>
            </a:r>
            <a:endParaRPr lang="en-US" sz="2800" i="1">
              <a:cs typeface="Times New Roman" panose="02020603050405020304" pitchFamily="18" charset="0"/>
            </a:endParaRPr>
          </a:p>
          <a:p>
            <a:pPr eaLnBrk="1" hangingPunct="1">
              <a:lnSpc>
                <a:spcPct val="80000"/>
              </a:lnSpc>
              <a:buFontTx/>
              <a:buNone/>
            </a:pPr>
            <a:r>
              <a:rPr lang="en-US" sz="2800" b="1">
                <a:cs typeface="Times New Roman" panose="02020603050405020304" pitchFamily="18" charset="0"/>
              </a:rPr>
              <a:t>Class K – Kitchen Fires </a:t>
            </a:r>
          </a:p>
          <a:p>
            <a:pPr eaLnBrk="1" hangingPunct="1">
              <a:lnSpc>
                <a:spcPct val="80000"/>
              </a:lnSpc>
              <a:buFontTx/>
              <a:buNone/>
            </a:pPr>
            <a:r>
              <a:rPr lang="en-US" sz="2800" b="1">
                <a:cs typeface="Times New Roman" panose="02020603050405020304" pitchFamily="18" charset="0"/>
              </a:rPr>
              <a:t>	</a:t>
            </a:r>
            <a:r>
              <a:rPr lang="en-US" sz="2800" i="1"/>
              <a:t>Recently recognized by NFPA 10.</a:t>
            </a:r>
          </a:p>
          <a:p>
            <a:pPr eaLnBrk="1" hangingPunct="1">
              <a:lnSpc>
                <a:spcPct val="80000"/>
              </a:lnSpc>
              <a:buFontTx/>
              <a:buNone/>
            </a:pPr>
            <a:r>
              <a:rPr lang="en-US" sz="2800" i="1"/>
              <a:t>	Fires involving combustible vegetable or animal non-saturated cooking fats in commercial cooking equipment.</a:t>
            </a:r>
          </a:p>
          <a:p>
            <a:pPr eaLnBrk="1" hangingPunct="1">
              <a:lnSpc>
                <a:spcPct val="80000"/>
              </a:lnSpc>
              <a:buFontTx/>
              <a:buNone/>
            </a:pPr>
            <a:endParaRPr lang="en-US" sz="2800" i="1">
              <a:cs typeface="Times New Roman" panose="02020603050405020304" pitchFamily="18" charset="0"/>
            </a:endParaRPr>
          </a:p>
        </p:txBody>
      </p:sp>
      <p:sp>
        <p:nvSpPr>
          <p:cNvPr id="2560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10DFBD6-FF25-461D-BD71-0E834BB5EE39}" type="slidenum">
              <a:rPr lang="en-US" b="0"/>
              <a:pPr eaLnBrk="1" hangingPunct="1"/>
              <a:t>21</a:t>
            </a:fld>
            <a:endParaRPr lang="en-US" b="0"/>
          </a:p>
        </p:txBody>
      </p:sp>
      <p:grpSp>
        <p:nvGrpSpPr>
          <p:cNvPr id="25605" name="Group 1029"/>
          <p:cNvGrpSpPr>
            <a:grpSpLocks/>
          </p:cNvGrpSpPr>
          <p:nvPr/>
        </p:nvGrpSpPr>
        <p:grpSpPr bwMode="auto">
          <a:xfrm>
            <a:off x="1828800" y="1600200"/>
            <a:ext cx="990600" cy="927100"/>
            <a:chOff x="432" y="2496"/>
            <a:chExt cx="624" cy="584"/>
          </a:xfrm>
        </p:grpSpPr>
        <p:sp>
          <p:nvSpPr>
            <p:cNvPr id="126982" name="Oval 1030"/>
            <p:cNvSpPr>
              <a:spLocks noChangeArrowheads="1"/>
            </p:cNvSpPr>
            <p:nvPr/>
          </p:nvSpPr>
          <p:spPr bwMode="auto">
            <a:xfrm>
              <a:off x="432" y="2496"/>
              <a:ext cx="624" cy="584"/>
            </a:xfrm>
            <a:prstGeom prst="ellipse">
              <a:avLst/>
            </a:prstGeom>
            <a:solidFill>
              <a:schemeClr val="accent2"/>
            </a:solidFill>
            <a:ln w="12700">
              <a:solidFill>
                <a:schemeClr val="tx1"/>
              </a:solidFill>
              <a:round/>
              <a:headEnd/>
              <a:tailEnd/>
            </a:ln>
            <a:effectLst>
              <a:outerShdw dist="107763" dir="2700000" algn="ctr" rotWithShape="0">
                <a:schemeClr val="bg2"/>
              </a:outerShdw>
            </a:effectLst>
          </p:spPr>
          <p:txBody>
            <a:bodyPr wrap="none" anchor="ctr"/>
            <a:lstStyle/>
            <a:p>
              <a:pPr>
                <a:defRPr/>
              </a:pPr>
              <a:endParaRPr lang="en-PH">
                <a:latin typeface="Arial" charset="0"/>
              </a:endParaRPr>
            </a:p>
          </p:txBody>
        </p:sp>
        <p:sp>
          <p:nvSpPr>
            <p:cNvPr id="126983" name="Rectangle 1031"/>
            <p:cNvSpPr>
              <a:spLocks noChangeArrowheads="1"/>
            </p:cNvSpPr>
            <p:nvPr/>
          </p:nvSpPr>
          <p:spPr bwMode="auto">
            <a:xfrm>
              <a:off x="576" y="2592"/>
              <a:ext cx="384" cy="404"/>
            </a:xfrm>
            <a:prstGeom prst="rect">
              <a:avLst/>
            </a:prstGeom>
            <a:noFill/>
            <a:ln w="9525">
              <a:noFill/>
              <a:miter lim="800000"/>
              <a:headEnd/>
              <a:tailEnd/>
            </a:ln>
            <a:effectLst/>
          </p:spPr>
          <p:txBody>
            <a:bodyPr lIns="92075" tIns="46038" rIns="92075" bIns="46038">
              <a:spAutoFit/>
            </a:bodyPr>
            <a:lstStyle/>
            <a:p>
              <a:pPr eaLnBrk="0" hangingPunct="0">
                <a:defRPr/>
              </a:pPr>
              <a:r>
                <a:rPr lang="en-US" sz="3600">
                  <a:effectLst>
                    <a:outerShdw blurRad="38100" dist="38100" dir="2700000" algn="tl">
                      <a:srgbClr val="C0C0C0"/>
                    </a:outerShdw>
                  </a:effectLst>
                  <a:latin typeface="Arial" charset="0"/>
                </a:rPr>
                <a:t>C</a:t>
              </a:r>
            </a:p>
          </p:txBody>
        </p:sp>
      </p:grpSp>
      <p:sp>
        <p:nvSpPr>
          <p:cNvPr id="126984" name="AutoShape 1032"/>
          <p:cNvSpPr>
            <a:spLocks noChangeArrowheads="1"/>
          </p:cNvSpPr>
          <p:nvPr/>
        </p:nvSpPr>
        <p:spPr bwMode="auto">
          <a:xfrm>
            <a:off x="1828800" y="2752725"/>
            <a:ext cx="1143000" cy="990600"/>
          </a:xfrm>
          <a:prstGeom prst="star5">
            <a:avLst/>
          </a:prstGeom>
          <a:solidFill>
            <a:srgbClr val="FFFF00"/>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eaLnBrk="0" hangingPunct="0">
              <a:defRPr/>
            </a:pPr>
            <a:r>
              <a:rPr lang="en-US" sz="3200">
                <a:effectLst>
                  <a:outerShdw blurRad="38100" dist="38100" dir="2700000" algn="tl">
                    <a:srgbClr val="FFFFFF"/>
                  </a:outerShdw>
                </a:effectLst>
                <a:latin typeface="Arial" charset="0"/>
              </a:rPr>
              <a:t>D</a:t>
            </a:r>
          </a:p>
        </p:txBody>
      </p:sp>
      <p:pic>
        <p:nvPicPr>
          <p:cNvPr id="25607" name="Picture 10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16764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931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84D941D8-A01C-4AFB-98B6-7A3C822B30D0}"/>
              </a:ext>
            </a:extLst>
          </p:cNvPr>
          <p:cNvGrpSpPr>
            <a:grpSpLocks/>
          </p:cNvGrpSpPr>
          <p:nvPr/>
        </p:nvGrpSpPr>
        <p:grpSpPr bwMode="auto">
          <a:xfrm>
            <a:off x="0" y="-52388"/>
            <a:ext cx="12192000" cy="6910388"/>
            <a:chOff x="0" y="-52708"/>
            <a:chExt cx="9296400" cy="6910708"/>
          </a:xfrm>
        </p:grpSpPr>
        <p:grpSp>
          <p:nvGrpSpPr>
            <p:cNvPr id="8" name="Group 4">
              <a:extLst>
                <a:ext uri="{FF2B5EF4-FFF2-40B4-BE49-F238E27FC236}">
                  <a16:creationId xmlns:a16="http://schemas.microsoft.com/office/drawing/2014/main" id="{B6773985-7A23-473B-8888-EDF4D13801AF}"/>
                </a:ext>
              </a:extLst>
            </p:cNvPr>
            <p:cNvGrpSpPr>
              <a:grpSpLocks/>
            </p:cNvGrpSpPr>
            <p:nvPr/>
          </p:nvGrpSpPr>
          <p:grpSpPr bwMode="auto">
            <a:xfrm>
              <a:off x="0" y="-52708"/>
              <a:ext cx="9296400" cy="4548508"/>
              <a:chOff x="0" y="-52708"/>
              <a:chExt cx="9296400" cy="4548508"/>
            </a:xfrm>
          </p:grpSpPr>
          <p:grpSp>
            <p:nvGrpSpPr>
              <p:cNvPr id="10" name="Group 7">
                <a:extLst>
                  <a:ext uri="{FF2B5EF4-FFF2-40B4-BE49-F238E27FC236}">
                    <a16:creationId xmlns:a16="http://schemas.microsoft.com/office/drawing/2014/main" id="{08C3412F-7C43-4D49-A8F6-3EA267C6A5F4}"/>
                  </a:ext>
                </a:extLst>
              </p:cNvPr>
              <p:cNvGrpSpPr>
                <a:grpSpLocks/>
              </p:cNvGrpSpPr>
              <p:nvPr/>
            </p:nvGrpSpPr>
            <p:grpSpPr bwMode="auto">
              <a:xfrm>
                <a:off x="0" y="-52708"/>
                <a:ext cx="9296400" cy="4548508"/>
                <a:chOff x="0" y="0"/>
                <a:chExt cx="3218687" cy="2028766"/>
              </a:xfrm>
            </p:grpSpPr>
            <p:sp>
              <p:nvSpPr>
                <p:cNvPr id="12" name="Rectangle 10">
                  <a:extLst>
                    <a:ext uri="{FF2B5EF4-FFF2-40B4-BE49-F238E27FC236}">
                      <a16:creationId xmlns:a16="http://schemas.microsoft.com/office/drawing/2014/main" id="{00D638BC-1525-4BA3-B430-2D91848CA58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3" name="Group 11">
                  <a:extLst>
                    <a:ext uri="{FF2B5EF4-FFF2-40B4-BE49-F238E27FC236}">
                      <a16:creationId xmlns:a16="http://schemas.microsoft.com/office/drawing/2014/main" id="{359896F4-1F51-411D-93EA-C5F2CF22874E}"/>
                    </a:ext>
                  </a:extLst>
                </p:cNvPr>
                <p:cNvGrpSpPr>
                  <a:grpSpLocks/>
                </p:cNvGrpSpPr>
                <p:nvPr/>
              </p:nvGrpSpPr>
              <p:grpSpPr bwMode="auto">
                <a:xfrm>
                  <a:off x="0" y="19050"/>
                  <a:ext cx="2249424" cy="832104"/>
                  <a:chOff x="228600" y="0"/>
                  <a:chExt cx="1472184" cy="1024128"/>
                </a:xfrm>
              </p:grpSpPr>
              <p:sp>
                <p:nvSpPr>
                  <p:cNvPr id="14" name="Rectangle 10">
                    <a:extLst>
                      <a:ext uri="{FF2B5EF4-FFF2-40B4-BE49-F238E27FC236}">
                        <a16:creationId xmlns:a16="http://schemas.microsoft.com/office/drawing/2014/main" id="{102C3C0B-AAF0-4B99-BADA-18008A4F7F6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5" name="Rectangle 13">
                    <a:extLst>
                      <a:ext uri="{FF2B5EF4-FFF2-40B4-BE49-F238E27FC236}">
                        <a16:creationId xmlns:a16="http://schemas.microsoft.com/office/drawing/2014/main" id="{76B6300C-0A7D-4386-A329-C81E61849AC4}"/>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1" name="Picture 9">
                <a:extLst>
                  <a:ext uri="{FF2B5EF4-FFF2-40B4-BE49-F238E27FC236}">
                    <a16:creationId xmlns:a16="http://schemas.microsoft.com/office/drawing/2014/main" id="{BC3C79FE-8B96-4EF0-ABB9-79CD9B6B5F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8">
              <a:extLst>
                <a:ext uri="{FF2B5EF4-FFF2-40B4-BE49-F238E27FC236}">
                  <a16:creationId xmlns:a16="http://schemas.microsoft.com/office/drawing/2014/main" id="{CDC1BA6C-6142-417D-BE25-FF5F67BE6C23}"/>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63842" name="Rectangle 2"/>
          <p:cNvSpPr>
            <a:spLocks noGrp="1" noChangeArrowheads="1"/>
          </p:cNvSpPr>
          <p:nvPr>
            <p:ph type="title"/>
          </p:nvPr>
        </p:nvSpPr>
        <p:spPr>
          <a:xfrm>
            <a:off x="1661740" y="274638"/>
            <a:ext cx="9920659" cy="1143000"/>
          </a:xfrm>
        </p:spPr>
        <p:txBody>
          <a:bodyPr>
            <a:normAutofit/>
          </a:bodyPr>
          <a:lstStyle/>
          <a:p>
            <a:pPr eaLnBrk="1" hangingPunct="1">
              <a:defRPr/>
            </a:pPr>
            <a:r>
              <a:rPr lang="en-US" sz="4000" dirty="0">
                <a:solidFill>
                  <a:srgbClr val="C00000"/>
                </a:solidFill>
                <a:effectLst>
                  <a:outerShdw blurRad="38100" dist="38100" dir="2700000" algn="tl">
                    <a:srgbClr val="C0C0C0"/>
                  </a:outerShdw>
                </a:effectLst>
              </a:rPr>
              <a:t>HEAT TRANSFER     (HOW FIRE IS SPREAD)</a:t>
            </a:r>
          </a:p>
        </p:txBody>
      </p:sp>
      <p:sp>
        <p:nvSpPr>
          <p:cNvPr id="27652" name="Rectangle 3"/>
          <p:cNvSpPr>
            <a:spLocks noGrp="1" noChangeArrowheads="1"/>
          </p:cNvSpPr>
          <p:nvPr>
            <p:ph type="body" sz="half" idx="1"/>
          </p:nvPr>
        </p:nvSpPr>
        <p:spPr bwMode="auto">
          <a:xfrm>
            <a:off x="1981201" y="1600201"/>
            <a:ext cx="49434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spcBef>
                <a:spcPct val="50000"/>
              </a:spcBef>
            </a:pPr>
            <a:r>
              <a:rPr lang="en-US" sz="2800" b="1" u="sng" dirty="0">
                <a:latin typeface="Tahoma" panose="020B0604030504040204" pitchFamily="34" charset="0"/>
              </a:rPr>
              <a:t>Conduction</a:t>
            </a:r>
            <a:r>
              <a:rPr lang="en-US" sz="2800" dirty="0">
                <a:latin typeface="Tahoma" panose="020B0604030504040204" pitchFamily="34" charset="0"/>
              </a:rPr>
              <a:t> </a:t>
            </a:r>
            <a:r>
              <a:rPr lang="en-US" sz="2800" dirty="0"/>
              <a:t>– transfer of heat from molecule to molecule</a:t>
            </a:r>
          </a:p>
          <a:p>
            <a:pPr eaLnBrk="1" hangingPunct="1">
              <a:spcBef>
                <a:spcPct val="50000"/>
              </a:spcBef>
            </a:pPr>
            <a:r>
              <a:rPr lang="en-US" sz="2800" b="1" u="sng" dirty="0">
                <a:latin typeface="Tahoma" panose="020B0604030504040204" pitchFamily="34" charset="0"/>
              </a:rPr>
              <a:t>Convection</a:t>
            </a:r>
            <a:r>
              <a:rPr lang="en-US" sz="2800" dirty="0">
                <a:latin typeface="Tahoma" panose="020B0604030504040204" pitchFamily="34" charset="0"/>
              </a:rPr>
              <a:t> </a:t>
            </a:r>
            <a:r>
              <a:rPr lang="en-US" sz="2800" dirty="0"/>
              <a:t>– caused by movement of heat gasses produced by any burning material</a:t>
            </a:r>
          </a:p>
          <a:p>
            <a:pPr eaLnBrk="1" hangingPunct="1">
              <a:spcBef>
                <a:spcPct val="50000"/>
              </a:spcBef>
            </a:pPr>
            <a:r>
              <a:rPr lang="en-US" sz="2800" b="1" u="sng" dirty="0">
                <a:latin typeface="Tahoma" panose="020B0604030504040204" pitchFamily="34" charset="0"/>
              </a:rPr>
              <a:t>Radiation</a:t>
            </a:r>
            <a:r>
              <a:rPr lang="en-US" sz="2800" dirty="0">
                <a:latin typeface="Tahoma" panose="020B0604030504040204" pitchFamily="34" charset="0"/>
              </a:rPr>
              <a:t> </a:t>
            </a:r>
            <a:r>
              <a:rPr lang="en-US" sz="2800" dirty="0"/>
              <a:t>– transfer of heat rays in straight rays</a:t>
            </a:r>
            <a:endParaRPr lang="en-US" sz="2800" dirty="0">
              <a:latin typeface="Tahoma" panose="020B0604030504040204" pitchFamily="34" charset="0"/>
            </a:endParaRPr>
          </a:p>
          <a:p>
            <a:pPr eaLnBrk="1" hangingPunct="1">
              <a:spcBef>
                <a:spcPct val="50000"/>
              </a:spcBef>
            </a:pPr>
            <a:endParaRPr lang="en-US" sz="2800" dirty="0"/>
          </a:p>
          <a:p>
            <a:pPr eaLnBrk="1" hangingPunct="1"/>
            <a:endParaRPr lang="en-US" sz="2800" dirty="0">
              <a:latin typeface="Tahoma" panose="020B0604030504040204" pitchFamily="34" charset="0"/>
            </a:endParaRPr>
          </a:p>
        </p:txBody>
      </p:sp>
      <p:pic>
        <p:nvPicPr>
          <p:cNvPr id="27653" name="Picture 4" descr="convection"/>
          <p:cNvPicPr>
            <a:picLocks noGrp="1" noChangeAspect="1" noChangeArrowheads="1"/>
          </p:cNvPicPr>
          <p:nvPr>
            <p:ph sz="quarter" idx="2"/>
          </p:nvPr>
        </p:nvPicPr>
        <p:blipFill>
          <a:blip r:embed="rId5">
            <a:extLst>
              <a:ext uri="{28A0092B-C50C-407E-A947-70E740481C1C}">
                <a14:useLocalDpi xmlns:a14="http://schemas.microsoft.com/office/drawing/2010/main" val="0"/>
              </a:ext>
            </a:extLst>
          </a:blip>
          <a:srcRect/>
          <a:stretch>
            <a:fillRect/>
          </a:stretch>
        </p:blipFill>
        <p:spPr bwMode="auto">
          <a:xfrm>
            <a:off x="7643814" y="2312989"/>
            <a:ext cx="2192337" cy="21859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5" descr="radiation"/>
          <p:cNvPicPr>
            <a:picLocks noGrp="1" noChangeAspect="1" noChangeArrowheads="1"/>
          </p:cNvPicPr>
          <p:nvPr>
            <p:ph sz="quarter" idx="3"/>
          </p:nvPr>
        </p:nvPicPr>
        <p:blipFill>
          <a:blip r:embed="rId6">
            <a:extLst>
              <a:ext uri="{28A0092B-C50C-407E-A947-70E740481C1C}">
                <a14:useLocalDpi xmlns:a14="http://schemas.microsoft.com/office/drawing/2010/main" val="0"/>
              </a:ext>
            </a:extLst>
          </a:blip>
          <a:srcRect/>
          <a:stretch>
            <a:fillRect/>
          </a:stretch>
        </p:blipFill>
        <p:spPr bwMode="auto">
          <a:xfrm>
            <a:off x="7716838" y="4689476"/>
            <a:ext cx="2139950" cy="132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C5BD32C-DEEB-4E3E-8EA2-14D827498737}" type="slidenum">
              <a:rPr lang="en-US" b="0"/>
              <a:pPr eaLnBrk="1" hangingPunct="1"/>
              <a:t>22</a:t>
            </a:fld>
            <a:endParaRPr lang="en-US" b="0"/>
          </a:p>
        </p:txBody>
      </p:sp>
    </p:spTree>
    <p:extLst>
      <p:ext uri="{BB962C8B-B14F-4D97-AF65-F5344CB8AC3E}">
        <p14:creationId xmlns:p14="http://schemas.microsoft.com/office/powerpoint/2010/main" val="1402708604"/>
      </p:ext>
    </p:extLst>
  </p:cSld>
  <p:clrMapOvr>
    <a:masterClrMapping/>
  </p:clrMapOvr>
  <p:transition>
    <p:cover/>
  </p:transition>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41B59C26-BBEF-4BFE-B576-842F886B52A2}"/>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6D073C82-977C-463C-A7BC-FE5135FA2955}"/>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E807F38C-53C9-4D24-815A-F06809B6160A}"/>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6D1BCE4B-D698-4FCF-9B21-01EB9169593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03D448B3-9EAA-49DC-B958-9CF904D3D7A3}"/>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ADFE7589-0A56-4DB7-A9A3-01BC6E681CE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63740520-61CB-4D8A-9600-EB40B951E8D5}"/>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646A29F5-CFFD-4FDE-8C49-54D563C56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7C98E348-4F6D-4754-84BB-1A410E7C8E7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8786" name="Rectangle 2"/>
          <p:cNvSpPr>
            <a:spLocks noGrp="1" noChangeArrowheads="1"/>
          </p:cNvSpPr>
          <p:nvPr>
            <p:ph type="title"/>
          </p:nvPr>
        </p:nvSpPr>
        <p:spPr>
          <a:xfrm>
            <a:off x="1561806" y="609600"/>
            <a:ext cx="9804889" cy="1320800"/>
          </a:xfrm>
        </p:spPr>
        <p:txBody>
          <a:bodyPr/>
          <a:lstStyle/>
          <a:p>
            <a:pPr algn="ctr" eaLnBrk="1" hangingPunct="1">
              <a:defRPr/>
            </a:pPr>
            <a:r>
              <a:rPr lang="en-US" sz="4000" dirty="0">
                <a:solidFill>
                  <a:srgbClr val="C00000"/>
                </a:solidFill>
                <a:effectLst>
                  <a:outerShdw blurRad="38100" dist="38100" dir="2700000" algn="tl">
                    <a:srgbClr val="C0C0C0"/>
                  </a:outerShdw>
                </a:effectLst>
                <a:cs typeface="Times New Roman" pitchFamily="18" charset="0"/>
              </a:rPr>
              <a:t>EXTINGUISHMENTS OF FIRE</a:t>
            </a:r>
          </a:p>
        </p:txBody>
      </p:sp>
      <p:sp>
        <p:nvSpPr>
          <p:cNvPr id="28676"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dirty="0">
                <a:cs typeface="Times New Roman" panose="02020603050405020304" pitchFamily="18" charset="0"/>
              </a:rPr>
              <a:t> </a:t>
            </a:r>
            <a:r>
              <a:rPr lang="en-US" sz="2400" dirty="0">
                <a:cs typeface="Times New Roman" panose="02020603050405020304" pitchFamily="18" charset="0"/>
              </a:rPr>
              <a:t>Removal of Fuel</a:t>
            </a:r>
          </a:p>
          <a:p>
            <a:pPr eaLnBrk="1" hangingPunct="1"/>
            <a:endParaRPr lang="en-US" sz="2400" dirty="0">
              <a:cs typeface="Times New Roman" panose="02020603050405020304" pitchFamily="18" charset="0"/>
            </a:endParaRPr>
          </a:p>
          <a:p>
            <a:pPr eaLnBrk="1" hangingPunct="1"/>
            <a:r>
              <a:rPr lang="en-US" sz="2400" dirty="0">
                <a:cs typeface="Times New Roman" panose="02020603050405020304" pitchFamily="18" charset="0"/>
              </a:rPr>
              <a:t> Excluding or Limiting Oxygen</a:t>
            </a:r>
          </a:p>
          <a:p>
            <a:pPr eaLnBrk="1" hangingPunct="1"/>
            <a:endParaRPr lang="en-US" sz="2400" dirty="0">
              <a:cs typeface="Times New Roman" panose="02020603050405020304" pitchFamily="18" charset="0"/>
            </a:endParaRPr>
          </a:p>
          <a:p>
            <a:pPr eaLnBrk="1" hangingPunct="1"/>
            <a:r>
              <a:rPr lang="en-US" sz="2400" dirty="0">
                <a:cs typeface="Times New Roman" panose="02020603050405020304" pitchFamily="18" charset="0"/>
              </a:rPr>
              <a:t> Cooling</a:t>
            </a:r>
          </a:p>
          <a:p>
            <a:pPr eaLnBrk="1" hangingPunct="1"/>
            <a:endParaRPr lang="en-US" sz="2400" dirty="0">
              <a:cs typeface="Times New Roman" panose="02020603050405020304" pitchFamily="18" charset="0"/>
            </a:endParaRPr>
          </a:p>
          <a:p>
            <a:pPr eaLnBrk="1" hangingPunct="1"/>
            <a:r>
              <a:rPr lang="en-US" sz="2400" dirty="0">
                <a:cs typeface="Times New Roman" panose="02020603050405020304" pitchFamily="18" charset="0"/>
              </a:rPr>
              <a:t> By Interrupting the Chain Reaction</a:t>
            </a:r>
          </a:p>
        </p:txBody>
      </p:sp>
      <p:sp>
        <p:nvSpPr>
          <p:cNvPr id="2867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CA07A4E-AC52-4C6A-9F50-F2C3ACF0C53F}" type="slidenum">
              <a:rPr lang="en-US" b="0"/>
              <a:pPr eaLnBrk="1" hangingPunct="1"/>
              <a:t>23</a:t>
            </a:fld>
            <a:endParaRPr lang="en-US" b="0"/>
          </a:p>
        </p:txBody>
      </p:sp>
    </p:spTree>
    <p:extLst>
      <p:ext uri="{BB962C8B-B14F-4D97-AF65-F5344CB8AC3E}">
        <p14:creationId xmlns:p14="http://schemas.microsoft.com/office/powerpoint/2010/main" val="22633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C8634157-E6DE-4DCE-A150-74F2AEE5A5D4}"/>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76E69711-D189-4CE3-B1B9-0FD9E8E8189D}"/>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3E1BA4B9-292E-42BF-9EA7-95B22E17E1E7}"/>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CDCDF6C2-E8D8-4E77-A19C-DF230185235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3742BC5E-42EB-4541-9A4F-78B9F1CC7FA4}"/>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EAEE33F3-87D6-4E54-916B-527FA2CA918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93CF855F-79D0-4416-B9F5-AC8DD411876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45212DF3-71E0-4195-81D2-70546FE24A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4769EE87-34E4-46A6-8029-D2794542577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71010" name="Rectangle 2"/>
          <p:cNvSpPr>
            <a:spLocks noGrp="1" noChangeArrowheads="1"/>
          </p:cNvSpPr>
          <p:nvPr>
            <p:ph type="title"/>
          </p:nvPr>
        </p:nvSpPr>
        <p:spPr>
          <a:xfrm>
            <a:off x="1524000" y="274638"/>
            <a:ext cx="9144000" cy="1143000"/>
          </a:xfrm>
        </p:spPr>
        <p:txBody>
          <a:bodyPr/>
          <a:lstStyle/>
          <a:p>
            <a:pPr algn="ctr" eaLnBrk="1" hangingPunct="1">
              <a:defRPr/>
            </a:pPr>
            <a:r>
              <a:rPr lang="en-US" sz="4000" dirty="0">
                <a:solidFill>
                  <a:srgbClr val="C00000"/>
                </a:solidFill>
                <a:effectLst>
                  <a:outerShdw blurRad="38100" dist="38100" dir="2700000" algn="tl">
                    <a:srgbClr val="C0C0C0"/>
                  </a:outerShdw>
                </a:effectLst>
              </a:rPr>
              <a:t>PERMANENT FIRE EXTINGUISHERS</a:t>
            </a:r>
          </a:p>
        </p:txBody>
      </p:sp>
      <p:sp>
        <p:nvSpPr>
          <p:cNvPr id="29700"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spcBef>
                <a:spcPct val="50000"/>
              </a:spcBef>
            </a:pPr>
            <a:r>
              <a:rPr lang="en-US" sz="2400" dirty="0">
                <a:latin typeface="Tahoma" panose="020B0604030504040204" pitchFamily="34" charset="0"/>
              </a:rPr>
              <a:t>Standpipe and Hose</a:t>
            </a:r>
          </a:p>
          <a:p>
            <a:pPr eaLnBrk="1" hangingPunct="1">
              <a:lnSpc>
                <a:spcPct val="90000"/>
              </a:lnSpc>
              <a:spcBef>
                <a:spcPct val="50000"/>
              </a:spcBef>
            </a:pPr>
            <a:r>
              <a:rPr lang="en-US" sz="2400" dirty="0">
                <a:latin typeface="Tahoma" panose="020B0604030504040204" pitchFamily="34" charset="0"/>
              </a:rPr>
              <a:t>Automatic Sprinkler System</a:t>
            </a:r>
          </a:p>
          <a:p>
            <a:pPr eaLnBrk="1" hangingPunct="1">
              <a:lnSpc>
                <a:spcPct val="90000"/>
              </a:lnSpc>
              <a:spcBef>
                <a:spcPct val="50000"/>
              </a:spcBef>
            </a:pPr>
            <a:r>
              <a:rPr lang="en-US" sz="2400" dirty="0">
                <a:latin typeface="Tahoma" panose="020B0604030504040204" pitchFamily="34" charset="0"/>
              </a:rPr>
              <a:t>Fire Hydrant</a:t>
            </a:r>
          </a:p>
          <a:p>
            <a:pPr eaLnBrk="1" hangingPunct="1">
              <a:lnSpc>
                <a:spcPct val="90000"/>
              </a:lnSpc>
              <a:spcBef>
                <a:spcPct val="50000"/>
              </a:spcBef>
            </a:pPr>
            <a:r>
              <a:rPr lang="en-US" sz="2400" dirty="0">
                <a:latin typeface="Tahoma" panose="020B0604030504040204" pitchFamily="34" charset="0"/>
              </a:rPr>
              <a:t>Fire Pump</a:t>
            </a:r>
          </a:p>
          <a:p>
            <a:pPr eaLnBrk="1" hangingPunct="1">
              <a:lnSpc>
                <a:spcPct val="90000"/>
              </a:lnSpc>
              <a:spcBef>
                <a:spcPct val="50000"/>
              </a:spcBef>
            </a:pPr>
            <a:r>
              <a:rPr lang="en-US" sz="2400" dirty="0">
                <a:latin typeface="Tahoma" panose="020B0604030504040204" pitchFamily="34" charset="0"/>
              </a:rPr>
              <a:t>Fire Truck</a:t>
            </a:r>
          </a:p>
          <a:p>
            <a:pPr eaLnBrk="1" hangingPunct="1">
              <a:lnSpc>
                <a:spcPct val="90000"/>
              </a:lnSpc>
              <a:spcBef>
                <a:spcPct val="50000"/>
              </a:spcBef>
            </a:pPr>
            <a:r>
              <a:rPr lang="en-US" sz="2400" dirty="0">
                <a:latin typeface="Tahoma" panose="020B0604030504040204" pitchFamily="34" charset="0"/>
              </a:rPr>
              <a:t>Automatic fixed fire extinguishing system (Ex. FM-200)</a:t>
            </a:r>
          </a:p>
        </p:txBody>
      </p:sp>
      <p:sp>
        <p:nvSpPr>
          <p:cNvPr id="296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9F4150CA-76D4-4115-81B5-8F4CB0A32003}" type="slidenum">
              <a:rPr lang="en-US" b="0"/>
              <a:pPr eaLnBrk="1" hangingPunct="1"/>
              <a:t>24</a:t>
            </a:fld>
            <a:endParaRPr lang="en-US" b="0"/>
          </a:p>
        </p:txBody>
      </p:sp>
    </p:spTree>
    <p:extLst>
      <p:ext uri="{BB962C8B-B14F-4D97-AF65-F5344CB8AC3E}">
        <p14:creationId xmlns:p14="http://schemas.microsoft.com/office/powerpoint/2010/main" val="137799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3" name="Group 3">
            <a:extLst>
              <a:ext uri="{FF2B5EF4-FFF2-40B4-BE49-F238E27FC236}">
                <a16:creationId xmlns:a16="http://schemas.microsoft.com/office/drawing/2014/main" id="{A6E53C83-577F-4DA2-AFEF-8492A72ABBDE}"/>
              </a:ext>
            </a:extLst>
          </p:cNvPr>
          <p:cNvGrpSpPr>
            <a:grpSpLocks/>
          </p:cNvGrpSpPr>
          <p:nvPr/>
        </p:nvGrpSpPr>
        <p:grpSpPr bwMode="auto">
          <a:xfrm>
            <a:off x="0" y="-52388"/>
            <a:ext cx="12192000" cy="6910388"/>
            <a:chOff x="0" y="-52708"/>
            <a:chExt cx="9296400" cy="6910708"/>
          </a:xfrm>
        </p:grpSpPr>
        <p:grpSp>
          <p:nvGrpSpPr>
            <p:cNvPr id="24" name="Group 4">
              <a:extLst>
                <a:ext uri="{FF2B5EF4-FFF2-40B4-BE49-F238E27FC236}">
                  <a16:creationId xmlns:a16="http://schemas.microsoft.com/office/drawing/2014/main" id="{4415A725-3737-4452-9C1C-497891210410}"/>
                </a:ext>
              </a:extLst>
            </p:cNvPr>
            <p:cNvGrpSpPr>
              <a:grpSpLocks/>
            </p:cNvGrpSpPr>
            <p:nvPr/>
          </p:nvGrpSpPr>
          <p:grpSpPr bwMode="auto">
            <a:xfrm>
              <a:off x="0" y="-52708"/>
              <a:ext cx="9296400" cy="4548508"/>
              <a:chOff x="0" y="-52708"/>
              <a:chExt cx="9296400" cy="4548508"/>
            </a:xfrm>
          </p:grpSpPr>
          <p:grpSp>
            <p:nvGrpSpPr>
              <p:cNvPr id="26" name="Group 7">
                <a:extLst>
                  <a:ext uri="{FF2B5EF4-FFF2-40B4-BE49-F238E27FC236}">
                    <a16:creationId xmlns:a16="http://schemas.microsoft.com/office/drawing/2014/main" id="{1FAF3DAE-C761-46FD-9F62-667637146D47}"/>
                  </a:ext>
                </a:extLst>
              </p:cNvPr>
              <p:cNvGrpSpPr>
                <a:grpSpLocks/>
              </p:cNvGrpSpPr>
              <p:nvPr/>
            </p:nvGrpSpPr>
            <p:grpSpPr bwMode="auto">
              <a:xfrm>
                <a:off x="0" y="-52708"/>
                <a:ext cx="9296400" cy="4548508"/>
                <a:chOff x="0" y="0"/>
                <a:chExt cx="3218687" cy="2028766"/>
              </a:xfrm>
            </p:grpSpPr>
            <p:sp>
              <p:nvSpPr>
                <p:cNvPr id="28" name="Rectangle 10">
                  <a:extLst>
                    <a:ext uri="{FF2B5EF4-FFF2-40B4-BE49-F238E27FC236}">
                      <a16:creationId xmlns:a16="http://schemas.microsoft.com/office/drawing/2014/main" id="{2EC71533-8AA4-4D16-B31B-4993BEDC149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29" name="Group 11">
                  <a:extLst>
                    <a:ext uri="{FF2B5EF4-FFF2-40B4-BE49-F238E27FC236}">
                      <a16:creationId xmlns:a16="http://schemas.microsoft.com/office/drawing/2014/main" id="{CBB4B888-0900-4FB6-B240-C148D92CEFF2}"/>
                    </a:ext>
                  </a:extLst>
                </p:cNvPr>
                <p:cNvGrpSpPr>
                  <a:grpSpLocks/>
                </p:cNvGrpSpPr>
                <p:nvPr/>
              </p:nvGrpSpPr>
              <p:grpSpPr bwMode="auto">
                <a:xfrm>
                  <a:off x="0" y="19050"/>
                  <a:ext cx="2249424" cy="832104"/>
                  <a:chOff x="228600" y="0"/>
                  <a:chExt cx="1472184" cy="1024128"/>
                </a:xfrm>
              </p:grpSpPr>
              <p:sp>
                <p:nvSpPr>
                  <p:cNvPr id="30" name="Rectangle 10">
                    <a:extLst>
                      <a:ext uri="{FF2B5EF4-FFF2-40B4-BE49-F238E27FC236}">
                        <a16:creationId xmlns:a16="http://schemas.microsoft.com/office/drawing/2014/main" id="{9DDAF069-7004-403D-846C-FC7C78393AA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31" name="Rectangle 13">
                    <a:extLst>
                      <a:ext uri="{FF2B5EF4-FFF2-40B4-BE49-F238E27FC236}">
                        <a16:creationId xmlns:a16="http://schemas.microsoft.com/office/drawing/2014/main" id="{2F354057-9384-442D-BF0A-23791D2C6F0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27" name="Picture 9">
                <a:extLst>
                  <a:ext uri="{FF2B5EF4-FFF2-40B4-BE49-F238E27FC236}">
                    <a16:creationId xmlns:a16="http://schemas.microsoft.com/office/drawing/2014/main" id="{9EB47CD3-4821-4DBE-A4D4-A02ACC7E7D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Rectangle 24">
              <a:extLst>
                <a:ext uri="{FF2B5EF4-FFF2-40B4-BE49-F238E27FC236}">
                  <a16:creationId xmlns:a16="http://schemas.microsoft.com/office/drawing/2014/main" id="{B68077DA-C038-49A7-BB00-C9F7CF53E1D9}"/>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72034" name="Rectangle 2"/>
          <p:cNvSpPr>
            <a:spLocks noGrp="1" noChangeArrowheads="1"/>
          </p:cNvSpPr>
          <p:nvPr>
            <p:ph type="title"/>
          </p:nvPr>
        </p:nvSpPr>
        <p:spPr>
          <a:xfrm>
            <a:off x="1524000" y="274638"/>
            <a:ext cx="9144000" cy="1143000"/>
          </a:xfrm>
        </p:spPr>
        <p:txBody>
          <a:bodyPr/>
          <a:lstStyle/>
          <a:p>
            <a:pPr algn="ctr" eaLnBrk="1" hangingPunct="1">
              <a:defRPr/>
            </a:pPr>
            <a:r>
              <a:rPr lang="en-US" sz="4000" dirty="0">
                <a:solidFill>
                  <a:srgbClr val="C00000"/>
                </a:solidFill>
                <a:effectLst>
                  <a:outerShdw blurRad="38100" dist="38100" dir="2700000" algn="tl">
                    <a:srgbClr val="C0C0C0"/>
                  </a:outerShdw>
                </a:effectLst>
              </a:rPr>
              <a:t>PORTABLE FIRE EXTINGUISHERS</a:t>
            </a:r>
          </a:p>
        </p:txBody>
      </p:sp>
      <p:sp>
        <p:nvSpPr>
          <p:cNvPr id="307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4512F5E-85A3-4AFF-ACA4-20F4366B21EC}" type="slidenum">
              <a:rPr lang="en-US" b="0"/>
              <a:pPr eaLnBrk="1" hangingPunct="1"/>
              <a:t>25</a:t>
            </a:fld>
            <a:endParaRPr lang="en-US" b="0"/>
          </a:p>
        </p:txBody>
      </p:sp>
      <p:pic>
        <p:nvPicPr>
          <p:cNvPr id="30724"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895601"/>
            <a:ext cx="1066800"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3475038"/>
            <a:ext cx="1752600" cy="901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726" name="Text Box 9"/>
          <p:cNvSpPr txBox="1">
            <a:spLocks noChangeArrowheads="1"/>
          </p:cNvSpPr>
          <p:nvPr/>
        </p:nvSpPr>
        <p:spPr bwMode="auto">
          <a:xfrm>
            <a:off x="3397250" y="3124201"/>
            <a:ext cx="1936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DRY CHEMICAL</a:t>
            </a:r>
          </a:p>
        </p:txBody>
      </p:sp>
      <p:pic>
        <p:nvPicPr>
          <p:cNvPr id="30727"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86000" y="4591050"/>
            <a:ext cx="7366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7600" y="4953000"/>
            <a:ext cx="1295400" cy="9921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729" name="Text Box 14"/>
          <p:cNvSpPr txBox="1">
            <a:spLocks noChangeArrowheads="1"/>
          </p:cNvSpPr>
          <p:nvPr/>
        </p:nvSpPr>
        <p:spPr bwMode="auto">
          <a:xfrm>
            <a:off x="3225800" y="4556126"/>
            <a:ext cx="2190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CARBON DIOXIDE</a:t>
            </a:r>
          </a:p>
        </p:txBody>
      </p:sp>
      <p:pic>
        <p:nvPicPr>
          <p:cNvPr id="30730"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82000" y="1966913"/>
            <a:ext cx="1295400" cy="977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731" name="Text Box 16"/>
          <p:cNvSpPr txBox="1">
            <a:spLocks noChangeArrowheads="1"/>
          </p:cNvSpPr>
          <p:nvPr/>
        </p:nvSpPr>
        <p:spPr bwMode="auto">
          <a:xfrm>
            <a:off x="8686800" y="1524001"/>
            <a:ext cx="76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AFFF</a:t>
            </a:r>
          </a:p>
        </p:txBody>
      </p:sp>
      <p:pic>
        <p:nvPicPr>
          <p:cNvPr id="30732" name="Picture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2800" y="1905000"/>
            <a:ext cx="611188" cy="990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33"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82813" y="1447800"/>
            <a:ext cx="836612"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Picture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1000" y="3429000"/>
            <a:ext cx="1828800" cy="9398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0735" name="Text Box 20"/>
          <p:cNvSpPr txBox="1">
            <a:spLocks noChangeArrowheads="1"/>
          </p:cNvSpPr>
          <p:nvPr/>
        </p:nvSpPr>
        <p:spPr bwMode="auto">
          <a:xfrm>
            <a:off x="3124200" y="1462088"/>
            <a:ext cx="1022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WATER</a:t>
            </a:r>
          </a:p>
        </p:txBody>
      </p:sp>
      <p:pic>
        <p:nvPicPr>
          <p:cNvPr id="30736" name="Picture 21" descr="P101007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0400" y="3276600"/>
            <a:ext cx="857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7" name="Text Box 22"/>
          <p:cNvSpPr txBox="1">
            <a:spLocks noChangeArrowheads="1"/>
          </p:cNvSpPr>
          <p:nvPr/>
        </p:nvSpPr>
        <p:spPr bwMode="auto">
          <a:xfrm>
            <a:off x="8178800" y="3048001"/>
            <a:ext cx="1276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HCFC-123</a:t>
            </a:r>
          </a:p>
        </p:txBody>
      </p:sp>
      <p:pic>
        <p:nvPicPr>
          <p:cNvPr id="30738" name="Picture 26" descr="Badger - AR - AFFF Foam Extinguishers"/>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34200" y="1822450"/>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9" name="Rectangle 32"/>
          <p:cNvSpPr>
            <a:spLocks noChangeArrowheads="1"/>
          </p:cNvSpPr>
          <p:nvPr/>
        </p:nvSpPr>
        <p:spPr bwMode="auto">
          <a:xfrm>
            <a:off x="1763713" y="2239963"/>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pic>
        <p:nvPicPr>
          <p:cNvPr id="30740" name="Picture 34" descr="Dry Chemical Powder Extinguish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58000" y="472440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1" name="Text Box 35"/>
          <p:cNvSpPr txBox="1">
            <a:spLocks noChangeArrowheads="1"/>
          </p:cNvSpPr>
          <p:nvPr/>
        </p:nvSpPr>
        <p:spPr bwMode="auto">
          <a:xfrm>
            <a:off x="8089900" y="4572001"/>
            <a:ext cx="1758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a:t>DRY POWDER</a:t>
            </a:r>
          </a:p>
        </p:txBody>
      </p:sp>
      <p:sp>
        <p:nvSpPr>
          <p:cNvPr id="172068" name="AutoShape 36"/>
          <p:cNvSpPr>
            <a:spLocks noChangeArrowheads="1"/>
          </p:cNvSpPr>
          <p:nvPr/>
        </p:nvSpPr>
        <p:spPr bwMode="auto">
          <a:xfrm>
            <a:off x="8382000" y="4953000"/>
            <a:ext cx="990600" cy="808038"/>
          </a:xfrm>
          <a:prstGeom prst="star5">
            <a:avLst/>
          </a:prstGeom>
          <a:solidFill>
            <a:srgbClr val="FFFF00"/>
          </a:solidFill>
          <a:ln w="12700">
            <a:solidFill>
              <a:schemeClr val="tx1"/>
            </a:solidFill>
            <a:miter lim="800000"/>
            <a:headEnd/>
            <a:tailEnd/>
          </a:ln>
          <a:effectLst>
            <a:outerShdw dist="107763" dir="2700000" algn="ctr" rotWithShape="0">
              <a:schemeClr val="bg2"/>
            </a:outerShdw>
          </a:effectLst>
        </p:spPr>
        <p:txBody>
          <a:bodyPr wrap="none" lIns="92075" tIns="46038" rIns="92075" bIns="46038" anchor="ctr"/>
          <a:lstStyle/>
          <a:p>
            <a:pPr algn="ctr" eaLnBrk="0" hangingPunct="0">
              <a:defRPr/>
            </a:pPr>
            <a:r>
              <a:rPr lang="en-US" sz="3200">
                <a:effectLst>
                  <a:outerShdw blurRad="38100" dist="38100" dir="2700000" algn="tl">
                    <a:srgbClr val="FFFFFF"/>
                  </a:outerShdw>
                </a:effectLst>
                <a:latin typeface="Arial" charset="0"/>
              </a:rPr>
              <a:t>D</a:t>
            </a:r>
          </a:p>
        </p:txBody>
      </p:sp>
    </p:spTree>
    <p:extLst>
      <p:ext uri="{BB962C8B-B14F-4D97-AF65-F5344CB8AC3E}">
        <p14:creationId xmlns:p14="http://schemas.microsoft.com/office/powerpoint/2010/main" val="310733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5" name="Group 3">
            <a:extLst>
              <a:ext uri="{FF2B5EF4-FFF2-40B4-BE49-F238E27FC236}">
                <a16:creationId xmlns:a16="http://schemas.microsoft.com/office/drawing/2014/main" id="{78448773-A8C3-4690-B973-7D1E5B59FDDF}"/>
              </a:ext>
            </a:extLst>
          </p:cNvPr>
          <p:cNvGrpSpPr>
            <a:grpSpLocks/>
          </p:cNvGrpSpPr>
          <p:nvPr/>
        </p:nvGrpSpPr>
        <p:grpSpPr bwMode="auto">
          <a:xfrm>
            <a:off x="0" y="-52388"/>
            <a:ext cx="12192000" cy="6910388"/>
            <a:chOff x="0" y="-52708"/>
            <a:chExt cx="9296400" cy="6910708"/>
          </a:xfrm>
        </p:grpSpPr>
        <p:grpSp>
          <p:nvGrpSpPr>
            <p:cNvPr id="36" name="Group 4">
              <a:extLst>
                <a:ext uri="{FF2B5EF4-FFF2-40B4-BE49-F238E27FC236}">
                  <a16:creationId xmlns:a16="http://schemas.microsoft.com/office/drawing/2014/main" id="{A1E01B30-D89B-4FE2-B924-B64A151691A0}"/>
                </a:ext>
              </a:extLst>
            </p:cNvPr>
            <p:cNvGrpSpPr>
              <a:grpSpLocks/>
            </p:cNvGrpSpPr>
            <p:nvPr/>
          </p:nvGrpSpPr>
          <p:grpSpPr bwMode="auto">
            <a:xfrm>
              <a:off x="0" y="-52708"/>
              <a:ext cx="9296400" cy="4548508"/>
              <a:chOff x="0" y="-52708"/>
              <a:chExt cx="9296400" cy="4548508"/>
            </a:xfrm>
          </p:grpSpPr>
          <p:grpSp>
            <p:nvGrpSpPr>
              <p:cNvPr id="38" name="Group 7">
                <a:extLst>
                  <a:ext uri="{FF2B5EF4-FFF2-40B4-BE49-F238E27FC236}">
                    <a16:creationId xmlns:a16="http://schemas.microsoft.com/office/drawing/2014/main" id="{37426462-17E6-43EC-97E5-7B930F9C9AFD}"/>
                  </a:ext>
                </a:extLst>
              </p:cNvPr>
              <p:cNvGrpSpPr>
                <a:grpSpLocks/>
              </p:cNvGrpSpPr>
              <p:nvPr/>
            </p:nvGrpSpPr>
            <p:grpSpPr bwMode="auto">
              <a:xfrm>
                <a:off x="0" y="-52708"/>
                <a:ext cx="9296400" cy="4548508"/>
                <a:chOff x="0" y="0"/>
                <a:chExt cx="3218687" cy="2028766"/>
              </a:xfrm>
            </p:grpSpPr>
            <p:sp>
              <p:nvSpPr>
                <p:cNvPr id="40" name="Rectangle 10">
                  <a:extLst>
                    <a:ext uri="{FF2B5EF4-FFF2-40B4-BE49-F238E27FC236}">
                      <a16:creationId xmlns:a16="http://schemas.microsoft.com/office/drawing/2014/main" id="{A3D7F0AD-2B5B-4DA3-995A-769DB5ABCC5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41" name="Group 11">
                  <a:extLst>
                    <a:ext uri="{FF2B5EF4-FFF2-40B4-BE49-F238E27FC236}">
                      <a16:creationId xmlns:a16="http://schemas.microsoft.com/office/drawing/2014/main" id="{A827BF76-E4C3-494F-8D6F-4D092C7D7E4F}"/>
                    </a:ext>
                  </a:extLst>
                </p:cNvPr>
                <p:cNvGrpSpPr>
                  <a:grpSpLocks/>
                </p:cNvGrpSpPr>
                <p:nvPr/>
              </p:nvGrpSpPr>
              <p:grpSpPr bwMode="auto">
                <a:xfrm>
                  <a:off x="0" y="19050"/>
                  <a:ext cx="2249424" cy="832104"/>
                  <a:chOff x="228600" y="0"/>
                  <a:chExt cx="1472184" cy="1024128"/>
                </a:xfrm>
              </p:grpSpPr>
              <p:sp>
                <p:nvSpPr>
                  <p:cNvPr id="42" name="Rectangle 10">
                    <a:extLst>
                      <a:ext uri="{FF2B5EF4-FFF2-40B4-BE49-F238E27FC236}">
                        <a16:creationId xmlns:a16="http://schemas.microsoft.com/office/drawing/2014/main" id="{8F0D7B62-2E7A-4B09-A9D7-4CB47725BD55}"/>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43" name="Rectangle 13">
                    <a:extLst>
                      <a:ext uri="{FF2B5EF4-FFF2-40B4-BE49-F238E27FC236}">
                        <a16:creationId xmlns:a16="http://schemas.microsoft.com/office/drawing/2014/main" id="{9FCAC4F2-C7E6-475F-BD73-2745AE4C14CC}"/>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39" name="Picture 9">
                <a:extLst>
                  <a:ext uri="{FF2B5EF4-FFF2-40B4-BE49-F238E27FC236}">
                    <a16:creationId xmlns:a16="http://schemas.microsoft.com/office/drawing/2014/main" id="{5697F3F2-DD2C-49C9-8D29-55A42FCA42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Rectangle 36">
              <a:extLst>
                <a:ext uri="{FF2B5EF4-FFF2-40B4-BE49-F238E27FC236}">
                  <a16:creationId xmlns:a16="http://schemas.microsoft.com/office/drawing/2014/main" id="{68720D54-EBE9-458D-BD9A-37F01A915263}"/>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1747" name="Rectangle 2"/>
          <p:cNvSpPr>
            <a:spLocks noGrp="1" noChangeArrowheads="1"/>
          </p:cNvSpPr>
          <p:nvPr>
            <p:ph type="title"/>
          </p:nvPr>
        </p:nvSpPr>
        <p:spPr>
          <a:xfrm>
            <a:off x="1561806" y="274638"/>
            <a:ext cx="10430325" cy="1143000"/>
          </a:xfrm>
        </p:spPr>
        <p:txBody>
          <a:bodyPr/>
          <a:lstStyle/>
          <a:p>
            <a:pPr algn="ctr" eaLnBrk="1" hangingPunct="1"/>
            <a:r>
              <a:rPr lang="en-US" sz="4000" dirty="0">
                <a:solidFill>
                  <a:srgbClr val="C00000"/>
                </a:solidFill>
              </a:rPr>
              <a:t>PARTS OF A PORTABLE FIRE EXTINGUISHER </a:t>
            </a:r>
          </a:p>
        </p:txBody>
      </p:sp>
      <p:pic>
        <p:nvPicPr>
          <p:cNvPr id="31748" name="Picture 3" descr="fire-extinguisher-gauge"/>
          <p:cNvPicPr>
            <a:picLocks noGrp="1" noChangeAspect="1" noChangeArrowheads="1"/>
          </p:cNvPicPr>
          <p:nvPr>
            <p:ph sz="half" idx="1"/>
          </p:nvPr>
        </p:nvPicPr>
        <p:blipFill>
          <a:blip r:embed="rId5">
            <a:extLst>
              <a:ext uri="{28A0092B-C50C-407E-A947-70E740481C1C}">
                <a14:useLocalDpi xmlns:a14="http://schemas.microsoft.com/office/drawing/2010/main" val="0"/>
              </a:ext>
            </a:extLst>
          </a:blip>
          <a:srcRect/>
          <a:stretch>
            <a:fillRect/>
          </a:stretch>
        </p:blipFill>
        <p:spPr bwMode="auto">
          <a:xfrm>
            <a:off x="7288213" y="1449388"/>
            <a:ext cx="2133600" cy="160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fire-extinguisher-safety"/>
          <p:cNvPicPr>
            <a:picLocks noGrp="1" noChangeAspect="1" noChangeArrowheads="1"/>
          </p:cNvPicPr>
          <p:nvPr>
            <p:ph sz="quarter" idx="2"/>
          </p:nvPr>
        </p:nvPicPr>
        <p:blipFill>
          <a:blip r:embed="rId6">
            <a:extLst>
              <a:ext uri="{28A0092B-C50C-407E-A947-70E740481C1C}">
                <a14:useLocalDpi xmlns:a14="http://schemas.microsoft.com/office/drawing/2010/main" val="0"/>
              </a:ext>
            </a:extLst>
          </a:blip>
          <a:srcRect/>
          <a:stretch>
            <a:fillRect/>
          </a:stretch>
        </p:blipFill>
        <p:spPr bwMode="auto">
          <a:xfrm>
            <a:off x="7288213" y="4792663"/>
            <a:ext cx="2133600" cy="160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29" descr="fire-extinguisher-pin"/>
          <p:cNvPicPr>
            <a:picLocks noGrp="1" noChangeAspect="1" noChangeArrowheads="1"/>
          </p:cNvPicPr>
          <p:nvPr>
            <p:ph sz="quarter" idx="3"/>
          </p:nvPr>
        </p:nvPicPr>
        <p:blipFill>
          <a:blip r:embed="rId7">
            <a:extLst>
              <a:ext uri="{28A0092B-C50C-407E-A947-70E740481C1C}">
                <a14:useLocalDpi xmlns:a14="http://schemas.microsoft.com/office/drawing/2010/main" val="0"/>
              </a:ext>
            </a:extLst>
          </a:blip>
          <a:srcRect/>
          <a:stretch>
            <a:fillRect/>
          </a:stretch>
        </p:blipFill>
        <p:spPr bwMode="auto">
          <a:xfrm>
            <a:off x="7288213" y="2889250"/>
            <a:ext cx="2133600" cy="1760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61ABA47-9556-4638-9060-A4FBCF00C940}" type="slidenum">
              <a:rPr lang="en-US" b="0"/>
              <a:pPr eaLnBrk="1" hangingPunct="1"/>
              <a:t>26</a:t>
            </a:fld>
            <a:endParaRPr lang="en-US" b="0"/>
          </a:p>
        </p:txBody>
      </p:sp>
      <p:pic>
        <p:nvPicPr>
          <p:cNvPr id="31750" name="Picture 5" descr="C:\WINDOWS\Temporary Internet Files\Content.IE5\PZ87HXQE\fire extinguisher 1.jpg"/>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4090989" y="2487613"/>
            <a:ext cx="2103437" cy="2743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751" name="Text Box 6"/>
          <p:cNvSpPr txBox="1">
            <a:spLocks noChangeArrowheads="1"/>
          </p:cNvSpPr>
          <p:nvPr/>
        </p:nvSpPr>
        <p:spPr bwMode="auto">
          <a:xfrm>
            <a:off x="5310189" y="1633538"/>
            <a:ext cx="771525"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TRIGGER</a:t>
            </a:r>
          </a:p>
        </p:txBody>
      </p:sp>
      <p:sp>
        <p:nvSpPr>
          <p:cNvPr id="31752" name="Text Box 7"/>
          <p:cNvSpPr txBox="1">
            <a:spLocks noChangeArrowheads="1"/>
          </p:cNvSpPr>
          <p:nvPr/>
        </p:nvSpPr>
        <p:spPr bwMode="auto">
          <a:xfrm>
            <a:off x="2917825" y="3783013"/>
            <a:ext cx="552450"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HOSE</a:t>
            </a:r>
          </a:p>
        </p:txBody>
      </p:sp>
      <p:sp>
        <p:nvSpPr>
          <p:cNvPr id="31753" name="Text Box 8"/>
          <p:cNvSpPr txBox="1">
            <a:spLocks noChangeArrowheads="1"/>
          </p:cNvSpPr>
          <p:nvPr/>
        </p:nvSpPr>
        <p:spPr bwMode="auto">
          <a:xfrm>
            <a:off x="2384426" y="4697413"/>
            <a:ext cx="1603375"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1000" b="0"/>
              <a:t>NOZZLE</a:t>
            </a:r>
          </a:p>
          <a:p>
            <a:pPr algn="ctr" eaLnBrk="1" hangingPunct="1"/>
            <a:r>
              <a:rPr lang="en-US" sz="1000" b="0"/>
              <a:t> (DISCHARGE OUTLET)</a:t>
            </a:r>
          </a:p>
        </p:txBody>
      </p:sp>
      <p:sp>
        <p:nvSpPr>
          <p:cNvPr id="31754" name="Text Box 9"/>
          <p:cNvSpPr txBox="1">
            <a:spLocks noChangeArrowheads="1"/>
          </p:cNvSpPr>
          <p:nvPr/>
        </p:nvSpPr>
        <p:spPr bwMode="auto">
          <a:xfrm>
            <a:off x="2998789" y="5214938"/>
            <a:ext cx="835025"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1000" b="0"/>
              <a:t>TANK/</a:t>
            </a:r>
          </a:p>
          <a:p>
            <a:pPr algn="ctr" eaLnBrk="1" hangingPunct="1"/>
            <a:r>
              <a:rPr lang="en-US" sz="1000" b="0"/>
              <a:t>CYLINDER</a:t>
            </a:r>
          </a:p>
        </p:txBody>
      </p:sp>
      <p:sp>
        <p:nvSpPr>
          <p:cNvPr id="31755" name="Text Box 10"/>
          <p:cNvSpPr txBox="1">
            <a:spLocks noChangeArrowheads="1"/>
          </p:cNvSpPr>
          <p:nvPr/>
        </p:nvSpPr>
        <p:spPr bwMode="auto">
          <a:xfrm>
            <a:off x="4702176" y="5748338"/>
            <a:ext cx="1573213"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1000" b="0"/>
              <a:t>LABEL/INSTRUCTIONS</a:t>
            </a:r>
          </a:p>
        </p:txBody>
      </p:sp>
      <p:sp>
        <p:nvSpPr>
          <p:cNvPr id="31756" name="Text Box 11"/>
          <p:cNvSpPr txBox="1">
            <a:spLocks noChangeArrowheads="1"/>
          </p:cNvSpPr>
          <p:nvPr/>
        </p:nvSpPr>
        <p:spPr bwMode="auto">
          <a:xfrm>
            <a:off x="2994026" y="2411413"/>
            <a:ext cx="404813"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PIN</a:t>
            </a:r>
          </a:p>
        </p:txBody>
      </p:sp>
      <p:sp>
        <p:nvSpPr>
          <p:cNvPr id="31757" name="Text Box 12"/>
          <p:cNvSpPr txBox="1">
            <a:spLocks noChangeArrowheads="1"/>
          </p:cNvSpPr>
          <p:nvPr/>
        </p:nvSpPr>
        <p:spPr bwMode="auto">
          <a:xfrm>
            <a:off x="2917826" y="3021013"/>
            <a:ext cx="650875"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GAUGE</a:t>
            </a:r>
          </a:p>
        </p:txBody>
      </p:sp>
      <p:sp>
        <p:nvSpPr>
          <p:cNvPr id="31758" name="Text Box 13"/>
          <p:cNvSpPr txBox="1">
            <a:spLocks noChangeArrowheads="1"/>
          </p:cNvSpPr>
          <p:nvPr/>
        </p:nvSpPr>
        <p:spPr bwMode="auto">
          <a:xfrm>
            <a:off x="3709988" y="1557338"/>
            <a:ext cx="1041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1000" b="0"/>
              <a:t>MOUNTING/ BRACKET</a:t>
            </a:r>
          </a:p>
        </p:txBody>
      </p:sp>
      <p:sp>
        <p:nvSpPr>
          <p:cNvPr id="31759" name="Line 14"/>
          <p:cNvSpPr>
            <a:spLocks noChangeShapeType="1"/>
          </p:cNvSpPr>
          <p:nvPr/>
        </p:nvSpPr>
        <p:spPr bwMode="auto">
          <a:xfrm flipH="1">
            <a:off x="5360988" y="1878014"/>
            <a:ext cx="177800" cy="746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0" name="Line 15"/>
          <p:cNvSpPr>
            <a:spLocks noChangeShapeType="1"/>
          </p:cNvSpPr>
          <p:nvPr/>
        </p:nvSpPr>
        <p:spPr bwMode="auto">
          <a:xfrm>
            <a:off x="4365626" y="2106614"/>
            <a:ext cx="538163" cy="4413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1" name="Line 16"/>
          <p:cNvSpPr>
            <a:spLocks noChangeShapeType="1"/>
          </p:cNvSpPr>
          <p:nvPr/>
        </p:nvSpPr>
        <p:spPr bwMode="auto">
          <a:xfrm>
            <a:off x="3405188" y="2563813"/>
            <a:ext cx="15240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2" name="Line 17"/>
          <p:cNvSpPr>
            <a:spLocks noChangeShapeType="1"/>
          </p:cNvSpPr>
          <p:nvPr/>
        </p:nvSpPr>
        <p:spPr bwMode="auto">
          <a:xfrm flipV="1">
            <a:off x="3557588" y="2868613"/>
            <a:ext cx="14478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3" name="Line 18"/>
          <p:cNvSpPr>
            <a:spLocks noChangeShapeType="1"/>
          </p:cNvSpPr>
          <p:nvPr/>
        </p:nvSpPr>
        <p:spPr bwMode="auto">
          <a:xfrm flipV="1">
            <a:off x="3481388" y="3554413"/>
            <a:ext cx="9906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4" name="Line 19"/>
          <p:cNvSpPr>
            <a:spLocks noChangeShapeType="1"/>
          </p:cNvSpPr>
          <p:nvPr/>
        </p:nvSpPr>
        <p:spPr bwMode="auto">
          <a:xfrm flipV="1">
            <a:off x="3984626" y="4545013"/>
            <a:ext cx="563563"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5" name="Line 20"/>
          <p:cNvSpPr>
            <a:spLocks noChangeShapeType="1"/>
          </p:cNvSpPr>
          <p:nvPr/>
        </p:nvSpPr>
        <p:spPr bwMode="auto">
          <a:xfrm flipV="1">
            <a:off x="3832225" y="4621213"/>
            <a:ext cx="1143000" cy="838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6" name="Line 21"/>
          <p:cNvSpPr>
            <a:spLocks noChangeShapeType="1"/>
          </p:cNvSpPr>
          <p:nvPr/>
        </p:nvSpPr>
        <p:spPr bwMode="auto">
          <a:xfrm flipH="1" flipV="1">
            <a:off x="5157788" y="3783013"/>
            <a:ext cx="228600" cy="1828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7" name="Text Box 22"/>
          <p:cNvSpPr txBox="1">
            <a:spLocks noChangeArrowheads="1"/>
          </p:cNvSpPr>
          <p:nvPr/>
        </p:nvSpPr>
        <p:spPr bwMode="auto">
          <a:xfrm>
            <a:off x="3695700" y="5688013"/>
            <a:ext cx="903288"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en-US" sz="1000" b="0"/>
              <a:t>TANK BASE</a:t>
            </a:r>
          </a:p>
        </p:txBody>
      </p:sp>
      <p:sp>
        <p:nvSpPr>
          <p:cNvPr id="31768" name="Line 23"/>
          <p:cNvSpPr>
            <a:spLocks noChangeShapeType="1"/>
          </p:cNvSpPr>
          <p:nvPr/>
        </p:nvSpPr>
        <p:spPr bwMode="auto">
          <a:xfrm flipV="1">
            <a:off x="4289425" y="4926013"/>
            <a:ext cx="685800"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69" name="Text Box 24"/>
          <p:cNvSpPr txBox="1">
            <a:spLocks noChangeArrowheads="1"/>
          </p:cNvSpPr>
          <p:nvPr/>
        </p:nvSpPr>
        <p:spPr bwMode="auto">
          <a:xfrm>
            <a:off x="9837739" y="2154238"/>
            <a:ext cx="650875"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GAUGE</a:t>
            </a:r>
          </a:p>
        </p:txBody>
      </p:sp>
      <p:sp>
        <p:nvSpPr>
          <p:cNvPr id="31770" name="Text Box 25"/>
          <p:cNvSpPr txBox="1">
            <a:spLocks noChangeArrowheads="1"/>
          </p:cNvSpPr>
          <p:nvPr/>
        </p:nvSpPr>
        <p:spPr bwMode="auto">
          <a:xfrm>
            <a:off x="9955213" y="4624388"/>
            <a:ext cx="404812"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PIN</a:t>
            </a:r>
          </a:p>
        </p:txBody>
      </p:sp>
      <p:sp>
        <p:nvSpPr>
          <p:cNvPr id="31771" name="Text Box 26"/>
          <p:cNvSpPr txBox="1">
            <a:spLocks noChangeArrowheads="1"/>
          </p:cNvSpPr>
          <p:nvPr/>
        </p:nvSpPr>
        <p:spPr bwMode="auto">
          <a:xfrm>
            <a:off x="6297614" y="4548188"/>
            <a:ext cx="515937" cy="25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sz="1000" b="0"/>
              <a:t>SEAL</a:t>
            </a:r>
          </a:p>
        </p:txBody>
      </p:sp>
      <p:sp>
        <p:nvSpPr>
          <p:cNvPr id="31772" name="Line 27"/>
          <p:cNvSpPr>
            <a:spLocks noChangeShapeType="1"/>
          </p:cNvSpPr>
          <p:nvPr/>
        </p:nvSpPr>
        <p:spPr bwMode="auto">
          <a:xfrm flipH="1" flipV="1">
            <a:off x="8964613" y="2230438"/>
            <a:ext cx="838200" cy="762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74" name="Line 30"/>
          <p:cNvSpPr>
            <a:spLocks noChangeShapeType="1"/>
          </p:cNvSpPr>
          <p:nvPr/>
        </p:nvSpPr>
        <p:spPr bwMode="auto">
          <a:xfrm flipH="1" flipV="1">
            <a:off x="7897813" y="3963988"/>
            <a:ext cx="2057400" cy="7620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75" name="Line 31"/>
          <p:cNvSpPr>
            <a:spLocks noChangeShapeType="1"/>
          </p:cNvSpPr>
          <p:nvPr/>
        </p:nvSpPr>
        <p:spPr bwMode="auto">
          <a:xfrm flipV="1">
            <a:off x="6831013" y="3506788"/>
            <a:ext cx="1371600" cy="11430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76" name="Line 32"/>
          <p:cNvSpPr>
            <a:spLocks noChangeShapeType="1"/>
          </p:cNvSpPr>
          <p:nvPr/>
        </p:nvSpPr>
        <p:spPr bwMode="auto">
          <a:xfrm>
            <a:off x="6831013" y="4649788"/>
            <a:ext cx="1219200" cy="2286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77" name="Line 33"/>
          <p:cNvSpPr>
            <a:spLocks noChangeShapeType="1"/>
          </p:cNvSpPr>
          <p:nvPr/>
        </p:nvSpPr>
        <p:spPr bwMode="auto">
          <a:xfrm flipH="1">
            <a:off x="9117013" y="4725988"/>
            <a:ext cx="838200" cy="3810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PH"/>
          </a:p>
        </p:txBody>
      </p:sp>
      <p:sp>
        <p:nvSpPr>
          <p:cNvPr id="31778" name="Text Box 34"/>
          <p:cNvSpPr txBox="1">
            <a:spLocks noChangeArrowheads="1"/>
          </p:cNvSpPr>
          <p:nvPr/>
        </p:nvSpPr>
        <p:spPr bwMode="auto">
          <a:xfrm>
            <a:off x="1524000" y="1449389"/>
            <a:ext cx="19812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1500" b="0">
                <a:latin typeface="Tahoma" panose="020B0604030504040204" pitchFamily="34" charset="0"/>
              </a:rPr>
              <a:t>DRY CHEM TYPE PORTABLE FIRE EXTINGUISHER</a:t>
            </a:r>
          </a:p>
        </p:txBody>
      </p:sp>
    </p:spTree>
    <p:extLst>
      <p:ext uri="{BB962C8B-B14F-4D97-AF65-F5344CB8AC3E}">
        <p14:creationId xmlns:p14="http://schemas.microsoft.com/office/powerpoint/2010/main" val="1765302197"/>
      </p:ext>
    </p:extLst>
  </p:cSld>
  <p:clrMapOvr>
    <a:masterClrMapping/>
  </p:clrMapOvr>
  <p:transition>
    <p:cove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0" name="Group 3">
            <a:extLst>
              <a:ext uri="{FF2B5EF4-FFF2-40B4-BE49-F238E27FC236}">
                <a16:creationId xmlns:a16="http://schemas.microsoft.com/office/drawing/2014/main" id="{A09F2D0B-29BA-48B5-A6D5-5F87F16B6F67}"/>
              </a:ext>
            </a:extLst>
          </p:cNvPr>
          <p:cNvGrpSpPr>
            <a:grpSpLocks/>
          </p:cNvGrpSpPr>
          <p:nvPr/>
        </p:nvGrpSpPr>
        <p:grpSpPr bwMode="auto">
          <a:xfrm>
            <a:off x="0" y="-52388"/>
            <a:ext cx="12192000" cy="6910388"/>
            <a:chOff x="0" y="-52708"/>
            <a:chExt cx="9296400" cy="6910708"/>
          </a:xfrm>
        </p:grpSpPr>
        <p:grpSp>
          <p:nvGrpSpPr>
            <p:cNvPr id="11" name="Group 4">
              <a:extLst>
                <a:ext uri="{FF2B5EF4-FFF2-40B4-BE49-F238E27FC236}">
                  <a16:creationId xmlns:a16="http://schemas.microsoft.com/office/drawing/2014/main" id="{FADD1616-F707-4740-8667-4BDA8963237F}"/>
                </a:ext>
              </a:extLst>
            </p:cNvPr>
            <p:cNvGrpSpPr>
              <a:grpSpLocks/>
            </p:cNvGrpSpPr>
            <p:nvPr/>
          </p:nvGrpSpPr>
          <p:grpSpPr bwMode="auto">
            <a:xfrm>
              <a:off x="0" y="-52708"/>
              <a:ext cx="9296400" cy="4548508"/>
              <a:chOff x="0" y="-52708"/>
              <a:chExt cx="9296400" cy="4548508"/>
            </a:xfrm>
          </p:grpSpPr>
          <p:grpSp>
            <p:nvGrpSpPr>
              <p:cNvPr id="13" name="Group 7">
                <a:extLst>
                  <a:ext uri="{FF2B5EF4-FFF2-40B4-BE49-F238E27FC236}">
                    <a16:creationId xmlns:a16="http://schemas.microsoft.com/office/drawing/2014/main" id="{DFF871D3-9158-46BF-91C4-32D06E8B44A9}"/>
                  </a:ext>
                </a:extLst>
              </p:cNvPr>
              <p:cNvGrpSpPr>
                <a:grpSpLocks/>
              </p:cNvGrpSpPr>
              <p:nvPr/>
            </p:nvGrpSpPr>
            <p:grpSpPr bwMode="auto">
              <a:xfrm>
                <a:off x="0" y="-52708"/>
                <a:ext cx="9296400" cy="4548508"/>
                <a:chOff x="0" y="0"/>
                <a:chExt cx="3218687" cy="2028766"/>
              </a:xfrm>
            </p:grpSpPr>
            <p:sp>
              <p:nvSpPr>
                <p:cNvPr id="15" name="Rectangle 10">
                  <a:extLst>
                    <a:ext uri="{FF2B5EF4-FFF2-40B4-BE49-F238E27FC236}">
                      <a16:creationId xmlns:a16="http://schemas.microsoft.com/office/drawing/2014/main" id="{73B302A6-1CD4-4CE4-97CB-B1140C7EC3B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6" name="Group 11">
                  <a:extLst>
                    <a:ext uri="{FF2B5EF4-FFF2-40B4-BE49-F238E27FC236}">
                      <a16:creationId xmlns:a16="http://schemas.microsoft.com/office/drawing/2014/main" id="{F89769CE-2815-4435-91A5-EE2277EB99CD}"/>
                    </a:ext>
                  </a:extLst>
                </p:cNvPr>
                <p:cNvGrpSpPr>
                  <a:grpSpLocks/>
                </p:cNvGrpSpPr>
                <p:nvPr/>
              </p:nvGrpSpPr>
              <p:grpSpPr bwMode="auto">
                <a:xfrm>
                  <a:off x="0" y="19050"/>
                  <a:ext cx="2249424" cy="832104"/>
                  <a:chOff x="228600" y="0"/>
                  <a:chExt cx="1472184" cy="1024128"/>
                </a:xfrm>
              </p:grpSpPr>
              <p:sp>
                <p:nvSpPr>
                  <p:cNvPr id="17" name="Rectangle 10">
                    <a:extLst>
                      <a:ext uri="{FF2B5EF4-FFF2-40B4-BE49-F238E27FC236}">
                        <a16:creationId xmlns:a16="http://schemas.microsoft.com/office/drawing/2014/main" id="{CBF9BC15-CF65-43DE-90F3-30C3A4E8BDDE}"/>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8" name="Rectangle 13">
                    <a:extLst>
                      <a:ext uri="{FF2B5EF4-FFF2-40B4-BE49-F238E27FC236}">
                        <a16:creationId xmlns:a16="http://schemas.microsoft.com/office/drawing/2014/main" id="{598F78D3-81BB-48D6-A526-447F87FD9653}"/>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4" name="Picture 9">
                <a:extLst>
                  <a:ext uri="{FF2B5EF4-FFF2-40B4-BE49-F238E27FC236}">
                    <a16:creationId xmlns:a16="http://schemas.microsoft.com/office/drawing/2014/main" id="{7207035D-ADD7-4B51-A2D4-6E3D6A168E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a:extLst>
                <a:ext uri="{FF2B5EF4-FFF2-40B4-BE49-F238E27FC236}">
                  <a16:creationId xmlns:a16="http://schemas.microsoft.com/office/drawing/2014/main" id="{49DC3996-0743-491B-A240-AC96575923C3}"/>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2771" name="Rectangle 2"/>
          <p:cNvSpPr>
            <a:spLocks noGrp="1" noChangeArrowheads="1"/>
          </p:cNvSpPr>
          <p:nvPr>
            <p:ph type="title" sz="quarter"/>
          </p:nvPr>
        </p:nvSpPr>
        <p:spPr>
          <a:xfrm>
            <a:off x="1661740" y="274638"/>
            <a:ext cx="9920659" cy="1143000"/>
          </a:xfrm>
        </p:spPr>
        <p:txBody>
          <a:bodyPr/>
          <a:lstStyle/>
          <a:p>
            <a:pPr algn="ctr" eaLnBrk="1" hangingPunct="1"/>
            <a:r>
              <a:rPr lang="en-US" sz="4000" dirty="0">
                <a:solidFill>
                  <a:srgbClr val="C00000"/>
                </a:solidFill>
              </a:rPr>
              <a:t>INSIDE A PORTABLE FIRE EXTINGUISHER</a:t>
            </a:r>
          </a:p>
        </p:txBody>
      </p:sp>
      <p:sp>
        <p:nvSpPr>
          <p:cNvPr id="32770" name="Slide Number Placeholder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3A6BC2B4-2881-49BB-91EC-276FD9C96A28}" type="slidenum">
              <a:rPr lang="en-US" b="0"/>
              <a:pPr eaLnBrk="1" hangingPunct="1"/>
              <a:t>27</a:t>
            </a:fld>
            <a:endParaRPr lang="en-US" b="0"/>
          </a:p>
        </p:txBody>
      </p:sp>
      <p:grpSp>
        <p:nvGrpSpPr>
          <p:cNvPr id="32772" name="Group 3"/>
          <p:cNvGrpSpPr>
            <a:grpSpLocks/>
          </p:cNvGrpSpPr>
          <p:nvPr/>
        </p:nvGrpSpPr>
        <p:grpSpPr bwMode="auto">
          <a:xfrm>
            <a:off x="4151314" y="1520825"/>
            <a:ext cx="4067175" cy="4464050"/>
            <a:chOff x="1488" y="1104"/>
            <a:chExt cx="2716" cy="3168"/>
          </a:xfrm>
        </p:grpSpPr>
        <p:pic>
          <p:nvPicPr>
            <p:cNvPr id="32774" name="Picture 4" descr="Picture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 y="1104"/>
              <a:ext cx="2716" cy="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5" descr="Pictur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8" y="2539"/>
              <a:ext cx="461"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6" descr="Pictur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4" y="1200"/>
              <a:ext cx="720" cy="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7" descr="Pictur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9" y="1219"/>
              <a:ext cx="461" cy="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73" name="Text Box 8"/>
          <p:cNvSpPr txBox="1">
            <a:spLocks noChangeArrowheads="1"/>
          </p:cNvSpPr>
          <p:nvPr/>
        </p:nvSpPr>
        <p:spPr bwMode="auto">
          <a:xfrm>
            <a:off x="1919288" y="5029201"/>
            <a:ext cx="1981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1500" b="0">
                <a:latin typeface="Tahoma" panose="020B0604030504040204" pitchFamily="34" charset="0"/>
              </a:rPr>
              <a:t>STORED PRESSURE</a:t>
            </a:r>
          </a:p>
          <a:p>
            <a:r>
              <a:rPr lang="en-US" sz="1500" b="0">
                <a:latin typeface="Tahoma" panose="020B0604030504040204" pitchFamily="34" charset="0"/>
              </a:rPr>
              <a:t>DRY-CHEM TYPE PORTABLE FIRE EXTINGUISHER</a:t>
            </a:r>
          </a:p>
        </p:txBody>
      </p:sp>
    </p:spTree>
    <p:extLst>
      <p:ext uri="{BB962C8B-B14F-4D97-AF65-F5344CB8AC3E}">
        <p14:creationId xmlns:p14="http://schemas.microsoft.com/office/powerpoint/2010/main" val="2926377636"/>
      </p:ext>
    </p:extLst>
  </p:cSld>
  <p:clrMapOvr>
    <a:masterClrMapping/>
  </p:clrMapOvr>
  <p:transition>
    <p:cover/>
  </p:transition>
</p:sld>
</file>

<file path=ppt/slides/slide2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0EBE6493-3DA5-4B48-83FF-CB7B4F16E5EB}"/>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FBA5D519-9086-46CD-A3E2-B4079774FF76}"/>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40650997-900A-4AAD-91B6-5265C70D5232}"/>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2A35AF05-8520-424E-953F-0F3EE988302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204D3799-53A3-473B-90CA-36FC175651EB}"/>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0C4A083B-EF36-4B89-A92A-7866E672FCD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12671B7F-1378-4B97-B3E7-60BB838CF3E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9354CA31-4D6D-409F-BC03-9D5667AF86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07665568-6955-49B9-8556-F7728E2B33C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74082" name="Rectangle 2"/>
          <p:cNvSpPr>
            <a:spLocks noGrp="1" noChangeArrowheads="1"/>
          </p:cNvSpPr>
          <p:nvPr>
            <p:ph type="title"/>
          </p:nvPr>
        </p:nvSpPr>
        <p:spPr>
          <a:xfrm>
            <a:off x="1561806" y="274638"/>
            <a:ext cx="10020593" cy="1143000"/>
          </a:xfrm>
        </p:spPr>
        <p:txBody>
          <a:bodyPr/>
          <a:lstStyle/>
          <a:p>
            <a:pPr algn="ctr" eaLnBrk="1" hangingPunct="1">
              <a:defRPr/>
            </a:pPr>
            <a:r>
              <a:rPr lang="en-US" sz="4000" b="1" dirty="0">
                <a:solidFill>
                  <a:srgbClr val="C00000"/>
                </a:solidFill>
                <a:effectLst>
                  <a:outerShdw blurRad="38100" dist="38100" dir="2700000" algn="tl">
                    <a:srgbClr val="C0C0C0"/>
                  </a:outerShdw>
                </a:effectLst>
              </a:rPr>
              <a:t>FIRE EXTINGUISHER REQUIREMENTS</a:t>
            </a:r>
          </a:p>
        </p:txBody>
      </p:sp>
      <p:sp>
        <p:nvSpPr>
          <p:cNvPr id="33796" name="Rectangle 3"/>
          <p:cNvSpPr>
            <a:spLocks noGrp="1" noChangeArrowheads="1"/>
          </p:cNvSpPr>
          <p:nvPr>
            <p:ph type="body" sz="half" idx="1"/>
          </p:nvPr>
        </p:nvSpPr>
        <p:spPr bwMode="auto">
          <a:xfrm>
            <a:off x="1828800" y="1600201"/>
            <a:ext cx="43434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r>
              <a:rPr lang="en-US" sz="2800" dirty="0">
                <a:latin typeface="Arial" panose="020B0604020202020204" pitchFamily="34" charset="0"/>
                <a:cs typeface="Arial" panose="020B0604020202020204" pitchFamily="34" charset="0"/>
              </a:rPr>
              <a:t>Approved Type</a:t>
            </a:r>
          </a:p>
          <a:p>
            <a:pPr eaLnBrk="1" hangingPunct="1"/>
            <a:r>
              <a:rPr lang="en-US" sz="2800" dirty="0">
                <a:latin typeface="Arial" panose="020B0604020202020204" pitchFamily="34" charset="0"/>
                <a:cs typeface="Arial" panose="020B0604020202020204" pitchFamily="34" charset="0"/>
              </a:rPr>
              <a:t>The Right Type for the Class of Fire</a:t>
            </a:r>
          </a:p>
          <a:p>
            <a:pPr eaLnBrk="1" hangingPunct="1"/>
            <a:r>
              <a:rPr lang="en-US" sz="2800" dirty="0">
                <a:latin typeface="Arial" panose="020B0604020202020204" pitchFamily="34" charset="0"/>
                <a:cs typeface="Arial" panose="020B0604020202020204" pitchFamily="34" charset="0"/>
              </a:rPr>
              <a:t>Sufficient Quantity</a:t>
            </a:r>
          </a:p>
          <a:p>
            <a:pPr eaLnBrk="1" hangingPunct="1"/>
            <a:r>
              <a:rPr lang="en-US" sz="2800" dirty="0">
                <a:latin typeface="Arial" panose="020B0604020202020204" pitchFamily="34" charset="0"/>
                <a:cs typeface="Arial" panose="020B0604020202020204" pitchFamily="34" charset="0"/>
              </a:rPr>
              <a:t>Accessibly Located</a:t>
            </a:r>
          </a:p>
          <a:p>
            <a:pPr eaLnBrk="1" hangingPunct="1"/>
            <a:r>
              <a:rPr lang="en-US" sz="2800" dirty="0">
                <a:latin typeface="Arial" panose="020B0604020202020204" pitchFamily="34" charset="0"/>
                <a:cs typeface="Arial" panose="020B0604020202020204" pitchFamily="34" charset="0"/>
              </a:rPr>
              <a:t>Maintained in Operating Condition</a:t>
            </a:r>
          </a:p>
          <a:p>
            <a:pPr eaLnBrk="1" hangingPunct="1"/>
            <a:r>
              <a:rPr lang="en-US" sz="2800" dirty="0">
                <a:latin typeface="Arial" panose="020B0604020202020204" pitchFamily="34" charset="0"/>
                <a:cs typeface="Arial" panose="020B0604020202020204" pitchFamily="34" charset="0"/>
              </a:rPr>
              <a:t>Operable by Trained Personnel</a:t>
            </a:r>
          </a:p>
          <a:p>
            <a:pPr eaLnBrk="1" hangingPunct="1"/>
            <a:endParaRPr lang="en-US" sz="2800" dirty="0"/>
          </a:p>
        </p:txBody>
      </p:sp>
      <p:pic>
        <p:nvPicPr>
          <p:cNvPr id="33797" name="Picture 7"/>
          <p:cNvPicPr>
            <a:picLocks noGrp="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bwMode="auto">
          <a:xfrm>
            <a:off x="6248400" y="2590800"/>
            <a:ext cx="4114800" cy="2438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25CD7086-9FEA-4E70-8ACB-5DF2B5BB5E3F}" type="slidenum">
              <a:rPr lang="en-US" b="0"/>
              <a:pPr eaLnBrk="1" hangingPunct="1"/>
              <a:t>28</a:t>
            </a:fld>
            <a:endParaRPr lang="en-US" b="0"/>
          </a:p>
        </p:txBody>
      </p:sp>
    </p:spTree>
    <p:extLst>
      <p:ext uri="{BB962C8B-B14F-4D97-AF65-F5344CB8AC3E}">
        <p14:creationId xmlns:p14="http://schemas.microsoft.com/office/powerpoint/2010/main" val="2143231784"/>
      </p:ext>
    </p:extLst>
  </p:cSld>
  <p:clrMapOvr>
    <a:masterClrMapping/>
  </p:clrMapOvr>
  <p:transition>
    <p:cove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18" name="Group 3">
            <a:extLst>
              <a:ext uri="{FF2B5EF4-FFF2-40B4-BE49-F238E27FC236}">
                <a16:creationId xmlns:a16="http://schemas.microsoft.com/office/drawing/2014/main" id="{A58DD4B8-8F69-4528-B2FF-53CAE239058F}"/>
              </a:ext>
            </a:extLst>
          </p:cNvPr>
          <p:cNvGrpSpPr>
            <a:grpSpLocks/>
          </p:cNvGrpSpPr>
          <p:nvPr/>
        </p:nvGrpSpPr>
        <p:grpSpPr bwMode="auto">
          <a:xfrm>
            <a:off x="0" y="-52388"/>
            <a:ext cx="12192000" cy="6910388"/>
            <a:chOff x="0" y="-52708"/>
            <a:chExt cx="9296400" cy="6910708"/>
          </a:xfrm>
        </p:grpSpPr>
        <p:grpSp>
          <p:nvGrpSpPr>
            <p:cNvPr id="19" name="Group 4">
              <a:extLst>
                <a:ext uri="{FF2B5EF4-FFF2-40B4-BE49-F238E27FC236}">
                  <a16:creationId xmlns:a16="http://schemas.microsoft.com/office/drawing/2014/main" id="{F832EA06-5E47-4E99-82D5-7DB676BBDFB3}"/>
                </a:ext>
              </a:extLst>
            </p:cNvPr>
            <p:cNvGrpSpPr>
              <a:grpSpLocks/>
            </p:cNvGrpSpPr>
            <p:nvPr/>
          </p:nvGrpSpPr>
          <p:grpSpPr bwMode="auto">
            <a:xfrm>
              <a:off x="0" y="-52708"/>
              <a:ext cx="9296400" cy="4548508"/>
              <a:chOff x="0" y="-52708"/>
              <a:chExt cx="9296400" cy="4548508"/>
            </a:xfrm>
          </p:grpSpPr>
          <p:grpSp>
            <p:nvGrpSpPr>
              <p:cNvPr id="21" name="Group 7">
                <a:extLst>
                  <a:ext uri="{FF2B5EF4-FFF2-40B4-BE49-F238E27FC236}">
                    <a16:creationId xmlns:a16="http://schemas.microsoft.com/office/drawing/2014/main" id="{3C8E7EA2-F318-40BA-BAC6-282AF95B28BA}"/>
                  </a:ext>
                </a:extLst>
              </p:cNvPr>
              <p:cNvGrpSpPr>
                <a:grpSpLocks/>
              </p:cNvGrpSpPr>
              <p:nvPr/>
            </p:nvGrpSpPr>
            <p:grpSpPr bwMode="auto">
              <a:xfrm>
                <a:off x="0" y="-52708"/>
                <a:ext cx="9296400" cy="4548508"/>
                <a:chOff x="0" y="0"/>
                <a:chExt cx="3218687" cy="2028766"/>
              </a:xfrm>
            </p:grpSpPr>
            <p:sp>
              <p:nvSpPr>
                <p:cNvPr id="23" name="Rectangle 10">
                  <a:extLst>
                    <a:ext uri="{FF2B5EF4-FFF2-40B4-BE49-F238E27FC236}">
                      <a16:creationId xmlns:a16="http://schemas.microsoft.com/office/drawing/2014/main" id="{90A63E86-C5F9-4FCB-B936-5742D9BC69C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24" name="Group 11">
                  <a:extLst>
                    <a:ext uri="{FF2B5EF4-FFF2-40B4-BE49-F238E27FC236}">
                      <a16:creationId xmlns:a16="http://schemas.microsoft.com/office/drawing/2014/main" id="{08AD6FE3-C505-4847-B755-40946B2996CC}"/>
                    </a:ext>
                  </a:extLst>
                </p:cNvPr>
                <p:cNvGrpSpPr>
                  <a:grpSpLocks/>
                </p:cNvGrpSpPr>
                <p:nvPr/>
              </p:nvGrpSpPr>
              <p:grpSpPr bwMode="auto">
                <a:xfrm>
                  <a:off x="0" y="19050"/>
                  <a:ext cx="2249424" cy="832104"/>
                  <a:chOff x="228600" y="0"/>
                  <a:chExt cx="1472184" cy="1024128"/>
                </a:xfrm>
              </p:grpSpPr>
              <p:sp>
                <p:nvSpPr>
                  <p:cNvPr id="25" name="Rectangle 10">
                    <a:extLst>
                      <a:ext uri="{FF2B5EF4-FFF2-40B4-BE49-F238E27FC236}">
                        <a16:creationId xmlns:a16="http://schemas.microsoft.com/office/drawing/2014/main" id="{D5FDBECC-FD9A-4989-B621-1377CB8E412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26" name="Rectangle 13">
                    <a:extLst>
                      <a:ext uri="{FF2B5EF4-FFF2-40B4-BE49-F238E27FC236}">
                        <a16:creationId xmlns:a16="http://schemas.microsoft.com/office/drawing/2014/main" id="{1E38E68D-454E-4988-B4DC-ABE5611CF09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22" name="Picture 9">
                <a:extLst>
                  <a:ext uri="{FF2B5EF4-FFF2-40B4-BE49-F238E27FC236}">
                    <a16:creationId xmlns:a16="http://schemas.microsoft.com/office/drawing/2014/main" id="{9EFBFAA2-D673-49F9-AFF2-2885F6EF16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Rectangle 19">
              <a:extLst>
                <a:ext uri="{FF2B5EF4-FFF2-40B4-BE49-F238E27FC236}">
                  <a16:creationId xmlns:a16="http://schemas.microsoft.com/office/drawing/2014/main" id="{1FE43236-3438-4363-843F-ADBB3F492680}"/>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4819" name="Rectangle 2"/>
          <p:cNvSpPr>
            <a:spLocks noGrp="1" noChangeArrowheads="1"/>
          </p:cNvSpPr>
          <p:nvPr>
            <p:ph type="title"/>
          </p:nvPr>
        </p:nvSpPr>
        <p:spPr>
          <a:xfrm>
            <a:off x="1661740" y="161990"/>
            <a:ext cx="9189139" cy="1233424"/>
          </a:xfrm>
        </p:spPr>
        <p:txBody>
          <a:bodyPr/>
          <a:lstStyle/>
          <a:p>
            <a:pPr algn="ctr" eaLnBrk="1" hangingPunct="1"/>
            <a:r>
              <a:rPr lang="en-US" b="1" dirty="0">
                <a:solidFill>
                  <a:srgbClr val="C00000"/>
                </a:solidFill>
              </a:rPr>
              <a:t>USING FIRE EXTINGUISHER</a:t>
            </a:r>
          </a:p>
        </p:txBody>
      </p:sp>
      <p:pic>
        <p:nvPicPr>
          <p:cNvPr id="34828" name="Picture 13" descr="pass1"/>
          <p:cNvPicPr>
            <a:picLocks noGrp="1" noChangeAspect="1" noChangeArrowheads="1"/>
          </p:cNvPicPr>
          <p:nvPr>
            <p:ph sz="half" idx="1"/>
          </p:nvPr>
        </p:nvPicPr>
        <p:blipFill>
          <a:blip r:embed="rId5">
            <a:extLst>
              <a:ext uri="{28A0092B-C50C-407E-A947-70E740481C1C}">
                <a14:useLocalDpi xmlns:a14="http://schemas.microsoft.com/office/drawing/2010/main" val="0"/>
              </a:ext>
            </a:extLst>
          </a:blip>
          <a:srcRect/>
          <a:stretch>
            <a:fillRect/>
          </a:stretch>
        </p:blipFill>
        <p:spPr bwMode="auto">
          <a:xfrm>
            <a:off x="2028826" y="1455738"/>
            <a:ext cx="1019175" cy="100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9AB1F2F3-D564-4B1D-AD77-3B50224F8F49}" type="slidenum">
              <a:rPr lang="en-US" b="0"/>
              <a:pPr eaLnBrk="1" hangingPunct="1"/>
              <a:t>29</a:t>
            </a:fld>
            <a:endParaRPr lang="en-US" b="0"/>
          </a:p>
        </p:txBody>
      </p:sp>
      <p:sp>
        <p:nvSpPr>
          <p:cNvPr id="34820" name="Rectangle 3"/>
          <p:cNvSpPr>
            <a:spLocks noChangeArrowheads="1"/>
          </p:cNvSpPr>
          <p:nvPr/>
        </p:nvSpPr>
        <p:spPr bwMode="auto">
          <a:xfrm>
            <a:off x="3581400" y="1665288"/>
            <a:ext cx="3493520" cy="58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3200">
                <a:solidFill>
                  <a:schemeClr val="tx2"/>
                </a:solidFill>
              </a:rPr>
              <a:t>P</a:t>
            </a:r>
            <a:r>
              <a:rPr lang="en-US" sz="3200"/>
              <a:t>  =   Pull the Pin</a:t>
            </a:r>
          </a:p>
        </p:txBody>
      </p:sp>
      <p:pic>
        <p:nvPicPr>
          <p:cNvPr id="34821" name="Picture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1600" y="1449389"/>
            <a:ext cx="1100138"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22" name="Group 5"/>
          <p:cNvGrpSpPr>
            <a:grpSpLocks/>
          </p:cNvGrpSpPr>
          <p:nvPr/>
        </p:nvGrpSpPr>
        <p:grpSpPr bwMode="auto">
          <a:xfrm>
            <a:off x="3581401" y="2744789"/>
            <a:ext cx="4117975" cy="585787"/>
            <a:chOff x="469" y="1949"/>
            <a:chExt cx="2594" cy="369"/>
          </a:xfrm>
        </p:grpSpPr>
        <p:sp>
          <p:nvSpPr>
            <p:cNvPr id="34832" name="Rectangle 6"/>
            <p:cNvSpPr>
              <a:spLocks noChangeArrowheads="1"/>
            </p:cNvSpPr>
            <p:nvPr/>
          </p:nvSpPr>
          <p:spPr bwMode="auto">
            <a:xfrm>
              <a:off x="469" y="1949"/>
              <a:ext cx="589" cy="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3200">
                  <a:solidFill>
                    <a:schemeClr val="tx2"/>
                  </a:solidFill>
                </a:rPr>
                <a:t>A</a:t>
              </a:r>
              <a:r>
                <a:rPr lang="en-US" sz="3200"/>
                <a:t>  =</a:t>
              </a:r>
            </a:p>
          </p:txBody>
        </p:sp>
        <p:sp>
          <p:nvSpPr>
            <p:cNvPr id="34833" name="Rectangle 7"/>
            <p:cNvSpPr>
              <a:spLocks noChangeArrowheads="1"/>
            </p:cNvSpPr>
            <p:nvPr/>
          </p:nvSpPr>
          <p:spPr bwMode="auto">
            <a:xfrm>
              <a:off x="1047" y="1949"/>
              <a:ext cx="2016" cy="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3200"/>
                <a:t> Aim the Nozzle</a:t>
              </a:r>
            </a:p>
          </p:txBody>
        </p:sp>
      </p:grpSp>
      <p:pic>
        <p:nvPicPr>
          <p:cNvPr id="34823" name="Picture 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1600" y="2852738"/>
            <a:ext cx="106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Rectangle 9"/>
          <p:cNvSpPr>
            <a:spLocks noChangeArrowheads="1"/>
          </p:cNvSpPr>
          <p:nvPr/>
        </p:nvSpPr>
        <p:spPr bwMode="auto">
          <a:xfrm>
            <a:off x="3633789" y="3824288"/>
            <a:ext cx="5025415" cy="58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3200">
                <a:solidFill>
                  <a:schemeClr val="tx2"/>
                </a:solidFill>
              </a:rPr>
              <a:t>S</a:t>
            </a:r>
            <a:r>
              <a:rPr lang="en-US" sz="3200"/>
              <a:t>  =	 Squeeze the trigger</a:t>
            </a:r>
          </a:p>
        </p:txBody>
      </p:sp>
      <p:pic>
        <p:nvPicPr>
          <p:cNvPr id="34825" name="Picture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1600" y="3933825"/>
            <a:ext cx="1066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6" name="Rectangle 11"/>
          <p:cNvSpPr>
            <a:spLocks noChangeArrowheads="1"/>
          </p:cNvSpPr>
          <p:nvPr/>
        </p:nvSpPr>
        <p:spPr bwMode="auto">
          <a:xfrm>
            <a:off x="3648076" y="4797425"/>
            <a:ext cx="4934043" cy="107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sz="3200">
                <a:solidFill>
                  <a:schemeClr val="tx2"/>
                </a:solidFill>
              </a:rPr>
              <a:t>S</a:t>
            </a:r>
            <a:r>
              <a:rPr lang="en-US" sz="3200"/>
              <a:t>  =   Sweep side to side</a:t>
            </a:r>
          </a:p>
          <a:p>
            <a:r>
              <a:rPr lang="en-US" sz="3200"/>
              <a:t>         at the base</a:t>
            </a:r>
          </a:p>
        </p:txBody>
      </p:sp>
      <p:pic>
        <p:nvPicPr>
          <p:cNvPr id="34827" name="Picture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63000" y="5084763"/>
            <a:ext cx="1676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Picture 14" descr="pass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22475" y="2552701"/>
            <a:ext cx="10033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Picture 15" descr="pass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27239" y="4797425"/>
            <a:ext cx="101282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1" name="Picture 16" descr="pass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28826" y="3681414"/>
            <a:ext cx="1019175" cy="99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869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0760D87C-B362-4291-8AAA-D3BF78146E77}"/>
              </a:ext>
            </a:extLst>
          </p:cNvPr>
          <p:cNvGrpSpPr>
            <a:grpSpLocks/>
          </p:cNvGrpSpPr>
          <p:nvPr/>
        </p:nvGrpSpPr>
        <p:grpSpPr bwMode="auto">
          <a:xfrm>
            <a:off x="0" y="-52388"/>
            <a:ext cx="12192000" cy="6910388"/>
            <a:chOff x="0" y="-52708"/>
            <a:chExt cx="9296400" cy="6910708"/>
          </a:xfrm>
        </p:grpSpPr>
        <p:grpSp>
          <p:nvGrpSpPr>
            <p:cNvPr id="8" name="Group 4">
              <a:extLst>
                <a:ext uri="{FF2B5EF4-FFF2-40B4-BE49-F238E27FC236}">
                  <a16:creationId xmlns:a16="http://schemas.microsoft.com/office/drawing/2014/main" id="{1296A7B5-5126-416C-B980-94F93342A53D}"/>
                </a:ext>
              </a:extLst>
            </p:cNvPr>
            <p:cNvGrpSpPr>
              <a:grpSpLocks/>
            </p:cNvGrpSpPr>
            <p:nvPr/>
          </p:nvGrpSpPr>
          <p:grpSpPr bwMode="auto">
            <a:xfrm>
              <a:off x="0" y="-52708"/>
              <a:ext cx="9296400" cy="4548508"/>
              <a:chOff x="0" y="-52708"/>
              <a:chExt cx="9296400" cy="4548508"/>
            </a:xfrm>
          </p:grpSpPr>
          <p:grpSp>
            <p:nvGrpSpPr>
              <p:cNvPr id="10" name="Group 7">
                <a:extLst>
                  <a:ext uri="{FF2B5EF4-FFF2-40B4-BE49-F238E27FC236}">
                    <a16:creationId xmlns:a16="http://schemas.microsoft.com/office/drawing/2014/main" id="{34676209-7E39-43CB-9FA4-60EE25BB4D7E}"/>
                  </a:ext>
                </a:extLst>
              </p:cNvPr>
              <p:cNvGrpSpPr>
                <a:grpSpLocks/>
              </p:cNvGrpSpPr>
              <p:nvPr/>
            </p:nvGrpSpPr>
            <p:grpSpPr bwMode="auto">
              <a:xfrm>
                <a:off x="0" y="-52708"/>
                <a:ext cx="9296400" cy="4548508"/>
                <a:chOff x="0" y="0"/>
                <a:chExt cx="3218687" cy="2028766"/>
              </a:xfrm>
            </p:grpSpPr>
            <p:sp>
              <p:nvSpPr>
                <p:cNvPr id="12" name="Rectangle 10">
                  <a:extLst>
                    <a:ext uri="{FF2B5EF4-FFF2-40B4-BE49-F238E27FC236}">
                      <a16:creationId xmlns:a16="http://schemas.microsoft.com/office/drawing/2014/main" id="{C28D8DAA-02A0-421D-8AC2-9415C2157067}"/>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3" name="Group 11">
                  <a:extLst>
                    <a:ext uri="{FF2B5EF4-FFF2-40B4-BE49-F238E27FC236}">
                      <a16:creationId xmlns:a16="http://schemas.microsoft.com/office/drawing/2014/main" id="{8465E391-4536-4DE7-8EF8-3B6453048F6A}"/>
                    </a:ext>
                  </a:extLst>
                </p:cNvPr>
                <p:cNvGrpSpPr>
                  <a:grpSpLocks/>
                </p:cNvGrpSpPr>
                <p:nvPr/>
              </p:nvGrpSpPr>
              <p:grpSpPr bwMode="auto">
                <a:xfrm>
                  <a:off x="0" y="19050"/>
                  <a:ext cx="2249424" cy="832104"/>
                  <a:chOff x="228600" y="0"/>
                  <a:chExt cx="1472184" cy="1024128"/>
                </a:xfrm>
              </p:grpSpPr>
              <p:sp>
                <p:nvSpPr>
                  <p:cNvPr id="14" name="Rectangle 10">
                    <a:extLst>
                      <a:ext uri="{FF2B5EF4-FFF2-40B4-BE49-F238E27FC236}">
                        <a16:creationId xmlns:a16="http://schemas.microsoft.com/office/drawing/2014/main" id="{D0F473CC-18E5-4CA5-8EE9-998583E16FE7}"/>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5" name="Rectangle 13">
                    <a:extLst>
                      <a:ext uri="{FF2B5EF4-FFF2-40B4-BE49-F238E27FC236}">
                        <a16:creationId xmlns:a16="http://schemas.microsoft.com/office/drawing/2014/main" id="{5C0049CC-5CAC-49D4-81B4-0F5AFBF218D1}"/>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1" name="Picture 9">
                <a:extLst>
                  <a:ext uri="{FF2B5EF4-FFF2-40B4-BE49-F238E27FC236}">
                    <a16:creationId xmlns:a16="http://schemas.microsoft.com/office/drawing/2014/main" id="{4CF7D34D-4FB1-47EE-BE1D-4316DD855A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Rectangle 8">
              <a:extLst>
                <a:ext uri="{FF2B5EF4-FFF2-40B4-BE49-F238E27FC236}">
                  <a16:creationId xmlns:a16="http://schemas.microsoft.com/office/drawing/2014/main" id="{28DEE41B-27D5-4BA7-B069-CFC169F226C6}"/>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6147" name="Rectangle 2"/>
          <p:cNvSpPr>
            <a:spLocks noGrp="1" noChangeArrowheads="1"/>
          </p:cNvSpPr>
          <p:nvPr>
            <p:ph type="title"/>
          </p:nvPr>
        </p:nvSpPr>
        <p:spPr>
          <a:xfrm>
            <a:off x="2209800" y="609600"/>
            <a:ext cx="9663332" cy="1320800"/>
          </a:xfrm>
        </p:spPr>
        <p:txBody>
          <a:bodyPr/>
          <a:lstStyle/>
          <a:p>
            <a:pPr eaLnBrk="1" hangingPunct="1"/>
            <a:r>
              <a:rPr lang="en-US" sz="4000" dirty="0">
                <a:solidFill>
                  <a:srgbClr val="C00000"/>
                </a:solidFill>
              </a:rPr>
              <a:t>TOP CAUSES OF FIRE IN THE PHILIPPINES</a:t>
            </a:r>
          </a:p>
        </p:txBody>
      </p:sp>
      <p:sp>
        <p:nvSpPr>
          <p:cNvPr id="6148" name="Rectangle 13"/>
          <p:cNvSpPr>
            <a:spLocks noGrp="1" noChangeArrowheads="1"/>
          </p:cNvSpPr>
          <p:nvPr>
            <p:ph sz="half" idx="1"/>
          </p:nvPr>
        </p:nvSpPr>
        <p:spPr bwMode="auto">
          <a:xfrm>
            <a:off x="1434905" y="1463040"/>
            <a:ext cx="4584895" cy="463296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609600" indent="-609600">
              <a:lnSpc>
                <a:spcPct val="80000"/>
              </a:lnSpc>
              <a:buFont typeface="Wingdings" panose="05000000000000000000" pitchFamily="2" charset="2"/>
              <a:buAutoNum type="arabicPeriod"/>
            </a:pPr>
            <a:r>
              <a:rPr lang="en-US" sz="2800" dirty="0"/>
              <a:t>Electrical</a:t>
            </a:r>
          </a:p>
          <a:p>
            <a:pPr marL="990600" lvl="1" indent="-533400">
              <a:lnSpc>
                <a:spcPct val="80000"/>
              </a:lnSpc>
              <a:buNone/>
            </a:pPr>
            <a:r>
              <a:rPr lang="en-US" sz="1800" dirty="0"/>
              <a:t>a.    Defective/Faulty Wiring</a:t>
            </a:r>
          </a:p>
          <a:p>
            <a:pPr marL="990600" lvl="1" indent="-533400">
              <a:lnSpc>
                <a:spcPct val="80000"/>
              </a:lnSpc>
              <a:buNone/>
            </a:pPr>
            <a:r>
              <a:rPr lang="en-US" sz="1800" dirty="0"/>
              <a:t>b.    Overloaded Circuits</a:t>
            </a:r>
          </a:p>
          <a:p>
            <a:pPr marL="990600" lvl="1" indent="-533400">
              <a:lnSpc>
                <a:spcPct val="80000"/>
              </a:lnSpc>
              <a:buNone/>
            </a:pPr>
            <a:r>
              <a:rPr lang="en-US" sz="1800" dirty="0"/>
              <a:t>c.    Inoperable Safety Devices</a:t>
            </a:r>
          </a:p>
          <a:p>
            <a:pPr marL="990600" lvl="1" indent="-533400">
              <a:lnSpc>
                <a:spcPct val="80000"/>
              </a:lnSpc>
              <a:buNone/>
            </a:pPr>
            <a:r>
              <a:rPr lang="en-US" sz="1800" dirty="0"/>
              <a:t>d.    Overheating</a:t>
            </a:r>
          </a:p>
          <a:p>
            <a:pPr marL="609600" indent="-609600">
              <a:lnSpc>
                <a:spcPct val="80000"/>
              </a:lnSpc>
              <a:buFont typeface="Wingdings" panose="05000000000000000000" pitchFamily="2" charset="2"/>
              <a:buAutoNum type="arabicPeriod"/>
            </a:pPr>
            <a:r>
              <a:rPr lang="en-US" sz="2800" dirty="0"/>
              <a:t>Open flames and candles</a:t>
            </a:r>
          </a:p>
          <a:p>
            <a:pPr marL="609600" indent="-609600">
              <a:lnSpc>
                <a:spcPct val="80000"/>
              </a:lnSpc>
              <a:buFont typeface="Wingdings" panose="05000000000000000000" pitchFamily="2" charset="2"/>
              <a:buAutoNum type="arabicPeriod"/>
            </a:pPr>
            <a:r>
              <a:rPr lang="en-US" sz="2800" dirty="0"/>
              <a:t>Liquefied Petroleum Gas (LPG)</a:t>
            </a:r>
          </a:p>
        </p:txBody>
      </p:sp>
      <p:sp>
        <p:nvSpPr>
          <p:cNvPr id="6149" name="Rectangle 17"/>
          <p:cNvSpPr>
            <a:spLocks noGrp="1" noChangeArrowheads="1"/>
          </p:cNvSpPr>
          <p:nvPr>
            <p:ph sz="half" idx="2"/>
          </p:nvPr>
        </p:nvSpPr>
        <p:spPr bwMode="auto">
          <a:xfrm>
            <a:off x="6172200" y="1981200"/>
            <a:ext cx="48006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533400" indent="-533400">
              <a:lnSpc>
                <a:spcPct val="80000"/>
              </a:lnSpc>
              <a:buFont typeface="Wingdings" panose="05000000000000000000" pitchFamily="2" charset="2"/>
              <a:buAutoNum type="arabicPeriod" startAt="4"/>
            </a:pPr>
            <a:r>
              <a:rPr lang="en-US" sz="2800" dirty="0"/>
              <a:t>Smoking and Matches</a:t>
            </a:r>
          </a:p>
          <a:p>
            <a:pPr marL="533400" indent="-533400">
              <a:lnSpc>
                <a:spcPct val="80000"/>
              </a:lnSpc>
              <a:buFont typeface="Wingdings" panose="05000000000000000000" pitchFamily="2" charset="2"/>
              <a:buAutoNum type="arabicPeriod" startAt="5"/>
            </a:pPr>
            <a:r>
              <a:rPr lang="en-US" sz="2800" dirty="0"/>
              <a:t>Friction</a:t>
            </a:r>
          </a:p>
          <a:p>
            <a:pPr marL="533400" indent="-533400">
              <a:lnSpc>
                <a:spcPct val="80000"/>
              </a:lnSpc>
              <a:buFont typeface="Wingdings" panose="05000000000000000000" pitchFamily="2" charset="2"/>
              <a:buAutoNum type="arabicPeriod" startAt="5"/>
            </a:pPr>
            <a:r>
              <a:rPr lang="en-US" sz="2800" dirty="0"/>
              <a:t>Combustion Sparks</a:t>
            </a:r>
          </a:p>
          <a:p>
            <a:pPr marL="533400" indent="-533400">
              <a:lnSpc>
                <a:spcPct val="80000"/>
              </a:lnSpc>
              <a:buFont typeface="Wingdings" panose="05000000000000000000" pitchFamily="2" charset="2"/>
              <a:buAutoNum type="arabicPeriod" startAt="5"/>
            </a:pPr>
            <a:r>
              <a:rPr lang="en-US" sz="2800" dirty="0"/>
              <a:t>Static Electricity</a:t>
            </a:r>
          </a:p>
          <a:p>
            <a:pPr marL="533400" indent="-533400">
              <a:lnSpc>
                <a:spcPct val="80000"/>
              </a:lnSpc>
              <a:buFont typeface="Wingdings" panose="05000000000000000000" pitchFamily="2" charset="2"/>
              <a:buAutoNum type="arabicPeriod" startAt="5"/>
            </a:pPr>
            <a:r>
              <a:rPr lang="en-US" sz="2800" dirty="0"/>
              <a:t>Lightning</a:t>
            </a:r>
          </a:p>
          <a:p>
            <a:pPr marL="533400" indent="-533400">
              <a:lnSpc>
                <a:spcPct val="80000"/>
              </a:lnSpc>
              <a:buFont typeface="Wingdings" panose="05000000000000000000" pitchFamily="2" charset="2"/>
              <a:buAutoNum type="arabicPeriod" startAt="5"/>
            </a:pPr>
            <a:r>
              <a:rPr lang="en-US" sz="2800" dirty="0"/>
              <a:t>Spontaneous Ignition</a:t>
            </a:r>
          </a:p>
          <a:p>
            <a:pPr marL="533400" indent="-533400">
              <a:lnSpc>
                <a:spcPct val="80000"/>
              </a:lnSpc>
              <a:buFont typeface="Wingdings" panose="05000000000000000000" pitchFamily="2" charset="2"/>
              <a:buAutoNum type="arabicPeriod" startAt="5"/>
            </a:pPr>
            <a:r>
              <a:rPr lang="en-US" sz="2800" dirty="0"/>
              <a:t>Nature</a:t>
            </a:r>
          </a:p>
          <a:p>
            <a:pPr marL="533400" indent="-533400"/>
            <a:endParaRPr lang="en-US" sz="2400" dirty="0"/>
          </a:p>
        </p:txBody>
      </p:sp>
      <p:sp>
        <p:nvSpPr>
          <p:cNvPr id="6146"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1BA88B82-8BEE-4B04-882D-16E0D77C170B}" type="slidenum">
              <a:rPr lang="en-US" b="0"/>
              <a:pPr eaLnBrk="1" hangingPunct="1"/>
              <a:t>3</a:t>
            </a:fld>
            <a:endParaRPr lang="en-US" b="0"/>
          </a:p>
        </p:txBody>
      </p:sp>
      <p:sp>
        <p:nvSpPr>
          <p:cNvPr id="6150" name="Text Box 18"/>
          <p:cNvSpPr txBox="1">
            <a:spLocks noChangeArrowheads="1"/>
          </p:cNvSpPr>
          <p:nvPr/>
        </p:nvSpPr>
        <p:spPr bwMode="auto">
          <a:xfrm>
            <a:off x="8867775" y="5624513"/>
            <a:ext cx="12890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en-US" i="1"/>
              <a:t>*BFP Data</a:t>
            </a:r>
          </a:p>
        </p:txBody>
      </p:sp>
    </p:spTree>
    <p:extLst>
      <p:ext uri="{BB962C8B-B14F-4D97-AF65-F5344CB8AC3E}">
        <p14:creationId xmlns:p14="http://schemas.microsoft.com/office/powerpoint/2010/main" val="321395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D8BE90AB-5135-4B9F-9DB3-DD5E9B3CF3A8}"/>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D3DBF3FD-2AD9-4DFA-962C-F125EDEC26BE}"/>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A86C3A4A-B0F9-43B8-8464-CE5817147824}"/>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91E16149-94C7-4D29-B084-225E03E2E87C}"/>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A24879EA-4417-4D8B-9C6D-EF8703787F97}"/>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0D224EE3-1805-4987-8C5A-F97917A7D8D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38DC62D4-10E1-445F-9489-5EA56D7260A9}"/>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DE93D0AE-29B7-40BB-8FEA-8D6018E8B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2E2BC96B-655B-42DE-B31F-F911287C2FD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5843" name="Rectangle 2"/>
          <p:cNvSpPr>
            <a:spLocks noGrp="1" noChangeArrowheads="1"/>
          </p:cNvSpPr>
          <p:nvPr>
            <p:ph type="title"/>
          </p:nvPr>
        </p:nvSpPr>
        <p:spPr>
          <a:xfrm>
            <a:off x="1661740" y="609600"/>
            <a:ext cx="7612261" cy="1320800"/>
          </a:xfrm>
        </p:spPr>
        <p:txBody>
          <a:bodyPr/>
          <a:lstStyle/>
          <a:p>
            <a:pPr algn="ctr" eaLnBrk="1" hangingPunct="1"/>
            <a:r>
              <a:rPr lang="en-US" dirty="0">
                <a:solidFill>
                  <a:srgbClr val="C00000"/>
                </a:solidFill>
              </a:rPr>
              <a:t>USING FIRE EXTINGUISHER</a:t>
            </a:r>
          </a:p>
        </p:txBody>
      </p:sp>
      <p:sp>
        <p:nvSpPr>
          <p:cNvPr id="35844" name="Rectangle 4"/>
          <p:cNvSpPr>
            <a:spLocks noGrp="1" noChangeArrowheads="1"/>
          </p:cNvSpPr>
          <p:nvPr>
            <p:ph idx="1"/>
          </p:nvPr>
        </p:nvSpPr>
        <p:spPr bwMode="auto">
          <a:xfrm>
            <a:off x="677334" y="2160589"/>
            <a:ext cx="11209866" cy="38807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algn="just" eaLnBrk="1" hangingPunct="1">
              <a:lnSpc>
                <a:spcPct val="90000"/>
              </a:lnSpc>
            </a:pPr>
            <a:r>
              <a:rPr lang="en-US" sz="2800" dirty="0"/>
              <a:t>Start approximately 6-8 feet from the fire then squeeze the trigger slowly while moving towards the fire</a:t>
            </a:r>
          </a:p>
          <a:p>
            <a:pPr algn="just" eaLnBrk="1" hangingPunct="1">
              <a:lnSpc>
                <a:spcPct val="90000"/>
              </a:lnSpc>
            </a:pPr>
            <a:r>
              <a:rPr lang="en-US" sz="2800" dirty="0"/>
              <a:t>10-lb fire extinguishers lasts only 10-20 seconds. It should be used correctly.</a:t>
            </a:r>
          </a:p>
          <a:p>
            <a:pPr algn="just" eaLnBrk="1" hangingPunct="1">
              <a:lnSpc>
                <a:spcPct val="90000"/>
              </a:lnSpc>
            </a:pPr>
            <a:r>
              <a:rPr lang="en-US" sz="2800" dirty="0"/>
              <a:t>When the fire is extinguish, stop pulling the trigger. In the event of a re-ignition, at least there would still be  contents inside the unit.</a:t>
            </a:r>
          </a:p>
          <a:p>
            <a:pPr algn="just" eaLnBrk="1" hangingPunct="1">
              <a:lnSpc>
                <a:spcPct val="90000"/>
              </a:lnSpc>
            </a:pPr>
            <a:r>
              <a:rPr lang="en-US" sz="2800" dirty="0"/>
              <a:t>Ensure that you have an escape path in case the fire is not extinguished</a:t>
            </a:r>
          </a:p>
          <a:p>
            <a:pPr eaLnBrk="1" hangingPunct="1">
              <a:lnSpc>
                <a:spcPct val="90000"/>
              </a:lnSpc>
              <a:buFontTx/>
              <a:buNone/>
            </a:pPr>
            <a:endParaRPr lang="en-US" sz="2800" dirty="0"/>
          </a:p>
        </p:txBody>
      </p:sp>
      <p:sp>
        <p:nvSpPr>
          <p:cNvPr id="358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1C3BF0CE-3076-44A8-959E-95CFBE75104C}" type="slidenum">
              <a:rPr lang="en-US" b="0"/>
              <a:pPr eaLnBrk="1" hangingPunct="1"/>
              <a:t>30</a:t>
            </a:fld>
            <a:endParaRPr lang="en-US" b="0"/>
          </a:p>
        </p:txBody>
      </p:sp>
    </p:spTree>
    <p:extLst>
      <p:ext uri="{BB962C8B-B14F-4D97-AF65-F5344CB8AC3E}">
        <p14:creationId xmlns:p14="http://schemas.microsoft.com/office/powerpoint/2010/main" val="275496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9" name="Group 3">
            <a:extLst>
              <a:ext uri="{FF2B5EF4-FFF2-40B4-BE49-F238E27FC236}">
                <a16:creationId xmlns:a16="http://schemas.microsoft.com/office/drawing/2014/main" id="{C2988DB6-3598-404B-8F6D-C21823F7ABD2}"/>
              </a:ext>
            </a:extLst>
          </p:cNvPr>
          <p:cNvGrpSpPr>
            <a:grpSpLocks/>
          </p:cNvGrpSpPr>
          <p:nvPr/>
        </p:nvGrpSpPr>
        <p:grpSpPr bwMode="auto">
          <a:xfrm>
            <a:off x="0" y="-52388"/>
            <a:ext cx="12192000" cy="6910388"/>
            <a:chOff x="0" y="-52708"/>
            <a:chExt cx="9296400" cy="6910708"/>
          </a:xfrm>
        </p:grpSpPr>
        <p:grpSp>
          <p:nvGrpSpPr>
            <p:cNvPr id="10" name="Group 4">
              <a:extLst>
                <a:ext uri="{FF2B5EF4-FFF2-40B4-BE49-F238E27FC236}">
                  <a16:creationId xmlns:a16="http://schemas.microsoft.com/office/drawing/2014/main" id="{AB0610C0-DC55-4655-91EB-E111F655F71D}"/>
                </a:ext>
              </a:extLst>
            </p:cNvPr>
            <p:cNvGrpSpPr>
              <a:grpSpLocks/>
            </p:cNvGrpSpPr>
            <p:nvPr/>
          </p:nvGrpSpPr>
          <p:grpSpPr bwMode="auto">
            <a:xfrm>
              <a:off x="0" y="-52708"/>
              <a:ext cx="9296400" cy="4548508"/>
              <a:chOff x="0" y="-52708"/>
              <a:chExt cx="9296400" cy="4548508"/>
            </a:xfrm>
          </p:grpSpPr>
          <p:grpSp>
            <p:nvGrpSpPr>
              <p:cNvPr id="12" name="Group 7">
                <a:extLst>
                  <a:ext uri="{FF2B5EF4-FFF2-40B4-BE49-F238E27FC236}">
                    <a16:creationId xmlns:a16="http://schemas.microsoft.com/office/drawing/2014/main" id="{F3F1357A-A756-4889-BD0D-AD04DE796551}"/>
                  </a:ext>
                </a:extLst>
              </p:cNvPr>
              <p:cNvGrpSpPr>
                <a:grpSpLocks/>
              </p:cNvGrpSpPr>
              <p:nvPr/>
            </p:nvGrpSpPr>
            <p:grpSpPr bwMode="auto">
              <a:xfrm>
                <a:off x="0" y="-52708"/>
                <a:ext cx="9296400" cy="4548508"/>
                <a:chOff x="0" y="0"/>
                <a:chExt cx="3218687" cy="2028766"/>
              </a:xfrm>
            </p:grpSpPr>
            <p:sp>
              <p:nvSpPr>
                <p:cNvPr id="14" name="Rectangle 10">
                  <a:extLst>
                    <a:ext uri="{FF2B5EF4-FFF2-40B4-BE49-F238E27FC236}">
                      <a16:creationId xmlns:a16="http://schemas.microsoft.com/office/drawing/2014/main" id="{3A5137E2-9CA8-4DFE-AA91-3A8DA5902D6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5" name="Group 11">
                  <a:extLst>
                    <a:ext uri="{FF2B5EF4-FFF2-40B4-BE49-F238E27FC236}">
                      <a16:creationId xmlns:a16="http://schemas.microsoft.com/office/drawing/2014/main" id="{65EF5752-6B32-4CA6-8CF7-2D0E99FEA98B}"/>
                    </a:ext>
                  </a:extLst>
                </p:cNvPr>
                <p:cNvGrpSpPr>
                  <a:grpSpLocks/>
                </p:cNvGrpSpPr>
                <p:nvPr/>
              </p:nvGrpSpPr>
              <p:grpSpPr bwMode="auto">
                <a:xfrm>
                  <a:off x="0" y="19050"/>
                  <a:ext cx="2249424" cy="832104"/>
                  <a:chOff x="228600" y="0"/>
                  <a:chExt cx="1472184" cy="1024128"/>
                </a:xfrm>
              </p:grpSpPr>
              <p:sp>
                <p:nvSpPr>
                  <p:cNvPr id="16" name="Rectangle 10">
                    <a:extLst>
                      <a:ext uri="{FF2B5EF4-FFF2-40B4-BE49-F238E27FC236}">
                        <a16:creationId xmlns:a16="http://schemas.microsoft.com/office/drawing/2014/main" id="{B6E55D82-3650-4384-8B71-A4B358125C18}"/>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7" name="Rectangle 13">
                    <a:extLst>
                      <a:ext uri="{FF2B5EF4-FFF2-40B4-BE49-F238E27FC236}">
                        <a16:creationId xmlns:a16="http://schemas.microsoft.com/office/drawing/2014/main" id="{2BC42AEE-9150-47F6-88E5-DBC82DB9CD08}"/>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3" name="Picture 9">
                <a:extLst>
                  <a:ext uri="{FF2B5EF4-FFF2-40B4-BE49-F238E27FC236}">
                    <a16:creationId xmlns:a16="http://schemas.microsoft.com/office/drawing/2014/main" id="{5F0844DD-388F-4BE3-BD2E-634828EEB7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a:extLst>
                <a:ext uri="{FF2B5EF4-FFF2-40B4-BE49-F238E27FC236}">
                  <a16:creationId xmlns:a16="http://schemas.microsoft.com/office/drawing/2014/main" id="{2B6E9FCD-B0BC-4AB9-A95E-5DE57395D659}"/>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6867" name="Rectangle 2"/>
          <p:cNvSpPr>
            <a:spLocks noGrp="1" noChangeArrowheads="1"/>
          </p:cNvSpPr>
          <p:nvPr>
            <p:ph type="title"/>
          </p:nvPr>
        </p:nvSpPr>
        <p:spPr>
          <a:xfrm>
            <a:off x="1561806" y="609600"/>
            <a:ext cx="10430325" cy="1320800"/>
          </a:xfrm>
        </p:spPr>
        <p:txBody>
          <a:bodyPr>
            <a:normAutofit/>
          </a:bodyPr>
          <a:lstStyle/>
          <a:p>
            <a:pPr eaLnBrk="1" hangingPunct="1"/>
            <a:r>
              <a:rPr lang="en-US" b="1" dirty="0"/>
              <a:t>FIRE DETECTION AND ALARM SYSTEM</a:t>
            </a:r>
          </a:p>
        </p:txBody>
      </p:sp>
      <p:sp>
        <p:nvSpPr>
          <p:cNvPr id="36868" name="Rectangle 3"/>
          <p:cNvSpPr>
            <a:spLocks noGrp="1" noChangeArrowheads="1"/>
          </p:cNvSpPr>
          <p:nvPr>
            <p:ph idx="1"/>
          </p:nvPr>
        </p:nvSpPr>
        <p:spPr bwMode="auto">
          <a:xfrm>
            <a:off x="914400" y="1722438"/>
            <a:ext cx="76660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just" eaLnBrk="1" hangingPunct="1"/>
            <a:r>
              <a:rPr lang="en-US" sz="3200" dirty="0"/>
              <a:t>complete protective signaling and control system i.e. fire detection, alarm and communication primarily intended to provide the indication and warning of abnormal conditions,</a:t>
            </a:r>
          </a:p>
          <a:p>
            <a:pPr algn="just" eaLnBrk="1" hangingPunct="1"/>
            <a:r>
              <a:rPr lang="en-US" sz="3200" dirty="0"/>
              <a:t>summoning of appropriate aid</a:t>
            </a:r>
          </a:p>
        </p:txBody>
      </p:sp>
      <p:sp>
        <p:nvSpPr>
          <p:cNvPr id="368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771F267C-9DD1-4661-8406-C968B92CD95A}" type="slidenum">
              <a:rPr lang="en-US" b="0"/>
              <a:pPr eaLnBrk="1" hangingPunct="1"/>
              <a:t>31</a:t>
            </a:fld>
            <a:endParaRPr lang="en-US" b="0"/>
          </a:p>
        </p:txBody>
      </p:sp>
      <p:pic>
        <p:nvPicPr>
          <p:cNvPr id="36869" name="Picture 5" descr="P10102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67775" y="3644900"/>
            <a:ext cx="11763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6" descr="P10102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67775" y="1503363"/>
            <a:ext cx="11763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1" name="Picture 7" descr="P10102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67775" y="2565400"/>
            <a:ext cx="11763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2" name="Picture 8" descr="P10102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67775" y="4724400"/>
            <a:ext cx="11763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0060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8" name="Group 3">
            <a:extLst>
              <a:ext uri="{FF2B5EF4-FFF2-40B4-BE49-F238E27FC236}">
                <a16:creationId xmlns:a16="http://schemas.microsoft.com/office/drawing/2014/main" id="{D10EF7AC-DA30-4E11-A91D-E474C614BC77}"/>
              </a:ext>
            </a:extLst>
          </p:cNvPr>
          <p:cNvGrpSpPr>
            <a:grpSpLocks/>
          </p:cNvGrpSpPr>
          <p:nvPr/>
        </p:nvGrpSpPr>
        <p:grpSpPr bwMode="auto">
          <a:xfrm>
            <a:off x="0" y="-52388"/>
            <a:ext cx="12192000" cy="6910388"/>
            <a:chOff x="0" y="-52708"/>
            <a:chExt cx="9296400" cy="6910708"/>
          </a:xfrm>
        </p:grpSpPr>
        <p:grpSp>
          <p:nvGrpSpPr>
            <p:cNvPr id="9" name="Group 4">
              <a:extLst>
                <a:ext uri="{FF2B5EF4-FFF2-40B4-BE49-F238E27FC236}">
                  <a16:creationId xmlns:a16="http://schemas.microsoft.com/office/drawing/2014/main" id="{618A06A3-9B08-4919-9322-DEA888EA1A41}"/>
                </a:ext>
              </a:extLst>
            </p:cNvPr>
            <p:cNvGrpSpPr>
              <a:grpSpLocks/>
            </p:cNvGrpSpPr>
            <p:nvPr/>
          </p:nvGrpSpPr>
          <p:grpSpPr bwMode="auto">
            <a:xfrm>
              <a:off x="0" y="-52708"/>
              <a:ext cx="9296400" cy="4548508"/>
              <a:chOff x="0" y="-52708"/>
              <a:chExt cx="9296400" cy="4548508"/>
            </a:xfrm>
          </p:grpSpPr>
          <p:grpSp>
            <p:nvGrpSpPr>
              <p:cNvPr id="11" name="Group 7">
                <a:extLst>
                  <a:ext uri="{FF2B5EF4-FFF2-40B4-BE49-F238E27FC236}">
                    <a16:creationId xmlns:a16="http://schemas.microsoft.com/office/drawing/2014/main" id="{E84266EC-FD95-433F-BC1A-559A9AA12D3B}"/>
                  </a:ext>
                </a:extLst>
              </p:cNvPr>
              <p:cNvGrpSpPr>
                <a:grpSpLocks/>
              </p:cNvGrpSpPr>
              <p:nvPr/>
            </p:nvGrpSpPr>
            <p:grpSpPr bwMode="auto">
              <a:xfrm>
                <a:off x="0" y="-52708"/>
                <a:ext cx="9296400" cy="4548508"/>
                <a:chOff x="0" y="0"/>
                <a:chExt cx="3218687" cy="2028766"/>
              </a:xfrm>
            </p:grpSpPr>
            <p:sp>
              <p:nvSpPr>
                <p:cNvPr id="13" name="Rectangle 10">
                  <a:extLst>
                    <a:ext uri="{FF2B5EF4-FFF2-40B4-BE49-F238E27FC236}">
                      <a16:creationId xmlns:a16="http://schemas.microsoft.com/office/drawing/2014/main" id="{5D8F4807-40D3-49AF-926F-0D46BCB4E1C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4" name="Group 11">
                  <a:extLst>
                    <a:ext uri="{FF2B5EF4-FFF2-40B4-BE49-F238E27FC236}">
                      <a16:creationId xmlns:a16="http://schemas.microsoft.com/office/drawing/2014/main" id="{B5399974-6D74-4EA7-BDFA-6B364B55E688}"/>
                    </a:ext>
                  </a:extLst>
                </p:cNvPr>
                <p:cNvGrpSpPr>
                  <a:grpSpLocks/>
                </p:cNvGrpSpPr>
                <p:nvPr/>
              </p:nvGrpSpPr>
              <p:grpSpPr bwMode="auto">
                <a:xfrm>
                  <a:off x="0" y="19050"/>
                  <a:ext cx="2249424" cy="832104"/>
                  <a:chOff x="228600" y="0"/>
                  <a:chExt cx="1472184" cy="1024128"/>
                </a:xfrm>
              </p:grpSpPr>
              <p:sp>
                <p:nvSpPr>
                  <p:cNvPr id="15" name="Rectangle 10">
                    <a:extLst>
                      <a:ext uri="{FF2B5EF4-FFF2-40B4-BE49-F238E27FC236}">
                        <a16:creationId xmlns:a16="http://schemas.microsoft.com/office/drawing/2014/main" id="{BE19D5A4-B35E-4954-8D21-AFE80A366BF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6" name="Rectangle 13">
                    <a:extLst>
                      <a:ext uri="{FF2B5EF4-FFF2-40B4-BE49-F238E27FC236}">
                        <a16:creationId xmlns:a16="http://schemas.microsoft.com/office/drawing/2014/main" id="{B2D09CDC-CE24-41C9-B425-7D9EA9E48074}"/>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2" name="Picture 9">
                <a:extLst>
                  <a:ext uri="{FF2B5EF4-FFF2-40B4-BE49-F238E27FC236}">
                    <a16:creationId xmlns:a16="http://schemas.microsoft.com/office/drawing/2014/main" id="{DD2E2176-1754-41CA-A2D8-F9CFA735F4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Rectangle 9">
              <a:extLst>
                <a:ext uri="{FF2B5EF4-FFF2-40B4-BE49-F238E27FC236}">
                  <a16:creationId xmlns:a16="http://schemas.microsoft.com/office/drawing/2014/main" id="{92EF23AA-DA9B-434D-8746-E82D1072491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9938" name="Rectangle 2"/>
          <p:cNvSpPr>
            <a:spLocks noGrp="1" noChangeArrowheads="1"/>
          </p:cNvSpPr>
          <p:nvPr>
            <p:ph type="title"/>
          </p:nvPr>
        </p:nvSpPr>
        <p:spPr>
          <a:xfrm>
            <a:off x="1561806" y="609600"/>
            <a:ext cx="7712195" cy="1320800"/>
          </a:xfrm>
        </p:spPr>
        <p:txBody>
          <a:bodyPr/>
          <a:lstStyle/>
          <a:p>
            <a:pPr algn="ctr" eaLnBrk="1" hangingPunct="1">
              <a:defRPr/>
            </a:pPr>
            <a:r>
              <a:rPr lang="en-US" sz="4000" dirty="0">
                <a:solidFill>
                  <a:srgbClr val="C00000"/>
                </a:solidFill>
                <a:effectLst>
                  <a:outerShdw blurRad="38100" dist="38100" dir="2700000" algn="tl">
                    <a:srgbClr val="C0C0C0"/>
                  </a:outerShdw>
                </a:effectLst>
              </a:rPr>
              <a:t>TYPES OF DETECTORS</a:t>
            </a:r>
          </a:p>
        </p:txBody>
      </p:sp>
      <p:sp>
        <p:nvSpPr>
          <p:cNvPr id="37892"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sz="5400" dirty="0">
                <a:latin typeface="Arial" panose="020B0604020202020204" pitchFamily="34" charset="0"/>
                <a:cs typeface="Arial" panose="020B0604020202020204" pitchFamily="34" charset="0"/>
              </a:rPr>
              <a:t>Smoke detectors</a:t>
            </a:r>
          </a:p>
          <a:p>
            <a:pPr eaLnBrk="1" hangingPunct="1"/>
            <a:r>
              <a:rPr lang="en-US" sz="5400" dirty="0">
                <a:latin typeface="Arial" panose="020B0604020202020204" pitchFamily="34" charset="0"/>
                <a:cs typeface="Arial" panose="020B0604020202020204" pitchFamily="34" charset="0"/>
              </a:rPr>
              <a:t>Flame detectors</a:t>
            </a:r>
          </a:p>
          <a:p>
            <a:pPr eaLnBrk="1" hangingPunct="1"/>
            <a:r>
              <a:rPr lang="en-US" sz="5400" dirty="0">
                <a:latin typeface="Arial" panose="020B0604020202020204" pitchFamily="34" charset="0"/>
                <a:cs typeface="Arial" panose="020B0604020202020204" pitchFamily="34" charset="0"/>
              </a:rPr>
              <a:t>Thermal/heat detectors</a:t>
            </a:r>
            <a:endParaRPr lang="en-US" sz="2800" dirty="0">
              <a:latin typeface="Arial" panose="020B0604020202020204" pitchFamily="34" charset="0"/>
              <a:cs typeface="Arial" panose="020B0604020202020204" pitchFamily="34" charset="0"/>
            </a:endParaRPr>
          </a:p>
        </p:txBody>
      </p:sp>
      <p:sp>
        <p:nvSpPr>
          <p:cNvPr id="378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DF3A09D2-8814-4053-B269-EEE3BA8E7C8E}" type="slidenum">
              <a:rPr lang="en-US" b="0"/>
              <a:pPr eaLnBrk="1" hangingPunct="1"/>
              <a:t>32</a:t>
            </a:fld>
            <a:endParaRPr lang="en-US" b="0"/>
          </a:p>
        </p:txBody>
      </p:sp>
      <p:pic>
        <p:nvPicPr>
          <p:cNvPr id="37893" name="Picture 5" descr="P10102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30942" y="211598"/>
            <a:ext cx="2615345" cy="196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http://www.ampac.net/uploaded/Products/Detectors/Flame_-_Intelligent_Flameproof_IR3_Flame_Detector_side_55000-021.jpg?width=640&amp;height=4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11388" y="2328402"/>
            <a:ext cx="2803278" cy="210245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newark.com/productimages/standard/en_US/4949699.jpg?01AD=3ZCyoGZeNORxzLzVUPMrt8qPayOkZim0j9vf-VlA-TVN3joTaBo4vag&amp;01RI=699E331BB4D75D3&amp;01NA=n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0942" y="4584918"/>
            <a:ext cx="29908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535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367C2E97-C811-4EE7-B15B-FA64BFADAF8B}"/>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076821EC-0F36-48BB-B199-07B9AE99C93B}"/>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6DC11E67-686A-4CD9-9B9A-438D706CB79F}"/>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B5300909-6FD7-40D1-B949-834C7044815C}"/>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14B72355-36FE-4C1C-ABF2-C392F14FE561}"/>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70493490-6237-414C-B3E7-8376FF395CC3}"/>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2560209E-89C3-4719-825F-F9207212046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3347CC95-FE51-446C-8766-D24ED5ED8D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B8F8E9D2-D59B-434E-8798-1A0D55A8AA6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5843" name="Rectangle 2"/>
          <p:cNvSpPr>
            <a:spLocks noGrp="1" noChangeArrowheads="1"/>
          </p:cNvSpPr>
          <p:nvPr>
            <p:ph type="title"/>
          </p:nvPr>
        </p:nvSpPr>
        <p:spPr>
          <a:xfrm>
            <a:off x="1661740" y="609600"/>
            <a:ext cx="10070715" cy="1320800"/>
          </a:xfrm>
        </p:spPr>
        <p:txBody>
          <a:bodyPr/>
          <a:lstStyle/>
          <a:p>
            <a:pPr algn="ctr" eaLnBrk="1" hangingPunct="1"/>
            <a:r>
              <a:rPr lang="en-US" b="1" dirty="0">
                <a:solidFill>
                  <a:srgbClr val="C00000"/>
                </a:solidFill>
              </a:rPr>
              <a:t>EXTIGUISHMENT OF FIRE</a:t>
            </a:r>
          </a:p>
        </p:txBody>
      </p:sp>
      <p:sp>
        <p:nvSpPr>
          <p:cNvPr id="35844" name="Rectangle 4"/>
          <p:cNvSpPr>
            <a:spLocks noGrp="1" noChangeArrowheads="1"/>
          </p:cNvSpPr>
          <p:nvPr>
            <p:ph idx="1"/>
          </p:nvPr>
        </p:nvSpPr>
        <p:spPr bwMode="auto">
          <a:xfrm>
            <a:off x="677333" y="2160589"/>
            <a:ext cx="11314797" cy="388077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marL="617220" indent="-571500" eaLnBrk="1" hangingPunct="1">
              <a:lnSpc>
                <a:spcPct val="90000"/>
              </a:lnSpc>
              <a:buFontTx/>
              <a:buAutoNum type="romanUcPeriod"/>
            </a:pPr>
            <a:r>
              <a:rPr lang="en-US" sz="4000" dirty="0"/>
              <a:t>REMOVAL OF FUEL (STARVATION)</a:t>
            </a:r>
          </a:p>
          <a:p>
            <a:pPr marL="617220" indent="-571500" eaLnBrk="1" hangingPunct="1">
              <a:lnSpc>
                <a:spcPct val="90000"/>
              </a:lnSpc>
              <a:buFontTx/>
              <a:buAutoNum type="romanUcPeriod"/>
            </a:pPr>
            <a:r>
              <a:rPr lang="en-US" sz="4000" dirty="0"/>
              <a:t>LIMITING OXYGEN (SMOTHERING)</a:t>
            </a:r>
          </a:p>
          <a:p>
            <a:pPr marL="617220" indent="-571500" eaLnBrk="1" hangingPunct="1">
              <a:lnSpc>
                <a:spcPct val="90000"/>
              </a:lnSpc>
              <a:buFontTx/>
              <a:buAutoNum type="romanUcPeriod"/>
            </a:pPr>
            <a:r>
              <a:rPr lang="en-US" sz="4000" dirty="0"/>
              <a:t>REMOVAL OF HEAT (COOLING OR QUENCHING)</a:t>
            </a:r>
          </a:p>
        </p:txBody>
      </p:sp>
      <p:sp>
        <p:nvSpPr>
          <p:cNvPr id="358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1C3BF0CE-3076-44A8-959E-95CFBE75104C}" type="slidenum">
              <a:rPr lang="en-US" b="0"/>
              <a:pPr eaLnBrk="1" hangingPunct="1"/>
              <a:t>33</a:t>
            </a:fld>
            <a:endParaRPr lang="en-US" b="0"/>
          </a:p>
        </p:txBody>
      </p:sp>
    </p:spTree>
    <p:extLst>
      <p:ext uri="{BB962C8B-B14F-4D97-AF65-F5344CB8AC3E}">
        <p14:creationId xmlns:p14="http://schemas.microsoft.com/office/powerpoint/2010/main" val="242456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1" name="Group 3">
            <a:extLst>
              <a:ext uri="{FF2B5EF4-FFF2-40B4-BE49-F238E27FC236}">
                <a16:creationId xmlns:a16="http://schemas.microsoft.com/office/drawing/2014/main" id="{F613E5D1-3403-40DC-8A21-BD119617F3B7}"/>
              </a:ext>
            </a:extLst>
          </p:cNvPr>
          <p:cNvGrpSpPr>
            <a:grpSpLocks/>
          </p:cNvGrpSpPr>
          <p:nvPr/>
        </p:nvGrpSpPr>
        <p:grpSpPr bwMode="auto">
          <a:xfrm>
            <a:off x="0" y="-52388"/>
            <a:ext cx="12192000" cy="6910388"/>
            <a:chOff x="0" y="-52708"/>
            <a:chExt cx="9296400" cy="6910708"/>
          </a:xfrm>
        </p:grpSpPr>
        <p:grpSp>
          <p:nvGrpSpPr>
            <p:cNvPr id="22" name="Group 4">
              <a:extLst>
                <a:ext uri="{FF2B5EF4-FFF2-40B4-BE49-F238E27FC236}">
                  <a16:creationId xmlns:a16="http://schemas.microsoft.com/office/drawing/2014/main" id="{F3D7D131-7F34-4B70-B1C7-0681A24F86A0}"/>
                </a:ext>
              </a:extLst>
            </p:cNvPr>
            <p:cNvGrpSpPr>
              <a:grpSpLocks/>
            </p:cNvGrpSpPr>
            <p:nvPr/>
          </p:nvGrpSpPr>
          <p:grpSpPr bwMode="auto">
            <a:xfrm>
              <a:off x="0" y="-52708"/>
              <a:ext cx="9296400" cy="4548508"/>
              <a:chOff x="0" y="-52708"/>
              <a:chExt cx="9296400" cy="4548508"/>
            </a:xfrm>
          </p:grpSpPr>
          <p:grpSp>
            <p:nvGrpSpPr>
              <p:cNvPr id="24" name="Group 7">
                <a:extLst>
                  <a:ext uri="{FF2B5EF4-FFF2-40B4-BE49-F238E27FC236}">
                    <a16:creationId xmlns:a16="http://schemas.microsoft.com/office/drawing/2014/main" id="{17444BC5-CC0D-49C4-A48B-B57E272DB533}"/>
                  </a:ext>
                </a:extLst>
              </p:cNvPr>
              <p:cNvGrpSpPr>
                <a:grpSpLocks/>
              </p:cNvGrpSpPr>
              <p:nvPr/>
            </p:nvGrpSpPr>
            <p:grpSpPr bwMode="auto">
              <a:xfrm>
                <a:off x="0" y="-52708"/>
                <a:ext cx="9296400" cy="4548508"/>
                <a:chOff x="0" y="0"/>
                <a:chExt cx="3218687" cy="2028766"/>
              </a:xfrm>
            </p:grpSpPr>
            <p:sp>
              <p:nvSpPr>
                <p:cNvPr id="26" name="Rectangle 10">
                  <a:extLst>
                    <a:ext uri="{FF2B5EF4-FFF2-40B4-BE49-F238E27FC236}">
                      <a16:creationId xmlns:a16="http://schemas.microsoft.com/office/drawing/2014/main" id="{C16D08A0-D124-4D77-BC9B-C4CA7A67B415}"/>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27" name="Group 11">
                  <a:extLst>
                    <a:ext uri="{FF2B5EF4-FFF2-40B4-BE49-F238E27FC236}">
                      <a16:creationId xmlns:a16="http://schemas.microsoft.com/office/drawing/2014/main" id="{A627CA44-5B2E-4206-A323-B46FD51BEA4E}"/>
                    </a:ext>
                  </a:extLst>
                </p:cNvPr>
                <p:cNvGrpSpPr>
                  <a:grpSpLocks/>
                </p:cNvGrpSpPr>
                <p:nvPr/>
              </p:nvGrpSpPr>
              <p:grpSpPr bwMode="auto">
                <a:xfrm>
                  <a:off x="0" y="19050"/>
                  <a:ext cx="2249424" cy="832104"/>
                  <a:chOff x="228600" y="0"/>
                  <a:chExt cx="1472184" cy="1024128"/>
                </a:xfrm>
              </p:grpSpPr>
              <p:sp>
                <p:nvSpPr>
                  <p:cNvPr id="28" name="Rectangle 10">
                    <a:extLst>
                      <a:ext uri="{FF2B5EF4-FFF2-40B4-BE49-F238E27FC236}">
                        <a16:creationId xmlns:a16="http://schemas.microsoft.com/office/drawing/2014/main" id="{305115DA-CBA4-442E-9213-D577EBF55F5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29" name="Rectangle 13">
                    <a:extLst>
                      <a:ext uri="{FF2B5EF4-FFF2-40B4-BE49-F238E27FC236}">
                        <a16:creationId xmlns:a16="http://schemas.microsoft.com/office/drawing/2014/main" id="{553477AE-AA35-4A90-9B65-E4EE96EEB612}"/>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25" name="Picture 9">
                <a:extLst>
                  <a:ext uri="{FF2B5EF4-FFF2-40B4-BE49-F238E27FC236}">
                    <a16:creationId xmlns:a16="http://schemas.microsoft.com/office/drawing/2014/main" id="{54686F0B-2E7B-4350-A110-B9EB27F5B7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Rectangle 22">
              <a:extLst>
                <a:ext uri="{FF2B5EF4-FFF2-40B4-BE49-F238E27FC236}">
                  <a16:creationId xmlns:a16="http://schemas.microsoft.com/office/drawing/2014/main" id="{A508F2C8-44F6-4A9A-9E7B-B4DECC8BAB5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5602" name="Rectangle 2"/>
          <p:cNvSpPr>
            <a:spLocks noGrp="1" noChangeArrowheads="1"/>
          </p:cNvSpPr>
          <p:nvPr>
            <p:ph type="title"/>
          </p:nvPr>
        </p:nvSpPr>
        <p:spPr>
          <a:xfrm>
            <a:off x="2209800" y="228600"/>
            <a:ext cx="7772400" cy="1143000"/>
          </a:xfrm>
        </p:spPr>
        <p:txBody>
          <a:bodyPr/>
          <a:lstStyle/>
          <a:p>
            <a:pPr algn="ctr" eaLnBrk="1" hangingPunct="1">
              <a:defRPr/>
            </a:pPr>
            <a:r>
              <a:rPr lang="en-US" sz="4000" dirty="0">
                <a:solidFill>
                  <a:schemeClr val="folHlink"/>
                </a:solidFill>
                <a:effectLst>
                  <a:outerShdw blurRad="38100" dist="38100" dir="2700000" algn="tl">
                    <a:srgbClr val="C0C0C0"/>
                  </a:outerShdw>
                </a:effectLst>
                <a:latin typeface="Tahoma" pitchFamily="34" charset="0"/>
              </a:rPr>
              <a:t>   </a:t>
            </a:r>
            <a:r>
              <a:rPr lang="en-US" sz="4000" dirty="0">
                <a:solidFill>
                  <a:srgbClr val="C00000"/>
                </a:solidFill>
                <a:effectLst>
                  <a:outerShdw blurRad="38100" dist="38100" dir="2700000" algn="tl">
                    <a:srgbClr val="C0C0C0"/>
                  </a:outerShdw>
                </a:effectLst>
              </a:rPr>
              <a:t>EXIT SAFETY</a:t>
            </a:r>
          </a:p>
        </p:txBody>
      </p:sp>
      <p:sp>
        <p:nvSpPr>
          <p:cNvPr id="389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96AF068C-0D82-421D-988D-8DF5BF0F6A3A}" type="slidenum">
              <a:rPr lang="en-US" b="0"/>
              <a:pPr eaLnBrk="1" hangingPunct="1"/>
              <a:t>34</a:t>
            </a:fld>
            <a:endParaRPr lang="en-US" b="0"/>
          </a:p>
        </p:txBody>
      </p:sp>
      <p:grpSp>
        <p:nvGrpSpPr>
          <p:cNvPr id="38916" name="Group 27"/>
          <p:cNvGrpSpPr>
            <a:grpSpLocks/>
          </p:cNvGrpSpPr>
          <p:nvPr/>
        </p:nvGrpSpPr>
        <p:grpSpPr bwMode="auto">
          <a:xfrm>
            <a:off x="2081214" y="1676400"/>
            <a:ext cx="7824787" cy="4343400"/>
            <a:chOff x="351" y="925"/>
            <a:chExt cx="4929" cy="2963"/>
          </a:xfrm>
        </p:grpSpPr>
        <p:sp>
          <p:nvSpPr>
            <p:cNvPr id="38917" name="Rectangle 6"/>
            <p:cNvSpPr>
              <a:spLocks noChangeArrowheads="1"/>
            </p:cNvSpPr>
            <p:nvPr/>
          </p:nvSpPr>
          <p:spPr bwMode="auto">
            <a:xfrm>
              <a:off x="2358" y="1134"/>
              <a:ext cx="609" cy="3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grpSp>
          <p:nvGrpSpPr>
            <p:cNvPr id="38918" name="Group 19"/>
            <p:cNvGrpSpPr>
              <a:grpSpLocks/>
            </p:cNvGrpSpPr>
            <p:nvPr/>
          </p:nvGrpSpPr>
          <p:grpSpPr bwMode="auto">
            <a:xfrm>
              <a:off x="750" y="1051"/>
              <a:ext cx="2043" cy="1717"/>
              <a:chOff x="2400" y="480"/>
              <a:chExt cx="1824" cy="1536"/>
            </a:xfrm>
          </p:grpSpPr>
          <p:pic>
            <p:nvPicPr>
              <p:cNvPr id="38930" name="Picture 4" descr="exitsafety1"/>
              <p:cNvPicPr>
                <a:picLocks noChangeAspect="1" noChangeArrowheads="1"/>
              </p:cNvPicPr>
              <p:nvPr/>
            </p:nvPicPr>
            <p:blipFill>
              <a:blip r:embed="rId5">
                <a:extLst>
                  <a:ext uri="{28A0092B-C50C-407E-A947-70E740481C1C}">
                    <a14:useLocalDpi xmlns:a14="http://schemas.microsoft.com/office/drawing/2010/main" val="0"/>
                  </a:ext>
                </a:extLst>
              </a:blip>
              <a:srcRect r="48289"/>
              <a:stretch>
                <a:fillRect/>
              </a:stretch>
            </p:blipFill>
            <p:spPr bwMode="auto">
              <a:xfrm>
                <a:off x="2448" y="480"/>
                <a:ext cx="1632" cy="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1" name="Rectangle 8"/>
              <p:cNvSpPr>
                <a:spLocks noChangeArrowheads="1"/>
              </p:cNvSpPr>
              <p:nvPr/>
            </p:nvSpPr>
            <p:spPr bwMode="auto">
              <a:xfrm>
                <a:off x="2400" y="1632"/>
                <a:ext cx="1632"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sp>
            <p:nvSpPr>
              <p:cNvPr id="38932" name="Rectangle 11"/>
              <p:cNvSpPr>
                <a:spLocks noChangeArrowheads="1"/>
              </p:cNvSpPr>
              <p:nvPr/>
            </p:nvSpPr>
            <p:spPr bwMode="auto">
              <a:xfrm>
                <a:off x="3552" y="480"/>
                <a:ext cx="672"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grpSp>
        <p:pic>
          <p:nvPicPr>
            <p:cNvPr id="38919" name="Picture 13" descr="exitsafety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5" y="2517"/>
              <a:ext cx="1064" cy="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14" descr="exitsafety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32" y="925"/>
              <a:ext cx="1399" cy="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21" name="Group 17"/>
            <p:cNvGrpSpPr>
              <a:grpSpLocks/>
            </p:cNvGrpSpPr>
            <p:nvPr/>
          </p:nvGrpSpPr>
          <p:grpSpPr bwMode="auto">
            <a:xfrm>
              <a:off x="2793" y="1679"/>
              <a:ext cx="2157" cy="1288"/>
              <a:chOff x="2880" y="2304"/>
              <a:chExt cx="2382" cy="1476"/>
            </a:xfrm>
          </p:grpSpPr>
          <p:pic>
            <p:nvPicPr>
              <p:cNvPr id="38928" name="Picture 15" descr="exitsafety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0" y="2352"/>
                <a:ext cx="2382" cy="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9" name="Rectangle 16"/>
              <p:cNvSpPr>
                <a:spLocks noChangeArrowheads="1"/>
              </p:cNvSpPr>
              <p:nvPr/>
            </p:nvSpPr>
            <p:spPr bwMode="auto">
              <a:xfrm>
                <a:off x="4080" y="2304"/>
                <a:ext cx="1056" cy="3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en-PH"/>
              </a:p>
            </p:txBody>
          </p:sp>
        </p:grpSp>
        <p:pic>
          <p:nvPicPr>
            <p:cNvPr id="38922" name="Picture 18" descr="exitsafety1"/>
            <p:cNvPicPr>
              <a:picLocks noChangeAspect="1" noChangeArrowheads="1"/>
            </p:cNvPicPr>
            <p:nvPr/>
          </p:nvPicPr>
          <p:blipFill>
            <a:blip r:embed="rId5">
              <a:extLst>
                <a:ext uri="{28A0092B-C50C-407E-A947-70E740481C1C}">
                  <a14:useLocalDpi xmlns:a14="http://schemas.microsoft.com/office/drawing/2010/main" val="0"/>
                </a:ext>
              </a:extLst>
            </a:blip>
            <a:srcRect l="51619" t="44872"/>
            <a:stretch>
              <a:fillRect/>
            </a:stretch>
          </p:blipFill>
          <p:spPr bwMode="auto">
            <a:xfrm>
              <a:off x="2402" y="2894"/>
              <a:ext cx="1913" cy="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3" name="Text Box 20"/>
            <p:cNvSpPr txBox="1">
              <a:spLocks noChangeArrowheads="1"/>
            </p:cNvSpPr>
            <p:nvPr/>
          </p:nvSpPr>
          <p:spPr bwMode="auto">
            <a:xfrm>
              <a:off x="3936" y="1008"/>
              <a:ext cx="1042"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1600"/>
                <a:t>Travel Distance</a:t>
              </a:r>
              <a:endParaRPr lang="en-US" sz="1600" b="0"/>
            </a:p>
          </p:txBody>
        </p:sp>
        <p:sp>
          <p:nvSpPr>
            <p:cNvPr id="38924" name="Text Box 21"/>
            <p:cNvSpPr txBox="1">
              <a:spLocks noChangeArrowheads="1"/>
            </p:cNvSpPr>
            <p:nvPr/>
          </p:nvSpPr>
          <p:spPr bwMode="auto">
            <a:xfrm>
              <a:off x="4193" y="1440"/>
              <a:ext cx="1087" cy="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1600"/>
                <a:t>Clear, Unobstructed &amp; Lighted</a:t>
              </a:r>
              <a:endParaRPr lang="en-US" sz="1600" b="0"/>
            </a:p>
          </p:txBody>
        </p:sp>
        <p:sp>
          <p:nvSpPr>
            <p:cNvPr id="38925" name="Text Box 22"/>
            <p:cNvSpPr txBox="1">
              <a:spLocks noChangeArrowheads="1"/>
            </p:cNvSpPr>
            <p:nvPr/>
          </p:nvSpPr>
          <p:spPr bwMode="auto">
            <a:xfrm>
              <a:off x="4184" y="3215"/>
              <a:ext cx="739"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1600"/>
                <a:t>Regular Exit Drills</a:t>
              </a:r>
            </a:p>
          </p:txBody>
        </p:sp>
        <p:sp>
          <p:nvSpPr>
            <p:cNvPr id="38926" name="Text Box 23"/>
            <p:cNvSpPr txBox="1">
              <a:spLocks noChangeArrowheads="1"/>
            </p:cNvSpPr>
            <p:nvPr/>
          </p:nvSpPr>
          <p:spPr bwMode="auto">
            <a:xfrm>
              <a:off x="480" y="1913"/>
              <a:ext cx="878"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1600"/>
                <a:t>At least 2 ways out</a:t>
              </a:r>
            </a:p>
          </p:txBody>
        </p:sp>
        <p:sp>
          <p:nvSpPr>
            <p:cNvPr id="38927" name="Text Box 24"/>
            <p:cNvSpPr txBox="1">
              <a:spLocks noChangeArrowheads="1"/>
            </p:cNvSpPr>
            <p:nvPr/>
          </p:nvSpPr>
          <p:spPr bwMode="auto">
            <a:xfrm>
              <a:off x="351" y="2977"/>
              <a:ext cx="849"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spcBef>
                  <a:spcPct val="50000"/>
                </a:spcBef>
              </a:pPr>
              <a:r>
                <a:rPr lang="en-US" sz="1600"/>
                <a:t>Correct Exit Design</a:t>
              </a:r>
            </a:p>
          </p:txBody>
        </p:sp>
      </p:grpSp>
    </p:spTree>
    <p:extLst>
      <p:ext uri="{BB962C8B-B14F-4D97-AF65-F5344CB8AC3E}">
        <p14:creationId xmlns:p14="http://schemas.microsoft.com/office/powerpoint/2010/main" val="85186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824EA03B-1329-45B8-9812-9794C03D9AFB}"/>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10A7A6DF-36F5-4F69-BD92-5B523BEE51FE}"/>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0BDFBCA7-ACE3-4A81-A3D8-A44EEB0A10F9}"/>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AD704D23-E57C-489B-84E1-F1436B718C2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7BF3975D-B3F4-447C-AC01-2C781F6DA674}"/>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5B4B6B14-314C-4859-BFED-812B52D0AFA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0EF74176-A39F-45DA-B0FA-CA4585ABBCC8}"/>
                      </a:ext>
                    </a:extLst>
                  </p:cNvPr>
                  <p:cNvSpPr>
                    <a:spLocks noChangeArrowheads="1"/>
                  </p:cNvSpPr>
                  <p:nvPr/>
                </p:nvSpPr>
                <p:spPr bwMode="auto">
                  <a:xfrm>
                    <a:off x="228600" y="0"/>
                    <a:ext cx="1472184" cy="1024128"/>
                  </a:xfrm>
                  <a:prstGeom prst="rect">
                    <a:avLst/>
                  </a:prstGeom>
                  <a:blipFill dpi="0" rotWithShape="1">
                    <a:blip r:embed="rId4"/>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1FAA67B3-7253-4677-8E1B-E037377D1D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D02255F2-77DA-45FA-888F-68052160FEA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64866" name="Rectangle 2"/>
          <p:cNvSpPr>
            <a:spLocks noGrp="1" noChangeArrowheads="1"/>
          </p:cNvSpPr>
          <p:nvPr>
            <p:ph type="title"/>
          </p:nvPr>
        </p:nvSpPr>
        <p:spPr>
          <a:xfrm>
            <a:off x="99934" y="3535114"/>
            <a:ext cx="4946932" cy="1233424"/>
          </a:xfrm>
        </p:spPr>
        <p:txBody>
          <a:bodyPr/>
          <a:lstStyle/>
          <a:p>
            <a:pPr eaLnBrk="1" hangingPunct="1">
              <a:defRPr/>
            </a:pPr>
            <a:r>
              <a:rPr lang="en-US" sz="4000" dirty="0">
                <a:solidFill>
                  <a:srgbClr val="C00000"/>
                </a:solidFill>
                <a:effectLst>
                  <a:outerShdw blurRad="38100" dist="38100" dir="2700000" algn="tl">
                    <a:srgbClr val="C0C0C0"/>
                  </a:outerShdw>
                </a:effectLst>
                <a:cs typeface="Times New Roman" pitchFamily="18" charset="0"/>
              </a:rPr>
              <a:t>HOT WORK PERMIT</a:t>
            </a:r>
          </a:p>
        </p:txBody>
      </p:sp>
      <p:sp>
        <p:nvSpPr>
          <p:cNvPr id="1029" name="Rectangle 4"/>
          <p:cNvSpPr>
            <a:spLocks noGrp="1" noChangeArrowheads="1"/>
          </p:cNvSpPr>
          <p:nvPr>
            <p:ph idx="1"/>
          </p:nvPr>
        </p:nvSpPr>
        <p:spPr bwMode="auto">
          <a:xfrm>
            <a:off x="117437" y="1586755"/>
            <a:ext cx="3683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b="1" dirty="0"/>
              <a:t>An administrative control of controlling fire hazards (fire prevention). </a:t>
            </a:r>
          </a:p>
        </p:txBody>
      </p:sp>
      <p:sp>
        <p:nvSpPr>
          <p:cNvPr id="102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4CAD3F08-F928-4C46-A299-6EE01ED9F0B9}" type="slidenum">
              <a:rPr lang="en-US" b="0"/>
              <a:pPr eaLnBrk="1" hangingPunct="1"/>
              <a:t>35</a:t>
            </a:fld>
            <a:endParaRPr lang="en-US" b="0"/>
          </a:p>
        </p:txBody>
      </p:sp>
      <p:graphicFrame>
        <p:nvGraphicFramePr>
          <p:cNvPr id="1026" name="Object 3"/>
          <p:cNvGraphicFramePr>
            <a:graphicFrameLocks noChangeAspect="1"/>
          </p:cNvGraphicFramePr>
          <p:nvPr>
            <p:extLst/>
          </p:nvPr>
        </p:nvGraphicFramePr>
        <p:xfrm>
          <a:off x="4572000" y="147918"/>
          <a:ext cx="7620000" cy="6454050"/>
        </p:xfrm>
        <a:graphic>
          <a:graphicData uri="http://schemas.openxmlformats.org/presentationml/2006/ole">
            <mc:AlternateContent xmlns:mc="http://schemas.openxmlformats.org/markup-compatibility/2006">
              <mc:Choice xmlns:v="urn:schemas-microsoft-com:vml" Requires="v">
                <p:oleObj spid="_x0000_s1047" name="CorelPhotoPaint.Image.8" r:id="rId6" imgW="5120217" imgH="4489713" progId="CorelPhotoPaint.Image.8">
                  <p:embed/>
                </p:oleObj>
              </mc:Choice>
              <mc:Fallback>
                <p:oleObj name="CorelPhotoPaint.Image.8" r:id="rId6" imgW="5120217" imgH="4489713" progId="CorelPhotoPaint.Imag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47918"/>
                        <a:ext cx="7620000" cy="645405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74399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F58BDC54-F7F8-4131-8FB8-8A2ECD3D6385}"/>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411C96F8-0824-468F-BF41-C946E8E191FB}"/>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D7738164-C87C-4F5C-92A9-43065654845F}"/>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5FCA1C90-6EBE-41D2-BD14-DCD94FF8DAD8}"/>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BAE7538F-B009-4909-8A45-FBBAB5BDD504}"/>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95C6659F-C931-4D2D-AC88-21A63BD5253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B960B91F-3AB5-4037-BAE6-AE2B8E8B2A4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726CA743-F3D1-4629-A927-3EEC6B46B3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B12F8F20-9780-4C0B-9CFA-88C2F6311AD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11970" name="Rectangle 2"/>
          <p:cNvSpPr>
            <a:spLocks noGrp="1" noChangeArrowheads="1"/>
          </p:cNvSpPr>
          <p:nvPr>
            <p:ph type="title"/>
          </p:nvPr>
        </p:nvSpPr>
        <p:spPr>
          <a:xfrm>
            <a:off x="4895556" y="609600"/>
            <a:ext cx="4378445" cy="1320800"/>
          </a:xfrm>
        </p:spPr>
        <p:txBody>
          <a:bodyPr/>
          <a:lstStyle/>
          <a:p>
            <a:pPr eaLnBrk="1" hangingPunct="1">
              <a:defRPr/>
            </a:pPr>
            <a:r>
              <a:rPr lang="en-US" sz="4000" b="1" dirty="0">
                <a:solidFill>
                  <a:srgbClr val="C00000"/>
                </a:solidFill>
                <a:effectLst>
                  <a:outerShdw blurRad="38100" dist="38100" dir="2700000" algn="tl">
                    <a:srgbClr val="C0C0C0"/>
                  </a:outerShdw>
                </a:effectLst>
                <a:cs typeface="Times New Roman" pitchFamily="18" charset="0"/>
              </a:rPr>
              <a:t>HOTWORKS</a:t>
            </a:r>
          </a:p>
        </p:txBody>
      </p:sp>
      <p:sp>
        <p:nvSpPr>
          <p:cNvPr id="39940" name="Rectangle 3"/>
          <p:cNvSpPr>
            <a:spLocks noGrp="1" noChangeArrowheads="1"/>
          </p:cNvSpPr>
          <p:nvPr>
            <p:ph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sz="2800" b="1" dirty="0"/>
              <a:t>Welding and Cutting Sparks</a:t>
            </a:r>
          </a:p>
          <a:p>
            <a:pPr eaLnBrk="1" hangingPunct="1"/>
            <a:endParaRPr lang="en-US" sz="2800" dirty="0"/>
          </a:p>
        </p:txBody>
      </p:sp>
      <p:sp>
        <p:nvSpPr>
          <p:cNvPr id="399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1C1F33B-4E9D-4B95-BD9E-F4E89E9CD0C4}" type="slidenum">
              <a:rPr lang="en-US" b="0"/>
              <a:pPr eaLnBrk="1" hangingPunct="1"/>
              <a:t>36</a:t>
            </a:fld>
            <a:endParaRPr lang="en-US" b="0"/>
          </a:p>
        </p:txBody>
      </p:sp>
      <p:pic>
        <p:nvPicPr>
          <p:cNvPr id="211972" name="Picture 4" descr="weldspar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3238500"/>
            <a:ext cx="80010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288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119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17FF75A-B3DE-4626-87A6-7A739959B914}"/>
              </a:ext>
            </a:extLst>
          </p:cNvPr>
          <p:cNvGrpSpPr>
            <a:grpSpLocks/>
          </p:cNvGrpSpPr>
          <p:nvPr/>
        </p:nvGrpSpPr>
        <p:grpSpPr bwMode="auto">
          <a:xfrm>
            <a:off x="0" y="-52388"/>
            <a:ext cx="12192000" cy="6910388"/>
            <a:chOff x="0" y="-52708"/>
            <a:chExt cx="9296400" cy="6910708"/>
          </a:xfrm>
        </p:grpSpPr>
        <p:grpSp>
          <p:nvGrpSpPr>
            <p:cNvPr id="5" name="Group 4">
              <a:extLst>
                <a:ext uri="{FF2B5EF4-FFF2-40B4-BE49-F238E27FC236}">
                  <a16:creationId xmlns:a16="http://schemas.microsoft.com/office/drawing/2014/main" id="{71CE4955-5D9C-4428-B38A-884FA26B51EE}"/>
                </a:ext>
              </a:extLst>
            </p:cNvPr>
            <p:cNvGrpSpPr>
              <a:grpSpLocks/>
            </p:cNvGrpSpPr>
            <p:nvPr/>
          </p:nvGrpSpPr>
          <p:grpSpPr bwMode="auto">
            <a:xfrm>
              <a:off x="0" y="-52708"/>
              <a:ext cx="9296400" cy="4548508"/>
              <a:chOff x="0" y="-52708"/>
              <a:chExt cx="9296400" cy="4548508"/>
            </a:xfrm>
          </p:grpSpPr>
          <p:grpSp>
            <p:nvGrpSpPr>
              <p:cNvPr id="7" name="Group 7">
                <a:extLst>
                  <a:ext uri="{FF2B5EF4-FFF2-40B4-BE49-F238E27FC236}">
                    <a16:creationId xmlns:a16="http://schemas.microsoft.com/office/drawing/2014/main" id="{1E50FC35-6B3A-4E7E-9150-FC4EB61357B2}"/>
                  </a:ext>
                </a:extLst>
              </p:cNvPr>
              <p:cNvGrpSpPr>
                <a:grpSpLocks/>
              </p:cNvGrpSpPr>
              <p:nvPr/>
            </p:nvGrpSpPr>
            <p:grpSpPr bwMode="auto">
              <a:xfrm>
                <a:off x="0" y="-52708"/>
                <a:ext cx="9296400" cy="4548508"/>
                <a:chOff x="0" y="0"/>
                <a:chExt cx="3218687" cy="2028766"/>
              </a:xfrm>
            </p:grpSpPr>
            <p:sp>
              <p:nvSpPr>
                <p:cNvPr id="9" name="Rectangle 10">
                  <a:extLst>
                    <a:ext uri="{FF2B5EF4-FFF2-40B4-BE49-F238E27FC236}">
                      <a16:creationId xmlns:a16="http://schemas.microsoft.com/office/drawing/2014/main" id="{8BDE281B-737A-4F15-BAD8-C363AA38312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11">
                  <a:extLst>
                    <a:ext uri="{FF2B5EF4-FFF2-40B4-BE49-F238E27FC236}">
                      <a16:creationId xmlns:a16="http://schemas.microsoft.com/office/drawing/2014/main" id="{BE3006AB-FBD5-44F6-B47D-4B1BE4606EC8}"/>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BA670E75-85B7-4359-90E8-CE90E9E10465}"/>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3">
                    <a:extLst>
                      <a:ext uri="{FF2B5EF4-FFF2-40B4-BE49-F238E27FC236}">
                        <a16:creationId xmlns:a16="http://schemas.microsoft.com/office/drawing/2014/main" id="{22303472-A6A1-41E6-AB71-733BD0CDBFE3}"/>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9">
                <a:extLst>
                  <a:ext uri="{FF2B5EF4-FFF2-40B4-BE49-F238E27FC236}">
                    <a16:creationId xmlns:a16="http://schemas.microsoft.com/office/drawing/2014/main" id="{EE1CF8ED-D103-48E2-9159-F0548276DB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3206B98-CD5F-4CC3-A3D1-E9654F18114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41346" name="Rectangle 2"/>
          <p:cNvSpPr>
            <a:spLocks noGrp="1" noRot="1" noChangeArrowheads="1"/>
          </p:cNvSpPr>
          <p:nvPr>
            <p:ph type="title"/>
          </p:nvPr>
        </p:nvSpPr>
        <p:spPr>
          <a:xfrm>
            <a:off x="1981200" y="304800"/>
            <a:ext cx="8382000" cy="1219200"/>
          </a:xfrm>
        </p:spPr>
        <p:txBody>
          <a:bodyPr>
            <a:normAutofit fontScale="90000"/>
          </a:bodyPr>
          <a:lstStyle/>
          <a:p>
            <a:pPr marL="914400" indent="-914400">
              <a:buSzPct val="150000"/>
              <a:buFont typeface="Wingdings" pitchFamily="2" charset="2"/>
              <a:buChar char="F"/>
              <a:defRPr/>
            </a:pPr>
            <a:r>
              <a:rPr lang="en-US" sz="4000" dirty="0">
                <a:solidFill>
                  <a:srgbClr val="C00000"/>
                </a:solidFill>
                <a:latin typeface="Arial Black" pitchFamily="34" charset="0"/>
              </a:rPr>
              <a:t>ORGANIZING THE FIRE BRIGADE</a:t>
            </a:r>
          </a:p>
        </p:txBody>
      </p:sp>
      <p:sp>
        <p:nvSpPr>
          <p:cNvPr id="441347" name="Rectangle 3"/>
          <p:cNvSpPr>
            <a:spLocks noGrp="1" noChangeArrowheads="1"/>
          </p:cNvSpPr>
          <p:nvPr>
            <p:ph idx="1"/>
          </p:nvPr>
        </p:nvSpPr>
        <p:spPr>
          <a:xfrm>
            <a:off x="2362200" y="1752600"/>
            <a:ext cx="7467600" cy="4800600"/>
          </a:xfrm>
        </p:spPr>
        <p:txBody>
          <a:bodyPr>
            <a:normAutofit fontScale="92500" lnSpcReduction="10000"/>
          </a:bodyPr>
          <a:lstStyle/>
          <a:p>
            <a:pPr marL="685800" indent="-685800">
              <a:buClr>
                <a:schemeClr val="tx1"/>
              </a:buClr>
              <a:buSzPct val="125000"/>
              <a:buFont typeface="Wingdings" panose="05000000000000000000" pitchFamily="2" charset="2"/>
              <a:buChar char="ð"/>
              <a:defRPr/>
            </a:pPr>
            <a:r>
              <a:rPr lang="en-US" sz="2800" b="1">
                <a:solidFill>
                  <a:schemeClr val="hlink"/>
                </a:solidFill>
                <a:latin typeface="Arial Black" pitchFamily="34" charset="0"/>
              </a:rPr>
              <a:t>FIRE BRIGADE</a:t>
            </a:r>
            <a:r>
              <a:rPr lang="en-US" sz="2800">
                <a:latin typeface="Arial" charset="0"/>
              </a:rPr>
              <a:t> – a group of employees organized &amp; trained to respond to fire emergency in the plant before professional help arrives.</a:t>
            </a:r>
          </a:p>
          <a:p>
            <a:pPr marL="685800" indent="-685800">
              <a:buClr>
                <a:schemeClr val="tx1"/>
              </a:buClr>
              <a:buSzPct val="125000"/>
              <a:buFont typeface="Wingdings" panose="05000000000000000000" pitchFamily="2" charset="2"/>
              <a:buChar char="ð"/>
              <a:defRPr/>
            </a:pPr>
            <a:endParaRPr lang="en-US" sz="1000">
              <a:latin typeface="Arial" charset="0"/>
            </a:endParaRPr>
          </a:p>
          <a:p>
            <a:pPr marL="685800" indent="-685800">
              <a:buClr>
                <a:schemeClr val="tx1"/>
              </a:buClr>
              <a:buSzPct val="125000"/>
              <a:buFont typeface="Wingdings" panose="05000000000000000000" pitchFamily="2" charset="2"/>
              <a:buChar char="ð"/>
              <a:defRPr/>
            </a:pPr>
            <a:r>
              <a:rPr lang="en-US" sz="2800">
                <a:latin typeface="Arial" charset="0"/>
              </a:rPr>
              <a:t>The </a:t>
            </a:r>
            <a:r>
              <a:rPr lang="en-US" sz="2800" b="1">
                <a:solidFill>
                  <a:schemeClr val="hlink"/>
                </a:solidFill>
                <a:latin typeface="Arial Black" pitchFamily="34" charset="0"/>
              </a:rPr>
              <a:t>SIZE OF THE FIRE BRIGADE </a:t>
            </a:r>
            <a:r>
              <a:rPr lang="en-US" sz="2800">
                <a:latin typeface="Arial" charset="0"/>
              </a:rPr>
              <a:t>depends on:</a:t>
            </a:r>
          </a:p>
          <a:p>
            <a:pPr marL="1265238" lvl="1" indent="-457200">
              <a:buClr>
                <a:schemeClr val="tx1"/>
              </a:buClr>
              <a:buSzTx/>
              <a:buFont typeface="Wingdings" panose="05000000000000000000" pitchFamily="2" charset="2"/>
              <a:buChar char="ü"/>
              <a:defRPr/>
            </a:pPr>
            <a:endParaRPr lang="en-US" sz="900">
              <a:latin typeface="Arial" charset="0"/>
            </a:endParaRPr>
          </a:p>
          <a:p>
            <a:pPr marL="1265238" lvl="1" indent="-457200">
              <a:buClr>
                <a:schemeClr val="tx1"/>
              </a:buClr>
              <a:buSzPct val="120000"/>
              <a:buFont typeface="Wingdings" panose="05000000000000000000" pitchFamily="2" charset="2"/>
              <a:buChar char="¯"/>
              <a:defRPr/>
            </a:pPr>
            <a:r>
              <a:rPr lang="en-US" sz="2400">
                <a:latin typeface="Arial" charset="0"/>
              </a:rPr>
              <a:t>Size and area of the plant</a:t>
            </a:r>
          </a:p>
          <a:p>
            <a:pPr marL="1265238" lvl="1" indent="-457200">
              <a:buClr>
                <a:schemeClr val="tx1"/>
              </a:buClr>
              <a:buSzPct val="120000"/>
              <a:buFont typeface="Wingdings" panose="05000000000000000000" pitchFamily="2" charset="2"/>
              <a:buChar char="¯"/>
              <a:defRPr/>
            </a:pPr>
            <a:r>
              <a:rPr lang="en-US" sz="2400">
                <a:latin typeface="Arial" charset="0"/>
              </a:rPr>
              <a:t>Manufacturing process</a:t>
            </a:r>
          </a:p>
          <a:p>
            <a:pPr marL="1265238" lvl="1" indent="-457200">
              <a:buClr>
                <a:schemeClr val="tx1"/>
              </a:buClr>
              <a:buSzPct val="120000"/>
              <a:buFont typeface="Wingdings" panose="05000000000000000000" pitchFamily="2" charset="2"/>
              <a:buChar char="¯"/>
              <a:defRPr/>
            </a:pPr>
            <a:r>
              <a:rPr lang="en-US" sz="2400">
                <a:latin typeface="Arial" charset="0"/>
              </a:rPr>
              <a:t>Materials handled</a:t>
            </a:r>
          </a:p>
          <a:p>
            <a:pPr marL="1265238" lvl="1" indent="-457200">
              <a:buClr>
                <a:schemeClr val="tx1"/>
              </a:buClr>
              <a:buSzPct val="120000"/>
              <a:buFont typeface="Wingdings" panose="05000000000000000000" pitchFamily="2" charset="2"/>
              <a:buChar char="¯"/>
              <a:defRPr/>
            </a:pPr>
            <a:r>
              <a:rPr lang="en-US" sz="2400">
                <a:latin typeface="Arial" charset="0"/>
              </a:rPr>
              <a:t>Plant location in relation to outside help</a:t>
            </a:r>
          </a:p>
        </p:txBody>
      </p:sp>
    </p:spTree>
    <p:extLst>
      <p:ext uri="{BB962C8B-B14F-4D97-AF65-F5344CB8AC3E}">
        <p14:creationId xmlns:p14="http://schemas.microsoft.com/office/powerpoint/2010/main" val="398195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1346"/>
                                        </p:tgtEl>
                                        <p:attrNameLst>
                                          <p:attrName>style.visibility</p:attrName>
                                        </p:attrNameLst>
                                      </p:cBhvr>
                                      <p:to>
                                        <p:strVal val="visible"/>
                                      </p:to>
                                    </p:set>
                                    <p:anim calcmode="lin" valueType="num">
                                      <p:cBhvr>
                                        <p:cTn id="7" dur="500" fill="hold"/>
                                        <p:tgtEl>
                                          <p:spTgt spid="44134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134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134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1346"/>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41347">
                                            <p:txEl>
                                              <p:pRg st="0" end="0"/>
                                            </p:txEl>
                                          </p:spTgt>
                                        </p:tgtEl>
                                        <p:attrNameLst>
                                          <p:attrName>style.visibility</p:attrName>
                                        </p:attrNameLst>
                                      </p:cBhvr>
                                      <p:to>
                                        <p:strVal val="visible"/>
                                      </p:to>
                                    </p:set>
                                    <p:animEffect transition="in" filter="dissolve">
                                      <p:cBhvr>
                                        <p:cTn id="15" dur="500"/>
                                        <p:tgtEl>
                                          <p:spTgt spid="441347">
                                            <p:txEl>
                                              <p:pRg st="0" end="0"/>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41347">
                                            <p:txEl>
                                              <p:pRg st="2" end="2"/>
                                            </p:txEl>
                                          </p:spTgt>
                                        </p:tgtEl>
                                        <p:attrNameLst>
                                          <p:attrName>style.visibility</p:attrName>
                                        </p:attrNameLst>
                                      </p:cBhvr>
                                      <p:to>
                                        <p:strVal val="visible"/>
                                      </p:to>
                                    </p:set>
                                    <p:animEffect transition="in" filter="dissolve">
                                      <p:cBhvr>
                                        <p:cTn id="18" dur="500"/>
                                        <p:tgtEl>
                                          <p:spTgt spid="441347">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41347">
                                            <p:txEl>
                                              <p:pRg st="4" end="4"/>
                                            </p:txEl>
                                          </p:spTgt>
                                        </p:tgtEl>
                                        <p:attrNameLst>
                                          <p:attrName>style.visibility</p:attrName>
                                        </p:attrNameLst>
                                      </p:cBhvr>
                                      <p:to>
                                        <p:strVal val="visible"/>
                                      </p:to>
                                    </p:set>
                                    <p:animEffect transition="in" filter="dissolve">
                                      <p:cBhvr>
                                        <p:cTn id="21" dur="500"/>
                                        <p:tgtEl>
                                          <p:spTgt spid="441347">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41347">
                                            <p:txEl>
                                              <p:pRg st="5" end="5"/>
                                            </p:txEl>
                                          </p:spTgt>
                                        </p:tgtEl>
                                        <p:attrNameLst>
                                          <p:attrName>style.visibility</p:attrName>
                                        </p:attrNameLst>
                                      </p:cBhvr>
                                      <p:to>
                                        <p:strVal val="visible"/>
                                      </p:to>
                                    </p:set>
                                    <p:animEffect transition="in" filter="dissolve">
                                      <p:cBhvr>
                                        <p:cTn id="24" dur="500"/>
                                        <p:tgtEl>
                                          <p:spTgt spid="441347">
                                            <p:txEl>
                                              <p:pRg st="5" end="5"/>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41347">
                                            <p:txEl>
                                              <p:pRg st="6" end="6"/>
                                            </p:txEl>
                                          </p:spTgt>
                                        </p:tgtEl>
                                        <p:attrNameLst>
                                          <p:attrName>style.visibility</p:attrName>
                                        </p:attrNameLst>
                                      </p:cBhvr>
                                      <p:to>
                                        <p:strVal val="visible"/>
                                      </p:to>
                                    </p:set>
                                    <p:animEffect transition="in" filter="dissolve">
                                      <p:cBhvr>
                                        <p:cTn id="27" dur="500"/>
                                        <p:tgtEl>
                                          <p:spTgt spid="441347">
                                            <p:txEl>
                                              <p:pRg st="6" end="6"/>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41347">
                                            <p:txEl>
                                              <p:pRg st="7" end="7"/>
                                            </p:txEl>
                                          </p:spTgt>
                                        </p:tgtEl>
                                        <p:attrNameLst>
                                          <p:attrName>style.visibility</p:attrName>
                                        </p:attrNameLst>
                                      </p:cBhvr>
                                      <p:to>
                                        <p:strVal val="visible"/>
                                      </p:to>
                                    </p:set>
                                    <p:animEffect transition="in" filter="dissolve">
                                      <p:cBhvr>
                                        <p:cTn id="30" dur="500"/>
                                        <p:tgtEl>
                                          <p:spTgt spid="4413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p:bldP spid="441347"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CD12068E-646E-4193-8E9B-B8C20611BF98}"/>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0F6555CB-00E6-496D-AA16-B483DDBF3CCD}"/>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62045DDB-5A8F-4E51-906C-8C9FB2969C51}"/>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438B5C46-B695-47C5-AFE0-1EE1D35CADF7}"/>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A6FCF778-F48B-4B8A-A135-EB3000E3575C}"/>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506DC3EE-9B34-448E-991B-4FF8CA1D2B8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FFBCB57C-926E-44E1-9AA6-DFF546E7D68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36CA8FA2-1B57-42D1-AC3D-EA39EAD145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8673B206-48E3-49E0-9963-591C5161A4F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39298" name="Rectangle 2"/>
          <p:cNvSpPr>
            <a:spLocks noGrp="1" noRot="1" noChangeArrowheads="1"/>
          </p:cNvSpPr>
          <p:nvPr>
            <p:ph type="title"/>
          </p:nvPr>
        </p:nvSpPr>
        <p:spPr>
          <a:xfrm>
            <a:off x="1981200" y="274638"/>
            <a:ext cx="8229600" cy="1325562"/>
          </a:xfrm>
        </p:spPr>
        <p:txBody>
          <a:bodyPr/>
          <a:lstStyle/>
          <a:p>
            <a:pPr marL="914400" indent="-914400">
              <a:buSzPct val="150000"/>
              <a:buFont typeface="Wingdings" pitchFamily="2" charset="2"/>
              <a:buChar char="F"/>
              <a:defRPr/>
            </a:pPr>
            <a:r>
              <a:rPr lang="en-US" sz="4000">
                <a:solidFill>
                  <a:schemeClr val="folHlink"/>
                </a:solidFill>
                <a:latin typeface="Arial Black" pitchFamily="34" charset="0"/>
              </a:rPr>
              <a:t>QUALIFICATION of FIRE BRIGADES</a:t>
            </a:r>
          </a:p>
        </p:txBody>
      </p:sp>
      <p:sp>
        <p:nvSpPr>
          <p:cNvPr id="439299" name="Rectangle 3"/>
          <p:cNvSpPr>
            <a:spLocks noGrp="1" noChangeArrowheads="1"/>
          </p:cNvSpPr>
          <p:nvPr>
            <p:ph sz="half" idx="1"/>
          </p:nvPr>
        </p:nvSpPr>
        <p:spPr>
          <a:xfrm>
            <a:off x="1981200" y="1981200"/>
            <a:ext cx="3886200" cy="3657600"/>
          </a:xfrm>
        </p:spPr>
        <p:txBody>
          <a:bodyPr>
            <a:normAutofit/>
          </a:bodyPr>
          <a:lstStyle/>
          <a:p>
            <a:pPr marL="457200" indent="-457200">
              <a:buClr>
                <a:schemeClr val="tx1"/>
              </a:buClr>
              <a:buSzTx/>
              <a:buFont typeface="Verdana" pitchFamily="34" charset="0"/>
              <a:buChar char="1"/>
              <a:defRPr/>
            </a:pPr>
            <a:r>
              <a:rPr lang="en-US" sz="2400" b="1">
                <a:solidFill>
                  <a:schemeClr val="hlink"/>
                </a:solidFill>
                <a:latin typeface="Arial Black" pitchFamily="34" charset="0"/>
              </a:rPr>
              <a:t>FIRE BRIGADE CHIEF</a:t>
            </a:r>
          </a:p>
          <a:p>
            <a:pPr marL="457200" indent="-457200">
              <a:defRPr/>
            </a:pPr>
            <a:endParaRPr lang="en-US" sz="2400" b="1">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Sincerity</a:t>
            </a:r>
          </a:p>
          <a:p>
            <a:pPr marL="1036638" lvl="1" indent="-465138">
              <a:buClr>
                <a:schemeClr val="tx1"/>
              </a:buClr>
              <a:buSzTx/>
              <a:buFont typeface="Wingdings" panose="05000000000000000000" pitchFamily="2" charset="2"/>
              <a:buChar char="ð"/>
              <a:defRPr/>
            </a:pPr>
            <a:endParaRPr lang="en-US" sz="1000">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Capacity to do the job</a:t>
            </a:r>
          </a:p>
          <a:p>
            <a:pPr marL="1036638" lvl="1" indent="-465138">
              <a:buClr>
                <a:schemeClr val="tx1"/>
              </a:buClr>
              <a:buSzTx/>
              <a:buFont typeface="Wingdings" panose="05000000000000000000" pitchFamily="2" charset="2"/>
              <a:buChar char="ð"/>
              <a:defRPr/>
            </a:pPr>
            <a:endParaRPr lang="en-US" sz="1000">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Leadership</a:t>
            </a:r>
          </a:p>
        </p:txBody>
      </p:sp>
      <p:sp>
        <p:nvSpPr>
          <p:cNvPr id="439300" name="Rectangle 4"/>
          <p:cNvSpPr>
            <a:spLocks noGrp="1" noChangeArrowheads="1"/>
          </p:cNvSpPr>
          <p:nvPr>
            <p:ph sz="half" idx="2"/>
          </p:nvPr>
        </p:nvSpPr>
        <p:spPr>
          <a:xfrm>
            <a:off x="5943600" y="1981200"/>
            <a:ext cx="4495800" cy="4114800"/>
          </a:xfrm>
        </p:spPr>
        <p:txBody>
          <a:bodyPr>
            <a:normAutofit/>
          </a:bodyPr>
          <a:lstStyle/>
          <a:p>
            <a:pPr marL="457200" indent="-457200">
              <a:buClr>
                <a:schemeClr val="tx1"/>
              </a:buClr>
              <a:buSzTx/>
              <a:buFont typeface="Verdana" pitchFamily="34" charset="0"/>
              <a:buChar char="2"/>
              <a:defRPr/>
            </a:pPr>
            <a:r>
              <a:rPr lang="en-US" sz="2400" b="1">
                <a:solidFill>
                  <a:schemeClr val="hlink"/>
                </a:solidFill>
                <a:latin typeface="Arial Black" pitchFamily="34" charset="0"/>
              </a:rPr>
              <a:t>FIRE BRIGADE MEMBERS</a:t>
            </a:r>
          </a:p>
          <a:p>
            <a:pPr marL="457200" indent="-457200">
              <a:defRPr/>
            </a:pPr>
            <a:endParaRPr lang="en-US" sz="2400" b="1">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Able-bodied </a:t>
            </a:r>
          </a:p>
          <a:p>
            <a:pPr marL="1036638" lvl="1" indent="-465138">
              <a:buClr>
                <a:schemeClr val="tx1"/>
              </a:buClr>
              <a:buSzTx/>
              <a:buFont typeface="Wingdings" panose="05000000000000000000" pitchFamily="2" charset="2"/>
              <a:buChar char="ð"/>
              <a:defRPr/>
            </a:pPr>
            <a:endParaRPr lang="en-US" sz="1000">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Willing to do the extra work</a:t>
            </a:r>
          </a:p>
          <a:p>
            <a:pPr marL="1036638" lvl="1" indent="-465138">
              <a:buClr>
                <a:schemeClr val="tx1"/>
              </a:buClr>
              <a:buSzTx/>
              <a:buFont typeface="Wingdings" panose="05000000000000000000" pitchFamily="2" charset="2"/>
              <a:buChar char="ð"/>
              <a:defRPr/>
            </a:pPr>
            <a:endParaRPr lang="en-US" sz="1000">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Capacity and desire to be trained</a:t>
            </a:r>
          </a:p>
          <a:p>
            <a:pPr marL="1036638" lvl="1" indent="-465138">
              <a:buClr>
                <a:schemeClr val="tx1"/>
              </a:buClr>
              <a:buSzTx/>
              <a:buFont typeface="Wingdings" panose="05000000000000000000" pitchFamily="2" charset="2"/>
              <a:buChar char="ð"/>
              <a:defRPr/>
            </a:pPr>
            <a:endParaRPr lang="en-US" sz="1000">
              <a:latin typeface="Arial" charset="0"/>
            </a:endParaRPr>
          </a:p>
          <a:p>
            <a:pPr marL="1036638" lvl="1" indent="-465138">
              <a:buClr>
                <a:schemeClr val="tx1"/>
              </a:buClr>
              <a:buSzTx/>
              <a:buFont typeface="Wingdings" panose="05000000000000000000" pitchFamily="2" charset="2"/>
              <a:buChar char="ð"/>
              <a:defRPr/>
            </a:pPr>
            <a:r>
              <a:rPr lang="en-US">
                <a:latin typeface="Arial" charset="0"/>
              </a:rPr>
              <a:t>Available for fire duty</a:t>
            </a:r>
            <a:endParaRPr lang="en-US" sz="2000">
              <a:latin typeface="Arial" charset="0"/>
            </a:endParaRPr>
          </a:p>
        </p:txBody>
      </p:sp>
    </p:spTree>
    <p:extLst>
      <p:ext uri="{BB962C8B-B14F-4D97-AF65-F5344CB8AC3E}">
        <p14:creationId xmlns:p14="http://schemas.microsoft.com/office/powerpoint/2010/main" val="130605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39298"/>
                                        </p:tgtEl>
                                        <p:attrNameLst>
                                          <p:attrName>style.visibility</p:attrName>
                                        </p:attrNameLst>
                                      </p:cBhvr>
                                      <p:to>
                                        <p:strVal val="visible"/>
                                      </p:to>
                                    </p:set>
                                    <p:anim calcmode="lin" valueType="num">
                                      <p:cBhvr>
                                        <p:cTn id="7" dur="500" fill="hold"/>
                                        <p:tgtEl>
                                          <p:spTgt spid="43929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3929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3929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39298"/>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39299">
                                            <p:txEl>
                                              <p:pRg st="0" end="0"/>
                                            </p:txEl>
                                          </p:spTgt>
                                        </p:tgtEl>
                                        <p:attrNameLst>
                                          <p:attrName>style.visibility</p:attrName>
                                        </p:attrNameLst>
                                      </p:cBhvr>
                                      <p:to>
                                        <p:strVal val="visible"/>
                                      </p:to>
                                    </p:set>
                                    <p:animEffect transition="in" filter="dissolve">
                                      <p:cBhvr>
                                        <p:cTn id="15" dur="500"/>
                                        <p:tgtEl>
                                          <p:spTgt spid="439299">
                                            <p:txEl>
                                              <p:pRg st="0" end="0"/>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39299">
                                            <p:txEl>
                                              <p:pRg st="2" end="2"/>
                                            </p:txEl>
                                          </p:spTgt>
                                        </p:tgtEl>
                                        <p:attrNameLst>
                                          <p:attrName>style.visibility</p:attrName>
                                        </p:attrNameLst>
                                      </p:cBhvr>
                                      <p:to>
                                        <p:strVal val="visible"/>
                                      </p:to>
                                    </p:set>
                                    <p:animEffect transition="in" filter="dissolve">
                                      <p:cBhvr>
                                        <p:cTn id="18" dur="500"/>
                                        <p:tgtEl>
                                          <p:spTgt spid="439299">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39299">
                                            <p:txEl>
                                              <p:pRg st="4" end="4"/>
                                            </p:txEl>
                                          </p:spTgt>
                                        </p:tgtEl>
                                        <p:attrNameLst>
                                          <p:attrName>style.visibility</p:attrName>
                                        </p:attrNameLst>
                                      </p:cBhvr>
                                      <p:to>
                                        <p:strVal val="visible"/>
                                      </p:to>
                                    </p:set>
                                    <p:animEffect transition="in" filter="dissolve">
                                      <p:cBhvr>
                                        <p:cTn id="21" dur="500"/>
                                        <p:tgtEl>
                                          <p:spTgt spid="439299">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39299">
                                            <p:txEl>
                                              <p:pRg st="6" end="6"/>
                                            </p:txEl>
                                          </p:spTgt>
                                        </p:tgtEl>
                                        <p:attrNameLst>
                                          <p:attrName>style.visibility</p:attrName>
                                        </p:attrNameLst>
                                      </p:cBhvr>
                                      <p:to>
                                        <p:strVal val="visible"/>
                                      </p:to>
                                    </p:set>
                                    <p:animEffect transition="in" filter="dissolve">
                                      <p:cBhvr>
                                        <p:cTn id="24" dur="500"/>
                                        <p:tgtEl>
                                          <p:spTgt spid="439299">
                                            <p:txEl>
                                              <p:pRg st="6" end="6"/>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39300">
                                            <p:txEl>
                                              <p:pRg st="0" end="0"/>
                                            </p:txEl>
                                          </p:spTgt>
                                        </p:tgtEl>
                                        <p:attrNameLst>
                                          <p:attrName>style.visibility</p:attrName>
                                        </p:attrNameLst>
                                      </p:cBhvr>
                                      <p:to>
                                        <p:strVal val="visible"/>
                                      </p:to>
                                    </p:set>
                                    <p:animEffect transition="in" filter="dissolve">
                                      <p:cBhvr>
                                        <p:cTn id="27" dur="500"/>
                                        <p:tgtEl>
                                          <p:spTgt spid="439300">
                                            <p:txEl>
                                              <p:pRg st="0" end="0"/>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39300">
                                            <p:txEl>
                                              <p:pRg st="2" end="2"/>
                                            </p:txEl>
                                          </p:spTgt>
                                        </p:tgtEl>
                                        <p:attrNameLst>
                                          <p:attrName>style.visibility</p:attrName>
                                        </p:attrNameLst>
                                      </p:cBhvr>
                                      <p:to>
                                        <p:strVal val="visible"/>
                                      </p:to>
                                    </p:set>
                                    <p:animEffect transition="in" filter="dissolve">
                                      <p:cBhvr>
                                        <p:cTn id="30" dur="500"/>
                                        <p:tgtEl>
                                          <p:spTgt spid="439300">
                                            <p:txEl>
                                              <p:pRg st="2" end="2"/>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39300">
                                            <p:txEl>
                                              <p:pRg st="4" end="4"/>
                                            </p:txEl>
                                          </p:spTgt>
                                        </p:tgtEl>
                                        <p:attrNameLst>
                                          <p:attrName>style.visibility</p:attrName>
                                        </p:attrNameLst>
                                      </p:cBhvr>
                                      <p:to>
                                        <p:strVal val="visible"/>
                                      </p:to>
                                    </p:set>
                                    <p:animEffect transition="in" filter="dissolve">
                                      <p:cBhvr>
                                        <p:cTn id="33" dur="500"/>
                                        <p:tgtEl>
                                          <p:spTgt spid="439300">
                                            <p:txEl>
                                              <p:pRg st="4" end="4"/>
                                            </p:txEl>
                                          </p:spTgt>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39300">
                                            <p:txEl>
                                              <p:pRg st="6" end="6"/>
                                            </p:txEl>
                                          </p:spTgt>
                                        </p:tgtEl>
                                        <p:attrNameLst>
                                          <p:attrName>style.visibility</p:attrName>
                                        </p:attrNameLst>
                                      </p:cBhvr>
                                      <p:to>
                                        <p:strVal val="visible"/>
                                      </p:to>
                                    </p:set>
                                    <p:animEffect transition="in" filter="dissolve">
                                      <p:cBhvr>
                                        <p:cTn id="36" dur="500"/>
                                        <p:tgtEl>
                                          <p:spTgt spid="439300">
                                            <p:txEl>
                                              <p:pRg st="6" end="6"/>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39300">
                                            <p:txEl>
                                              <p:pRg st="8" end="8"/>
                                            </p:txEl>
                                          </p:spTgt>
                                        </p:tgtEl>
                                        <p:attrNameLst>
                                          <p:attrName>style.visibility</p:attrName>
                                        </p:attrNameLst>
                                      </p:cBhvr>
                                      <p:to>
                                        <p:strVal val="visible"/>
                                      </p:to>
                                    </p:set>
                                    <p:animEffect transition="in" filter="dissolve">
                                      <p:cBhvr>
                                        <p:cTn id="39" dur="500"/>
                                        <p:tgtEl>
                                          <p:spTgt spid="4393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298" grpId="0"/>
      <p:bldP spid="439299" grpId="0" build="p"/>
      <p:bldP spid="439300"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8474831-0785-434C-B8BE-4A38EE596449}"/>
              </a:ext>
            </a:extLst>
          </p:cNvPr>
          <p:cNvGrpSpPr>
            <a:grpSpLocks/>
          </p:cNvGrpSpPr>
          <p:nvPr/>
        </p:nvGrpSpPr>
        <p:grpSpPr bwMode="auto">
          <a:xfrm>
            <a:off x="0" y="-52388"/>
            <a:ext cx="12192000" cy="6910388"/>
            <a:chOff x="0" y="-52708"/>
            <a:chExt cx="9296400" cy="6910708"/>
          </a:xfrm>
        </p:grpSpPr>
        <p:grpSp>
          <p:nvGrpSpPr>
            <p:cNvPr id="5" name="Group 4">
              <a:extLst>
                <a:ext uri="{FF2B5EF4-FFF2-40B4-BE49-F238E27FC236}">
                  <a16:creationId xmlns:a16="http://schemas.microsoft.com/office/drawing/2014/main" id="{333F357C-26BA-4BE1-AF88-950BA7F14AC5}"/>
                </a:ext>
              </a:extLst>
            </p:cNvPr>
            <p:cNvGrpSpPr>
              <a:grpSpLocks/>
            </p:cNvGrpSpPr>
            <p:nvPr/>
          </p:nvGrpSpPr>
          <p:grpSpPr bwMode="auto">
            <a:xfrm>
              <a:off x="0" y="-52708"/>
              <a:ext cx="9296400" cy="4548508"/>
              <a:chOff x="0" y="-52708"/>
              <a:chExt cx="9296400" cy="4548508"/>
            </a:xfrm>
          </p:grpSpPr>
          <p:grpSp>
            <p:nvGrpSpPr>
              <p:cNvPr id="7" name="Group 7">
                <a:extLst>
                  <a:ext uri="{FF2B5EF4-FFF2-40B4-BE49-F238E27FC236}">
                    <a16:creationId xmlns:a16="http://schemas.microsoft.com/office/drawing/2014/main" id="{0AA2A7B4-CE30-4143-BC2C-6035C6644177}"/>
                  </a:ext>
                </a:extLst>
              </p:cNvPr>
              <p:cNvGrpSpPr>
                <a:grpSpLocks/>
              </p:cNvGrpSpPr>
              <p:nvPr/>
            </p:nvGrpSpPr>
            <p:grpSpPr bwMode="auto">
              <a:xfrm>
                <a:off x="0" y="-52708"/>
                <a:ext cx="9296400" cy="4548508"/>
                <a:chOff x="0" y="0"/>
                <a:chExt cx="3218687" cy="2028766"/>
              </a:xfrm>
            </p:grpSpPr>
            <p:sp>
              <p:nvSpPr>
                <p:cNvPr id="9" name="Rectangle 10">
                  <a:extLst>
                    <a:ext uri="{FF2B5EF4-FFF2-40B4-BE49-F238E27FC236}">
                      <a16:creationId xmlns:a16="http://schemas.microsoft.com/office/drawing/2014/main" id="{385B8A87-A210-4D6F-B932-DD97EEFFE3A9}"/>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11">
                  <a:extLst>
                    <a:ext uri="{FF2B5EF4-FFF2-40B4-BE49-F238E27FC236}">
                      <a16:creationId xmlns:a16="http://schemas.microsoft.com/office/drawing/2014/main" id="{04FA929D-762B-419D-86CC-88E79EF7F4A7}"/>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500553F3-E863-46B5-86E5-24B97773E9B5}"/>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3">
                    <a:extLst>
                      <a:ext uri="{FF2B5EF4-FFF2-40B4-BE49-F238E27FC236}">
                        <a16:creationId xmlns:a16="http://schemas.microsoft.com/office/drawing/2014/main" id="{17B5C2ED-8799-4BB0-A5A4-74032986247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9">
                <a:extLst>
                  <a:ext uri="{FF2B5EF4-FFF2-40B4-BE49-F238E27FC236}">
                    <a16:creationId xmlns:a16="http://schemas.microsoft.com/office/drawing/2014/main" id="{5DFE0B3E-81C2-4392-9BF3-B7688C6025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6E0C325E-7755-4C05-B7D7-64C0DCE72BBB}"/>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49538" name="Rectangle 2"/>
          <p:cNvSpPr>
            <a:spLocks noGrp="1" noRot="1" noChangeArrowheads="1"/>
          </p:cNvSpPr>
          <p:nvPr>
            <p:ph type="title"/>
          </p:nvPr>
        </p:nvSpPr>
        <p:spPr>
          <a:xfrm>
            <a:off x="1905000" y="152400"/>
            <a:ext cx="8382000" cy="609600"/>
          </a:xfrm>
        </p:spPr>
        <p:txBody>
          <a:bodyPr/>
          <a:lstStyle/>
          <a:p>
            <a:pPr marL="914400" indent="-914400">
              <a:buSzPct val="150000"/>
              <a:buFont typeface="Wingdings" pitchFamily="2" charset="2"/>
              <a:buChar char="F"/>
              <a:defRPr/>
            </a:pPr>
            <a:r>
              <a:rPr lang="en-US" sz="3200" dirty="0">
                <a:solidFill>
                  <a:srgbClr val="C00000"/>
                </a:solidFill>
                <a:latin typeface="Arial Black" pitchFamily="34" charset="0"/>
              </a:rPr>
              <a:t>DUTIES OF THE FIRE BRIGADES</a:t>
            </a:r>
          </a:p>
        </p:txBody>
      </p:sp>
      <p:sp>
        <p:nvSpPr>
          <p:cNvPr id="449539" name="Rectangle 3"/>
          <p:cNvSpPr>
            <a:spLocks noGrp="1" noChangeArrowheads="1"/>
          </p:cNvSpPr>
          <p:nvPr>
            <p:ph idx="1"/>
          </p:nvPr>
        </p:nvSpPr>
        <p:spPr>
          <a:xfrm>
            <a:off x="2133600" y="990600"/>
            <a:ext cx="7924800" cy="5715000"/>
          </a:xfrm>
        </p:spPr>
        <p:txBody>
          <a:bodyPr>
            <a:normAutofit fontScale="92500" lnSpcReduction="20000"/>
          </a:bodyPr>
          <a:lstStyle/>
          <a:p>
            <a:pPr marL="457200" indent="-457200">
              <a:buClr>
                <a:schemeClr val="tx1"/>
              </a:buClr>
              <a:buSzTx/>
              <a:buFont typeface="Verdana" pitchFamily="34" charset="0"/>
              <a:buChar char="1"/>
              <a:defRPr/>
            </a:pPr>
            <a:r>
              <a:rPr lang="en-US" sz="2800" b="1">
                <a:solidFill>
                  <a:schemeClr val="hlink"/>
                </a:solidFill>
                <a:latin typeface="Arial Black" pitchFamily="34" charset="0"/>
              </a:rPr>
              <a:t>Fire Prevention</a:t>
            </a:r>
          </a:p>
          <a:p>
            <a:pPr marL="457200" indent="-457200">
              <a:defRPr/>
            </a:pPr>
            <a:endParaRPr lang="en-US" sz="1400" b="1">
              <a:latin typeface="Arial" charset="0"/>
            </a:endParaRPr>
          </a:p>
          <a:p>
            <a:pPr marL="1036638" lvl="1" indent="-465138">
              <a:buClr>
                <a:schemeClr val="tx1"/>
              </a:buClr>
              <a:buSzPct val="125000"/>
              <a:buFont typeface="Wingdings" panose="05000000000000000000" pitchFamily="2" charset="2"/>
              <a:buChar char="ð"/>
              <a:defRPr/>
            </a:pPr>
            <a:r>
              <a:rPr lang="en-US" sz="2400">
                <a:latin typeface="Arial" charset="0"/>
              </a:rPr>
              <a:t>Conduct fire safety inspections.</a:t>
            </a:r>
          </a:p>
          <a:p>
            <a:pPr marL="1036638" lvl="1" indent="-465138">
              <a:buClr>
                <a:schemeClr val="tx1"/>
              </a:buClr>
              <a:buSzPct val="125000"/>
              <a:buFont typeface="Wingdings" panose="05000000000000000000" pitchFamily="2" charset="2"/>
              <a:buChar char="ð"/>
              <a:defRPr/>
            </a:pPr>
            <a:r>
              <a:rPr lang="en-US" sz="2400">
                <a:latin typeface="Arial" charset="0"/>
              </a:rPr>
              <a:t>Repair and maintain fire fighting equipment.</a:t>
            </a:r>
          </a:p>
          <a:p>
            <a:pPr marL="457200" indent="-457200">
              <a:buClr>
                <a:schemeClr val="tx1"/>
              </a:buClr>
              <a:buSzPct val="125000"/>
              <a:buFont typeface="Wingdings" panose="05000000000000000000" pitchFamily="2" charset="2"/>
              <a:buChar char="ð"/>
              <a:defRPr/>
            </a:pPr>
            <a:endParaRPr lang="en-US" sz="1400">
              <a:latin typeface="Arial" charset="0"/>
            </a:endParaRPr>
          </a:p>
          <a:p>
            <a:pPr marL="457200" indent="-457200">
              <a:buClr>
                <a:schemeClr val="tx1"/>
              </a:buClr>
              <a:buSzTx/>
              <a:buFont typeface="Verdana" pitchFamily="34" charset="0"/>
              <a:buChar char="2"/>
              <a:defRPr/>
            </a:pPr>
            <a:r>
              <a:rPr lang="en-US" sz="2800" b="1">
                <a:solidFill>
                  <a:schemeClr val="hlink"/>
                </a:solidFill>
                <a:latin typeface="Arial Black" pitchFamily="34" charset="0"/>
              </a:rPr>
              <a:t>Fire Control &amp; Extinguishment</a:t>
            </a:r>
          </a:p>
          <a:p>
            <a:pPr marL="457200" indent="-457200">
              <a:defRPr/>
            </a:pPr>
            <a:endParaRPr lang="en-US" sz="1400" b="1">
              <a:solidFill>
                <a:schemeClr val="hlink"/>
              </a:solidFill>
              <a:latin typeface="Arial Black" pitchFamily="34" charset="0"/>
            </a:endParaRPr>
          </a:p>
          <a:p>
            <a:pPr marL="1036638" lvl="1" indent="-465138">
              <a:buClr>
                <a:schemeClr val="tx1"/>
              </a:buClr>
              <a:buSzPct val="120000"/>
              <a:buFont typeface="Wingdings" panose="05000000000000000000" pitchFamily="2" charset="2"/>
              <a:buChar char="ð"/>
              <a:defRPr/>
            </a:pPr>
            <a:r>
              <a:rPr lang="en-US" sz="2400">
                <a:latin typeface="Arial" charset="0"/>
              </a:rPr>
              <a:t>Fire alarm/call from the fire department.</a:t>
            </a:r>
          </a:p>
          <a:p>
            <a:pPr marL="1036638" lvl="1" indent="-465138">
              <a:buClr>
                <a:schemeClr val="tx1"/>
              </a:buClr>
              <a:buSzPct val="120000"/>
              <a:buFont typeface="Wingdings" panose="05000000000000000000" pitchFamily="2" charset="2"/>
              <a:buChar char="ð"/>
              <a:defRPr/>
            </a:pPr>
            <a:r>
              <a:rPr lang="en-US" sz="2400">
                <a:latin typeface="Arial" charset="0"/>
              </a:rPr>
              <a:t>Direct the evacuation of personnel, important documents, equipment, etc.</a:t>
            </a:r>
          </a:p>
          <a:p>
            <a:pPr marL="1036638" lvl="1" indent="-465138">
              <a:buClr>
                <a:schemeClr val="tx1"/>
              </a:buClr>
              <a:buSzPct val="120000"/>
              <a:buFont typeface="Wingdings" panose="05000000000000000000" pitchFamily="2" charset="2"/>
              <a:buChar char="ð"/>
              <a:defRPr/>
            </a:pPr>
            <a:r>
              <a:rPr lang="en-US" sz="2400">
                <a:latin typeface="Arial" charset="0"/>
              </a:rPr>
              <a:t>Shut off power/machinery, gas, etc.</a:t>
            </a:r>
          </a:p>
          <a:p>
            <a:pPr marL="1036638" lvl="1" indent="-465138">
              <a:buClr>
                <a:schemeClr val="tx1"/>
              </a:buClr>
              <a:buSzPct val="120000"/>
              <a:buFont typeface="Wingdings" panose="05000000000000000000" pitchFamily="2" charset="2"/>
              <a:buChar char="ð"/>
              <a:defRPr/>
            </a:pPr>
            <a:r>
              <a:rPr lang="en-US" sz="2400">
                <a:latin typeface="Arial" charset="0"/>
              </a:rPr>
              <a:t>Extinguish fires.</a:t>
            </a:r>
          </a:p>
          <a:p>
            <a:pPr marL="1036638" lvl="1" indent="-465138">
              <a:buClr>
                <a:schemeClr val="tx1"/>
              </a:buClr>
              <a:buSzPct val="120000"/>
              <a:buFont typeface="Wingdings" panose="05000000000000000000" pitchFamily="2" charset="2"/>
              <a:buChar char="ð"/>
              <a:defRPr/>
            </a:pPr>
            <a:r>
              <a:rPr lang="en-US" sz="2400">
                <a:latin typeface="Arial" charset="0"/>
              </a:rPr>
              <a:t>Move motor vehicles away from plant.</a:t>
            </a:r>
          </a:p>
          <a:p>
            <a:pPr marL="1036638" lvl="1" indent="-465138">
              <a:buClr>
                <a:schemeClr val="tx1"/>
              </a:buClr>
              <a:buSzPct val="120000"/>
              <a:buFont typeface="Wingdings" panose="05000000000000000000" pitchFamily="2" charset="2"/>
              <a:buChar char="ð"/>
              <a:defRPr/>
            </a:pPr>
            <a:r>
              <a:rPr lang="en-US" sz="2400">
                <a:latin typeface="Arial" charset="0"/>
              </a:rPr>
              <a:t>Conduct salvage operations.</a:t>
            </a:r>
          </a:p>
          <a:p>
            <a:pPr marL="1036638" lvl="1" indent="-465138">
              <a:buClr>
                <a:schemeClr val="tx1"/>
              </a:buClr>
              <a:buSzPct val="120000"/>
              <a:buFont typeface="Wingdings" panose="05000000000000000000" pitchFamily="2" charset="2"/>
              <a:buChar char="ð"/>
              <a:defRPr/>
            </a:pPr>
            <a:r>
              <a:rPr lang="en-US" sz="2400">
                <a:latin typeface="Arial" charset="0"/>
              </a:rPr>
              <a:t>Take steps to prevent recurrence.</a:t>
            </a:r>
          </a:p>
        </p:txBody>
      </p:sp>
    </p:spTree>
    <p:extLst>
      <p:ext uri="{BB962C8B-B14F-4D97-AF65-F5344CB8AC3E}">
        <p14:creationId xmlns:p14="http://schemas.microsoft.com/office/powerpoint/2010/main" val="62908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49538"/>
                                        </p:tgtEl>
                                        <p:attrNameLst>
                                          <p:attrName>style.visibility</p:attrName>
                                        </p:attrNameLst>
                                      </p:cBhvr>
                                      <p:to>
                                        <p:strVal val="visible"/>
                                      </p:to>
                                    </p:set>
                                    <p:anim calcmode="lin" valueType="num">
                                      <p:cBhvr>
                                        <p:cTn id="7" dur="500" fill="hold"/>
                                        <p:tgtEl>
                                          <p:spTgt spid="44953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4953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4953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49538"/>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49539">
                                            <p:txEl>
                                              <p:pRg st="0" end="0"/>
                                            </p:txEl>
                                          </p:spTgt>
                                        </p:tgtEl>
                                        <p:attrNameLst>
                                          <p:attrName>style.visibility</p:attrName>
                                        </p:attrNameLst>
                                      </p:cBhvr>
                                      <p:to>
                                        <p:strVal val="visible"/>
                                      </p:to>
                                    </p:set>
                                    <p:animEffect transition="in" filter="dissolve">
                                      <p:cBhvr>
                                        <p:cTn id="15" dur="500"/>
                                        <p:tgtEl>
                                          <p:spTgt spid="449539">
                                            <p:txEl>
                                              <p:pRg st="0" end="0"/>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49539">
                                            <p:txEl>
                                              <p:pRg st="2" end="2"/>
                                            </p:txEl>
                                          </p:spTgt>
                                        </p:tgtEl>
                                        <p:attrNameLst>
                                          <p:attrName>style.visibility</p:attrName>
                                        </p:attrNameLst>
                                      </p:cBhvr>
                                      <p:to>
                                        <p:strVal val="visible"/>
                                      </p:to>
                                    </p:set>
                                    <p:animEffect transition="in" filter="dissolve">
                                      <p:cBhvr>
                                        <p:cTn id="18" dur="500"/>
                                        <p:tgtEl>
                                          <p:spTgt spid="449539">
                                            <p:txEl>
                                              <p:pRg st="2" end="2"/>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49539">
                                            <p:txEl>
                                              <p:pRg st="3" end="3"/>
                                            </p:txEl>
                                          </p:spTgt>
                                        </p:tgtEl>
                                        <p:attrNameLst>
                                          <p:attrName>style.visibility</p:attrName>
                                        </p:attrNameLst>
                                      </p:cBhvr>
                                      <p:to>
                                        <p:strVal val="visible"/>
                                      </p:to>
                                    </p:set>
                                    <p:animEffect transition="in" filter="dissolve">
                                      <p:cBhvr>
                                        <p:cTn id="21" dur="500"/>
                                        <p:tgtEl>
                                          <p:spTgt spid="449539">
                                            <p:txEl>
                                              <p:pRg st="3" end="3"/>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49539">
                                            <p:txEl>
                                              <p:pRg st="5" end="5"/>
                                            </p:txEl>
                                          </p:spTgt>
                                        </p:tgtEl>
                                        <p:attrNameLst>
                                          <p:attrName>style.visibility</p:attrName>
                                        </p:attrNameLst>
                                      </p:cBhvr>
                                      <p:to>
                                        <p:strVal val="visible"/>
                                      </p:to>
                                    </p:set>
                                    <p:animEffect transition="in" filter="dissolve">
                                      <p:cBhvr>
                                        <p:cTn id="24" dur="500"/>
                                        <p:tgtEl>
                                          <p:spTgt spid="449539">
                                            <p:txEl>
                                              <p:pRg st="5" end="5"/>
                                            </p:tx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49539">
                                            <p:txEl>
                                              <p:pRg st="7" end="7"/>
                                            </p:txEl>
                                          </p:spTgt>
                                        </p:tgtEl>
                                        <p:attrNameLst>
                                          <p:attrName>style.visibility</p:attrName>
                                        </p:attrNameLst>
                                      </p:cBhvr>
                                      <p:to>
                                        <p:strVal val="visible"/>
                                      </p:to>
                                    </p:set>
                                    <p:animEffect transition="in" filter="dissolve">
                                      <p:cBhvr>
                                        <p:cTn id="27" dur="500"/>
                                        <p:tgtEl>
                                          <p:spTgt spid="449539">
                                            <p:txEl>
                                              <p:pRg st="7" end="7"/>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49539">
                                            <p:txEl>
                                              <p:pRg st="8" end="8"/>
                                            </p:txEl>
                                          </p:spTgt>
                                        </p:tgtEl>
                                        <p:attrNameLst>
                                          <p:attrName>style.visibility</p:attrName>
                                        </p:attrNameLst>
                                      </p:cBhvr>
                                      <p:to>
                                        <p:strVal val="visible"/>
                                      </p:to>
                                    </p:set>
                                    <p:animEffect transition="in" filter="dissolve">
                                      <p:cBhvr>
                                        <p:cTn id="30" dur="500"/>
                                        <p:tgtEl>
                                          <p:spTgt spid="449539">
                                            <p:txEl>
                                              <p:pRg st="8" end="8"/>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49539">
                                            <p:txEl>
                                              <p:pRg st="9" end="9"/>
                                            </p:txEl>
                                          </p:spTgt>
                                        </p:tgtEl>
                                        <p:attrNameLst>
                                          <p:attrName>style.visibility</p:attrName>
                                        </p:attrNameLst>
                                      </p:cBhvr>
                                      <p:to>
                                        <p:strVal val="visible"/>
                                      </p:to>
                                    </p:set>
                                    <p:animEffect transition="in" filter="dissolve">
                                      <p:cBhvr>
                                        <p:cTn id="33" dur="500"/>
                                        <p:tgtEl>
                                          <p:spTgt spid="449539">
                                            <p:txEl>
                                              <p:pRg st="9" end="9"/>
                                            </p:txEl>
                                          </p:spTgt>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49539">
                                            <p:txEl>
                                              <p:pRg st="10" end="10"/>
                                            </p:txEl>
                                          </p:spTgt>
                                        </p:tgtEl>
                                        <p:attrNameLst>
                                          <p:attrName>style.visibility</p:attrName>
                                        </p:attrNameLst>
                                      </p:cBhvr>
                                      <p:to>
                                        <p:strVal val="visible"/>
                                      </p:to>
                                    </p:set>
                                    <p:animEffect transition="in" filter="dissolve">
                                      <p:cBhvr>
                                        <p:cTn id="36" dur="500"/>
                                        <p:tgtEl>
                                          <p:spTgt spid="449539">
                                            <p:txEl>
                                              <p:pRg st="10" end="10"/>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49539">
                                            <p:txEl>
                                              <p:pRg st="11" end="11"/>
                                            </p:txEl>
                                          </p:spTgt>
                                        </p:tgtEl>
                                        <p:attrNameLst>
                                          <p:attrName>style.visibility</p:attrName>
                                        </p:attrNameLst>
                                      </p:cBhvr>
                                      <p:to>
                                        <p:strVal val="visible"/>
                                      </p:to>
                                    </p:set>
                                    <p:animEffect transition="in" filter="dissolve">
                                      <p:cBhvr>
                                        <p:cTn id="39" dur="500"/>
                                        <p:tgtEl>
                                          <p:spTgt spid="449539">
                                            <p:txEl>
                                              <p:pRg st="11" end="11"/>
                                            </p:tx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49539">
                                            <p:txEl>
                                              <p:pRg st="12" end="12"/>
                                            </p:txEl>
                                          </p:spTgt>
                                        </p:tgtEl>
                                        <p:attrNameLst>
                                          <p:attrName>style.visibility</p:attrName>
                                        </p:attrNameLst>
                                      </p:cBhvr>
                                      <p:to>
                                        <p:strVal val="visible"/>
                                      </p:to>
                                    </p:set>
                                    <p:animEffect transition="in" filter="dissolve">
                                      <p:cBhvr>
                                        <p:cTn id="42" dur="500"/>
                                        <p:tgtEl>
                                          <p:spTgt spid="449539">
                                            <p:txEl>
                                              <p:pRg st="12" end="12"/>
                                            </p:txEl>
                                          </p:spTgt>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449539">
                                            <p:txEl>
                                              <p:pRg st="13" end="13"/>
                                            </p:txEl>
                                          </p:spTgt>
                                        </p:tgtEl>
                                        <p:attrNameLst>
                                          <p:attrName>style.visibility</p:attrName>
                                        </p:attrNameLst>
                                      </p:cBhvr>
                                      <p:to>
                                        <p:strVal val="visible"/>
                                      </p:to>
                                    </p:set>
                                    <p:animEffect transition="in" filter="dissolve">
                                      <p:cBhvr>
                                        <p:cTn id="45" dur="500"/>
                                        <p:tgtEl>
                                          <p:spTgt spid="44953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8" grpId="0"/>
      <p:bldP spid="449539"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512C7608-A112-4554-ACB1-8E320C848727}"/>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C5C26691-1445-40ED-B460-B0ADC7F39D1C}"/>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09270211-56D8-468E-8297-44FE91D8A1DA}"/>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AE5FB530-29FF-48BC-89F9-95E6D85DF58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30A05E94-9233-4545-9DF7-80C3181B6B24}"/>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7B5489B7-D76B-4AE0-A29A-39EAD78B2408}"/>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C5CE56B2-6105-4C38-885B-78DAC382C5F8}"/>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07A8A0EC-E5E5-4120-B292-D7C0B5C67F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AB40EFD0-B4D5-442A-B319-80E00C116A4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99682" name="Rectangle 2050"/>
          <p:cNvSpPr>
            <a:spLocks noGrp="1" noChangeArrowheads="1"/>
          </p:cNvSpPr>
          <p:nvPr>
            <p:ph type="title"/>
          </p:nvPr>
        </p:nvSpPr>
        <p:spPr>
          <a:xfrm>
            <a:off x="1523999" y="274638"/>
            <a:ext cx="10236591" cy="1143000"/>
          </a:xfrm>
        </p:spPr>
        <p:txBody>
          <a:bodyPr>
            <a:normAutofit/>
          </a:bodyPr>
          <a:lstStyle/>
          <a:p>
            <a:pPr eaLnBrk="1" hangingPunct="1">
              <a:defRPr/>
            </a:pPr>
            <a:r>
              <a:rPr lang="en-US" sz="4000" dirty="0">
                <a:solidFill>
                  <a:srgbClr val="C00000"/>
                </a:solidFill>
                <a:effectLst>
                  <a:outerShdw blurRad="38100" dist="38100" dir="2700000" algn="tl">
                    <a:srgbClr val="C0C0C0"/>
                  </a:outerShdw>
                </a:effectLst>
              </a:rPr>
              <a:t>TRAGIC FIRE INCIDENTS IN THE PHILIPPINES</a:t>
            </a:r>
          </a:p>
        </p:txBody>
      </p:sp>
      <p:sp>
        <p:nvSpPr>
          <p:cNvPr id="8196" name="Rectangle 2051"/>
          <p:cNvSpPr>
            <a:spLocks noGrp="1" noChangeArrowheads="1"/>
          </p:cNvSpPr>
          <p:nvPr>
            <p:ph idx="1"/>
          </p:nvPr>
        </p:nvSpPr>
        <p:spPr bwMode="auto">
          <a:xfrm>
            <a:off x="5791200" y="1600201"/>
            <a:ext cx="4572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buFontTx/>
              <a:buNone/>
            </a:pPr>
            <a:r>
              <a:rPr lang="en-US" sz="2800" b="1" dirty="0"/>
              <a:t>OZONE DISCO FIRE</a:t>
            </a:r>
            <a:r>
              <a:rPr lang="en-US" sz="2800" dirty="0"/>
              <a:t> : 162 DEATHS plus INJURIES</a:t>
            </a:r>
          </a:p>
          <a:p>
            <a:pPr eaLnBrk="1" hangingPunct="1">
              <a:lnSpc>
                <a:spcPct val="90000"/>
              </a:lnSpc>
              <a:buFontTx/>
              <a:buNone/>
            </a:pPr>
            <a:r>
              <a:rPr lang="en-US" sz="2800" b="1" dirty="0"/>
              <a:t>LUNG CENTER FIRE:</a:t>
            </a:r>
            <a:r>
              <a:rPr lang="en-US" sz="2800" dirty="0"/>
              <a:t> 25 DEATHS plus INJURIES</a:t>
            </a:r>
          </a:p>
          <a:p>
            <a:pPr eaLnBrk="1" hangingPunct="1">
              <a:lnSpc>
                <a:spcPct val="90000"/>
              </a:lnSpc>
              <a:buFontTx/>
              <a:buNone/>
            </a:pPr>
            <a:r>
              <a:rPr lang="en-US" sz="2800" b="1" dirty="0"/>
              <a:t>DAMAS de ISLAS de FILIPINAS FIRE</a:t>
            </a:r>
            <a:r>
              <a:rPr lang="en-US" sz="2800" dirty="0"/>
              <a:t>: 23 DEATHS plus INJURIES</a:t>
            </a:r>
          </a:p>
          <a:p>
            <a:pPr eaLnBrk="1" hangingPunct="1">
              <a:lnSpc>
                <a:spcPct val="90000"/>
              </a:lnSpc>
              <a:buFontTx/>
              <a:buNone/>
            </a:pPr>
            <a:r>
              <a:rPr lang="en-US" sz="2800" b="1" dirty="0"/>
              <a:t>QC MANOR HOTEL FIRE:</a:t>
            </a:r>
            <a:r>
              <a:rPr lang="en-US" sz="2800" dirty="0"/>
              <a:t> 75 DEATHS plus INJURIES</a:t>
            </a:r>
          </a:p>
        </p:txBody>
      </p:sp>
      <p:sp>
        <p:nvSpPr>
          <p:cNvPr id="819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BE19ADB2-2E4D-44A9-83F5-3B1B3177B96E}" type="slidenum">
              <a:rPr lang="en-US" b="0"/>
              <a:pPr eaLnBrk="1" hangingPunct="1"/>
              <a:t>4</a:t>
            </a:fld>
            <a:endParaRPr lang="en-US" b="0"/>
          </a:p>
        </p:txBody>
      </p:sp>
      <p:pic>
        <p:nvPicPr>
          <p:cNvPr id="8197" name="Picture 20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1752601"/>
            <a:ext cx="3727450" cy="380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213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7" name="Group 3">
            <a:extLst>
              <a:ext uri="{FF2B5EF4-FFF2-40B4-BE49-F238E27FC236}">
                <a16:creationId xmlns:a16="http://schemas.microsoft.com/office/drawing/2014/main" id="{CD751354-B3D5-4CA3-A22A-03486912729F}"/>
              </a:ext>
            </a:extLst>
          </p:cNvPr>
          <p:cNvGrpSpPr>
            <a:grpSpLocks/>
          </p:cNvGrpSpPr>
          <p:nvPr/>
        </p:nvGrpSpPr>
        <p:grpSpPr bwMode="auto">
          <a:xfrm>
            <a:off x="0" y="-52388"/>
            <a:ext cx="12192000" cy="6910388"/>
            <a:chOff x="0" y="-52708"/>
            <a:chExt cx="9296400" cy="6910708"/>
          </a:xfrm>
        </p:grpSpPr>
        <p:grpSp>
          <p:nvGrpSpPr>
            <p:cNvPr id="38" name="Group 4">
              <a:extLst>
                <a:ext uri="{FF2B5EF4-FFF2-40B4-BE49-F238E27FC236}">
                  <a16:creationId xmlns:a16="http://schemas.microsoft.com/office/drawing/2014/main" id="{AC80F57C-25C9-41D0-8411-6DA9EE3116D3}"/>
                </a:ext>
              </a:extLst>
            </p:cNvPr>
            <p:cNvGrpSpPr>
              <a:grpSpLocks/>
            </p:cNvGrpSpPr>
            <p:nvPr/>
          </p:nvGrpSpPr>
          <p:grpSpPr bwMode="auto">
            <a:xfrm>
              <a:off x="0" y="-52708"/>
              <a:ext cx="9296400" cy="4548508"/>
              <a:chOff x="0" y="-52708"/>
              <a:chExt cx="9296400" cy="4548508"/>
            </a:xfrm>
          </p:grpSpPr>
          <p:grpSp>
            <p:nvGrpSpPr>
              <p:cNvPr id="40" name="Group 7">
                <a:extLst>
                  <a:ext uri="{FF2B5EF4-FFF2-40B4-BE49-F238E27FC236}">
                    <a16:creationId xmlns:a16="http://schemas.microsoft.com/office/drawing/2014/main" id="{3A950058-2C90-46CE-80AE-25A80809DD57}"/>
                  </a:ext>
                </a:extLst>
              </p:cNvPr>
              <p:cNvGrpSpPr>
                <a:grpSpLocks/>
              </p:cNvGrpSpPr>
              <p:nvPr/>
            </p:nvGrpSpPr>
            <p:grpSpPr bwMode="auto">
              <a:xfrm>
                <a:off x="0" y="-52708"/>
                <a:ext cx="9296400" cy="4548508"/>
                <a:chOff x="0" y="0"/>
                <a:chExt cx="3218687" cy="2028766"/>
              </a:xfrm>
            </p:grpSpPr>
            <p:sp>
              <p:nvSpPr>
                <p:cNvPr id="42" name="Rectangle 10">
                  <a:extLst>
                    <a:ext uri="{FF2B5EF4-FFF2-40B4-BE49-F238E27FC236}">
                      <a16:creationId xmlns:a16="http://schemas.microsoft.com/office/drawing/2014/main" id="{90B69A1F-4CD2-4654-A35B-97F7EFEFD2D7}"/>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43" name="Group 11">
                  <a:extLst>
                    <a:ext uri="{FF2B5EF4-FFF2-40B4-BE49-F238E27FC236}">
                      <a16:creationId xmlns:a16="http://schemas.microsoft.com/office/drawing/2014/main" id="{3C5EFA7B-BB3E-464C-BA83-A41021568708}"/>
                    </a:ext>
                  </a:extLst>
                </p:cNvPr>
                <p:cNvGrpSpPr>
                  <a:grpSpLocks/>
                </p:cNvGrpSpPr>
                <p:nvPr/>
              </p:nvGrpSpPr>
              <p:grpSpPr bwMode="auto">
                <a:xfrm>
                  <a:off x="0" y="19050"/>
                  <a:ext cx="2249424" cy="832104"/>
                  <a:chOff x="228600" y="0"/>
                  <a:chExt cx="1472184" cy="1024128"/>
                </a:xfrm>
              </p:grpSpPr>
              <p:sp>
                <p:nvSpPr>
                  <p:cNvPr id="44" name="Rectangle 10">
                    <a:extLst>
                      <a:ext uri="{FF2B5EF4-FFF2-40B4-BE49-F238E27FC236}">
                        <a16:creationId xmlns:a16="http://schemas.microsoft.com/office/drawing/2014/main" id="{41A850FE-50A9-4720-B073-A7CA76889917}"/>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45" name="Rectangle 13">
                    <a:extLst>
                      <a:ext uri="{FF2B5EF4-FFF2-40B4-BE49-F238E27FC236}">
                        <a16:creationId xmlns:a16="http://schemas.microsoft.com/office/drawing/2014/main" id="{7A739C3D-934A-4DE0-A308-5A8083685D29}"/>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41" name="Picture 9">
                <a:extLst>
                  <a:ext uri="{FF2B5EF4-FFF2-40B4-BE49-F238E27FC236}">
                    <a16:creationId xmlns:a16="http://schemas.microsoft.com/office/drawing/2014/main" id="{9B28E5C3-EE36-45E5-B3A2-04C84D9A74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Rectangle 38">
              <a:extLst>
                <a:ext uri="{FF2B5EF4-FFF2-40B4-BE49-F238E27FC236}">
                  <a16:creationId xmlns:a16="http://schemas.microsoft.com/office/drawing/2014/main" id="{7D493401-562A-49C9-A483-15EB219ACE6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51586" name="Rectangle 2"/>
          <p:cNvSpPr>
            <a:spLocks noGrp="1" noRot="1" noChangeArrowheads="1"/>
          </p:cNvSpPr>
          <p:nvPr>
            <p:ph type="title"/>
          </p:nvPr>
        </p:nvSpPr>
        <p:spPr>
          <a:xfrm>
            <a:off x="1981200" y="274638"/>
            <a:ext cx="8229600" cy="639762"/>
          </a:xfrm>
        </p:spPr>
        <p:txBody>
          <a:bodyPr>
            <a:normAutofit fontScale="90000"/>
          </a:bodyPr>
          <a:lstStyle/>
          <a:p>
            <a:pPr marL="914400" indent="-914400">
              <a:buSzPct val="150000"/>
              <a:buFont typeface="Wingdings" pitchFamily="2" charset="2"/>
              <a:buChar char="F"/>
              <a:defRPr/>
            </a:pPr>
            <a:r>
              <a:rPr lang="en-US" sz="3600" dirty="0">
                <a:solidFill>
                  <a:srgbClr val="C00000"/>
                </a:solidFill>
                <a:latin typeface="Arial Black" pitchFamily="34" charset="0"/>
              </a:rPr>
              <a:t>FIRE FIGHTING TEAM</a:t>
            </a:r>
          </a:p>
        </p:txBody>
      </p:sp>
      <p:sp>
        <p:nvSpPr>
          <p:cNvPr id="451587" name="Rectangle 3"/>
          <p:cNvSpPr>
            <a:spLocks noChangeArrowheads="1"/>
          </p:cNvSpPr>
          <p:nvPr/>
        </p:nvSpPr>
        <p:spPr bwMode="auto">
          <a:xfrm>
            <a:off x="3657600" y="1066800"/>
            <a:ext cx="4114800" cy="533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2400" b="1">
                <a:solidFill>
                  <a:schemeClr val="folHlink"/>
                </a:solidFill>
                <a:latin typeface="Arial" panose="020B0604020202020204" pitchFamily="34" charset="0"/>
              </a:rPr>
              <a:t>FIRE BRIGADE CHIEF</a:t>
            </a:r>
          </a:p>
        </p:txBody>
      </p:sp>
      <p:sp>
        <p:nvSpPr>
          <p:cNvPr id="451588" name="Rectangle 4"/>
          <p:cNvSpPr>
            <a:spLocks noChangeArrowheads="1"/>
          </p:cNvSpPr>
          <p:nvPr/>
        </p:nvSpPr>
        <p:spPr bwMode="auto">
          <a:xfrm>
            <a:off x="3657600" y="2057400"/>
            <a:ext cx="4114800" cy="609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b="1">
                <a:latin typeface="Arial" panose="020B0604020202020204" pitchFamily="34" charset="0"/>
              </a:rPr>
              <a:t>Assistant FIRE BRIGADE CHIEF</a:t>
            </a:r>
          </a:p>
        </p:txBody>
      </p:sp>
      <p:sp>
        <p:nvSpPr>
          <p:cNvPr id="451589" name="Rectangle 5"/>
          <p:cNvSpPr>
            <a:spLocks noChangeArrowheads="1"/>
          </p:cNvSpPr>
          <p:nvPr/>
        </p:nvSpPr>
        <p:spPr bwMode="auto">
          <a:xfrm>
            <a:off x="2057400" y="3733800"/>
            <a:ext cx="1524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FIRE </a:t>
            </a:r>
          </a:p>
          <a:p>
            <a:pPr algn="ctr" eaLnBrk="1" hangingPunct="1"/>
            <a:r>
              <a:rPr lang="en-US" sz="1400" b="1">
                <a:latin typeface="Arial" panose="020B0604020202020204" pitchFamily="34" charset="0"/>
              </a:rPr>
              <a:t>EXTINGUISHER</a:t>
            </a:r>
          </a:p>
          <a:p>
            <a:pPr algn="ctr" eaLnBrk="1" hangingPunct="1"/>
            <a:r>
              <a:rPr lang="en-US" sz="1400" b="1">
                <a:latin typeface="Arial" panose="020B0604020202020204" pitchFamily="34" charset="0"/>
              </a:rPr>
              <a:t>HANDLERS</a:t>
            </a:r>
          </a:p>
        </p:txBody>
      </p:sp>
      <p:sp>
        <p:nvSpPr>
          <p:cNvPr id="451590" name="Rectangle 6"/>
          <p:cNvSpPr>
            <a:spLocks noChangeArrowheads="1"/>
          </p:cNvSpPr>
          <p:nvPr/>
        </p:nvSpPr>
        <p:spPr bwMode="auto">
          <a:xfrm>
            <a:off x="3733800" y="3733800"/>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FIRE </a:t>
            </a:r>
          </a:p>
          <a:p>
            <a:pPr algn="ctr" eaLnBrk="1" hangingPunct="1"/>
            <a:r>
              <a:rPr lang="en-US" sz="1400" b="1">
                <a:latin typeface="Arial" panose="020B0604020202020204" pitchFamily="34" charset="0"/>
              </a:rPr>
              <a:t>HOSE </a:t>
            </a:r>
          </a:p>
          <a:p>
            <a:pPr algn="ctr" eaLnBrk="1" hangingPunct="1"/>
            <a:r>
              <a:rPr lang="en-US" sz="1400" b="1">
                <a:latin typeface="Arial" panose="020B0604020202020204" pitchFamily="34" charset="0"/>
              </a:rPr>
              <a:t>HANDLERS</a:t>
            </a:r>
          </a:p>
        </p:txBody>
      </p:sp>
      <p:sp>
        <p:nvSpPr>
          <p:cNvPr id="451591" name="Rectangle 7"/>
          <p:cNvSpPr>
            <a:spLocks noChangeArrowheads="1"/>
          </p:cNvSpPr>
          <p:nvPr/>
        </p:nvSpPr>
        <p:spPr bwMode="auto">
          <a:xfrm>
            <a:off x="5105400" y="3733800"/>
            <a:ext cx="12192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NOZZLE </a:t>
            </a:r>
          </a:p>
          <a:p>
            <a:pPr algn="ctr" eaLnBrk="1" hangingPunct="1"/>
            <a:r>
              <a:rPr lang="en-US" sz="1400" b="1">
                <a:latin typeface="Arial" panose="020B0604020202020204" pitchFamily="34" charset="0"/>
              </a:rPr>
              <a:t>HANDLERS</a:t>
            </a:r>
          </a:p>
        </p:txBody>
      </p:sp>
      <p:sp>
        <p:nvSpPr>
          <p:cNvPr id="451592" name="Rectangle 8"/>
          <p:cNvSpPr>
            <a:spLocks noChangeArrowheads="1"/>
          </p:cNvSpPr>
          <p:nvPr/>
        </p:nvSpPr>
        <p:spPr bwMode="auto">
          <a:xfrm>
            <a:off x="6477000" y="3733800"/>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Stationary</a:t>
            </a:r>
          </a:p>
          <a:p>
            <a:pPr algn="ctr" eaLnBrk="1" hangingPunct="1"/>
            <a:r>
              <a:rPr lang="en-US" sz="1400" b="1">
                <a:latin typeface="Arial" panose="020B0604020202020204" pitchFamily="34" charset="0"/>
              </a:rPr>
              <a:t>FIRE PUMP</a:t>
            </a:r>
          </a:p>
          <a:p>
            <a:pPr algn="ctr" eaLnBrk="1" hangingPunct="1"/>
            <a:r>
              <a:rPr lang="en-US" sz="1400" b="1">
                <a:latin typeface="Arial" panose="020B0604020202020204" pitchFamily="34" charset="0"/>
              </a:rPr>
              <a:t>OPERATOR</a:t>
            </a:r>
          </a:p>
        </p:txBody>
      </p:sp>
      <p:sp>
        <p:nvSpPr>
          <p:cNvPr id="451593" name="Rectangle 9"/>
          <p:cNvSpPr>
            <a:spLocks noChangeArrowheads="1"/>
          </p:cNvSpPr>
          <p:nvPr/>
        </p:nvSpPr>
        <p:spPr bwMode="auto">
          <a:xfrm>
            <a:off x="4876800" y="5486400"/>
            <a:ext cx="12192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WATER</a:t>
            </a:r>
          </a:p>
          <a:p>
            <a:pPr algn="ctr" eaLnBrk="1" hangingPunct="1"/>
            <a:r>
              <a:rPr lang="en-US" sz="1400" b="1">
                <a:latin typeface="Arial" panose="020B0604020202020204" pitchFamily="34" charset="0"/>
              </a:rPr>
              <a:t>SPRAY</a:t>
            </a:r>
          </a:p>
          <a:p>
            <a:pPr algn="ctr" eaLnBrk="1" hangingPunct="1"/>
            <a:r>
              <a:rPr lang="en-US" sz="1400" b="1">
                <a:latin typeface="Arial" panose="020B0604020202020204" pitchFamily="34" charset="0"/>
              </a:rPr>
              <a:t> OPERATOR</a:t>
            </a:r>
          </a:p>
        </p:txBody>
      </p:sp>
      <p:sp>
        <p:nvSpPr>
          <p:cNvPr id="451594" name="Rectangle 10"/>
          <p:cNvSpPr>
            <a:spLocks noChangeArrowheads="1"/>
          </p:cNvSpPr>
          <p:nvPr/>
        </p:nvSpPr>
        <p:spPr bwMode="auto">
          <a:xfrm>
            <a:off x="6324600" y="5486400"/>
            <a:ext cx="12192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WATER</a:t>
            </a:r>
          </a:p>
          <a:p>
            <a:pPr algn="ctr" eaLnBrk="1" hangingPunct="1"/>
            <a:r>
              <a:rPr lang="en-US" sz="1400" b="1">
                <a:latin typeface="Arial" panose="020B0604020202020204" pitchFamily="34" charset="0"/>
              </a:rPr>
              <a:t>SPRINKLER </a:t>
            </a:r>
          </a:p>
          <a:p>
            <a:pPr algn="ctr" eaLnBrk="1" hangingPunct="1"/>
            <a:r>
              <a:rPr lang="en-US" sz="1400" b="1">
                <a:latin typeface="Arial" panose="020B0604020202020204" pitchFamily="34" charset="0"/>
              </a:rPr>
              <a:t>SYSTEM</a:t>
            </a:r>
          </a:p>
        </p:txBody>
      </p:sp>
      <p:sp>
        <p:nvSpPr>
          <p:cNvPr id="451595" name="Rectangle 11"/>
          <p:cNvSpPr>
            <a:spLocks noChangeArrowheads="1"/>
          </p:cNvSpPr>
          <p:nvPr/>
        </p:nvSpPr>
        <p:spPr bwMode="auto">
          <a:xfrm>
            <a:off x="7772400" y="5486400"/>
            <a:ext cx="13716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FIRE </a:t>
            </a:r>
          </a:p>
          <a:p>
            <a:pPr algn="ctr" eaLnBrk="1" hangingPunct="1"/>
            <a:r>
              <a:rPr lang="en-US" sz="1400" b="1">
                <a:latin typeface="Arial" panose="020B0604020202020204" pitchFamily="34" charset="0"/>
              </a:rPr>
              <a:t>SUPPRESSION</a:t>
            </a:r>
          </a:p>
          <a:p>
            <a:pPr algn="ctr" eaLnBrk="1" hangingPunct="1"/>
            <a:r>
              <a:rPr lang="en-US" sz="1400" b="1">
                <a:latin typeface="Arial" panose="020B0604020202020204" pitchFamily="34" charset="0"/>
              </a:rPr>
              <a:t>SYSTEM</a:t>
            </a:r>
          </a:p>
        </p:txBody>
      </p:sp>
      <p:sp>
        <p:nvSpPr>
          <p:cNvPr id="451596" name="Rectangle 12"/>
          <p:cNvSpPr>
            <a:spLocks noChangeArrowheads="1"/>
          </p:cNvSpPr>
          <p:nvPr/>
        </p:nvSpPr>
        <p:spPr bwMode="auto">
          <a:xfrm>
            <a:off x="3657600" y="5486400"/>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WATER</a:t>
            </a:r>
          </a:p>
          <a:p>
            <a:pPr algn="ctr" eaLnBrk="1" hangingPunct="1"/>
            <a:r>
              <a:rPr lang="en-US" sz="1400" b="1">
                <a:latin typeface="Arial" panose="020B0604020202020204" pitchFamily="34" charset="0"/>
              </a:rPr>
              <a:t>SUPPLY</a:t>
            </a:r>
          </a:p>
        </p:txBody>
      </p:sp>
      <p:sp>
        <p:nvSpPr>
          <p:cNvPr id="451597" name="Line 13"/>
          <p:cNvSpPr>
            <a:spLocks noChangeShapeType="1"/>
          </p:cNvSpPr>
          <p:nvPr/>
        </p:nvSpPr>
        <p:spPr bwMode="auto">
          <a:xfrm>
            <a:off x="2819400" y="3200400"/>
            <a:ext cx="754380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1598" name="Line 14"/>
          <p:cNvSpPr>
            <a:spLocks noChangeShapeType="1"/>
          </p:cNvSpPr>
          <p:nvPr/>
        </p:nvSpPr>
        <p:spPr bwMode="auto">
          <a:xfrm>
            <a:off x="2667000" y="4876800"/>
            <a:ext cx="769620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1599" name="Rectangle 15"/>
          <p:cNvSpPr>
            <a:spLocks noChangeArrowheads="1"/>
          </p:cNvSpPr>
          <p:nvPr/>
        </p:nvSpPr>
        <p:spPr bwMode="auto">
          <a:xfrm>
            <a:off x="7696200" y="3733800"/>
            <a:ext cx="1066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Portable</a:t>
            </a:r>
          </a:p>
          <a:p>
            <a:pPr algn="ctr" eaLnBrk="1" hangingPunct="1"/>
            <a:r>
              <a:rPr lang="en-US" sz="1400" b="1">
                <a:latin typeface="Arial" panose="020B0604020202020204" pitchFamily="34" charset="0"/>
              </a:rPr>
              <a:t>FIRE PUMP</a:t>
            </a:r>
          </a:p>
          <a:p>
            <a:pPr algn="ctr" eaLnBrk="1" hangingPunct="1"/>
            <a:r>
              <a:rPr lang="en-US" sz="1400" b="1">
                <a:latin typeface="Arial" panose="020B0604020202020204" pitchFamily="34" charset="0"/>
              </a:rPr>
              <a:t>OPERATOR</a:t>
            </a:r>
          </a:p>
        </p:txBody>
      </p:sp>
      <p:sp>
        <p:nvSpPr>
          <p:cNvPr id="451600" name="Line 16"/>
          <p:cNvSpPr>
            <a:spLocks noChangeShapeType="1"/>
          </p:cNvSpPr>
          <p:nvPr/>
        </p:nvSpPr>
        <p:spPr bwMode="auto">
          <a:xfrm>
            <a:off x="10363200" y="3200400"/>
            <a:ext cx="0" cy="1676400"/>
          </a:xfrm>
          <a:prstGeom prst="line">
            <a:avLst/>
          </a:prstGeom>
          <a:noFill/>
          <a:ln w="38100">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1601" name="Rectangle 17"/>
          <p:cNvSpPr>
            <a:spLocks noChangeArrowheads="1"/>
          </p:cNvSpPr>
          <p:nvPr/>
        </p:nvSpPr>
        <p:spPr bwMode="auto">
          <a:xfrm>
            <a:off x="9372600" y="5486400"/>
            <a:ext cx="9144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FIRE </a:t>
            </a:r>
          </a:p>
          <a:p>
            <a:pPr algn="ctr" eaLnBrk="1" hangingPunct="1"/>
            <a:r>
              <a:rPr lang="en-US" sz="1400" b="1">
                <a:latin typeface="Arial" panose="020B0604020202020204" pitchFamily="34" charset="0"/>
              </a:rPr>
              <a:t>TRUCK</a:t>
            </a:r>
          </a:p>
        </p:txBody>
      </p:sp>
      <p:sp>
        <p:nvSpPr>
          <p:cNvPr id="451602" name="Rectangle 18"/>
          <p:cNvSpPr>
            <a:spLocks noChangeArrowheads="1"/>
          </p:cNvSpPr>
          <p:nvPr/>
        </p:nvSpPr>
        <p:spPr bwMode="auto">
          <a:xfrm>
            <a:off x="8382000" y="1066800"/>
            <a:ext cx="1600200" cy="914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2400" b="1">
                <a:solidFill>
                  <a:schemeClr val="folHlink"/>
                </a:solidFill>
                <a:latin typeface="Arial" panose="020B0604020202020204" pitchFamily="34" charset="0"/>
              </a:rPr>
              <a:t>SAFETY</a:t>
            </a:r>
          </a:p>
          <a:p>
            <a:pPr algn="ctr" eaLnBrk="1" hangingPunct="1"/>
            <a:r>
              <a:rPr lang="en-US" sz="2400" b="1">
                <a:solidFill>
                  <a:schemeClr val="folHlink"/>
                </a:solidFill>
                <a:latin typeface="Arial" panose="020B0604020202020204" pitchFamily="34" charset="0"/>
              </a:rPr>
              <a:t>OFFICER</a:t>
            </a:r>
          </a:p>
        </p:txBody>
      </p:sp>
      <p:sp>
        <p:nvSpPr>
          <p:cNvPr id="451603" name="Rectangle 19"/>
          <p:cNvSpPr>
            <a:spLocks noChangeArrowheads="1"/>
          </p:cNvSpPr>
          <p:nvPr/>
        </p:nvSpPr>
        <p:spPr bwMode="auto">
          <a:xfrm>
            <a:off x="8915400" y="3733800"/>
            <a:ext cx="12192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Automatic</a:t>
            </a:r>
          </a:p>
          <a:p>
            <a:pPr algn="ctr" eaLnBrk="1" hangingPunct="1"/>
            <a:r>
              <a:rPr lang="en-US" sz="1400" b="1">
                <a:latin typeface="Arial" panose="020B0604020202020204" pitchFamily="34" charset="0"/>
              </a:rPr>
              <a:t> FIRE ALARM </a:t>
            </a:r>
          </a:p>
          <a:p>
            <a:pPr algn="ctr" eaLnBrk="1" hangingPunct="1"/>
            <a:r>
              <a:rPr lang="en-US" sz="1400" b="1">
                <a:latin typeface="Arial" panose="020B0604020202020204" pitchFamily="34" charset="0"/>
              </a:rPr>
              <a:t>SYSTEM</a:t>
            </a:r>
          </a:p>
        </p:txBody>
      </p:sp>
      <p:sp>
        <p:nvSpPr>
          <p:cNvPr id="48148" name="Line 20"/>
          <p:cNvSpPr>
            <a:spLocks noChangeShapeType="1"/>
          </p:cNvSpPr>
          <p:nvPr/>
        </p:nvSpPr>
        <p:spPr bwMode="auto">
          <a:xfrm>
            <a:off x="7924800" y="1524000"/>
            <a:ext cx="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1605" name="Rectangle 21"/>
          <p:cNvSpPr>
            <a:spLocks noChangeArrowheads="1"/>
          </p:cNvSpPr>
          <p:nvPr/>
        </p:nvSpPr>
        <p:spPr bwMode="auto">
          <a:xfrm>
            <a:off x="1752600" y="5486400"/>
            <a:ext cx="17526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Other FIRE </a:t>
            </a:r>
          </a:p>
          <a:p>
            <a:pPr algn="ctr" eaLnBrk="1" hangingPunct="1"/>
            <a:r>
              <a:rPr lang="en-US" sz="1400" b="1">
                <a:latin typeface="Arial" panose="020B0604020202020204" pitchFamily="34" charset="0"/>
              </a:rPr>
              <a:t>EQUIPMENT,</a:t>
            </a:r>
          </a:p>
          <a:p>
            <a:pPr algn="ctr" eaLnBrk="1" hangingPunct="1"/>
            <a:r>
              <a:rPr lang="en-US" sz="1400" b="1">
                <a:latin typeface="Arial" panose="020B0604020202020204" pitchFamily="34" charset="0"/>
              </a:rPr>
              <a:t>Ladder, SCBA, Etc.</a:t>
            </a:r>
          </a:p>
        </p:txBody>
      </p:sp>
      <p:sp>
        <p:nvSpPr>
          <p:cNvPr id="451606" name="Line 22"/>
          <p:cNvSpPr>
            <a:spLocks noChangeShapeType="1"/>
          </p:cNvSpPr>
          <p:nvPr/>
        </p:nvSpPr>
        <p:spPr bwMode="auto">
          <a:xfrm flipH="1">
            <a:off x="7772400" y="1371600"/>
            <a:ext cx="609600" cy="0"/>
          </a:xfrm>
          <a:prstGeom prst="line">
            <a:avLst/>
          </a:prstGeom>
          <a:noFill/>
          <a:ln w="57150">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07" name="Line 23"/>
          <p:cNvSpPr>
            <a:spLocks noChangeShapeType="1"/>
          </p:cNvSpPr>
          <p:nvPr/>
        </p:nvSpPr>
        <p:spPr bwMode="auto">
          <a:xfrm flipH="1">
            <a:off x="5715000" y="16002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08" name="Line 24"/>
          <p:cNvSpPr>
            <a:spLocks noChangeShapeType="1"/>
          </p:cNvSpPr>
          <p:nvPr/>
        </p:nvSpPr>
        <p:spPr bwMode="auto">
          <a:xfrm flipH="1">
            <a:off x="5715000" y="26670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09" name="Line 25"/>
          <p:cNvSpPr>
            <a:spLocks noChangeShapeType="1"/>
          </p:cNvSpPr>
          <p:nvPr/>
        </p:nvSpPr>
        <p:spPr bwMode="auto">
          <a:xfrm flipH="1">
            <a:off x="28194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0" name="Line 26"/>
          <p:cNvSpPr>
            <a:spLocks noChangeShapeType="1"/>
          </p:cNvSpPr>
          <p:nvPr/>
        </p:nvSpPr>
        <p:spPr bwMode="auto">
          <a:xfrm flipH="1">
            <a:off x="95250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1" name="Line 27"/>
          <p:cNvSpPr>
            <a:spLocks noChangeShapeType="1"/>
          </p:cNvSpPr>
          <p:nvPr/>
        </p:nvSpPr>
        <p:spPr bwMode="auto">
          <a:xfrm flipH="1">
            <a:off x="82296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2" name="Line 28"/>
          <p:cNvSpPr>
            <a:spLocks noChangeShapeType="1"/>
          </p:cNvSpPr>
          <p:nvPr/>
        </p:nvSpPr>
        <p:spPr bwMode="auto">
          <a:xfrm flipH="1">
            <a:off x="70104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3" name="Line 29"/>
          <p:cNvSpPr>
            <a:spLocks noChangeShapeType="1"/>
          </p:cNvSpPr>
          <p:nvPr/>
        </p:nvSpPr>
        <p:spPr bwMode="auto">
          <a:xfrm flipH="1">
            <a:off x="57150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4" name="Line 30"/>
          <p:cNvSpPr>
            <a:spLocks noChangeShapeType="1"/>
          </p:cNvSpPr>
          <p:nvPr/>
        </p:nvSpPr>
        <p:spPr bwMode="auto">
          <a:xfrm flipH="1">
            <a:off x="4343400" y="3200400"/>
            <a:ext cx="0" cy="5334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5" name="Line 31"/>
          <p:cNvSpPr>
            <a:spLocks noChangeShapeType="1"/>
          </p:cNvSpPr>
          <p:nvPr/>
        </p:nvSpPr>
        <p:spPr bwMode="auto">
          <a:xfrm flipH="1">
            <a:off x="26670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6" name="Line 32"/>
          <p:cNvSpPr>
            <a:spLocks noChangeShapeType="1"/>
          </p:cNvSpPr>
          <p:nvPr/>
        </p:nvSpPr>
        <p:spPr bwMode="auto">
          <a:xfrm flipH="1">
            <a:off x="69342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7" name="Line 33"/>
          <p:cNvSpPr>
            <a:spLocks noChangeShapeType="1"/>
          </p:cNvSpPr>
          <p:nvPr/>
        </p:nvSpPr>
        <p:spPr bwMode="auto">
          <a:xfrm flipH="1">
            <a:off x="41910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8" name="Line 34"/>
          <p:cNvSpPr>
            <a:spLocks noChangeShapeType="1"/>
          </p:cNvSpPr>
          <p:nvPr/>
        </p:nvSpPr>
        <p:spPr bwMode="auto">
          <a:xfrm flipH="1">
            <a:off x="84582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19" name="Line 35"/>
          <p:cNvSpPr>
            <a:spLocks noChangeShapeType="1"/>
          </p:cNvSpPr>
          <p:nvPr/>
        </p:nvSpPr>
        <p:spPr bwMode="auto">
          <a:xfrm flipH="1">
            <a:off x="98298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1620" name="Line 36"/>
          <p:cNvSpPr>
            <a:spLocks noChangeShapeType="1"/>
          </p:cNvSpPr>
          <p:nvPr/>
        </p:nvSpPr>
        <p:spPr bwMode="auto">
          <a:xfrm flipH="1">
            <a:off x="5486400" y="4876800"/>
            <a:ext cx="0" cy="6096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Tree>
    <p:extLst>
      <p:ext uri="{BB962C8B-B14F-4D97-AF65-F5344CB8AC3E}">
        <p14:creationId xmlns:p14="http://schemas.microsoft.com/office/powerpoint/2010/main" val="42630584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51586"/>
                                        </p:tgtEl>
                                        <p:attrNameLst>
                                          <p:attrName>style.visibility</p:attrName>
                                        </p:attrNameLst>
                                      </p:cBhvr>
                                      <p:to>
                                        <p:strVal val="visible"/>
                                      </p:to>
                                    </p:set>
                                    <p:anim calcmode="lin" valueType="num">
                                      <p:cBhvr>
                                        <p:cTn id="7" dur="500" fill="hold"/>
                                        <p:tgtEl>
                                          <p:spTgt spid="45158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5158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5158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51586"/>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51587"/>
                                        </p:tgtEl>
                                        <p:attrNameLst>
                                          <p:attrName>style.visibility</p:attrName>
                                        </p:attrNameLst>
                                      </p:cBhvr>
                                      <p:to>
                                        <p:strVal val="visible"/>
                                      </p:to>
                                    </p:set>
                                    <p:animEffect transition="in" filter="dissolve">
                                      <p:cBhvr>
                                        <p:cTn id="15" dur="500"/>
                                        <p:tgtEl>
                                          <p:spTgt spid="45158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51602"/>
                                        </p:tgtEl>
                                        <p:attrNameLst>
                                          <p:attrName>style.visibility</p:attrName>
                                        </p:attrNameLst>
                                      </p:cBhvr>
                                      <p:to>
                                        <p:strVal val="visible"/>
                                      </p:to>
                                    </p:set>
                                    <p:animEffect transition="in" filter="dissolve">
                                      <p:cBhvr>
                                        <p:cTn id="18" dur="500"/>
                                        <p:tgtEl>
                                          <p:spTgt spid="45160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51588"/>
                                        </p:tgtEl>
                                        <p:attrNameLst>
                                          <p:attrName>style.visibility</p:attrName>
                                        </p:attrNameLst>
                                      </p:cBhvr>
                                      <p:to>
                                        <p:strVal val="visible"/>
                                      </p:to>
                                    </p:set>
                                    <p:animEffect transition="in" filter="dissolve">
                                      <p:cBhvr>
                                        <p:cTn id="21" dur="500"/>
                                        <p:tgtEl>
                                          <p:spTgt spid="451588"/>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51589"/>
                                        </p:tgtEl>
                                        <p:attrNameLst>
                                          <p:attrName>style.visibility</p:attrName>
                                        </p:attrNameLst>
                                      </p:cBhvr>
                                      <p:to>
                                        <p:strVal val="visible"/>
                                      </p:to>
                                    </p:set>
                                    <p:animEffect transition="in" filter="dissolve">
                                      <p:cBhvr>
                                        <p:cTn id="24" dur="500"/>
                                        <p:tgtEl>
                                          <p:spTgt spid="45158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51590"/>
                                        </p:tgtEl>
                                        <p:attrNameLst>
                                          <p:attrName>style.visibility</p:attrName>
                                        </p:attrNameLst>
                                      </p:cBhvr>
                                      <p:to>
                                        <p:strVal val="visible"/>
                                      </p:to>
                                    </p:set>
                                    <p:animEffect transition="in" filter="dissolve">
                                      <p:cBhvr>
                                        <p:cTn id="27" dur="500"/>
                                        <p:tgtEl>
                                          <p:spTgt spid="451590"/>
                                        </p:tgtEl>
                                      </p:cBhvr>
                                    </p:animEffect>
                                  </p:childTnLst>
                                </p:cTn>
                              </p:par>
                              <p:par>
                                <p:cTn id="28" presetID="9" presetClass="entr" presetSubtype="0" fill="hold" nodeType="withEffect">
                                  <p:stCondLst>
                                    <p:cond delay="0"/>
                                  </p:stCondLst>
                                  <p:childTnLst>
                                    <p:set>
                                      <p:cBhvr>
                                        <p:cTn id="29" dur="1" fill="hold">
                                          <p:stCondLst>
                                            <p:cond delay="0"/>
                                          </p:stCondLst>
                                        </p:cTn>
                                        <p:tgtEl>
                                          <p:spTgt spid="451592">
                                            <p:txEl>
                                              <p:pRg st="1" end="1"/>
                                            </p:txEl>
                                          </p:spTgt>
                                        </p:tgtEl>
                                        <p:attrNameLst>
                                          <p:attrName>style.visibility</p:attrName>
                                        </p:attrNameLst>
                                      </p:cBhvr>
                                      <p:to>
                                        <p:strVal val="visible"/>
                                      </p:to>
                                    </p:set>
                                    <p:animEffect transition="in" filter="dissolve">
                                      <p:cBhvr>
                                        <p:cTn id="30" dur="500"/>
                                        <p:tgtEl>
                                          <p:spTgt spid="451592">
                                            <p:txEl>
                                              <p:pRg st="1" end="1"/>
                                            </p:txEl>
                                          </p:spTgt>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51592">
                                            <p:txEl>
                                              <p:pRg st="0" end="0"/>
                                            </p:txEl>
                                          </p:spTgt>
                                        </p:tgtEl>
                                        <p:attrNameLst>
                                          <p:attrName>style.visibility</p:attrName>
                                        </p:attrNameLst>
                                      </p:cBhvr>
                                      <p:to>
                                        <p:strVal val="visible"/>
                                      </p:to>
                                    </p:set>
                                    <p:animEffect transition="in" filter="dissolve">
                                      <p:cBhvr>
                                        <p:cTn id="33" dur="500"/>
                                        <p:tgtEl>
                                          <p:spTgt spid="451592">
                                            <p:txEl>
                                              <p:pRg st="0" end="0"/>
                                            </p:txEl>
                                          </p:spTgt>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51592">
                                            <p:txEl>
                                              <p:pRg st="1" end="1"/>
                                            </p:txEl>
                                          </p:spTgt>
                                        </p:tgtEl>
                                        <p:attrNameLst>
                                          <p:attrName>style.visibility</p:attrName>
                                        </p:attrNameLst>
                                      </p:cBhvr>
                                      <p:to>
                                        <p:strVal val="visible"/>
                                      </p:to>
                                    </p:set>
                                    <p:animEffect transition="in" filter="dissolve">
                                      <p:cBhvr>
                                        <p:cTn id="36" dur="500"/>
                                        <p:tgtEl>
                                          <p:spTgt spid="451592">
                                            <p:txEl>
                                              <p:pRg st="1" end="1"/>
                                            </p:txEl>
                                          </p:spTgt>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51592">
                                            <p:txEl>
                                              <p:pRg st="2" end="2"/>
                                            </p:txEl>
                                          </p:spTgt>
                                        </p:tgtEl>
                                        <p:attrNameLst>
                                          <p:attrName>style.visibility</p:attrName>
                                        </p:attrNameLst>
                                      </p:cBhvr>
                                      <p:to>
                                        <p:strVal val="visible"/>
                                      </p:to>
                                    </p:set>
                                    <p:animEffect transition="in" filter="dissolve">
                                      <p:cBhvr>
                                        <p:cTn id="39" dur="500"/>
                                        <p:tgtEl>
                                          <p:spTgt spid="451592">
                                            <p:txEl>
                                              <p:pRg st="2" end="2"/>
                                            </p:txEl>
                                          </p:spTgt>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51599"/>
                                        </p:tgtEl>
                                        <p:attrNameLst>
                                          <p:attrName>style.visibility</p:attrName>
                                        </p:attrNameLst>
                                      </p:cBhvr>
                                      <p:to>
                                        <p:strVal val="visible"/>
                                      </p:to>
                                    </p:set>
                                    <p:animEffect transition="in" filter="dissolve">
                                      <p:cBhvr>
                                        <p:cTn id="42" dur="500"/>
                                        <p:tgtEl>
                                          <p:spTgt spid="45159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451603"/>
                                        </p:tgtEl>
                                        <p:attrNameLst>
                                          <p:attrName>style.visibility</p:attrName>
                                        </p:attrNameLst>
                                      </p:cBhvr>
                                      <p:to>
                                        <p:strVal val="visible"/>
                                      </p:to>
                                    </p:set>
                                    <p:animEffect transition="in" filter="dissolve">
                                      <p:cBhvr>
                                        <p:cTn id="45" dur="500"/>
                                        <p:tgtEl>
                                          <p:spTgt spid="451603"/>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51605"/>
                                        </p:tgtEl>
                                        <p:attrNameLst>
                                          <p:attrName>style.visibility</p:attrName>
                                        </p:attrNameLst>
                                      </p:cBhvr>
                                      <p:to>
                                        <p:strVal val="visible"/>
                                      </p:to>
                                    </p:set>
                                    <p:animEffect transition="in" filter="dissolve">
                                      <p:cBhvr>
                                        <p:cTn id="48" dur="500"/>
                                        <p:tgtEl>
                                          <p:spTgt spid="451605"/>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451596"/>
                                        </p:tgtEl>
                                        <p:attrNameLst>
                                          <p:attrName>style.visibility</p:attrName>
                                        </p:attrNameLst>
                                      </p:cBhvr>
                                      <p:to>
                                        <p:strVal val="visible"/>
                                      </p:to>
                                    </p:set>
                                    <p:animEffect transition="in" filter="dissolve">
                                      <p:cBhvr>
                                        <p:cTn id="51" dur="500"/>
                                        <p:tgtEl>
                                          <p:spTgt spid="451596"/>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451593"/>
                                        </p:tgtEl>
                                        <p:attrNameLst>
                                          <p:attrName>style.visibility</p:attrName>
                                        </p:attrNameLst>
                                      </p:cBhvr>
                                      <p:to>
                                        <p:strVal val="visible"/>
                                      </p:to>
                                    </p:set>
                                    <p:animEffect transition="in" filter="dissolve">
                                      <p:cBhvr>
                                        <p:cTn id="54" dur="500"/>
                                        <p:tgtEl>
                                          <p:spTgt spid="451593"/>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51594"/>
                                        </p:tgtEl>
                                        <p:attrNameLst>
                                          <p:attrName>style.visibility</p:attrName>
                                        </p:attrNameLst>
                                      </p:cBhvr>
                                      <p:to>
                                        <p:strVal val="visible"/>
                                      </p:to>
                                    </p:set>
                                    <p:animEffect transition="in" filter="dissolve">
                                      <p:cBhvr>
                                        <p:cTn id="57" dur="500"/>
                                        <p:tgtEl>
                                          <p:spTgt spid="451594"/>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451595"/>
                                        </p:tgtEl>
                                        <p:attrNameLst>
                                          <p:attrName>style.visibility</p:attrName>
                                        </p:attrNameLst>
                                      </p:cBhvr>
                                      <p:to>
                                        <p:strVal val="visible"/>
                                      </p:to>
                                    </p:set>
                                    <p:animEffect transition="in" filter="dissolve">
                                      <p:cBhvr>
                                        <p:cTn id="60" dur="500"/>
                                        <p:tgtEl>
                                          <p:spTgt spid="451595"/>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451601"/>
                                        </p:tgtEl>
                                        <p:attrNameLst>
                                          <p:attrName>style.visibility</p:attrName>
                                        </p:attrNameLst>
                                      </p:cBhvr>
                                      <p:to>
                                        <p:strVal val="visible"/>
                                      </p:to>
                                    </p:set>
                                    <p:animEffect transition="in" filter="dissolve">
                                      <p:cBhvr>
                                        <p:cTn id="63" dur="500"/>
                                        <p:tgtEl>
                                          <p:spTgt spid="451601"/>
                                        </p:tgtEl>
                                      </p:cBhvr>
                                    </p:animEffect>
                                  </p:childTnLst>
                                </p:cTn>
                              </p:par>
                              <p:par>
                                <p:cTn id="64" presetID="9" presetClass="entr" presetSubtype="0" fill="hold" grpId="1" nodeType="withEffect">
                                  <p:stCondLst>
                                    <p:cond delay="0"/>
                                  </p:stCondLst>
                                  <p:childTnLst>
                                    <p:set>
                                      <p:cBhvr>
                                        <p:cTn id="65" dur="1" fill="hold">
                                          <p:stCondLst>
                                            <p:cond delay="0"/>
                                          </p:stCondLst>
                                        </p:cTn>
                                        <p:tgtEl>
                                          <p:spTgt spid="451592">
                                            <p:txEl>
                                              <p:pRg st="0" end="0"/>
                                            </p:txEl>
                                          </p:spTgt>
                                        </p:tgtEl>
                                        <p:attrNameLst>
                                          <p:attrName>style.visibility</p:attrName>
                                        </p:attrNameLst>
                                      </p:cBhvr>
                                      <p:to>
                                        <p:strVal val="visible"/>
                                      </p:to>
                                    </p:set>
                                    <p:animEffect transition="in" filter="dissolve">
                                      <p:cBhvr>
                                        <p:cTn id="66" dur="500"/>
                                        <p:tgtEl>
                                          <p:spTgt spid="451592">
                                            <p:txEl>
                                              <p:pRg st="0" end="0"/>
                                            </p:txEl>
                                          </p:spTgt>
                                        </p:tgtEl>
                                      </p:cBhvr>
                                    </p:animEffect>
                                  </p:childTnLst>
                                </p:cTn>
                              </p:par>
                              <p:par>
                                <p:cTn id="67" presetID="9" presetClass="entr" presetSubtype="0" fill="hold" grpId="1" nodeType="withEffect">
                                  <p:stCondLst>
                                    <p:cond delay="0"/>
                                  </p:stCondLst>
                                  <p:childTnLst>
                                    <p:set>
                                      <p:cBhvr>
                                        <p:cTn id="68" dur="1" fill="hold">
                                          <p:stCondLst>
                                            <p:cond delay="0"/>
                                          </p:stCondLst>
                                        </p:cTn>
                                        <p:tgtEl>
                                          <p:spTgt spid="451592">
                                            <p:txEl>
                                              <p:pRg st="1" end="1"/>
                                            </p:txEl>
                                          </p:spTgt>
                                        </p:tgtEl>
                                        <p:attrNameLst>
                                          <p:attrName>style.visibility</p:attrName>
                                        </p:attrNameLst>
                                      </p:cBhvr>
                                      <p:to>
                                        <p:strVal val="visible"/>
                                      </p:to>
                                    </p:set>
                                    <p:animEffect transition="in" filter="dissolve">
                                      <p:cBhvr>
                                        <p:cTn id="69" dur="500"/>
                                        <p:tgtEl>
                                          <p:spTgt spid="451592">
                                            <p:txEl>
                                              <p:pRg st="1" end="1"/>
                                            </p:txEl>
                                          </p:spTgt>
                                        </p:tgtEl>
                                      </p:cBhvr>
                                    </p:animEffect>
                                  </p:childTnLst>
                                </p:cTn>
                              </p:par>
                              <p:par>
                                <p:cTn id="70" presetID="9" presetClass="entr" presetSubtype="0" fill="hold" grpId="1" nodeType="withEffect">
                                  <p:stCondLst>
                                    <p:cond delay="0"/>
                                  </p:stCondLst>
                                  <p:childTnLst>
                                    <p:set>
                                      <p:cBhvr>
                                        <p:cTn id="71" dur="1" fill="hold">
                                          <p:stCondLst>
                                            <p:cond delay="0"/>
                                          </p:stCondLst>
                                        </p:cTn>
                                        <p:tgtEl>
                                          <p:spTgt spid="451592">
                                            <p:txEl>
                                              <p:pRg st="2" end="2"/>
                                            </p:txEl>
                                          </p:spTgt>
                                        </p:tgtEl>
                                        <p:attrNameLst>
                                          <p:attrName>style.visibility</p:attrName>
                                        </p:attrNameLst>
                                      </p:cBhvr>
                                      <p:to>
                                        <p:strVal val="visible"/>
                                      </p:to>
                                    </p:set>
                                    <p:animEffect transition="in" filter="dissolve">
                                      <p:cBhvr>
                                        <p:cTn id="72" dur="500"/>
                                        <p:tgtEl>
                                          <p:spTgt spid="451592">
                                            <p:txEl>
                                              <p:pRg st="2" end="2"/>
                                            </p:txEl>
                                          </p:spTgt>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451591"/>
                                        </p:tgtEl>
                                        <p:attrNameLst>
                                          <p:attrName>style.visibility</p:attrName>
                                        </p:attrNameLst>
                                      </p:cBhvr>
                                      <p:to>
                                        <p:strVal val="visible"/>
                                      </p:to>
                                    </p:set>
                                    <p:animEffect transition="in" filter="dissolve">
                                      <p:cBhvr>
                                        <p:cTn id="75" dur="500"/>
                                        <p:tgtEl>
                                          <p:spTgt spid="451591"/>
                                        </p:tgtEl>
                                      </p:cBhvr>
                                    </p:animEffect>
                                  </p:childTnLst>
                                </p:cTn>
                              </p:par>
                              <p:par>
                                <p:cTn id="76" presetID="9" presetClass="entr" presetSubtype="0" fill="hold" grpId="1" nodeType="withEffect">
                                  <p:stCondLst>
                                    <p:cond delay="0"/>
                                  </p:stCondLst>
                                  <p:childTnLst>
                                    <p:set>
                                      <p:cBhvr>
                                        <p:cTn id="77" dur="1" fill="hold">
                                          <p:stCondLst>
                                            <p:cond delay="0"/>
                                          </p:stCondLst>
                                        </p:cTn>
                                        <p:tgtEl>
                                          <p:spTgt spid="451591"/>
                                        </p:tgtEl>
                                        <p:attrNameLst>
                                          <p:attrName>style.visibility</p:attrName>
                                        </p:attrNameLst>
                                      </p:cBhvr>
                                      <p:to>
                                        <p:strVal val="visible"/>
                                      </p:to>
                                    </p:set>
                                    <p:animEffect transition="in" filter="dissolve">
                                      <p:cBhvr>
                                        <p:cTn id="78" dur="500"/>
                                        <p:tgtEl>
                                          <p:spTgt spid="451591"/>
                                        </p:tgtEl>
                                      </p:cBhvr>
                                    </p:animEffect>
                                  </p:childTnLst>
                                </p:cTn>
                              </p:par>
                              <p:par>
                                <p:cTn id="79" presetID="9" presetClass="entr" presetSubtype="0" fill="hold" grpId="2" nodeType="withEffect">
                                  <p:stCondLst>
                                    <p:cond delay="0"/>
                                  </p:stCondLst>
                                  <p:childTnLst>
                                    <p:set>
                                      <p:cBhvr>
                                        <p:cTn id="80" dur="1" fill="hold">
                                          <p:stCondLst>
                                            <p:cond delay="0"/>
                                          </p:stCondLst>
                                        </p:cTn>
                                        <p:tgtEl>
                                          <p:spTgt spid="451592">
                                            <p:bg/>
                                          </p:spTgt>
                                        </p:tgtEl>
                                        <p:attrNameLst>
                                          <p:attrName>style.visibility</p:attrName>
                                        </p:attrNameLst>
                                      </p:cBhvr>
                                      <p:to>
                                        <p:strVal val="visible"/>
                                      </p:to>
                                    </p:set>
                                    <p:animEffect transition="in" filter="dissolve">
                                      <p:cBhvr>
                                        <p:cTn id="81" dur="500"/>
                                        <p:tgtEl>
                                          <p:spTgt spid="451592">
                                            <p:bg/>
                                          </p:spTgt>
                                        </p:tgtEl>
                                      </p:cBhvr>
                                    </p:animEffect>
                                  </p:childTnLst>
                                </p:cTn>
                              </p:par>
                              <p:par>
                                <p:cTn id="82" presetID="9" presetClass="entr" presetSubtype="0" fill="hold" grpId="2" nodeType="withEffect">
                                  <p:stCondLst>
                                    <p:cond delay="0"/>
                                  </p:stCondLst>
                                  <p:childTnLst>
                                    <p:set>
                                      <p:cBhvr>
                                        <p:cTn id="83" dur="1" fill="hold">
                                          <p:stCondLst>
                                            <p:cond delay="0"/>
                                          </p:stCondLst>
                                        </p:cTn>
                                        <p:tgtEl>
                                          <p:spTgt spid="451592">
                                            <p:txEl>
                                              <p:pRg st="0" end="0"/>
                                            </p:txEl>
                                          </p:spTgt>
                                        </p:tgtEl>
                                        <p:attrNameLst>
                                          <p:attrName>style.visibility</p:attrName>
                                        </p:attrNameLst>
                                      </p:cBhvr>
                                      <p:to>
                                        <p:strVal val="visible"/>
                                      </p:to>
                                    </p:set>
                                    <p:animEffect transition="in" filter="dissolve">
                                      <p:cBhvr>
                                        <p:cTn id="84" dur="500"/>
                                        <p:tgtEl>
                                          <p:spTgt spid="451592">
                                            <p:txEl>
                                              <p:pRg st="0" end="0"/>
                                            </p:txEl>
                                          </p:spTgt>
                                        </p:tgtEl>
                                      </p:cBhvr>
                                    </p:animEffect>
                                  </p:childTnLst>
                                </p:cTn>
                              </p:par>
                              <p:par>
                                <p:cTn id="85" presetID="9" presetClass="entr" presetSubtype="0" fill="hold" grpId="2" nodeType="withEffect">
                                  <p:stCondLst>
                                    <p:cond delay="0"/>
                                  </p:stCondLst>
                                  <p:childTnLst>
                                    <p:set>
                                      <p:cBhvr>
                                        <p:cTn id="86" dur="1" fill="hold">
                                          <p:stCondLst>
                                            <p:cond delay="0"/>
                                          </p:stCondLst>
                                        </p:cTn>
                                        <p:tgtEl>
                                          <p:spTgt spid="451592">
                                            <p:txEl>
                                              <p:pRg st="1" end="1"/>
                                            </p:txEl>
                                          </p:spTgt>
                                        </p:tgtEl>
                                        <p:attrNameLst>
                                          <p:attrName>style.visibility</p:attrName>
                                        </p:attrNameLst>
                                      </p:cBhvr>
                                      <p:to>
                                        <p:strVal val="visible"/>
                                      </p:to>
                                    </p:set>
                                    <p:animEffect transition="in" filter="dissolve">
                                      <p:cBhvr>
                                        <p:cTn id="87" dur="500"/>
                                        <p:tgtEl>
                                          <p:spTgt spid="451592">
                                            <p:txEl>
                                              <p:pRg st="1" end="1"/>
                                            </p:txEl>
                                          </p:spTgt>
                                        </p:tgtEl>
                                      </p:cBhvr>
                                    </p:animEffect>
                                  </p:childTnLst>
                                </p:cTn>
                              </p:par>
                              <p:par>
                                <p:cTn id="88" presetID="9" presetClass="entr" presetSubtype="0" fill="hold" grpId="2" nodeType="withEffect">
                                  <p:stCondLst>
                                    <p:cond delay="0"/>
                                  </p:stCondLst>
                                  <p:childTnLst>
                                    <p:set>
                                      <p:cBhvr>
                                        <p:cTn id="89" dur="1" fill="hold">
                                          <p:stCondLst>
                                            <p:cond delay="0"/>
                                          </p:stCondLst>
                                        </p:cTn>
                                        <p:tgtEl>
                                          <p:spTgt spid="451592">
                                            <p:txEl>
                                              <p:pRg st="2" end="2"/>
                                            </p:txEl>
                                          </p:spTgt>
                                        </p:tgtEl>
                                        <p:attrNameLst>
                                          <p:attrName>style.visibility</p:attrName>
                                        </p:attrNameLst>
                                      </p:cBhvr>
                                      <p:to>
                                        <p:strVal val="visible"/>
                                      </p:to>
                                    </p:set>
                                    <p:animEffect transition="in" filter="dissolve">
                                      <p:cBhvr>
                                        <p:cTn id="90" dur="500"/>
                                        <p:tgtEl>
                                          <p:spTgt spid="451592">
                                            <p:txEl>
                                              <p:pRg st="2" end="2"/>
                                            </p:txEl>
                                          </p:spTgt>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451607"/>
                                        </p:tgtEl>
                                        <p:attrNameLst>
                                          <p:attrName>style.visibility</p:attrName>
                                        </p:attrNameLst>
                                      </p:cBhvr>
                                      <p:to>
                                        <p:strVal val="visible"/>
                                      </p:to>
                                    </p:set>
                                    <p:animEffect transition="in" filter="dissolve">
                                      <p:cBhvr>
                                        <p:cTn id="93" dur="500"/>
                                        <p:tgtEl>
                                          <p:spTgt spid="451607"/>
                                        </p:tgtEl>
                                      </p:cBhvr>
                                    </p:animEffect>
                                  </p:childTnLst>
                                </p:cTn>
                              </p:par>
                              <p:par>
                                <p:cTn id="94" presetID="9" presetClass="entr" presetSubtype="0" fill="hold" grpId="0" nodeType="withEffect">
                                  <p:stCondLst>
                                    <p:cond delay="0"/>
                                  </p:stCondLst>
                                  <p:childTnLst>
                                    <p:set>
                                      <p:cBhvr>
                                        <p:cTn id="95" dur="1" fill="hold">
                                          <p:stCondLst>
                                            <p:cond delay="0"/>
                                          </p:stCondLst>
                                        </p:cTn>
                                        <p:tgtEl>
                                          <p:spTgt spid="451606"/>
                                        </p:tgtEl>
                                        <p:attrNameLst>
                                          <p:attrName>style.visibility</p:attrName>
                                        </p:attrNameLst>
                                      </p:cBhvr>
                                      <p:to>
                                        <p:strVal val="visible"/>
                                      </p:to>
                                    </p:set>
                                    <p:animEffect transition="in" filter="dissolve">
                                      <p:cBhvr>
                                        <p:cTn id="96" dur="500"/>
                                        <p:tgtEl>
                                          <p:spTgt spid="451606"/>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451608"/>
                                        </p:tgtEl>
                                        <p:attrNameLst>
                                          <p:attrName>style.visibility</p:attrName>
                                        </p:attrNameLst>
                                      </p:cBhvr>
                                      <p:to>
                                        <p:strVal val="visible"/>
                                      </p:to>
                                    </p:set>
                                    <p:animEffect transition="in" filter="dissolve">
                                      <p:cBhvr>
                                        <p:cTn id="99" dur="500"/>
                                        <p:tgtEl>
                                          <p:spTgt spid="451608"/>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451597"/>
                                        </p:tgtEl>
                                        <p:attrNameLst>
                                          <p:attrName>style.visibility</p:attrName>
                                        </p:attrNameLst>
                                      </p:cBhvr>
                                      <p:to>
                                        <p:strVal val="visible"/>
                                      </p:to>
                                    </p:set>
                                    <p:animEffect transition="in" filter="dissolve">
                                      <p:cBhvr>
                                        <p:cTn id="102" dur="500"/>
                                        <p:tgtEl>
                                          <p:spTgt spid="451597"/>
                                        </p:tgtEl>
                                      </p:cBhvr>
                                    </p:animEffect>
                                  </p:childTnLst>
                                </p:cTn>
                              </p:par>
                              <p:par>
                                <p:cTn id="103" presetID="9" presetClass="entr" presetSubtype="0" fill="hold" grpId="0" nodeType="withEffect">
                                  <p:stCondLst>
                                    <p:cond delay="0"/>
                                  </p:stCondLst>
                                  <p:childTnLst>
                                    <p:set>
                                      <p:cBhvr>
                                        <p:cTn id="104" dur="1" fill="hold">
                                          <p:stCondLst>
                                            <p:cond delay="0"/>
                                          </p:stCondLst>
                                        </p:cTn>
                                        <p:tgtEl>
                                          <p:spTgt spid="451609"/>
                                        </p:tgtEl>
                                        <p:attrNameLst>
                                          <p:attrName>style.visibility</p:attrName>
                                        </p:attrNameLst>
                                      </p:cBhvr>
                                      <p:to>
                                        <p:strVal val="visible"/>
                                      </p:to>
                                    </p:set>
                                    <p:animEffect transition="in" filter="dissolve">
                                      <p:cBhvr>
                                        <p:cTn id="105" dur="500"/>
                                        <p:tgtEl>
                                          <p:spTgt spid="451609"/>
                                        </p:tgtEl>
                                      </p:cBhvr>
                                    </p:animEffect>
                                  </p:childTnLst>
                                </p:cTn>
                              </p:par>
                              <p:par>
                                <p:cTn id="106" presetID="9" presetClass="entr" presetSubtype="0" fill="hold" grpId="0" nodeType="withEffect">
                                  <p:stCondLst>
                                    <p:cond delay="0"/>
                                  </p:stCondLst>
                                  <p:childTnLst>
                                    <p:set>
                                      <p:cBhvr>
                                        <p:cTn id="107" dur="1" fill="hold">
                                          <p:stCondLst>
                                            <p:cond delay="0"/>
                                          </p:stCondLst>
                                        </p:cTn>
                                        <p:tgtEl>
                                          <p:spTgt spid="451614"/>
                                        </p:tgtEl>
                                        <p:attrNameLst>
                                          <p:attrName>style.visibility</p:attrName>
                                        </p:attrNameLst>
                                      </p:cBhvr>
                                      <p:to>
                                        <p:strVal val="visible"/>
                                      </p:to>
                                    </p:set>
                                    <p:animEffect transition="in" filter="dissolve">
                                      <p:cBhvr>
                                        <p:cTn id="108" dur="500"/>
                                        <p:tgtEl>
                                          <p:spTgt spid="451614"/>
                                        </p:tgtEl>
                                      </p:cBhvr>
                                    </p:animEffect>
                                  </p:childTnLst>
                                </p:cTn>
                              </p:par>
                              <p:par>
                                <p:cTn id="109" presetID="9" presetClass="entr" presetSubtype="0" fill="hold" grpId="0" nodeType="withEffect">
                                  <p:stCondLst>
                                    <p:cond delay="0"/>
                                  </p:stCondLst>
                                  <p:childTnLst>
                                    <p:set>
                                      <p:cBhvr>
                                        <p:cTn id="110" dur="1" fill="hold">
                                          <p:stCondLst>
                                            <p:cond delay="0"/>
                                          </p:stCondLst>
                                        </p:cTn>
                                        <p:tgtEl>
                                          <p:spTgt spid="451613"/>
                                        </p:tgtEl>
                                        <p:attrNameLst>
                                          <p:attrName>style.visibility</p:attrName>
                                        </p:attrNameLst>
                                      </p:cBhvr>
                                      <p:to>
                                        <p:strVal val="visible"/>
                                      </p:to>
                                    </p:set>
                                    <p:animEffect transition="in" filter="dissolve">
                                      <p:cBhvr>
                                        <p:cTn id="111" dur="500"/>
                                        <p:tgtEl>
                                          <p:spTgt spid="451613"/>
                                        </p:tgtEl>
                                      </p:cBhvr>
                                    </p:animEffect>
                                  </p:childTnLst>
                                </p:cTn>
                              </p:par>
                              <p:par>
                                <p:cTn id="112" presetID="9" presetClass="entr" presetSubtype="0" fill="hold" grpId="0" nodeType="withEffect">
                                  <p:stCondLst>
                                    <p:cond delay="0"/>
                                  </p:stCondLst>
                                  <p:childTnLst>
                                    <p:set>
                                      <p:cBhvr>
                                        <p:cTn id="113" dur="1" fill="hold">
                                          <p:stCondLst>
                                            <p:cond delay="0"/>
                                          </p:stCondLst>
                                        </p:cTn>
                                        <p:tgtEl>
                                          <p:spTgt spid="451612"/>
                                        </p:tgtEl>
                                        <p:attrNameLst>
                                          <p:attrName>style.visibility</p:attrName>
                                        </p:attrNameLst>
                                      </p:cBhvr>
                                      <p:to>
                                        <p:strVal val="visible"/>
                                      </p:to>
                                    </p:set>
                                    <p:animEffect transition="in" filter="dissolve">
                                      <p:cBhvr>
                                        <p:cTn id="114" dur="500"/>
                                        <p:tgtEl>
                                          <p:spTgt spid="451612"/>
                                        </p:tgtEl>
                                      </p:cBhvr>
                                    </p:animEffect>
                                  </p:childTnLst>
                                </p:cTn>
                              </p:par>
                              <p:par>
                                <p:cTn id="115" presetID="9" presetClass="entr" presetSubtype="0" fill="hold" grpId="0" nodeType="withEffect">
                                  <p:stCondLst>
                                    <p:cond delay="0"/>
                                  </p:stCondLst>
                                  <p:childTnLst>
                                    <p:set>
                                      <p:cBhvr>
                                        <p:cTn id="116" dur="1" fill="hold">
                                          <p:stCondLst>
                                            <p:cond delay="0"/>
                                          </p:stCondLst>
                                        </p:cTn>
                                        <p:tgtEl>
                                          <p:spTgt spid="451611"/>
                                        </p:tgtEl>
                                        <p:attrNameLst>
                                          <p:attrName>style.visibility</p:attrName>
                                        </p:attrNameLst>
                                      </p:cBhvr>
                                      <p:to>
                                        <p:strVal val="visible"/>
                                      </p:to>
                                    </p:set>
                                    <p:animEffect transition="in" filter="dissolve">
                                      <p:cBhvr>
                                        <p:cTn id="117" dur="500"/>
                                        <p:tgtEl>
                                          <p:spTgt spid="451611"/>
                                        </p:tgtEl>
                                      </p:cBhvr>
                                    </p:animEffect>
                                  </p:childTnLst>
                                </p:cTn>
                              </p:par>
                              <p:par>
                                <p:cTn id="118" presetID="9" presetClass="entr" presetSubtype="0" fill="hold" grpId="0" nodeType="withEffect">
                                  <p:stCondLst>
                                    <p:cond delay="0"/>
                                  </p:stCondLst>
                                  <p:childTnLst>
                                    <p:set>
                                      <p:cBhvr>
                                        <p:cTn id="119" dur="1" fill="hold">
                                          <p:stCondLst>
                                            <p:cond delay="0"/>
                                          </p:stCondLst>
                                        </p:cTn>
                                        <p:tgtEl>
                                          <p:spTgt spid="451610"/>
                                        </p:tgtEl>
                                        <p:attrNameLst>
                                          <p:attrName>style.visibility</p:attrName>
                                        </p:attrNameLst>
                                      </p:cBhvr>
                                      <p:to>
                                        <p:strVal val="visible"/>
                                      </p:to>
                                    </p:set>
                                    <p:animEffect transition="in" filter="dissolve">
                                      <p:cBhvr>
                                        <p:cTn id="120" dur="500"/>
                                        <p:tgtEl>
                                          <p:spTgt spid="451610"/>
                                        </p:tgtEl>
                                      </p:cBhvr>
                                    </p:animEffect>
                                  </p:childTnLst>
                                </p:cTn>
                              </p:par>
                              <p:par>
                                <p:cTn id="121" presetID="9" presetClass="entr" presetSubtype="0" fill="hold" grpId="0" nodeType="withEffect">
                                  <p:stCondLst>
                                    <p:cond delay="0"/>
                                  </p:stCondLst>
                                  <p:childTnLst>
                                    <p:set>
                                      <p:cBhvr>
                                        <p:cTn id="122" dur="1" fill="hold">
                                          <p:stCondLst>
                                            <p:cond delay="0"/>
                                          </p:stCondLst>
                                        </p:cTn>
                                        <p:tgtEl>
                                          <p:spTgt spid="451600"/>
                                        </p:tgtEl>
                                        <p:attrNameLst>
                                          <p:attrName>style.visibility</p:attrName>
                                        </p:attrNameLst>
                                      </p:cBhvr>
                                      <p:to>
                                        <p:strVal val="visible"/>
                                      </p:to>
                                    </p:set>
                                    <p:animEffect transition="in" filter="dissolve">
                                      <p:cBhvr>
                                        <p:cTn id="123" dur="500"/>
                                        <p:tgtEl>
                                          <p:spTgt spid="451600"/>
                                        </p:tgtEl>
                                      </p:cBhvr>
                                    </p:animEffect>
                                  </p:childTnLst>
                                </p:cTn>
                              </p:par>
                              <p:par>
                                <p:cTn id="124" presetID="9" presetClass="entr" presetSubtype="0" fill="hold" grpId="0" nodeType="withEffect">
                                  <p:stCondLst>
                                    <p:cond delay="0"/>
                                  </p:stCondLst>
                                  <p:childTnLst>
                                    <p:set>
                                      <p:cBhvr>
                                        <p:cTn id="125" dur="1" fill="hold">
                                          <p:stCondLst>
                                            <p:cond delay="0"/>
                                          </p:stCondLst>
                                        </p:cTn>
                                        <p:tgtEl>
                                          <p:spTgt spid="451598"/>
                                        </p:tgtEl>
                                        <p:attrNameLst>
                                          <p:attrName>style.visibility</p:attrName>
                                        </p:attrNameLst>
                                      </p:cBhvr>
                                      <p:to>
                                        <p:strVal val="visible"/>
                                      </p:to>
                                    </p:set>
                                    <p:animEffect transition="in" filter="dissolve">
                                      <p:cBhvr>
                                        <p:cTn id="126" dur="500"/>
                                        <p:tgtEl>
                                          <p:spTgt spid="451598"/>
                                        </p:tgtEl>
                                      </p:cBhvr>
                                    </p:animEffect>
                                  </p:childTnLst>
                                </p:cTn>
                              </p:par>
                              <p:par>
                                <p:cTn id="127" presetID="9" presetClass="entr" presetSubtype="0" fill="hold" grpId="0" nodeType="withEffect">
                                  <p:stCondLst>
                                    <p:cond delay="0"/>
                                  </p:stCondLst>
                                  <p:childTnLst>
                                    <p:set>
                                      <p:cBhvr>
                                        <p:cTn id="128" dur="1" fill="hold">
                                          <p:stCondLst>
                                            <p:cond delay="0"/>
                                          </p:stCondLst>
                                        </p:cTn>
                                        <p:tgtEl>
                                          <p:spTgt spid="451619"/>
                                        </p:tgtEl>
                                        <p:attrNameLst>
                                          <p:attrName>style.visibility</p:attrName>
                                        </p:attrNameLst>
                                      </p:cBhvr>
                                      <p:to>
                                        <p:strVal val="visible"/>
                                      </p:to>
                                    </p:set>
                                    <p:animEffect transition="in" filter="dissolve">
                                      <p:cBhvr>
                                        <p:cTn id="129" dur="500"/>
                                        <p:tgtEl>
                                          <p:spTgt spid="451619"/>
                                        </p:tgtEl>
                                      </p:cBhvr>
                                    </p:animEffect>
                                  </p:childTnLst>
                                </p:cTn>
                              </p:par>
                              <p:par>
                                <p:cTn id="130" presetID="9" presetClass="entr" presetSubtype="0" fill="hold" grpId="0" nodeType="withEffect">
                                  <p:stCondLst>
                                    <p:cond delay="0"/>
                                  </p:stCondLst>
                                  <p:childTnLst>
                                    <p:set>
                                      <p:cBhvr>
                                        <p:cTn id="131" dur="1" fill="hold">
                                          <p:stCondLst>
                                            <p:cond delay="0"/>
                                          </p:stCondLst>
                                        </p:cTn>
                                        <p:tgtEl>
                                          <p:spTgt spid="451618"/>
                                        </p:tgtEl>
                                        <p:attrNameLst>
                                          <p:attrName>style.visibility</p:attrName>
                                        </p:attrNameLst>
                                      </p:cBhvr>
                                      <p:to>
                                        <p:strVal val="visible"/>
                                      </p:to>
                                    </p:set>
                                    <p:animEffect transition="in" filter="dissolve">
                                      <p:cBhvr>
                                        <p:cTn id="132" dur="500"/>
                                        <p:tgtEl>
                                          <p:spTgt spid="451618"/>
                                        </p:tgtEl>
                                      </p:cBhvr>
                                    </p:animEffect>
                                  </p:childTnLst>
                                </p:cTn>
                              </p:par>
                              <p:par>
                                <p:cTn id="133" presetID="9" presetClass="entr" presetSubtype="0" fill="hold" grpId="0" nodeType="withEffect">
                                  <p:stCondLst>
                                    <p:cond delay="0"/>
                                  </p:stCondLst>
                                  <p:childTnLst>
                                    <p:set>
                                      <p:cBhvr>
                                        <p:cTn id="134" dur="1" fill="hold">
                                          <p:stCondLst>
                                            <p:cond delay="0"/>
                                          </p:stCondLst>
                                        </p:cTn>
                                        <p:tgtEl>
                                          <p:spTgt spid="451616"/>
                                        </p:tgtEl>
                                        <p:attrNameLst>
                                          <p:attrName>style.visibility</p:attrName>
                                        </p:attrNameLst>
                                      </p:cBhvr>
                                      <p:to>
                                        <p:strVal val="visible"/>
                                      </p:to>
                                    </p:set>
                                    <p:animEffect transition="in" filter="dissolve">
                                      <p:cBhvr>
                                        <p:cTn id="135" dur="500"/>
                                        <p:tgtEl>
                                          <p:spTgt spid="451616"/>
                                        </p:tgtEl>
                                      </p:cBhvr>
                                    </p:animEffect>
                                  </p:childTnLst>
                                </p:cTn>
                              </p:par>
                              <p:par>
                                <p:cTn id="136" presetID="9" presetClass="entr" presetSubtype="0" fill="hold" grpId="0" nodeType="withEffect">
                                  <p:stCondLst>
                                    <p:cond delay="0"/>
                                  </p:stCondLst>
                                  <p:childTnLst>
                                    <p:set>
                                      <p:cBhvr>
                                        <p:cTn id="137" dur="1" fill="hold">
                                          <p:stCondLst>
                                            <p:cond delay="0"/>
                                          </p:stCondLst>
                                        </p:cTn>
                                        <p:tgtEl>
                                          <p:spTgt spid="451620"/>
                                        </p:tgtEl>
                                        <p:attrNameLst>
                                          <p:attrName>style.visibility</p:attrName>
                                        </p:attrNameLst>
                                      </p:cBhvr>
                                      <p:to>
                                        <p:strVal val="visible"/>
                                      </p:to>
                                    </p:set>
                                    <p:animEffect transition="in" filter="dissolve">
                                      <p:cBhvr>
                                        <p:cTn id="138" dur="500"/>
                                        <p:tgtEl>
                                          <p:spTgt spid="451620"/>
                                        </p:tgtEl>
                                      </p:cBhvr>
                                    </p:animEffect>
                                  </p:childTnLst>
                                </p:cTn>
                              </p:par>
                              <p:par>
                                <p:cTn id="139" presetID="9" presetClass="entr" presetSubtype="0" fill="hold" grpId="0" nodeType="withEffect">
                                  <p:stCondLst>
                                    <p:cond delay="0"/>
                                  </p:stCondLst>
                                  <p:childTnLst>
                                    <p:set>
                                      <p:cBhvr>
                                        <p:cTn id="140" dur="1" fill="hold">
                                          <p:stCondLst>
                                            <p:cond delay="0"/>
                                          </p:stCondLst>
                                        </p:cTn>
                                        <p:tgtEl>
                                          <p:spTgt spid="451617"/>
                                        </p:tgtEl>
                                        <p:attrNameLst>
                                          <p:attrName>style.visibility</p:attrName>
                                        </p:attrNameLst>
                                      </p:cBhvr>
                                      <p:to>
                                        <p:strVal val="visible"/>
                                      </p:to>
                                    </p:set>
                                    <p:animEffect transition="in" filter="dissolve">
                                      <p:cBhvr>
                                        <p:cTn id="141" dur="500"/>
                                        <p:tgtEl>
                                          <p:spTgt spid="451617"/>
                                        </p:tgtEl>
                                      </p:cBhvr>
                                    </p:animEffect>
                                  </p:childTnLst>
                                </p:cTn>
                              </p:par>
                              <p:par>
                                <p:cTn id="142" presetID="9" presetClass="entr" presetSubtype="0" fill="hold" grpId="0" nodeType="withEffect">
                                  <p:stCondLst>
                                    <p:cond delay="0"/>
                                  </p:stCondLst>
                                  <p:childTnLst>
                                    <p:set>
                                      <p:cBhvr>
                                        <p:cTn id="143" dur="1" fill="hold">
                                          <p:stCondLst>
                                            <p:cond delay="0"/>
                                          </p:stCondLst>
                                        </p:cTn>
                                        <p:tgtEl>
                                          <p:spTgt spid="451615"/>
                                        </p:tgtEl>
                                        <p:attrNameLst>
                                          <p:attrName>style.visibility</p:attrName>
                                        </p:attrNameLst>
                                      </p:cBhvr>
                                      <p:to>
                                        <p:strVal val="visible"/>
                                      </p:to>
                                    </p:set>
                                    <p:animEffect transition="in" filter="dissolve">
                                      <p:cBhvr>
                                        <p:cTn id="144" dur="500"/>
                                        <p:tgtEl>
                                          <p:spTgt spid="451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6" grpId="0"/>
      <p:bldP spid="451587" grpId="0" animBg="1"/>
      <p:bldP spid="451588" grpId="0" animBg="1"/>
      <p:bldP spid="451589" grpId="0" animBg="1"/>
      <p:bldP spid="451590" grpId="0" animBg="1"/>
      <p:bldP spid="451591" grpId="0" animBg="1"/>
      <p:bldP spid="451591" grpId="1" animBg="1"/>
      <p:bldP spid="451592" grpId="0" build="allAtOnce"/>
      <p:bldP spid="451592" grpId="1" build="allAtOnce"/>
      <p:bldP spid="451592" grpId="2" build="allAtOnce" animBg="1"/>
      <p:bldP spid="451593" grpId="0" animBg="1"/>
      <p:bldP spid="451594" grpId="0" animBg="1"/>
      <p:bldP spid="451595" grpId="0" animBg="1"/>
      <p:bldP spid="451596" grpId="0" animBg="1"/>
      <p:bldP spid="451597" grpId="0" animBg="1"/>
      <p:bldP spid="451598" grpId="0" animBg="1"/>
      <p:bldP spid="451599" grpId="0" animBg="1"/>
      <p:bldP spid="451600" grpId="0" animBg="1"/>
      <p:bldP spid="451601" grpId="0" animBg="1"/>
      <p:bldP spid="451602" grpId="0" animBg="1"/>
      <p:bldP spid="451603" grpId="0" animBg="1"/>
      <p:bldP spid="451605" grpId="0" animBg="1"/>
      <p:bldP spid="451606" grpId="0" animBg="1"/>
      <p:bldP spid="451607" grpId="0" animBg="1"/>
      <p:bldP spid="451608" grpId="0" animBg="1"/>
      <p:bldP spid="451609" grpId="0" animBg="1"/>
      <p:bldP spid="451610" grpId="0" animBg="1"/>
      <p:bldP spid="451611" grpId="0" animBg="1"/>
      <p:bldP spid="451612" grpId="0" animBg="1"/>
      <p:bldP spid="451613" grpId="0" animBg="1"/>
      <p:bldP spid="451614" grpId="0" animBg="1"/>
      <p:bldP spid="451615" grpId="0" animBg="1"/>
      <p:bldP spid="451616" grpId="0" animBg="1"/>
      <p:bldP spid="451617" grpId="0" animBg="1"/>
      <p:bldP spid="451618" grpId="0" animBg="1"/>
      <p:bldP spid="451619" grpId="0" animBg="1"/>
      <p:bldP spid="451620"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2" name="Group 3">
            <a:extLst>
              <a:ext uri="{FF2B5EF4-FFF2-40B4-BE49-F238E27FC236}">
                <a16:creationId xmlns:a16="http://schemas.microsoft.com/office/drawing/2014/main" id="{E520EF9E-948A-485E-90AC-8555E6CEE432}"/>
              </a:ext>
            </a:extLst>
          </p:cNvPr>
          <p:cNvGrpSpPr>
            <a:grpSpLocks/>
          </p:cNvGrpSpPr>
          <p:nvPr/>
        </p:nvGrpSpPr>
        <p:grpSpPr bwMode="auto">
          <a:xfrm>
            <a:off x="0" y="-52388"/>
            <a:ext cx="12192000" cy="6910388"/>
            <a:chOff x="0" y="-52708"/>
            <a:chExt cx="9296400" cy="6910708"/>
          </a:xfrm>
        </p:grpSpPr>
        <p:grpSp>
          <p:nvGrpSpPr>
            <p:cNvPr id="43" name="Group 4">
              <a:extLst>
                <a:ext uri="{FF2B5EF4-FFF2-40B4-BE49-F238E27FC236}">
                  <a16:creationId xmlns:a16="http://schemas.microsoft.com/office/drawing/2014/main" id="{D9FD771A-D1D9-4B3D-B08D-79F7099E573D}"/>
                </a:ext>
              </a:extLst>
            </p:cNvPr>
            <p:cNvGrpSpPr>
              <a:grpSpLocks/>
            </p:cNvGrpSpPr>
            <p:nvPr/>
          </p:nvGrpSpPr>
          <p:grpSpPr bwMode="auto">
            <a:xfrm>
              <a:off x="0" y="-52708"/>
              <a:ext cx="9296400" cy="4548508"/>
              <a:chOff x="0" y="-52708"/>
              <a:chExt cx="9296400" cy="4548508"/>
            </a:xfrm>
          </p:grpSpPr>
          <p:grpSp>
            <p:nvGrpSpPr>
              <p:cNvPr id="45" name="Group 7">
                <a:extLst>
                  <a:ext uri="{FF2B5EF4-FFF2-40B4-BE49-F238E27FC236}">
                    <a16:creationId xmlns:a16="http://schemas.microsoft.com/office/drawing/2014/main" id="{7BC5A730-32F6-4A1C-BC4B-28DC7B1E6218}"/>
                  </a:ext>
                </a:extLst>
              </p:cNvPr>
              <p:cNvGrpSpPr>
                <a:grpSpLocks/>
              </p:cNvGrpSpPr>
              <p:nvPr/>
            </p:nvGrpSpPr>
            <p:grpSpPr bwMode="auto">
              <a:xfrm>
                <a:off x="0" y="-52708"/>
                <a:ext cx="9296400" cy="4548508"/>
                <a:chOff x="0" y="0"/>
                <a:chExt cx="3218687" cy="2028766"/>
              </a:xfrm>
            </p:grpSpPr>
            <p:sp>
              <p:nvSpPr>
                <p:cNvPr id="47" name="Rectangle 10">
                  <a:extLst>
                    <a:ext uri="{FF2B5EF4-FFF2-40B4-BE49-F238E27FC236}">
                      <a16:creationId xmlns:a16="http://schemas.microsoft.com/office/drawing/2014/main" id="{00605DB7-9F7D-41F3-A02D-1DED4BFB8F1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48" name="Group 11">
                  <a:extLst>
                    <a:ext uri="{FF2B5EF4-FFF2-40B4-BE49-F238E27FC236}">
                      <a16:creationId xmlns:a16="http://schemas.microsoft.com/office/drawing/2014/main" id="{867C2862-C83D-4442-9F31-BDE9367CD99D}"/>
                    </a:ext>
                  </a:extLst>
                </p:cNvPr>
                <p:cNvGrpSpPr>
                  <a:grpSpLocks/>
                </p:cNvGrpSpPr>
                <p:nvPr/>
              </p:nvGrpSpPr>
              <p:grpSpPr bwMode="auto">
                <a:xfrm>
                  <a:off x="0" y="19050"/>
                  <a:ext cx="2249424" cy="832104"/>
                  <a:chOff x="228600" y="0"/>
                  <a:chExt cx="1472184" cy="1024128"/>
                </a:xfrm>
              </p:grpSpPr>
              <p:sp>
                <p:nvSpPr>
                  <p:cNvPr id="49" name="Rectangle 10">
                    <a:extLst>
                      <a:ext uri="{FF2B5EF4-FFF2-40B4-BE49-F238E27FC236}">
                        <a16:creationId xmlns:a16="http://schemas.microsoft.com/office/drawing/2014/main" id="{D2EA16BD-8CEA-4A25-8105-82DFDD7F8021}"/>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50" name="Rectangle 13">
                    <a:extLst>
                      <a:ext uri="{FF2B5EF4-FFF2-40B4-BE49-F238E27FC236}">
                        <a16:creationId xmlns:a16="http://schemas.microsoft.com/office/drawing/2014/main" id="{B1EEB0BA-24B7-45B2-801E-2329B3670C03}"/>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46" name="Picture 9">
                <a:extLst>
                  <a:ext uri="{FF2B5EF4-FFF2-40B4-BE49-F238E27FC236}">
                    <a16:creationId xmlns:a16="http://schemas.microsoft.com/office/drawing/2014/main" id="{04DC8E25-A8EB-4816-8AAD-9CA9C476B9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Rectangle 43">
              <a:extLst>
                <a:ext uri="{FF2B5EF4-FFF2-40B4-BE49-F238E27FC236}">
                  <a16:creationId xmlns:a16="http://schemas.microsoft.com/office/drawing/2014/main" id="{C77DE0BC-F545-43B4-8E07-642991F81B3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53634" name="Rectangle 2"/>
          <p:cNvSpPr>
            <a:spLocks noGrp="1" noRot="1" noChangeArrowheads="1"/>
          </p:cNvSpPr>
          <p:nvPr>
            <p:ph type="title"/>
          </p:nvPr>
        </p:nvSpPr>
        <p:spPr>
          <a:xfrm>
            <a:off x="1752600" y="274638"/>
            <a:ext cx="8763000" cy="563562"/>
          </a:xfrm>
        </p:spPr>
        <p:txBody>
          <a:bodyPr/>
          <a:lstStyle/>
          <a:p>
            <a:pPr marL="685800" indent="-685800">
              <a:buSzPct val="150000"/>
              <a:buFont typeface="Wingdings" panose="05000000000000000000" pitchFamily="2" charset="2"/>
              <a:buChar char="F"/>
            </a:pPr>
            <a:r>
              <a:rPr lang="en-US" sz="2800" dirty="0">
                <a:solidFill>
                  <a:srgbClr val="C00000"/>
                </a:solidFill>
                <a:latin typeface="Arial Black" panose="020B0A04020102020204" pitchFamily="34" charset="0"/>
              </a:rPr>
              <a:t>EMERGENCY CONTROL ORGANIZATION</a:t>
            </a:r>
          </a:p>
        </p:txBody>
      </p:sp>
      <p:sp>
        <p:nvSpPr>
          <p:cNvPr id="453635" name="Rectangle 3"/>
          <p:cNvSpPr>
            <a:spLocks noChangeArrowheads="1"/>
          </p:cNvSpPr>
          <p:nvPr/>
        </p:nvSpPr>
        <p:spPr bwMode="auto">
          <a:xfrm>
            <a:off x="4114800" y="990600"/>
            <a:ext cx="4038600" cy="914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2000" b="1">
                <a:latin typeface="Arial" panose="020B0604020202020204" pitchFamily="34" charset="0"/>
              </a:rPr>
              <a:t>Emergency Control Commander </a:t>
            </a:r>
          </a:p>
          <a:p>
            <a:pPr algn="ctr" eaLnBrk="1" hangingPunct="1"/>
            <a:r>
              <a:rPr lang="en-US" sz="2000" b="1">
                <a:latin typeface="Arial" panose="020B0604020202020204" pitchFamily="34" charset="0"/>
              </a:rPr>
              <a:t>Chief Executive Officer</a:t>
            </a:r>
          </a:p>
        </p:txBody>
      </p:sp>
      <p:sp>
        <p:nvSpPr>
          <p:cNvPr id="453636" name="Rectangle 4"/>
          <p:cNvSpPr>
            <a:spLocks noChangeArrowheads="1"/>
          </p:cNvSpPr>
          <p:nvPr/>
        </p:nvSpPr>
        <p:spPr bwMode="auto">
          <a:xfrm>
            <a:off x="4343400" y="2286000"/>
            <a:ext cx="3810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b="1">
                <a:latin typeface="Arial" panose="020B0604020202020204" pitchFamily="34" charset="0"/>
              </a:rPr>
              <a:t>DISASTER CONTROL </a:t>
            </a:r>
          </a:p>
          <a:p>
            <a:pPr algn="ctr" eaLnBrk="1" hangingPunct="1"/>
            <a:r>
              <a:rPr lang="en-US" b="1">
                <a:latin typeface="Arial" panose="020B0604020202020204" pitchFamily="34" charset="0"/>
              </a:rPr>
              <a:t>Assistant CEO</a:t>
            </a:r>
          </a:p>
        </p:txBody>
      </p:sp>
      <p:sp>
        <p:nvSpPr>
          <p:cNvPr id="453637" name="Rectangle 5"/>
          <p:cNvSpPr>
            <a:spLocks noChangeArrowheads="1"/>
          </p:cNvSpPr>
          <p:nvPr/>
        </p:nvSpPr>
        <p:spPr bwMode="auto">
          <a:xfrm>
            <a:off x="1905000" y="3886200"/>
            <a:ext cx="9906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FIRE </a:t>
            </a:r>
          </a:p>
          <a:p>
            <a:pPr algn="ctr" eaLnBrk="1" hangingPunct="1"/>
            <a:r>
              <a:rPr lang="en-US" sz="1400" b="1">
                <a:latin typeface="Arial" panose="020B0604020202020204" pitchFamily="34" charset="0"/>
              </a:rPr>
              <a:t>FIGHTING</a:t>
            </a:r>
          </a:p>
          <a:p>
            <a:pPr algn="ctr" eaLnBrk="1" hangingPunct="1"/>
            <a:r>
              <a:rPr lang="en-US" sz="1400" b="1">
                <a:latin typeface="Arial" panose="020B0604020202020204" pitchFamily="34" charset="0"/>
              </a:rPr>
              <a:t>TEAM</a:t>
            </a:r>
          </a:p>
        </p:txBody>
      </p:sp>
      <p:sp>
        <p:nvSpPr>
          <p:cNvPr id="453638" name="Rectangle 6"/>
          <p:cNvSpPr>
            <a:spLocks noChangeArrowheads="1"/>
          </p:cNvSpPr>
          <p:nvPr/>
        </p:nvSpPr>
        <p:spPr bwMode="auto">
          <a:xfrm>
            <a:off x="3048000" y="3886200"/>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UTILITIES </a:t>
            </a:r>
          </a:p>
          <a:p>
            <a:pPr algn="ctr" eaLnBrk="1" hangingPunct="1"/>
            <a:r>
              <a:rPr lang="en-US" sz="1400" b="1">
                <a:latin typeface="Arial" panose="020B0604020202020204" pitchFamily="34" charset="0"/>
              </a:rPr>
              <a:t>CONTROL </a:t>
            </a:r>
          </a:p>
          <a:p>
            <a:pPr algn="ctr" eaLnBrk="1" hangingPunct="1"/>
            <a:r>
              <a:rPr lang="en-US" sz="1400" b="1">
                <a:latin typeface="Arial" panose="020B0604020202020204" pitchFamily="34" charset="0"/>
              </a:rPr>
              <a:t>TEAM</a:t>
            </a:r>
          </a:p>
        </p:txBody>
      </p:sp>
      <p:sp>
        <p:nvSpPr>
          <p:cNvPr id="453639" name="Rectangle 7"/>
          <p:cNvSpPr>
            <a:spLocks noChangeArrowheads="1"/>
          </p:cNvSpPr>
          <p:nvPr/>
        </p:nvSpPr>
        <p:spPr bwMode="auto">
          <a:xfrm>
            <a:off x="4343400" y="3886200"/>
            <a:ext cx="9906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SALVAGE</a:t>
            </a:r>
          </a:p>
          <a:p>
            <a:pPr algn="ctr" eaLnBrk="1" hangingPunct="1"/>
            <a:r>
              <a:rPr lang="en-US" sz="1400" b="1">
                <a:latin typeface="Arial" panose="020B0604020202020204" pitchFamily="34" charset="0"/>
              </a:rPr>
              <a:t>TEAM</a:t>
            </a:r>
          </a:p>
        </p:txBody>
      </p:sp>
      <p:sp>
        <p:nvSpPr>
          <p:cNvPr id="453640" name="Rectangle 8"/>
          <p:cNvSpPr>
            <a:spLocks noChangeArrowheads="1"/>
          </p:cNvSpPr>
          <p:nvPr/>
        </p:nvSpPr>
        <p:spPr bwMode="auto">
          <a:xfrm>
            <a:off x="8610600" y="1066800"/>
            <a:ext cx="18288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COMMUNICATION</a:t>
            </a:r>
          </a:p>
          <a:p>
            <a:pPr algn="ctr" eaLnBrk="1" hangingPunct="1"/>
            <a:r>
              <a:rPr lang="en-US" sz="1400" b="1">
                <a:latin typeface="Arial" panose="020B0604020202020204" pitchFamily="34" charset="0"/>
              </a:rPr>
              <a:t>TEAM</a:t>
            </a:r>
          </a:p>
        </p:txBody>
      </p:sp>
      <p:sp>
        <p:nvSpPr>
          <p:cNvPr id="453641" name="Rectangle 9"/>
          <p:cNvSpPr>
            <a:spLocks noChangeArrowheads="1"/>
          </p:cNvSpPr>
          <p:nvPr/>
        </p:nvSpPr>
        <p:spPr bwMode="auto">
          <a:xfrm>
            <a:off x="6705600" y="3886200"/>
            <a:ext cx="9906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SEARCH &amp;</a:t>
            </a:r>
          </a:p>
          <a:p>
            <a:pPr algn="ctr" eaLnBrk="1" hangingPunct="1"/>
            <a:r>
              <a:rPr lang="en-US" sz="1400" b="1">
                <a:latin typeface="Arial" panose="020B0604020202020204" pitchFamily="34" charset="0"/>
              </a:rPr>
              <a:t>RESCUE</a:t>
            </a:r>
          </a:p>
          <a:p>
            <a:pPr algn="ctr" eaLnBrk="1" hangingPunct="1"/>
            <a:r>
              <a:rPr lang="en-US" sz="1400" b="1">
                <a:latin typeface="Arial" panose="020B0604020202020204" pitchFamily="34" charset="0"/>
              </a:rPr>
              <a:t>TEAM</a:t>
            </a:r>
          </a:p>
        </p:txBody>
      </p:sp>
      <p:sp>
        <p:nvSpPr>
          <p:cNvPr id="453642" name="Rectangle 10"/>
          <p:cNvSpPr>
            <a:spLocks noChangeArrowheads="1"/>
          </p:cNvSpPr>
          <p:nvPr/>
        </p:nvSpPr>
        <p:spPr bwMode="auto">
          <a:xfrm>
            <a:off x="9220200" y="3886200"/>
            <a:ext cx="12192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SECURITY</a:t>
            </a:r>
          </a:p>
          <a:p>
            <a:pPr algn="ctr" eaLnBrk="1" hangingPunct="1"/>
            <a:r>
              <a:rPr lang="en-US" sz="1400" b="1">
                <a:latin typeface="Arial" panose="020B0604020202020204" pitchFamily="34" charset="0"/>
              </a:rPr>
              <a:t>TEAM</a:t>
            </a:r>
          </a:p>
        </p:txBody>
      </p:sp>
      <p:sp>
        <p:nvSpPr>
          <p:cNvPr id="453643" name="Rectangle 11"/>
          <p:cNvSpPr>
            <a:spLocks noChangeArrowheads="1"/>
          </p:cNvSpPr>
          <p:nvPr/>
        </p:nvSpPr>
        <p:spPr bwMode="auto">
          <a:xfrm>
            <a:off x="7924800" y="3886200"/>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TRANSPORT</a:t>
            </a:r>
          </a:p>
          <a:p>
            <a:pPr algn="ctr" eaLnBrk="1" hangingPunct="1"/>
            <a:r>
              <a:rPr lang="en-US" sz="1400" b="1">
                <a:latin typeface="Arial" panose="020B0604020202020204" pitchFamily="34" charset="0"/>
              </a:rPr>
              <a:t>TEAM</a:t>
            </a:r>
          </a:p>
        </p:txBody>
      </p:sp>
      <p:sp>
        <p:nvSpPr>
          <p:cNvPr id="453644" name="Rectangle 12"/>
          <p:cNvSpPr>
            <a:spLocks noChangeArrowheads="1"/>
          </p:cNvSpPr>
          <p:nvPr/>
        </p:nvSpPr>
        <p:spPr bwMode="auto">
          <a:xfrm>
            <a:off x="5486400" y="3886200"/>
            <a:ext cx="1143000" cy="762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FINANCE &amp; </a:t>
            </a:r>
          </a:p>
          <a:p>
            <a:pPr algn="ctr" eaLnBrk="1" hangingPunct="1"/>
            <a:r>
              <a:rPr lang="en-US" sz="1400" b="1">
                <a:latin typeface="Arial" panose="020B0604020202020204" pitchFamily="34" charset="0"/>
              </a:rPr>
              <a:t>INSURANCE</a:t>
            </a:r>
          </a:p>
          <a:p>
            <a:pPr algn="ctr" eaLnBrk="1" hangingPunct="1"/>
            <a:r>
              <a:rPr lang="en-US" sz="1400" b="1">
                <a:latin typeface="Arial" panose="020B0604020202020204" pitchFamily="34" charset="0"/>
              </a:rPr>
              <a:t>TEAM</a:t>
            </a:r>
          </a:p>
        </p:txBody>
      </p:sp>
      <p:sp>
        <p:nvSpPr>
          <p:cNvPr id="453645" name="Rectangle 13"/>
          <p:cNvSpPr>
            <a:spLocks noChangeArrowheads="1"/>
          </p:cNvSpPr>
          <p:nvPr/>
        </p:nvSpPr>
        <p:spPr bwMode="auto">
          <a:xfrm>
            <a:off x="3200400" y="5105400"/>
            <a:ext cx="1524000" cy="15240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168275">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buFont typeface="Wingdings" panose="05000000000000000000" pitchFamily="2" charset="2"/>
              <a:buNone/>
            </a:pPr>
            <a:r>
              <a:rPr lang="en-US" sz="1400" b="1">
                <a:latin typeface="Arial" panose="020B0604020202020204" pitchFamily="34" charset="0"/>
              </a:rPr>
              <a:t>WATER</a:t>
            </a:r>
          </a:p>
          <a:p>
            <a:pPr eaLnBrk="1" hangingPunct="1">
              <a:buFont typeface="Wingdings" panose="05000000000000000000" pitchFamily="2" charset="2"/>
              <a:buNone/>
            </a:pPr>
            <a:r>
              <a:rPr lang="en-US" sz="1400" b="1">
                <a:latin typeface="Arial" panose="020B0604020202020204" pitchFamily="34" charset="0"/>
              </a:rPr>
              <a:t>FUEL Oil &amp; LPG</a:t>
            </a:r>
          </a:p>
          <a:p>
            <a:pPr eaLnBrk="1" hangingPunct="1">
              <a:buFont typeface="Wingdings" panose="05000000000000000000" pitchFamily="2" charset="2"/>
              <a:buNone/>
            </a:pPr>
            <a:r>
              <a:rPr lang="en-US" sz="1400" b="1">
                <a:latin typeface="Arial" panose="020B0604020202020204" pitchFamily="34" charset="0"/>
              </a:rPr>
              <a:t>ELECTRICITY</a:t>
            </a:r>
          </a:p>
          <a:p>
            <a:pPr eaLnBrk="1" hangingPunct="1">
              <a:buFont typeface="Wingdings" panose="05000000000000000000" pitchFamily="2" charset="2"/>
              <a:buNone/>
            </a:pPr>
            <a:r>
              <a:rPr lang="en-US" sz="1400" b="1">
                <a:latin typeface="Arial" panose="020B0604020202020204" pitchFamily="34" charset="0"/>
              </a:rPr>
              <a:t>GENERATORS</a:t>
            </a:r>
          </a:p>
          <a:p>
            <a:pPr eaLnBrk="1" hangingPunct="1">
              <a:buFont typeface="Wingdings" panose="05000000000000000000" pitchFamily="2" charset="2"/>
              <a:buNone/>
            </a:pPr>
            <a:r>
              <a:rPr lang="en-US" sz="1400" b="1">
                <a:latin typeface="Arial" panose="020B0604020202020204" pitchFamily="34" charset="0"/>
              </a:rPr>
              <a:t>Compressed Air</a:t>
            </a:r>
          </a:p>
          <a:p>
            <a:pPr eaLnBrk="1" hangingPunct="1">
              <a:buFont typeface="Wingdings" panose="05000000000000000000" pitchFamily="2" charset="2"/>
              <a:buNone/>
            </a:pPr>
            <a:r>
              <a:rPr lang="en-US" sz="1400" b="1">
                <a:latin typeface="Arial" panose="020B0604020202020204" pitchFamily="34" charset="0"/>
              </a:rPr>
              <a:t>WW Treatment </a:t>
            </a:r>
          </a:p>
          <a:p>
            <a:pPr lvl="1" eaLnBrk="1" hangingPunct="1">
              <a:buFont typeface="Wingdings" panose="05000000000000000000" pitchFamily="2" charset="2"/>
              <a:buNone/>
            </a:pPr>
            <a:r>
              <a:rPr lang="en-US" sz="1400" b="1">
                <a:latin typeface="Arial" panose="020B0604020202020204" pitchFamily="34" charset="0"/>
              </a:rPr>
              <a:t>Facility</a:t>
            </a:r>
          </a:p>
        </p:txBody>
      </p:sp>
      <p:sp>
        <p:nvSpPr>
          <p:cNvPr id="453646" name="Rectangle 14"/>
          <p:cNvSpPr>
            <a:spLocks noChangeArrowheads="1"/>
          </p:cNvSpPr>
          <p:nvPr/>
        </p:nvSpPr>
        <p:spPr bwMode="auto">
          <a:xfrm>
            <a:off x="4953000" y="5105400"/>
            <a:ext cx="1295400" cy="914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r>
              <a:rPr lang="en-US" sz="1400" b="1">
                <a:latin typeface="Arial" panose="020B0604020202020204" pitchFamily="34" charset="0"/>
              </a:rPr>
              <a:t>PAYLOADER</a:t>
            </a:r>
          </a:p>
          <a:p>
            <a:pPr eaLnBrk="1" hangingPunct="1"/>
            <a:r>
              <a:rPr lang="en-US" sz="1400" b="1">
                <a:latin typeface="Arial" panose="020B0604020202020204" pitchFamily="34" charset="0"/>
              </a:rPr>
              <a:t>TRUCKS</a:t>
            </a:r>
          </a:p>
          <a:p>
            <a:pPr eaLnBrk="1" hangingPunct="1"/>
            <a:r>
              <a:rPr lang="en-US" sz="1400" b="1">
                <a:latin typeface="Arial" panose="020B0604020202020204" pitchFamily="34" charset="0"/>
              </a:rPr>
              <a:t>FORKLIFT</a:t>
            </a:r>
          </a:p>
          <a:p>
            <a:pPr eaLnBrk="1" hangingPunct="1"/>
            <a:r>
              <a:rPr lang="en-US" sz="1400" b="1">
                <a:latin typeface="Arial" panose="020B0604020202020204" pitchFamily="34" charset="0"/>
              </a:rPr>
              <a:t>Etc.</a:t>
            </a:r>
          </a:p>
        </p:txBody>
      </p:sp>
      <p:sp>
        <p:nvSpPr>
          <p:cNvPr id="453647" name="Rectangle 15"/>
          <p:cNvSpPr>
            <a:spLocks noChangeArrowheads="1"/>
          </p:cNvSpPr>
          <p:nvPr/>
        </p:nvSpPr>
        <p:spPr bwMode="auto">
          <a:xfrm>
            <a:off x="6477000" y="4876800"/>
            <a:ext cx="1371600" cy="1752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22860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r>
              <a:rPr lang="en-US" sz="1400" b="1">
                <a:latin typeface="Arial" panose="020B0604020202020204" pitchFamily="34" charset="0"/>
              </a:rPr>
              <a:t>DOCTOR</a:t>
            </a:r>
          </a:p>
          <a:p>
            <a:pPr eaLnBrk="1" hangingPunct="1"/>
            <a:r>
              <a:rPr lang="en-US" sz="1400" b="1">
                <a:latin typeface="Arial" panose="020B0604020202020204" pitchFamily="34" charset="0"/>
              </a:rPr>
              <a:t>NURSES</a:t>
            </a:r>
          </a:p>
          <a:p>
            <a:pPr eaLnBrk="1" hangingPunct="1"/>
            <a:r>
              <a:rPr lang="en-US" sz="1400" b="1">
                <a:latin typeface="Arial" panose="020B0604020202020204" pitchFamily="34" charset="0"/>
              </a:rPr>
              <a:t>FIRST AIDERS</a:t>
            </a:r>
          </a:p>
          <a:p>
            <a:pPr eaLnBrk="1" hangingPunct="1"/>
            <a:r>
              <a:rPr lang="en-US" sz="1400" b="1">
                <a:latin typeface="Arial" panose="020B0604020202020204" pitchFamily="34" charset="0"/>
              </a:rPr>
              <a:t>SEARCHERS</a:t>
            </a:r>
          </a:p>
          <a:p>
            <a:pPr eaLnBrk="1" hangingPunct="1"/>
            <a:r>
              <a:rPr lang="en-US" sz="1400" b="1">
                <a:latin typeface="Arial" panose="020B0604020202020204" pitchFamily="34" charset="0"/>
              </a:rPr>
              <a:t>MONITORS</a:t>
            </a:r>
          </a:p>
          <a:p>
            <a:pPr eaLnBrk="1" hangingPunct="1"/>
            <a:r>
              <a:rPr lang="en-US" sz="1400" b="1">
                <a:latin typeface="Arial" panose="020B0604020202020204" pitchFamily="34" charset="0"/>
              </a:rPr>
              <a:t>EXIT GUIDES</a:t>
            </a:r>
          </a:p>
          <a:p>
            <a:pPr eaLnBrk="1" hangingPunct="1"/>
            <a:r>
              <a:rPr lang="en-US" sz="1400" b="1">
                <a:latin typeface="Arial" panose="020B0604020202020204" pitchFamily="34" charset="0"/>
              </a:rPr>
              <a:t>FIRST AID </a:t>
            </a:r>
          </a:p>
          <a:p>
            <a:pPr lvl="1" eaLnBrk="1" hangingPunct="1"/>
            <a:r>
              <a:rPr lang="en-US" sz="1400" b="1">
                <a:latin typeface="Arial" panose="020B0604020202020204" pitchFamily="34" charset="0"/>
              </a:rPr>
              <a:t>Station</a:t>
            </a:r>
          </a:p>
        </p:txBody>
      </p:sp>
      <p:sp>
        <p:nvSpPr>
          <p:cNvPr id="453648" name="Rectangle 16"/>
          <p:cNvSpPr>
            <a:spLocks noChangeArrowheads="1"/>
          </p:cNvSpPr>
          <p:nvPr/>
        </p:nvSpPr>
        <p:spPr bwMode="auto">
          <a:xfrm>
            <a:off x="9220200" y="5105400"/>
            <a:ext cx="1295400" cy="16002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22860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r>
              <a:rPr lang="en-US" sz="1400" b="1">
                <a:latin typeface="Arial" panose="020B0604020202020204" pitchFamily="34" charset="0"/>
              </a:rPr>
              <a:t>Plant Gates</a:t>
            </a:r>
          </a:p>
          <a:p>
            <a:pPr eaLnBrk="1" hangingPunct="1"/>
            <a:r>
              <a:rPr lang="en-US" sz="1400" b="1">
                <a:latin typeface="Arial" panose="020B0604020202020204" pitchFamily="34" charset="0"/>
              </a:rPr>
              <a:t>Plant Traffic</a:t>
            </a:r>
          </a:p>
          <a:p>
            <a:pPr eaLnBrk="1" hangingPunct="1"/>
            <a:r>
              <a:rPr lang="en-US" sz="1400" b="1">
                <a:latin typeface="Arial" panose="020B0604020202020204" pitchFamily="34" charset="0"/>
              </a:rPr>
              <a:t>Evacuation </a:t>
            </a:r>
          </a:p>
          <a:p>
            <a:pPr lvl="1" eaLnBrk="1" hangingPunct="1"/>
            <a:r>
              <a:rPr lang="en-US" sz="1400" b="1">
                <a:latin typeface="Arial" panose="020B0604020202020204" pitchFamily="34" charset="0"/>
              </a:rPr>
              <a:t>sites</a:t>
            </a:r>
          </a:p>
          <a:p>
            <a:pPr eaLnBrk="1" hangingPunct="1"/>
            <a:r>
              <a:rPr lang="en-US" sz="1400" b="1">
                <a:latin typeface="Arial" panose="020B0604020202020204" pitchFamily="34" charset="0"/>
              </a:rPr>
              <a:t>Fire Trucks</a:t>
            </a:r>
          </a:p>
          <a:p>
            <a:pPr eaLnBrk="1" hangingPunct="1"/>
            <a:r>
              <a:rPr lang="en-US" sz="1400" b="1">
                <a:latin typeface="Arial" panose="020B0604020202020204" pitchFamily="34" charset="0"/>
              </a:rPr>
              <a:t>Visitor </a:t>
            </a:r>
          </a:p>
          <a:p>
            <a:pPr lvl="1" eaLnBrk="1" hangingPunct="1"/>
            <a:r>
              <a:rPr lang="en-US" sz="1400" b="1">
                <a:latin typeface="Arial" panose="020B0604020202020204" pitchFamily="34" charset="0"/>
              </a:rPr>
              <a:t>Control</a:t>
            </a:r>
          </a:p>
        </p:txBody>
      </p:sp>
      <p:sp>
        <p:nvSpPr>
          <p:cNvPr id="453649" name="Rectangle 17"/>
          <p:cNvSpPr>
            <a:spLocks noChangeArrowheads="1"/>
          </p:cNvSpPr>
          <p:nvPr/>
        </p:nvSpPr>
        <p:spPr bwMode="auto">
          <a:xfrm>
            <a:off x="7924800" y="5105400"/>
            <a:ext cx="1143000" cy="1295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22860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r>
              <a:rPr lang="en-US" sz="1400" b="1">
                <a:latin typeface="Arial" panose="020B0604020202020204" pitchFamily="34" charset="0"/>
              </a:rPr>
              <a:t>Service </a:t>
            </a:r>
          </a:p>
          <a:p>
            <a:pPr lvl="1" eaLnBrk="1" hangingPunct="1"/>
            <a:r>
              <a:rPr lang="en-US" sz="1400" b="1">
                <a:latin typeface="Arial" panose="020B0604020202020204" pitchFamily="34" charset="0"/>
              </a:rPr>
              <a:t>Vehicles</a:t>
            </a:r>
          </a:p>
          <a:p>
            <a:pPr eaLnBrk="1" hangingPunct="1"/>
            <a:r>
              <a:rPr lang="en-US" sz="1400" b="1">
                <a:latin typeface="Arial" panose="020B0604020202020204" pitchFamily="34" charset="0"/>
              </a:rPr>
              <a:t>Pick-Up </a:t>
            </a:r>
          </a:p>
          <a:p>
            <a:pPr lvl="1" eaLnBrk="1" hangingPunct="1"/>
            <a:r>
              <a:rPr lang="en-US" sz="1400" b="1">
                <a:latin typeface="Arial" panose="020B0604020202020204" pitchFamily="34" charset="0"/>
              </a:rPr>
              <a:t>Points</a:t>
            </a:r>
          </a:p>
          <a:p>
            <a:pPr eaLnBrk="1" hangingPunct="1"/>
            <a:r>
              <a:rPr lang="en-US" sz="1400" b="1">
                <a:latin typeface="Arial" panose="020B0604020202020204" pitchFamily="34" charset="0"/>
              </a:rPr>
              <a:t>Ambulance</a:t>
            </a:r>
          </a:p>
        </p:txBody>
      </p:sp>
      <p:sp>
        <p:nvSpPr>
          <p:cNvPr id="453650" name="Rectangle 18"/>
          <p:cNvSpPr>
            <a:spLocks noChangeArrowheads="1"/>
          </p:cNvSpPr>
          <p:nvPr/>
        </p:nvSpPr>
        <p:spPr bwMode="auto">
          <a:xfrm>
            <a:off x="1752600" y="5105400"/>
            <a:ext cx="1219200" cy="533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eaLnBrk="1" hangingPunct="1"/>
            <a:r>
              <a:rPr lang="en-US" sz="1400" b="1">
                <a:latin typeface="Arial" panose="020B0604020202020204" pitchFamily="34" charset="0"/>
              </a:rPr>
              <a:t>See FB </a:t>
            </a:r>
          </a:p>
          <a:p>
            <a:pPr eaLnBrk="1" hangingPunct="1"/>
            <a:r>
              <a:rPr lang="en-US" sz="1400" b="1">
                <a:latin typeface="Arial" panose="020B0604020202020204" pitchFamily="34" charset="0"/>
              </a:rPr>
              <a:t>Organization</a:t>
            </a:r>
          </a:p>
        </p:txBody>
      </p:sp>
      <p:sp>
        <p:nvSpPr>
          <p:cNvPr id="453651" name="Line 19"/>
          <p:cNvSpPr>
            <a:spLocks noChangeShapeType="1"/>
          </p:cNvSpPr>
          <p:nvPr/>
        </p:nvSpPr>
        <p:spPr bwMode="auto">
          <a:xfrm flipH="1">
            <a:off x="24384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2" name="Line 20"/>
          <p:cNvSpPr>
            <a:spLocks noChangeShapeType="1"/>
          </p:cNvSpPr>
          <p:nvPr/>
        </p:nvSpPr>
        <p:spPr bwMode="auto">
          <a:xfrm flipH="1">
            <a:off x="35052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3" name="Line 21"/>
          <p:cNvSpPr>
            <a:spLocks noChangeShapeType="1"/>
          </p:cNvSpPr>
          <p:nvPr/>
        </p:nvSpPr>
        <p:spPr bwMode="auto">
          <a:xfrm flipH="1">
            <a:off x="48768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4" name="Line 22"/>
          <p:cNvSpPr>
            <a:spLocks noChangeShapeType="1"/>
          </p:cNvSpPr>
          <p:nvPr/>
        </p:nvSpPr>
        <p:spPr bwMode="auto">
          <a:xfrm flipH="1">
            <a:off x="60960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5" name="Line 23"/>
          <p:cNvSpPr>
            <a:spLocks noChangeShapeType="1"/>
          </p:cNvSpPr>
          <p:nvPr/>
        </p:nvSpPr>
        <p:spPr bwMode="auto">
          <a:xfrm flipH="1">
            <a:off x="71628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6" name="Line 24"/>
          <p:cNvSpPr>
            <a:spLocks noChangeShapeType="1"/>
          </p:cNvSpPr>
          <p:nvPr/>
        </p:nvSpPr>
        <p:spPr bwMode="auto">
          <a:xfrm flipH="1">
            <a:off x="8458200" y="3429000"/>
            <a:ext cx="0" cy="4572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57" name="Line 25"/>
          <p:cNvSpPr>
            <a:spLocks noChangeShapeType="1"/>
          </p:cNvSpPr>
          <p:nvPr/>
        </p:nvSpPr>
        <p:spPr bwMode="auto">
          <a:xfrm>
            <a:off x="2438400" y="3429000"/>
            <a:ext cx="739140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58" name="Line 26"/>
          <p:cNvSpPr>
            <a:spLocks noChangeShapeType="1"/>
          </p:cNvSpPr>
          <p:nvPr/>
        </p:nvSpPr>
        <p:spPr bwMode="auto">
          <a:xfrm flipV="1">
            <a:off x="8153400" y="1447800"/>
            <a:ext cx="457200" cy="0"/>
          </a:xfrm>
          <a:prstGeom prst="line">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PH"/>
          </a:p>
        </p:txBody>
      </p:sp>
      <p:sp>
        <p:nvSpPr>
          <p:cNvPr id="453659" name="Line 27"/>
          <p:cNvSpPr>
            <a:spLocks noChangeShapeType="1"/>
          </p:cNvSpPr>
          <p:nvPr/>
        </p:nvSpPr>
        <p:spPr bwMode="auto">
          <a:xfrm flipH="1">
            <a:off x="6248400" y="1905000"/>
            <a:ext cx="0" cy="3810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60" name="Line 28"/>
          <p:cNvSpPr>
            <a:spLocks noChangeShapeType="1"/>
          </p:cNvSpPr>
          <p:nvPr/>
        </p:nvSpPr>
        <p:spPr bwMode="auto">
          <a:xfrm>
            <a:off x="9829800" y="3429000"/>
            <a:ext cx="0" cy="457200"/>
          </a:xfrm>
          <a:prstGeom prst="line">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PH"/>
          </a:p>
        </p:txBody>
      </p:sp>
      <p:sp>
        <p:nvSpPr>
          <p:cNvPr id="453661" name="Line 29"/>
          <p:cNvSpPr>
            <a:spLocks noChangeShapeType="1"/>
          </p:cNvSpPr>
          <p:nvPr/>
        </p:nvSpPr>
        <p:spPr bwMode="auto">
          <a:xfrm>
            <a:off x="2438400" y="46482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2" name="Line 30"/>
          <p:cNvSpPr>
            <a:spLocks noChangeShapeType="1"/>
          </p:cNvSpPr>
          <p:nvPr/>
        </p:nvSpPr>
        <p:spPr bwMode="auto">
          <a:xfrm>
            <a:off x="3581400" y="46482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3" name="Line 31"/>
          <p:cNvSpPr>
            <a:spLocks noChangeShapeType="1"/>
          </p:cNvSpPr>
          <p:nvPr/>
        </p:nvSpPr>
        <p:spPr bwMode="auto">
          <a:xfrm>
            <a:off x="5105400" y="46482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4" name="Line 32"/>
          <p:cNvSpPr>
            <a:spLocks noChangeShapeType="1"/>
          </p:cNvSpPr>
          <p:nvPr/>
        </p:nvSpPr>
        <p:spPr bwMode="auto">
          <a:xfrm>
            <a:off x="7162800" y="4648200"/>
            <a:ext cx="0" cy="2286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5" name="Line 33"/>
          <p:cNvSpPr>
            <a:spLocks noChangeShapeType="1"/>
          </p:cNvSpPr>
          <p:nvPr/>
        </p:nvSpPr>
        <p:spPr bwMode="auto">
          <a:xfrm>
            <a:off x="8458200" y="46482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6" name="Line 34"/>
          <p:cNvSpPr>
            <a:spLocks noChangeShapeType="1"/>
          </p:cNvSpPr>
          <p:nvPr/>
        </p:nvSpPr>
        <p:spPr bwMode="auto">
          <a:xfrm>
            <a:off x="9829800" y="4648200"/>
            <a:ext cx="0" cy="4572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
        <p:nvSpPr>
          <p:cNvPr id="453667" name="Rectangle 35"/>
          <p:cNvSpPr>
            <a:spLocks noChangeArrowheads="1"/>
          </p:cNvSpPr>
          <p:nvPr/>
        </p:nvSpPr>
        <p:spPr bwMode="auto">
          <a:xfrm>
            <a:off x="1828800" y="1143000"/>
            <a:ext cx="16764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b="1">
                <a:solidFill>
                  <a:schemeClr val="folHlink"/>
                </a:solidFill>
                <a:latin typeface="Arial" panose="020B0604020202020204" pitchFamily="34" charset="0"/>
              </a:rPr>
              <a:t>SAFETY</a:t>
            </a:r>
          </a:p>
          <a:p>
            <a:pPr algn="ctr" eaLnBrk="1" hangingPunct="1"/>
            <a:r>
              <a:rPr lang="en-US" b="1">
                <a:solidFill>
                  <a:schemeClr val="folHlink"/>
                </a:solidFill>
                <a:latin typeface="Arial" panose="020B0604020202020204" pitchFamily="34" charset="0"/>
              </a:rPr>
              <a:t> OFFICER</a:t>
            </a:r>
          </a:p>
        </p:txBody>
      </p:sp>
      <p:sp>
        <p:nvSpPr>
          <p:cNvPr id="453668" name="Rectangle 36"/>
          <p:cNvSpPr>
            <a:spLocks noChangeArrowheads="1"/>
          </p:cNvSpPr>
          <p:nvPr/>
        </p:nvSpPr>
        <p:spPr bwMode="auto">
          <a:xfrm>
            <a:off x="2133600" y="2286000"/>
            <a:ext cx="1828800" cy="6858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ENVIRONMENTAL</a:t>
            </a:r>
          </a:p>
          <a:p>
            <a:pPr algn="ctr" eaLnBrk="1" hangingPunct="1"/>
            <a:r>
              <a:rPr lang="en-US" sz="1400" b="1">
                <a:latin typeface="Arial" panose="020B0604020202020204" pitchFamily="34" charset="0"/>
              </a:rPr>
              <a:t>OFFICER</a:t>
            </a:r>
          </a:p>
        </p:txBody>
      </p:sp>
      <p:sp>
        <p:nvSpPr>
          <p:cNvPr id="453669" name="Line 37"/>
          <p:cNvSpPr>
            <a:spLocks noChangeShapeType="1"/>
          </p:cNvSpPr>
          <p:nvPr/>
        </p:nvSpPr>
        <p:spPr bwMode="auto">
          <a:xfrm flipH="1">
            <a:off x="3505200" y="1447800"/>
            <a:ext cx="609600" cy="0"/>
          </a:xfrm>
          <a:prstGeom prst="line">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PH"/>
          </a:p>
        </p:txBody>
      </p:sp>
      <p:sp>
        <p:nvSpPr>
          <p:cNvPr id="453670" name="Line 38"/>
          <p:cNvSpPr>
            <a:spLocks noChangeShapeType="1"/>
          </p:cNvSpPr>
          <p:nvPr/>
        </p:nvSpPr>
        <p:spPr bwMode="auto">
          <a:xfrm flipH="1">
            <a:off x="3962400" y="2667000"/>
            <a:ext cx="381000" cy="0"/>
          </a:xfrm>
          <a:prstGeom prst="line">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PH"/>
          </a:p>
        </p:txBody>
      </p:sp>
      <p:sp>
        <p:nvSpPr>
          <p:cNvPr id="453671" name="Rectangle 39"/>
          <p:cNvSpPr>
            <a:spLocks noChangeArrowheads="1"/>
          </p:cNvSpPr>
          <p:nvPr/>
        </p:nvSpPr>
        <p:spPr bwMode="auto">
          <a:xfrm>
            <a:off x="8839200" y="2209800"/>
            <a:ext cx="1295400" cy="5334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Garamond" panose="02020404030301010803" pitchFamily="18" charset="0"/>
              </a:defRPr>
            </a:lvl1pPr>
            <a:lvl2pPr marL="742950" indent="-285750">
              <a:defRPr>
                <a:solidFill>
                  <a:schemeClr val="tx1"/>
                </a:solidFill>
                <a:latin typeface="Garamond" panose="02020404030301010803" pitchFamily="18" charset="0"/>
              </a:defRPr>
            </a:lvl2pPr>
            <a:lvl3pPr marL="1143000" indent="-228600">
              <a:defRPr>
                <a:solidFill>
                  <a:schemeClr val="tx1"/>
                </a:solidFill>
                <a:latin typeface="Garamond" panose="02020404030301010803" pitchFamily="18" charset="0"/>
              </a:defRPr>
            </a:lvl3pPr>
            <a:lvl4pPr marL="1600200" indent="-228600">
              <a:defRPr>
                <a:solidFill>
                  <a:schemeClr val="tx1"/>
                </a:solidFill>
                <a:latin typeface="Garamond" panose="02020404030301010803" pitchFamily="18" charset="0"/>
              </a:defRPr>
            </a:lvl4pPr>
            <a:lvl5pPr marL="2057400" indent="-228600">
              <a:defRPr>
                <a:solidFill>
                  <a:schemeClr val="tx1"/>
                </a:solidFill>
                <a:latin typeface="Garamond" panose="02020404030301010803" pitchFamily="18" charset="0"/>
              </a:defRPr>
            </a:lvl5pPr>
            <a:lvl6pPr marL="2514600" indent="-228600" eaLnBrk="0" fontAlgn="base" hangingPunct="0">
              <a:spcBef>
                <a:spcPct val="0"/>
              </a:spcBef>
              <a:spcAft>
                <a:spcPct val="0"/>
              </a:spcAft>
              <a:defRPr>
                <a:solidFill>
                  <a:schemeClr val="tx1"/>
                </a:solidFill>
                <a:latin typeface="Garamond" panose="02020404030301010803" pitchFamily="18" charset="0"/>
              </a:defRPr>
            </a:lvl6pPr>
            <a:lvl7pPr marL="2971800" indent="-228600" eaLnBrk="0" fontAlgn="base" hangingPunct="0">
              <a:spcBef>
                <a:spcPct val="0"/>
              </a:spcBef>
              <a:spcAft>
                <a:spcPct val="0"/>
              </a:spcAft>
              <a:defRPr>
                <a:solidFill>
                  <a:schemeClr val="tx1"/>
                </a:solidFill>
                <a:latin typeface="Garamond" panose="02020404030301010803" pitchFamily="18" charset="0"/>
              </a:defRPr>
            </a:lvl7pPr>
            <a:lvl8pPr marL="3429000" indent="-228600" eaLnBrk="0" fontAlgn="base" hangingPunct="0">
              <a:spcBef>
                <a:spcPct val="0"/>
              </a:spcBef>
              <a:spcAft>
                <a:spcPct val="0"/>
              </a:spcAft>
              <a:defRPr>
                <a:solidFill>
                  <a:schemeClr val="tx1"/>
                </a:solidFill>
                <a:latin typeface="Garamond" panose="02020404030301010803" pitchFamily="18" charset="0"/>
              </a:defRPr>
            </a:lvl8pPr>
            <a:lvl9pPr marL="3886200" indent="-228600" eaLnBrk="0" fontAlgn="base" hangingPunct="0">
              <a:spcBef>
                <a:spcPct val="0"/>
              </a:spcBef>
              <a:spcAft>
                <a:spcPct val="0"/>
              </a:spcAft>
              <a:defRPr>
                <a:solidFill>
                  <a:schemeClr val="tx1"/>
                </a:solidFill>
                <a:latin typeface="Garamond" panose="02020404030301010803" pitchFamily="18" charset="0"/>
              </a:defRPr>
            </a:lvl9pPr>
          </a:lstStyle>
          <a:p>
            <a:pPr algn="ctr" eaLnBrk="1" hangingPunct="1"/>
            <a:r>
              <a:rPr lang="en-US" sz="1400" b="1">
                <a:latin typeface="Arial" panose="020B0604020202020204" pitchFamily="34" charset="0"/>
              </a:rPr>
              <a:t>INTERNAL</a:t>
            </a:r>
          </a:p>
          <a:p>
            <a:pPr algn="ctr" eaLnBrk="1" hangingPunct="1"/>
            <a:r>
              <a:rPr lang="en-US" sz="1400" b="1">
                <a:latin typeface="Arial" panose="020B0604020202020204" pitchFamily="34" charset="0"/>
              </a:rPr>
              <a:t>EXTERNAL</a:t>
            </a:r>
          </a:p>
        </p:txBody>
      </p:sp>
      <p:sp>
        <p:nvSpPr>
          <p:cNvPr id="453672" name="Line 40"/>
          <p:cNvSpPr>
            <a:spLocks noChangeShapeType="1"/>
          </p:cNvSpPr>
          <p:nvPr/>
        </p:nvSpPr>
        <p:spPr bwMode="auto">
          <a:xfrm flipH="1">
            <a:off x="6248400" y="3048000"/>
            <a:ext cx="0" cy="381000"/>
          </a:xfrm>
          <a:prstGeom prst="line">
            <a:avLst/>
          </a:prstGeom>
          <a:noFill/>
          <a:ln w="28575">
            <a:solidFill>
              <a:schemeClr val="tx1"/>
            </a:solidFill>
            <a:miter lim="800000"/>
            <a:headEnd/>
            <a:tailEnd type="stealth" w="med" len="med"/>
          </a:ln>
          <a:extLst>
            <a:ext uri="{909E8E84-426E-40DD-AFC4-6F175D3DCCD1}">
              <a14:hiddenFill xmlns:a14="http://schemas.microsoft.com/office/drawing/2010/main">
                <a:noFill/>
              </a14:hiddenFill>
            </a:ext>
          </a:extLst>
        </p:spPr>
        <p:txBody>
          <a:bodyPr wrap="none"/>
          <a:lstStyle/>
          <a:p>
            <a:endParaRPr lang="en-PH"/>
          </a:p>
        </p:txBody>
      </p:sp>
      <p:sp>
        <p:nvSpPr>
          <p:cNvPr id="453673" name="Line 41"/>
          <p:cNvSpPr>
            <a:spLocks noChangeShapeType="1"/>
          </p:cNvSpPr>
          <p:nvPr/>
        </p:nvSpPr>
        <p:spPr bwMode="auto">
          <a:xfrm>
            <a:off x="9525000" y="1828800"/>
            <a:ext cx="0" cy="3810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en-PH"/>
          </a:p>
        </p:txBody>
      </p:sp>
    </p:spTree>
    <p:extLst>
      <p:ext uri="{BB962C8B-B14F-4D97-AF65-F5344CB8AC3E}">
        <p14:creationId xmlns:p14="http://schemas.microsoft.com/office/powerpoint/2010/main" val="28188720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53634"/>
                                        </p:tgtEl>
                                        <p:attrNameLst>
                                          <p:attrName>style.visibility</p:attrName>
                                        </p:attrNameLst>
                                      </p:cBhvr>
                                      <p:to>
                                        <p:strVal val="visible"/>
                                      </p:to>
                                    </p:set>
                                    <p:anim calcmode="lin" valueType="num">
                                      <p:cBhvr>
                                        <p:cTn id="7" dur="500" fill="hold"/>
                                        <p:tgtEl>
                                          <p:spTgt spid="45363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5363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5363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53634"/>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53667"/>
                                        </p:tgtEl>
                                        <p:attrNameLst>
                                          <p:attrName>style.visibility</p:attrName>
                                        </p:attrNameLst>
                                      </p:cBhvr>
                                      <p:to>
                                        <p:strVal val="visible"/>
                                      </p:to>
                                    </p:set>
                                    <p:animEffect transition="in" filter="dissolve">
                                      <p:cBhvr>
                                        <p:cTn id="15" dur="500"/>
                                        <p:tgtEl>
                                          <p:spTgt spid="45366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453635"/>
                                        </p:tgtEl>
                                        <p:attrNameLst>
                                          <p:attrName>style.visibility</p:attrName>
                                        </p:attrNameLst>
                                      </p:cBhvr>
                                      <p:to>
                                        <p:strVal val="visible"/>
                                      </p:to>
                                    </p:set>
                                    <p:animEffect transition="in" filter="dissolve">
                                      <p:cBhvr>
                                        <p:cTn id="18" dur="500"/>
                                        <p:tgtEl>
                                          <p:spTgt spid="453635"/>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453640"/>
                                        </p:tgtEl>
                                        <p:attrNameLst>
                                          <p:attrName>style.visibility</p:attrName>
                                        </p:attrNameLst>
                                      </p:cBhvr>
                                      <p:to>
                                        <p:strVal val="visible"/>
                                      </p:to>
                                    </p:set>
                                    <p:animEffect transition="in" filter="dissolve">
                                      <p:cBhvr>
                                        <p:cTn id="21" dur="500"/>
                                        <p:tgtEl>
                                          <p:spTgt spid="453640"/>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53669"/>
                                        </p:tgtEl>
                                        <p:attrNameLst>
                                          <p:attrName>style.visibility</p:attrName>
                                        </p:attrNameLst>
                                      </p:cBhvr>
                                      <p:to>
                                        <p:strVal val="visible"/>
                                      </p:to>
                                    </p:set>
                                    <p:animEffect transition="in" filter="dissolve">
                                      <p:cBhvr>
                                        <p:cTn id="24" dur="500"/>
                                        <p:tgtEl>
                                          <p:spTgt spid="45366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453658"/>
                                        </p:tgtEl>
                                        <p:attrNameLst>
                                          <p:attrName>style.visibility</p:attrName>
                                        </p:attrNameLst>
                                      </p:cBhvr>
                                      <p:to>
                                        <p:strVal val="visible"/>
                                      </p:to>
                                    </p:set>
                                    <p:animEffect transition="in" filter="dissolve">
                                      <p:cBhvr>
                                        <p:cTn id="27" dur="500"/>
                                        <p:tgtEl>
                                          <p:spTgt spid="453658"/>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453673"/>
                                        </p:tgtEl>
                                        <p:attrNameLst>
                                          <p:attrName>style.visibility</p:attrName>
                                        </p:attrNameLst>
                                      </p:cBhvr>
                                      <p:to>
                                        <p:strVal val="visible"/>
                                      </p:to>
                                    </p:set>
                                    <p:animEffect transition="in" filter="dissolve">
                                      <p:cBhvr>
                                        <p:cTn id="30" dur="500"/>
                                        <p:tgtEl>
                                          <p:spTgt spid="453673"/>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453671"/>
                                        </p:tgtEl>
                                        <p:attrNameLst>
                                          <p:attrName>style.visibility</p:attrName>
                                        </p:attrNameLst>
                                      </p:cBhvr>
                                      <p:to>
                                        <p:strVal val="visible"/>
                                      </p:to>
                                    </p:set>
                                    <p:animEffect transition="in" filter="dissolve">
                                      <p:cBhvr>
                                        <p:cTn id="33" dur="500"/>
                                        <p:tgtEl>
                                          <p:spTgt spid="453671"/>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453636"/>
                                        </p:tgtEl>
                                        <p:attrNameLst>
                                          <p:attrName>style.visibility</p:attrName>
                                        </p:attrNameLst>
                                      </p:cBhvr>
                                      <p:to>
                                        <p:strVal val="visible"/>
                                      </p:to>
                                    </p:set>
                                    <p:animEffect transition="in" filter="dissolve">
                                      <p:cBhvr>
                                        <p:cTn id="36" dur="500"/>
                                        <p:tgtEl>
                                          <p:spTgt spid="453636"/>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53659"/>
                                        </p:tgtEl>
                                        <p:attrNameLst>
                                          <p:attrName>style.visibility</p:attrName>
                                        </p:attrNameLst>
                                      </p:cBhvr>
                                      <p:to>
                                        <p:strVal val="visible"/>
                                      </p:to>
                                    </p:set>
                                    <p:animEffect transition="in" filter="dissolve">
                                      <p:cBhvr>
                                        <p:cTn id="39" dur="500"/>
                                        <p:tgtEl>
                                          <p:spTgt spid="453659"/>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53668"/>
                                        </p:tgtEl>
                                        <p:attrNameLst>
                                          <p:attrName>style.visibility</p:attrName>
                                        </p:attrNameLst>
                                      </p:cBhvr>
                                      <p:to>
                                        <p:strVal val="visible"/>
                                      </p:to>
                                    </p:set>
                                    <p:animEffect transition="in" filter="dissolve">
                                      <p:cBhvr>
                                        <p:cTn id="42" dur="500"/>
                                        <p:tgtEl>
                                          <p:spTgt spid="453668"/>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453670"/>
                                        </p:tgtEl>
                                        <p:attrNameLst>
                                          <p:attrName>style.visibility</p:attrName>
                                        </p:attrNameLst>
                                      </p:cBhvr>
                                      <p:to>
                                        <p:strVal val="visible"/>
                                      </p:to>
                                    </p:set>
                                    <p:animEffect transition="in" filter="dissolve">
                                      <p:cBhvr>
                                        <p:cTn id="45" dur="500"/>
                                        <p:tgtEl>
                                          <p:spTgt spid="45367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53672"/>
                                        </p:tgtEl>
                                        <p:attrNameLst>
                                          <p:attrName>style.visibility</p:attrName>
                                        </p:attrNameLst>
                                      </p:cBhvr>
                                      <p:to>
                                        <p:strVal val="visible"/>
                                      </p:to>
                                    </p:set>
                                    <p:animEffect transition="in" filter="dissolve">
                                      <p:cBhvr>
                                        <p:cTn id="48" dur="500"/>
                                        <p:tgtEl>
                                          <p:spTgt spid="45367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453642"/>
                                        </p:tgtEl>
                                        <p:attrNameLst>
                                          <p:attrName>style.visibility</p:attrName>
                                        </p:attrNameLst>
                                      </p:cBhvr>
                                      <p:to>
                                        <p:strVal val="visible"/>
                                      </p:to>
                                    </p:set>
                                    <p:animEffect transition="in" filter="dissolve">
                                      <p:cBhvr>
                                        <p:cTn id="51" dur="500"/>
                                        <p:tgtEl>
                                          <p:spTgt spid="453642"/>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453643"/>
                                        </p:tgtEl>
                                        <p:attrNameLst>
                                          <p:attrName>style.visibility</p:attrName>
                                        </p:attrNameLst>
                                      </p:cBhvr>
                                      <p:to>
                                        <p:strVal val="visible"/>
                                      </p:to>
                                    </p:set>
                                    <p:animEffect transition="in" filter="dissolve">
                                      <p:cBhvr>
                                        <p:cTn id="54" dur="500"/>
                                        <p:tgtEl>
                                          <p:spTgt spid="453643"/>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53644"/>
                                        </p:tgtEl>
                                        <p:attrNameLst>
                                          <p:attrName>style.visibility</p:attrName>
                                        </p:attrNameLst>
                                      </p:cBhvr>
                                      <p:to>
                                        <p:strVal val="visible"/>
                                      </p:to>
                                    </p:set>
                                    <p:animEffect transition="in" filter="dissolve">
                                      <p:cBhvr>
                                        <p:cTn id="57" dur="500"/>
                                        <p:tgtEl>
                                          <p:spTgt spid="453644"/>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453641"/>
                                        </p:tgtEl>
                                        <p:attrNameLst>
                                          <p:attrName>style.visibility</p:attrName>
                                        </p:attrNameLst>
                                      </p:cBhvr>
                                      <p:to>
                                        <p:strVal val="visible"/>
                                      </p:to>
                                    </p:set>
                                    <p:animEffect transition="in" filter="dissolve">
                                      <p:cBhvr>
                                        <p:cTn id="60" dur="500"/>
                                        <p:tgtEl>
                                          <p:spTgt spid="453641"/>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453639"/>
                                        </p:tgtEl>
                                        <p:attrNameLst>
                                          <p:attrName>style.visibility</p:attrName>
                                        </p:attrNameLst>
                                      </p:cBhvr>
                                      <p:to>
                                        <p:strVal val="visible"/>
                                      </p:to>
                                    </p:set>
                                    <p:animEffect transition="in" filter="dissolve">
                                      <p:cBhvr>
                                        <p:cTn id="63" dur="500"/>
                                        <p:tgtEl>
                                          <p:spTgt spid="453639"/>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453638"/>
                                        </p:tgtEl>
                                        <p:attrNameLst>
                                          <p:attrName>style.visibility</p:attrName>
                                        </p:attrNameLst>
                                      </p:cBhvr>
                                      <p:to>
                                        <p:strVal val="visible"/>
                                      </p:to>
                                    </p:set>
                                    <p:animEffect transition="in" filter="dissolve">
                                      <p:cBhvr>
                                        <p:cTn id="66" dur="500"/>
                                        <p:tgtEl>
                                          <p:spTgt spid="453638"/>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453637"/>
                                        </p:tgtEl>
                                        <p:attrNameLst>
                                          <p:attrName>style.visibility</p:attrName>
                                        </p:attrNameLst>
                                      </p:cBhvr>
                                      <p:to>
                                        <p:strVal val="visible"/>
                                      </p:to>
                                    </p:set>
                                    <p:animEffect transition="in" filter="dissolve">
                                      <p:cBhvr>
                                        <p:cTn id="69" dur="500"/>
                                        <p:tgtEl>
                                          <p:spTgt spid="453637"/>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453657"/>
                                        </p:tgtEl>
                                        <p:attrNameLst>
                                          <p:attrName>style.visibility</p:attrName>
                                        </p:attrNameLst>
                                      </p:cBhvr>
                                      <p:to>
                                        <p:strVal val="visible"/>
                                      </p:to>
                                    </p:set>
                                    <p:animEffect transition="in" filter="dissolve">
                                      <p:cBhvr>
                                        <p:cTn id="72" dur="500"/>
                                        <p:tgtEl>
                                          <p:spTgt spid="453657"/>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453660"/>
                                        </p:tgtEl>
                                        <p:attrNameLst>
                                          <p:attrName>style.visibility</p:attrName>
                                        </p:attrNameLst>
                                      </p:cBhvr>
                                      <p:to>
                                        <p:strVal val="visible"/>
                                      </p:to>
                                    </p:set>
                                    <p:animEffect transition="in" filter="dissolve">
                                      <p:cBhvr>
                                        <p:cTn id="75" dur="500"/>
                                        <p:tgtEl>
                                          <p:spTgt spid="453660"/>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453656"/>
                                        </p:tgtEl>
                                        <p:attrNameLst>
                                          <p:attrName>style.visibility</p:attrName>
                                        </p:attrNameLst>
                                      </p:cBhvr>
                                      <p:to>
                                        <p:strVal val="visible"/>
                                      </p:to>
                                    </p:set>
                                    <p:animEffect transition="in" filter="dissolve">
                                      <p:cBhvr>
                                        <p:cTn id="78" dur="500"/>
                                        <p:tgtEl>
                                          <p:spTgt spid="453656"/>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453655"/>
                                        </p:tgtEl>
                                        <p:attrNameLst>
                                          <p:attrName>style.visibility</p:attrName>
                                        </p:attrNameLst>
                                      </p:cBhvr>
                                      <p:to>
                                        <p:strVal val="visible"/>
                                      </p:to>
                                    </p:set>
                                    <p:animEffect transition="in" filter="dissolve">
                                      <p:cBhvr>
                                        <p:cTn id="81" dur="500"/>
                                        <p:tgtEl>
                                          <p:spTgt spid="453655"/>
                                        </p:tgtEl>
                                      </p:cBhvr>
                                    </p:animEffect>
                                  </p:childTnLst>
                                </p:cTn>
                              </p:par>
                              <p:par>
                                <p:cTn id="82" presetID="9" presetClass="entr" presetSubtype="0" fill="hold" grpId="0" nodeType="withEffect">
                                  <p:stCondLst>
                                    <p:cond delay="0"/>
                                  </p:stCondLst>
                                  <p:childTnLst>
                                    <p:set>
                                      <p:cBhvr>
                                        <p:cTn id="83" dur="1" fill="hold">
                                          <p:stCondLst>
                                            <p:cond delay="0"/>
                                          </p:stCondLst>
                                        </p:cTn>
                                        <p:tgtEl>
                                          <p:spTgt spid="453654"/>
                                        </p:tgtEl>
                                        <p:attrNameLst>
                                          <p:attrName>style.visibility</p:attrName>
                                        </p:attrNameLst>
                                      </p:cBhvr>
                                      <p:to>
                                        <p:strVal val="visible"/>
                                      </p:to>
                                    </p:set>
                                    <p:animEffect transition="in" filter="dissolve">
                                      <p:cBhvr>
                                        <p:cTn id="84" dur="500"/>
                                        <p:tgtEl>
                                          <p:spTgt spid="453654"/>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453653"/>
                                        </p:tgtEl>
                                        <p:attrNameLst>
                                          <p:attrName>style.visibility</p:attrName>
                                        </p:attrNameLst>
                                      </p:cBhvr>
                                      <p:to>
                                        <p:strVal val="visible"/>
                                      </p:to>
                                    </p:set>
                                    <p:animEffect transition="in" filter="dissolve">
                                      <p:cBhvr>
                                        <p:cTn id="87" dur="500"/>
                                        <p:tgtEl>
                                          <p:spTgt spid="453653"/>
                                        </p:tgtEl>
                                      </p:cBhvr>
                                    </p:animEffect>
                                  </p:childTnLst>
                                </p:cTn>
                              </p:par>
                              <p:par>
                                <p:cTn id="88" presetID="9" presetClass="entr" presetSubtype="0" fill="hold" grpId="0" nodeType="withEffect">
                                  <p:stCondLst>
                                    <p:cond delay="0"/>
                                  </p:stCondLst>
                                  <p:childTnLst>
                                    <p:set>
                                      <p:cBhvr>
                                        <p:cTn id="89" dur="1" fill="hold">
                                          <p:stCondLst>
                                            <p:cond delay="0"/>
                                          </p:stCondLst>
                                        </p:cTn>
                                        <p:tgtEl>
                                          <p:spTgt spid="453652"/>
                                        </p:tgtEl>
                                        <p:attrNameLst>
                                          <p:attrName>style.visibility</p:attrName>
                                        </p:attrNameLst>
                                      </p:cBhvr>
                                      <p:to>
                                        <p:strVal val="visible"/>
                                      </p:to>
                                    </p:set>
                                    <p:animEffect transition="in" filter="dissolve">
                                      <p:cBhvr>
                                        <p:cTn id="90" dur="500"/>
                                        <p:tgtEl>
                                          <p:spTgt spid="453652"/>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453651"/>
                                        </p:tgtEl>
                                        <p:attrNameLst>
                                          <p:attrName>style.visibility</p:attrName>
                                        </p:attrNameLst>
                                      </p:cBhvr>
                                      <p:to>
                                        <p:strVal val="visible"/>
                                      </p:to>
                                    </p:set>
                                    <p:animEffect transition="in" filter="dissolve">
                                      <p:cBhvr>
                                        <p:cTn id="93" dur="500"/>
                                        <p:tgtEl>
                                          <p:spTgt spid="453651"/>
                                        </p:tgtEl>
                                      </p:cBhvr>
                                    </p:animEffect>
                                  </p:childTnLst>
                                </p:cTn>
                              </p:par>
                              <p:par>
                                <p:cTn id="94" presetID="9" presetClass="entr" presetSubtype="0" fill="hold" grpId="0" nodeType="withEffect">
                                  <p:stCondLst>
                                    <p:cond delay="0"/>
                                  </p:stCondLst>
                                  <p:childTnLst>
                                    <p:set>
                                      <p:cBhvr>
                                        <p:cTn id="95" dur="1" fill="hold">
                                          <p:stCondLst>
                                            <p:cond delay="0"/>
                                          </p:stCondLst>
                                        </p:cTn>
                                        <p:tgtEl>
                                          <p:spTgt spid="453666"/>
                                        </p:tgtEl>
                                        <p:attrNameLst>
                                          <p:attrName>style.visibility</p:attrName>
                                        </p:attrNameLst>
                                      </p:cBhvr>
                                      <p:to>
                                        <p:strVal val="visible"/>
                                      </p:to>
                                    </p:set>
                                    <p:animEffect transition="in" filter="dissolve">
                                      <p:cBhvr>
                                        <p:cTn id="96" dur="500"/>
                                        <p:tgtEl>
                                          <p:spTgt spid="453666"/>
                                        </p:tgtEl>
                                      </p:cBhvr>
                                    </p:animEffect>
                                  </p:childTnLst>
                                </p:cTn>
                              </p:par>
                              <p:par>
                                <p:cTn id="97" presetID="9" presetClass="entr" presetSubtype="0" fill="hold" grpId="0" nodeType="withEffect">
                                  <p:stCondLst>
                                    <p:cond delay="0"/>
                                  </p:stCondLst>
                                  <p:childTnLst>
                                    <p:set>
                                      <p:cBhvr>
                                        <p:cTn id="98" dur="1" fill="hold">
                                          <p:stCondLst>
                                            <p:cond delay="0"/>
                                          </p:stCondLst>
                                        </p:cTn>
                                        <p:tgtEl>
                                          <p:spTgt spid="453665"/>
                                        </p:tgtEl>
                                        <p:attrNameLst>
                                          <p:attrName>style.visibility</p:attrName>
                                        </p:attrNameLst>
                                      </p:cBhvr>
                                      <p:to>
                                        <p:strVal val="visible"/>
                                      </p:to>
                                    </p:set>
                                    <p:animEffect transition="in" filter="dissolve">
                                      <p:cBhvr>
                                        <p:cTn id="99" dur="500"/>
                                        <p:tgtEl>
                                          <p:spTgt spid="453665"/>
                                        </p:tgtEl>
                                      </p:cBhvr>
                                    </p:animEffect>
                                  </p:childTnLst>
                                </p:cTn>
                              </p:par>
                              <p:par>
                                <p:cTn id="100" presetID="9" presetClass="entr" presetSubtype="0" fill="hold" grpId="0" nodeType="withEffect">
                                  <p:stCondLst>
                                    <p:cond delay="0"/>
                                  </p:stCondLst>
                                  <p:childTnLst>
                                    <p:set>
                                      <p:cBhvr>
                                        <p:cTn id="101" dur="1" fill="hold">
                                          <p:stCondLst>
                                            <p:cond delay="0"/>
                                          </p:stCondLst>
                                        </p:cTn>
                                        <p:tgtEl>
                                          <p:spTgt spid="453664"/>
                                        </p:tgtEl>
                                        <p:attrNameLst>
                                          <p:attrName>style.visibility</p:attrName>
                                        </p:attrNameLst>
                                      </p:cBhvr>
                                      <p:to>
                                        <p:strVal val="visible"/>
                                      </p:to>
                                    </p:set>
                                    <p:animEffect transition="in" filter="dissolve">
                                      <p:cBhvr>
                                        <p:cTn id="102" dur="500"/>
                                        <p:tgtEl>
                                          <p:spTgt spid="453664"/>
                                        </p:tgtEl>
                                      </p:cBhvr>
                                    </p:animEffect>
                                  </p:childTnLst>
                                </p:cTn>
                              </p:par>
                              <p:par>
                                <p:cTn id="103" presetID="9" presetClass="entr" presetSubtype="0" fill="hold" grpId="0" nodeType="withEffect">
                                  <p:stCondLst>
                                    <p:cond delay="0"/>
                                  </p:stCondLst>
                                  <p:childTnLst>
                                    <p:set>
                                      <p:cBhvr>
                                        <p:cTn id="104" dur="1" fill="hold">
                                          <p:stCondLst>
                                            <p:cond delay="0"/>
                                          </p:stCondLst>
                                        </p:cTn>
                                        <p:tgtEl>
                                          <p:spTgt spid="453663"/>
                                        </p:tgtEl>
                                        <p:attrNameLst>
                                          <p:attrName>style.visibility</p:attrName>
                                        </p:attrNameLst>
                                      </p:cBhvr>
                                      <p:to>
                                        <p:strVal val="visible"/>
                                      </p:to>
                                    </p:set>
                                    <p:animEffect transition="in" filter="dissolve">
                                      <p:cBhvr>
                                        <p:cTn id="105" dur="500"/>
                                        <p:tgtEl>
                                          <p:spTgt spid="453663"/>
                                        </p:tgtEl>
                                      </p:cBhvr>
                                    </p:animEffect>
                                  </p:childTnLst>
                                </p:cTn>
                              </p:par>
                              <p:par>
                                <p:cTn id="106" presetID="9" presetClass="entr" presetSubtype="0" fill="hold" grpId="0" nodeType="withEffect">
                                  <p:stCondLst>
                                    <p:cond delay="0"/>
                                  </p:stCondLst>
                                  <p:childTnLst>
                                    <p:set>
                                      <p:cBhvr>
                                        <p:cTn id="107" dur="1" fill="hold">
                                          <p:stCondLst>
                                            <p:cond delay="0"/>
                                          </p:stCondLst>
                                        </p:cTn>
                                        <p:tgtEl>
                                          <p:spTgt spid="453662"/>
                                        </p:tgtEl>
                                        <p:attrNameLst>
                                          <p:attrName>style.visibility</p:attrName>
                                        </p:attrNameLst>
                                      </p:cBhvr>
                                      <p:to>
                                        <p:strVal val="visible"/>
                                      </p:to>
                                    </p:set>
                                    <p:animEffect transition="in" filter="dissolve">
                                      <p:cBhvr>
                                        <p:cTn id="108" dur="500"/>
                                        <p:tgtEl>
                                          <p:spTgt spid="453662"/>
                                        </p:tgtEl>
                                      </p:cBhvr>
                                    </p:animEffect>
                                  </p:childTnLst>
                                </p:cTn>
                              </p:par>
                              <p:par>
                                <p:cTn id="109" presetID="9" presetClass="entr" presetSubtype="0" fill="hold" grpId="0" nodeType="withEffect">
                                  <p:stCondLst>
                                    <p:cond delay="0"/>
                                  </p:stCondLst>
                                  <p:childTnLst>
                                    <p:set>
                                      <p:cBhvr>
                                        <p:cTn id="110" dur="1" fill="hold">
                                          <p:stCondLst>
                                            <p:cond delay="0"/>
                                          </p:stCondLst>
                                        </p:cTn>
                                        <p:tgtEl>
                                          <p:spTgt spid="453661"/>
                                        </p:tgtEl>
                                        <p:attrNameLst>
                                          <p:attrName>style.visibility</p:attrName>
                                        </p:attrNameLst>
                                      </p:cBhvr>
                                      <p:to>
                                        <p:strVal val="visible"/>
                                      </p:to>
                                    </p:set>
                                    <p:animEffect transition="in" filter="dissolve">
                                      <p:cBhvr>
                                        <p:cTn id="111" dur="500"/>
                                        <p:tgtEl>
                                          <p:spTgt spid="453661"/>
                                        </p:tgtEl>
                                      </p:cBhvr>
                                    </p:animEffect>
                                  </p:childTnLst>
                                </p:cTn>
                              </p:par>
                              <p:par>
                                <p:cTn id="112" presetID="9" presetClass="entr" presetSubtype="0" fill="hold" grpId="0" nodeType="withEffect">
                                  <p:stCondLst>
                                    <p:cond delay="0"/>
                                  </p:stCondLst>
                                  <p:childTnLst>
                                    <p:set>
                                      <p:cBhvr>
                                        <p:cTn id="113" dur="1" fill="hold">
                                          <p:stCondLst>
                                            <p:cond delay="0"/>
                                          </p:stCondLst>
                                        </p:cTn>
                                        <p:tgtEl>
                                          <p:spTgt spid="453648"/>
                                        </p:tgtEl>
                                        <p:attrNameLst>
                                          <p:attrName>style.visibility</p:attrName>
                                        </p:attrNameLst>
                                      </p:cBhvr>
                                      <p:to>
                                        <p:strVal val="visible"/>
                                      </p:to>
                                    </p:set>
                                    <p:animEffect transition="in" filter="dissolve">
                                      <p:cBhvr>
                                        <p:cTn id="114" dur="500"/>
                                        <p:tgtEl>
                                          <p:spTgt spid="453648"/>
                                        </p:tgtEl>
                                      </p:cBhvr>
                                    </p:animEffect>
                                  </p:childTnLst>
                                </p:cTn>
                              </p:par>
                              <p:par>
                                <p:cTn id="115" presetID="9" presetClass="entr" presetSubtype="0" fill="hold" grpId="0" nodeType="withEffect">
                                  <p:stCondLst>
                                    <p:cond delay="0"/>
                                  </p:stCondLst>
                                  <p:childTnLst>
                                    <p:set>
                                      <p:cBhvr>
                                        <p:cTn id="116" dur="1" fill="hold">
                                          <p:stCondLst>
                                            <p:cond delay="0"/>
                                          </p:stCondLst>
                                        </p:cTn>
                                        <p:tgtEl>
                                          <p:spTgt spid="453649"/>
                                        </p:tgtEl>
                                        <p:attrNameLst>
                                          <p:attrName>style.visibility</p:attrName>
                                        </p:attrNameLst>
                                      </p:cBhvr>
                                      <p:to>
                                        <p:strVal val="visible"/>
                                      </p:to>
                                    </p:set>
                                    <p:animEffect transition="in" filter="dissolve">
                                      <p:cBhvr>
                                        <p:cTn id="117" dur="500"/>
                                        <p:tgtEl>
                                          <p:spTgt spid="453649"/>
                                        </p:tgtEl>
                                      </p:cBhvr>
                                    </p:animEffect>
                                  </p:childTnLst>
                                </p:cTn>
                              </p:par>
                              <p:par>
                                <p:cTn id="118" presetID="9" presetClass="entr" presetSubtype="0" fill="hold" grpId="0" nodeType="withEffect">
                                  <p:stCondLst>
                                    <p:cond delay="0"/>
                                  </p:stCondLst>
                                  <p:childTnLst>
                                    <p:set>
                                      <p:cBhvr>
                                        <p:cTn id="119" dur="1" fill="hold">
                                          <p:stCondLst>
                                            <p:cond delay="0"/>
                                          </p:stCondLst>
                                        </p:cTn>
                                        <p:tgtEl>
                                          <p:spTgt spid="453647"/>
                                        </p:tgtEl>
                                        <p:attrNameLst>
                                          <p:attrName>style.visibility</p:attrName>
                                        </p:attrNameLst>
                                      </p:cBhvr>
                                      <p:to>
                                        <p:strVal val="visible"/>
                                      </p:to>
                                    </p:set>
                                    <p:animEffect transition="in" filter="dissolve">
                                      <p:cBhvr>
                                        <p:cTn id="120" dur="500"/>
                                        <p:tgtEl>
                                          <p:spTgt spid="453647"/>
                                        </p:tgtEl>
                                      </p:cBhvr>
                                    </p:animEffect>
                                  </p:childTnLst>
                                </p:cTn>
                              </p:par>
                              <p:par>
                                <p:cTn id="121" presetID="9" presetClass="entr" presetSubtype="0" fill="hold" nodeType="withEffect">
                                  <p:stCondLst>
                                    <p:cond delay="0"/>
                                  </p:stCondLst>
                                  <p:childTnLst>
                                    <p:set>
                                      <p:cBhvr>
                                        <p:cTn id="122" dur="1" fill="hold">
                                          <p:stCondLst>
                                            <p:cond delay="0"/>
                                          </p:stCondLst>
                                        </p:cTn>
                                        <p:tgtEl>
                                          <p:spTgt spid="453646">
                                            <p:txEl>
                                              <p:pRg st="1" end="1"/>
                                            </p:txEl>
                                          </p:spTgt>
                                        </p:tgtEl>
                                        <p:attrNameLst>
                                          <p:attrName>style.visibility</p:attrName>
                                        </p:attrNameLst>
                                      </p:cBhvr>
                                      <p:to>
                                        <p:strVal val="visible"/>
                                      </p:to>
                                    </p:set>
                                    <p:animEffect transition="in" filter="dissolve">
                                      <p:cBhvr>
                                        <p:cTn id="123" dur="500"/>
                                        <p:tgtEl>
                                          <p:spTgt spid="453646">
                                            <p:txEl>
                                              <p:pRg st="1" end="1"/>
                                            </p:txEl>
                                          </p:spTgt>
                                        </p:tgtEl>
                                      </p:cBhvr>
                                    </p:animEffect>
                                  </p:childTnLst>
                                </p:cTn>
                              </p:par>
                              <p:par>
                                <p:cTn id="124" presetID="9" presetClass="entr" presetSubtype="0" fill="hold" grpId="0" nodeType="withEffect">
                                  <p:stCondLst>
                                    <p:cond delay="0"/>
                                  </p:stCondLst>
                                  <p:childTnLst>
                                    <p:set>
                                      <p:cBhvr>
                                        <p:cTn id="125" dur="1" fill="hold">
                                          <p:stCondLst>
                                            <p:cond delay="0"/>
                                          </p:stCondLst>
                                        </p:cTn>
                                        <p:tgtEl>
                                          <p:spTgt spid="453645"/>
                                        </p:tgtEl>
                                        <p:attrNameLst>
                                          <p:attrName>style.visibility</p:attrName>
                                        </p:attrNameLst>
                                      </p:cBhvr>
                                      <p:to>
                                        <p:strVal val="visible"/>
                                      </p:to>
                                    </p:set>
                                    <p:animEffect transition="in" filter="dissolve">
                                      <p:cBhvr>
                                        <p:cTn id="126" dur="500"/>
                                        <p:tgtEl>
                                          <p:spTgt spid="453645"/>
                                        </p:tgtEl>
                                      </p:cBhvr>
                                    </p:animEffect>
                                  </p:childTnLst>
                                </p:cTn>
                              </p:par>
                              <p:par>
                                <p:cTn id="127" presetID="9" presetClass="entr" presetSubtype="0" fill="hold" grpId="0" nodeType="withEffect">
                                  <p:stCondLst>
                                    <p:cond delay="0"/>
                                  </p:stCondLst>
                                  <p:childTnLst>
                                    <p:set>
                                      <p:cBhvr>
                                        <p:cTn id="128" dur="1" fill="hold">
                                          <p:stCondLst>
                                            <p:cond delay="0"/>
                                          </p:stCondLst>
                                        </p:cTn>
                                        <p:tgtEl>
                                          <p:spTgt spid="453650"/>
                                        </p:tgtEl>
                                        <p:attrNameLst>
                                          <p:attrName>style.visibility</p:attrName>
                                        </p:attrNameLst>
                                      </p:cBhvr>
                                      <p:to>
                                        <p:strVal val="visible"/>
                                      </p:to>
                                    </p:set>
                                    <p:animEffect transition="in" filter="dissolve">
                                      <p:cBhvr>
                                        <p:cTn id="129" dur="500"/>
                                        <p:tgtEl>
                                          <p:spTgt spid="453650"/>
                                        </p:tgtEl>
                                      </p:cBhvr>
                                    </p:animEffect>
                                  </p:childTnLst>
                                </p:cTn>
                              </p:par>
                              <p:par>
                                <p:cTn id="130" presetID="9" presetClass="entr" presetSubtype="0" fill="hold" grpId="0" nodeType="withEffect">
                                  <p:stCondLst>
                                    <p:cond delay="0"/>
                                  </p:stCondLst>
                                  <p:childTnLst>
                                    <p:set>
                                      <p:cBhvr>
                                        <p:cTn id="131" dur="1" fill="hold">
                                          <p:stCondLst>
                                            <p:cond delay="0"/>
                                          </p:stCondLst>
                                        </p:cTn>
                                        <p:tgtEl>
                                          <p:spTgt spid="453646">
                                            <p:bg/>
                                          </p:spTgt>
                                        </p:tgtEl>
                                        <p:attrNameLst>
                                          <p:attrName>style.visibility</p:attrName>
                                        </p:attrNameLst>
                                      </p:cBhvr>
                                      <p:to>
                                        <p:strVal val="visible"/>
                                      </p:to>
                                    </p:set>
                                    <p:animEffect transition="in" filter="dissolve">
                                      <p:cBhvr>
                                        <p:cTn id="132" dur="500"/>
                                        <p:tgtEl>
                                          <p:spTgt spid="453646">
                                            <p:bg/>
                                          </p:spTgt>
                                        </p:tgtEl>
                                      </p:cBhvr>
                                    </p:animEffect>
                                  </p:childTnLst>
                                </p:cTn>
                              </p:par>
                              <p:par>
                                <p:cTn id="133" presetID="9" presetClass="entr" presetSubtype="0" fill="hold" grpId="0" nodeType="withEffect">
                                  <p:stCondLst>
                                    <p:cond delay="0"/>
                                  </p:stCondLst>
                                  <p:childTnLst>
                                    <p:set>
                                      <p:cBhvr>
                                        <p:cTn id="134" dur="1" fill="hold">
                                          <p:stCondLst>
                                            <p:cond delay="0"/>
                                          </p:stCondLst>
                                        </p:cTn>
                                        <p:tgtEl>
                                          <p:spTgt spid="453646">
                                            <p:txEl>
                                              <p:pRg st="0" end="0"/>
                                            </p:txEl>
                                          </p:spTgt>
                                        </p:tgtEl>
                                        <p:attrNameLst>
                                          <p:attrName>style.visibility</p:attrName>
                                        </p:attrNameLst>
                                      </p:cBhvr>
                                      <p:to>
                                        <p:strVal val="visible"/>
                                      </p:to>
                                    </p:set>
                                    <p:animEffect transition="in" filter="dissolve">
                                      <p:cBhvr>
                                        <p:cTn id="135" dur="500"/>
                                        <p:tgtEl>
                                          <p:spTgt spid="453646">
                                            <p:txEl>
                                              <p:pRg st="0" end="0"/>
                                            </p:txEl>
                                          </p:spTgt>
                                        </p:tgtEl>
                                      </p:cBhvr>
                                    </p:animEffect>
                                  </p:childTnLst>
                                </p:cTn>
                              </p:par>
                              <p:par>
                                <p:cTn id="136" presetID="9" presetClass="entr" presetSubtype="0" fill="hold" grpId="0" nodeType="withEffect">
                                  <p:stCondLst>
                                    <p:cond delay="0"/>
                                  </p:stCondLst>
                                  <p:childTnLst>
                                    <p:set>
                                      <p:cBhvr>
                                        <p:cTn id="137" dur="1" fill="hold">
                                          <p:stCondLst>
                                            <p:cond delay="0"/>
                                          </p:stCondLst>
                                        </p:cTn>
                                        <p:tgtEl>
                                          <p:spTgt spid="453646">
                                            <p:txEl>
                                              <p:pRg st="1" end="1"/>
                                            </p:txEl>
                                          </p:spTgt>
                                        </p:tgtEl>
                                        <p:attrNameLst>
                                          <p:attrName>style.visibility</p:attrName>
                                        </p:attrNameLst>
                                      </p:cBhvr>
                                      <p:to>
                                        <p:strVal val="visible"/>
                                      </p:to>
                                    </p:set>
                                    <p:animEffect transition="in" filter="dissolve">
                                      <p:cBhvr>
                                        <p:cTn id="138" dur="500"/>
                                        <p:tgtEl>
                                          <p:spTgt spid="453646">
                                            <p:txEl>
                                              <p:pRg st="1" end="1"/>
                                            </p:txEl>
                                          </p:spTgt>
                                        </p:tgtEl>
                                      </p:cBhvr>
                                    </p:animEffect>
                                  </p:childTnLst>
                                </p:cTn>
                              </p:par>
                              <p:par>
                                <p:cTn id="139" presetID="9" presetClass="entr" presetSubtype="0" fill="hold" grpId="0" nodeType="withEffect">
                                  <p:stCondLst>
                                    <p:cond delay="0"/>
                                  </p:stCondLst>
                                  <p:childTnLst>
                                    <p:set>
                                      <p:cBhvr>
                                        <p:cTn id="140" dur="1" fill="hold">
                                          <p:stCondLst>
                                            <p:cond delay="0"/>
                                          </p:stCondLst>
                                        </p:cTn>
                                        <p:tgtEl>
                                          <p:spTgt spid="453646">
                                            <p:txEl>
                                              <p:pRg st="2" end="2"/>
                                            </p:txEl>
                                          </p:spTgt>
                                        </p:tgtEl>
                                        <p:attrNameLst>
                                          <p:attrName>style.visibility</p:attrName>
                                        </p:attrNameLst>
                                      </p:cBhvr>
                                      <p:to>
                                        <p:strVal val="visible"/>
                                      </p:to>
                                    </p:set>
                                    <p:animEffect transition="in" filter="dissolve">
                                      <p:cBhvr>
                                        <p:cTn id="141" dur="500"/>
                                        <p:tgtEl>
                                          <p:spTgt spid="453646">
                                            <p:txEl>
                                              <p:pRg st="2" end="2"/>
                                            </p:txEl>
                                          </p:spTgt>
                                        </p:tgtEl>
                                      </p:cBhvr>
                                    </p:animEffect>
                                  </p:childTnLst>
                                </p:cTn>
                              </p:par>
                              <p:par>
                                <p:cTn id="142" presetID="9" presetClass="entr" presetSubtype="0" fill="hold" grpId="0" nodeType="withEffect">
                                  <p:stCondLst>
                                    <p:cond delay="0"/>
                                  </p:stCondLst>
                                  <p:childTnLst>
                                    <p:set>
                                      <p:cBhvr>
                                        <p:cTn id="143" dur="1" fill="hold">
                                          <p:stCondLst>
                                            <p:cond delay="0"/>
                                          </p:stCondLst>
                                        </p:cTn>
                                        <p:tgtEl>
                                          <p:spTgt spid="453646">
                                            <p:txEl>
                                              <p:pRg st="3" end="3"/>
                                            </p:txEl>
                                          </p:spTgt>
                                        </p:tgtEl>
                                        <p:attrNameLst>
                                          <p:attrName>style.visibility</p:attrName>
                                        </p:attrNameLst>
                                      </p:cBhvr>
                                      <p:to>
                                        <p:strVal val="visible"/>
                                      </p:to>
                                    </p:set>
                                    <p:animEffect transition="in" filter="dissolve">
                                      <p:cBhvr>
                                        <p:cTn id="144" dur="500"/>
                                        <p:tgtEl>
                                          <p:spTgt spid="4536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634" grpId="0"/>
      <p:bldP spid="453635" grpId="0" animBg="1"/>
      <p:bldP spid="453636" grpId="0" animBg="1"/>
      <p:bldP spid="453637" grpId="0" animBg="1"/>
      <p:bldP spid="453638" grpId="0" animBg="1"/>
      <p:bldP spid="453639" grpId="0" animBg="1"/>
      <p:bldP spid="453640" grpId="0" animBg="1"/>
      <p:bldP spid="453641" grpId="0" animBg="1"/>
      <p:bldP spid="453642" grpId="0" animBg="1"/>
      <p:bldP spid="453643" grpId="0" animBg="1"/>
      <p:bldP spid="453644" grpId="0" animBg="1"/>
      <p:bldP spid="453645" grpId="0" animBg="1"/>
      <p:bldP spid="453646" grpId="0" build="allAtOnce" animBg="1"/>
      <p:bldP spid="453647" grpId="0" animBg="1"/>
      <p:bldP spid="453648" grpId="0" animBg="1"/>
      <p:bldP spid="453649" grpId="0" animBg="1"/>
      <p:bldP spid="453650" grpId="0" animBg="1"/>
      <p:bldP spid="453651" grpId="0" animBg="1"/>
      <p:bldP spid="453652" grpId="0" animBg="1"/>
      <p:bldP spid="453653" grpId="0" animBg="1"/>
      <p:bldP spid="453654" grpId="0" animBg="1"/>
      <p:bldP spid="453655" grpId="0" animBg="1"/>
      <p:bldP spid="453656" grpId="0" animBg="1"/>
      <p:bldP spid="453657" grpId="0" animBg="1"/>
      <p:bldP spid="453658" grpId="0" animBg="1"/>
      <p:bldP spid="453659" grpId="0" animBg="1"/>
      <p:bldP spid="453660" grpId="0" animBg="1"/>
      <p:bldP spid="453661" grpId="0" animBg="1"/>
      <p:bldP spid="453662" grpId="0" animBg="1"/>
      <p:bldP spid="453663" grpId="0" animBg="1"/>
      <p:bldP spid="453664" grpId="0" animBg="1"/>
      <p:bldP spid="453665" grpId="0" animBg="1"/>
      <p:bldP spid="453666" grpId="0" animBg="1"/>
      <p:bldP spid="453667" grpId="0" animBg="1"/>
      <p:bldP spid="453668" grpId="0" animBg="1"/>
      <p:bldP spid="453669" grpId="0" animBg="1"/>
      <p:bldP spid="453670" grpId="0" animBg="1"/>
      <p:bldP spid="453671" grpId="0" animBg="1"/>
      <p:bldP spid="453672" grpId="0" animBg="1"/>
      <p:bldP spid="45367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4E3005B-C085-429B-95C8-DB5B2027107D}"/>
              </a:ext>
            </a:extLst>
          </p:cNvPr>
          <p:cNvGrpSpPr>
            <a:grpSpLocks/>
          </p:cNvGrpSpPr>
          <p:nvPr/>
        </p:nvGrpSpPr>
        <p:grpSpPr bwMode="auto">
          <a:xfrm>
            <a:off x="0" y="-52388"/>
            <a:ext cx="12192000" cy="6910388"/>
            <a:chOff x="0" y="-52708"/>
            <a:chExt cx="9296400" cy="6910708"/>
          </a:xfrm>
        </p:grpSpPr>
        <p:grpSp>
          <p:nvGrpSpPr>
            <p:cNvPr id="5" name="Group 4">
              <a:extLst>
                <a:ext uri="{FF2B5EF4-FFF2-40B4-BE49-F238E27FC236}">
                  <a16:creationId xmlns:a16="http://schemas.microsoft.com/office/drawing/2014/main" id="{DE34E9CC-F53F-4FDD-A1FF-02802685F088}"/>
                </a:ext>
              </a:extLst>
            </p:cNvPr>
            <p:cNvGrpSpPr>
              <a:grpSpLocks/>
            </p:cNvGrpSpPr>
            <p:nvPr/>
          </p:nvGrpSpPr>
          <p:grpSpPr bwMode="auto">
            <a:xfrm>
              <a:off x="0" y="-52708"/>
              <a:ext cx="9296400" cy="4548508"/>
              <a:chOff x="0" y="-52708"/>
              <a:chExt cx="9296400" cy="4548508"/>
            </a:xfrm>
          </p:grpSpPr>
          <p:grpSp>
            <p:nvGrpSpPr>
              <p:cNvPr id="7" name="Group 7">
                <a:extLst>
                  <a:ext uri="{FF2B5EF4-FFF2-40B4-BE49-F238E27FC236}">
                    <a16:creationId xmlns:a16="http://schemas.microsoft.com/office/drawing/2014/main" id="{C7D5824E-DE2D-435C-85EA-CA92756F84BD}"/>
                  </a:ext>
                </a:extLst>
              </p:cNvPr>
              <p:cNvGrpSpPr>
                <a:grpSpLocks/>
              </p:cNvGrpSpPr>
              <p:nvPr/>
            </p:nvGrpSpPr>
            <p:grpSpPr bwMode="auto">
              <a:xfrm>
                <a:off x="0" y="-52708"/>
                <a:ext cx="9296400" cy="4548508"/>
                <a:chOff x="0" y="0"/>
                <a:chExt cx="3218687" cy="2028766"/>
              </a:xfrm>
            </p:grpSpPr>
            <p:sp>
              <p:nvSpPr>
                <p:cNvPr id="9" name="Rectangle 10">
                  <a:extLst>
                    <a:ext uri="{FF2B5EF4-FFF2-40B4-BE49-F238E27FC236}">
                      <a16:creationId xmlns:a16="http://schemas.microsoft.com/office/drawing/2014/main" id="{967C59DF-1E8A-4A24-8189-6FF13B9A2E5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11">
                  <a:extLst>
                    <a:ext uri="{FF2B5EF4-FFF2-40B4-BE49-F238E27FC236}">
                      <a16:creationId xmlns:a16="http://schemas.microsoft.com/office/drawing/2014/main" id="{119152CD-9FDC-4432-9E5E-F122937BF221}"/>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6D279CE7-FAF4-46D9-AA1F-A8611E264E38}"/>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3">
                    <a:extLst>
                      <a:ext uri="{FF2B5EF4-FFF2-40B4-BE49-F238E27FC236}">
                        <a16:creationId xmlns:a16="http://schemas.microsoft.com/office/drawing/2014/main" id="{2850BC1D-4195-4097-9C38-A4F7719115E3}"/>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9">
                <a:extLst>
                  <a:ext uri="{FF2B5EF4-FFF2-40B4-BE49-F238E27FC236}">
                    <a16:creationId xmlns:a16="http://schemas.microsoft.com/office/drawing/2014/main" id="{D2BD89F5-955B-42E9-AD3A-E00264B0EE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14D9C0EC-1095-4B53-9D8F-7A6C9AAAA9F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pic>
        <p:nvPicPr>
          <p:cNvPr id="2140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81000"/>
            <a:ext cx="4191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0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381000"/>
            <a:ext cx="4267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7580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14020"/>
                                        </p:tgtEl>
                                        <p:attrNameLst>
                                          <p:attrName>style.visibility</p:attrName>
                                        </p:attrNameLst>
                                      </p:cBhvr>
                                      <p:to>
                                        <p:strVal val="visible"/>
                                      </p:to>
                                    </p:set>
                                    <p:animEffect transition="in" filter="dissolve">
                                      <p:cBhvr>
                                        <p:cTn id="7" dur="500"/>
                                        <p:tgtEl>
                                          <p:spTgt spid="214020"/>
                                        </p:tgtEl>
                                      </p:cBhvr>
                                    </p:animEffect>
                                  </p:childTnLst>
                                </p:cTn>
                              </p:par>
                              <p:par>
                                <p:cTn id="8" presetID="9" presetClass="entr" presetSubtype="0" fill="hold" nodeType="withEffect">
                                  <p:stCondLst>
                                    <p:cond delay="0"/>
                                  </p:stCondLst>
                                  <p:childTnLst>
                                    <p:set>
                                      <p:cBhvr>
                                        <p:cTn id="9" dur="1" fill="hold">
                                          <p:stCondLst>
                                            <p:cond delay="0"/>
                                          </p:stCondLst>
                                        </p:cTn>
                                        <p:tgtEl>
                                          <p:spTgt spid="214021"/>
                                        </p:tgtEl>
                                        <p:attrNameLst>
                                          <p:attrName>style.visibility</p:attrName>
                                        </p:attrNameLst>
                                      </p:cBhvr>
                                      <p:to>
                                        <p:strVal val="visible"/>
                                      </p:to>
                                    </p:set>
                                    <p:animEffect transition="in" filter="dissolve">
                                      <p:cBhvr>
                                        <p:cTn id="10" dur="500"/>
                                        <p:tgtEl>
                                          <p:spTgt spid="214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6" name="Group 3">
            <a:extLst>
              <a:ext uri="{FF2B5EF4-FFF2-40B4-BE49-F238E27FC236}">
                <a16:creationId xmlns:a16="http://schemas.microsoft.com/office/drawing/2014/main" id="{A4025438-664B-4A22-BC32-58FD86C59D87}"/>
              </a:ext>
            </a:extLst>
          </p:cNvPr>
          <p:cNvGrpSpPr>
            <a:grpSpLocks/>
          </p:cNvGrpSpPr>
          <p:nvPr/>
        </p:nvGrpSpPr>
        <p:grpSpPr bwMode="auto">
          <a:xfrm>
            <a:off x="0" y="-52388"/>
            <a:ext cx="12192000" cy="6910388"/>
            <a:chOff x="0" y="-52708"/>
            <a:chExt cx="9296400" cy="6910708"/>
          </a:xfrm>
        </p:grpSpPr>
        <p:grpSp>
          <p:nvGrpSpPr>
            <p:cNvPr id="7" name="Group 4">
              <a:extLst>
                <a:ext uri="{FF2B5EF4-FFF2-40B4-BE49-F238E27FC236}">
                  <a16:creationId xmlns:a16="http://schemas.microsoft.com/office/drawing/2014/main" id="{11B19E2A-E1AE-4A9D-A8E6-44C82225D74F}"/>
                </a:ext>
              </a:extLst>
            </p:cNvPr>
            <p:cNvGrpSpPr>
              <a:grpSpLocks/>
            </p:cNvGrpSpPr>
            <p:nvPr/>
          </p:nvGrpSpPr>
          <p:grpSpPr bwMode="auto">
            <a:xfrm>
              <a:off x="0" y="-52708"/>
              <a:ext cx="9296400" cy="4548508"/>
              <a:chOff x="0" y="-52708"/>
              <a:chExt cx="9296400" cy="4548508"/>
            </a:xfrm>
          </p:grpSpPr>
          <p:grpSp>
            <p:nvGrpSpPr>
              <p:cNvPr id="9" name="Group 7">
                <a:extLst>
                  <a:ext uri="{FF2B5EF4-FFF2-40B4-BE49-F238E27FC236}">
                    <a16:creationId xmlns:a16="http://schemas.microsoft.com/office/drawing/2014/main" id="{657A88F4-53D9-4C3F-92DF-B37651F5EBD4}"/>
                  </a:ext>
                </a:extLst>
              </p:cNvPr>
              <p:cNvGrpSpPr>
                <a:grpSpLocks/>
              </p:cNvGrpSpPr>
              <p:nvPr/>
            </p:nvGrpSpPr>
            <p:grpSpPr bwMode="auto">
              <a:xfrm>
                <a:off x="0" y="-52708"/>
                <a:ext cx="9296400" cy="4548508"/>
                <a:chOff x="0" y="0"/>
                <a:chExt cx="3218687" cy="2028766"/>
              </a:xfrm>
            </p:grpSpPr>
            <p:sp>
              <p:nvSpPr>
                <p:cNvPr id="11" name="Rectangle 10">
                  <a:extLst>
                    <a:ext uri="{FF2B5EF4-FFF2-40B4-BE49-F238E27FC236}">
                      <a16:creationId xmlns:a16="http://schemas.microsoft.com/office/drawing/2014/main" id="{716253A2-E5CF-42EE-AC4D-C03BC5BE7F1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2" name="Group 11">
                  <a:extLst>
                    <a:ext uri="{FF2B5EF4-FFF2-40B4-BE49-F238E27FC236}">
                      <a16:creationId xmlns:a16="http://schemas.microsoft.com/office/drawing/2014/main" id="{C3CE4FE2-4098-4E2A-99F5-77A8B3CCA507}"/>
                    </a:ext>
                  </a:extLst>
                </p:cNvPr>
                <p:cNvGrpSpPr>
                  <a:grpSpLocks/>
                </p:cNvGrpSpPr>
                <p:nvPr/>
              </p:nvGrpSpPr>
              <p:grpSpPr bwMode="auto">
                <a:xfrm>
                  <a:off x="0" y="19050"/>
                  <a:ext cx="2249424" cy="832104"/>
                  <a:chOff x="228600" y="0"/>
                  <a:chExt cx="1472184" cy="1024128"/>
                </a:xfrm>
              </p:grpSpPr>
              <p:sp>
                <p:nvSpPr>
                  <p:cNvPr id="13" name="Rectangle 10">
                    <a:extLst>
                      <a:ext uri="{FF2B5EF4-FFF2-40B4-BE49-F238E27FC236}">
                        <a16:creationId xmlns:a16="http://schemas.microsoft.com/office/drawing/2014/main" id="{9A8305F4-6833-474C-A258-8155A8CBA92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4" name="Rectangle 13">
                    <a:extLst>
                      <a:ext uri="{FF2B5EF4-FFF2-40B4-BE49-F238E27FC236}">
                        <a16:creationId xmlns:a16="http://schemas.microsoft.com/office/drawing/2014/main" id="{64566406-488D-4FFC-8257-CE98903557CD}"/>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0" name="Picture 9">
                <a:extLst>
                  <a:ext uri="{FF2B5EF4-FFF2-40B4-BE49-F238E27FC236}">
                    <a16:creationId xmlns:a16="http://schemas.microsoft.com/office/drawing/2014/main" id="{C92E973A-36C2-4917-902A-84E0E03228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A0DF605A-A6DF-4948-B0D1-067EE2B4FE2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0963" name="Rectangle 1026"/>
          <p:cNvSpPr>
            <a:spLocks noGrp="1" noChangeArrowheads="1"/>
          </p:cNvSpPr>
          <p:nvPr>
            <p:ph type="title"/>
          </p:nvPr>
        </p:nvSpPr>
        <p:spPr>
          <a:xfrm>
            <a:off x="1524000" y="274638"/>
            <a:ext cx="10278794" cy="1143000"/>
          </a:xfrm>
        </p:spPr>
        <p:txBody>
          <a:bodyPr>
            <a:normAutofit fontScale="90000"/>
          </a:bodyPr>
          <a:lstStyle/>
          <a:p>
            <a:pPr algn="ctr" eaLnBrk="1" hangingPunct="1"/>
            <a:r>
              <a:rPr lang="en-US" b="1" dirty="0">
                <a:solidFill>
                  <a:srgbClr val="C00000"/>
                </a:solidFill>
              </a:rPr>
              <a:t>FIRE SAFETY PROGRAM</a:t>
            </a:r>
            <a:br>
              <a:rPr lang="en-US" dirty="0"/>
            </a:br>
            <a:r>
              <a:rPr lang="en-US" dirty="0"/>
              <a:t> </a:t>
            </a:r>
            <a:r>
              <a:rPr lang="en-US" sz="2000" b="1" dirty="0"/>
              <a:t>An effective Fire Safety Program must have the following:</a:t>
            </a:r>
          </a:p>
        </p:txBody>
      </p:sp>
      <p:sp>
        <p:nvSpPr>
          <p:cNvPr id="40964" name="Rectangle 1027"/>
          <p:cNvSpPr>
            <a:spLocks noGrp="1" noChangeArrowheads="1"/>
          </p:cNvSpPr>
          <p:nvPr>
            <p:ph sz="half" idx="1"/>
          </p:nvPr>
        </p:nvSpPr>
        <p:spPr bwMode="auto">
          <a:xfrm>
            <a:off x="1752600" y="1600200"/>
            <a:ext cx="41910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85000" lnSpcReduction="20000"/>
          </a:bodyPr>
          <a:lstStyle/>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Fire Detection and Alarm System</a:t>
            </a:r>
          </a:p>
          <a:p>
            <a:pPr lvl="1"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Fire Alarms, Detectors, annunciators</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First Aid Fire Protection System</a:t>
            </a:r>
          </a:p>
          <a:p>
            <a:pPr lvl="1"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Portable Fire Extinguisher</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Fixed Fire Protection System</a:t>
            </a:r>
          </a:p>
          <a:p>
            <a:pPr lvl="1"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Sprinklers, Hydrants, Fire Hose/ Fire Hose Cabinets</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Fire Exit Doors, Fire Exit Signs, directional arrows</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Fire emergency evacuation route maps/evacuation plans</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Inspection and maintenance system of fire detection, alarm, control and suppression systems.</a:t>
            </a:r>
          </a:p>
          <a:p>
            <a:pPr eaLnBrk="1" hangingPunct="1">
              <a:lnSpc>
                <a:spcPct val="90000"/>
              </a:lnSpc>
            </a:pPr>
            <a:r>
              <a:rPr lang="en-US" sz="1900" b="1" dirty="0">
                <a:solidFill>
                  <a:schemeClr val="tx1"/>
                </a:solidFill>
                <a:latin typeface="Arial" panose="020B0604020202020204" pitchFamily="34" charset="0"/>
                <a:cs typeface="Arial" panose="020B0604020202020204" pitchFamily="34" charset="0"/>
              </a:rPr>
              <a:t>Hot work permit system</a:t>
            </a:r>
          </a:p>
          <a:p>
            <a:pPr eaLnBrk="1" hangingPunct="1">
              <a:lnSpc>
                <a:spcPct val="90000"/>
              </a:lnSpc>
            </a:pPr>
            <a:endParaRPr lang="en-US" sz="1700" b="1" dirty="0">
              <a:latin typeface="Arial" panose="020B0604020202020204" pitchFamily="34" charset="0"/>
              <a:cs typeface="Arial" panose="020B0604020202020204" pitchFamily="34" charset="0"/>
            </a:endParaRPr>
          </a:p>
          <a:p>
            <a:pPr eaLnBrk="1" hangingPunct="1">
              <a:lnSpc>
                <a:spcPct val="90000"/>
              </a:lnSpc>
            </a:pPr>
            <a:endParaRPr lang="en-US" sz="1700" dirty="0"/>
          </a:p>
        </p:txBody>
      </p:sp>
      <p:sp>
        <p:nvSpPr>
          <p:cNvPr id="40962"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5D74CF9F-34C3-45BE-A668-3EA19A238D60}" type="slidenum">
              <a:rPr lang="en-US" b="0"/>
              <a:pPr eaLnBrk="1" hangingPunct="1"/>
              <a:t>43</a:t>
            </a:fld>
            <a:endParaRPr lang="en-US" b="0"/>
          </a:p>
        </p:txBody>
      </p:sp>
      <p:sp>
        <p:nvSpPr>
          <p:cNvPr id="40965" name="Rectangle 1029"/>
          <p:cNvSpPr>
            <a:spLocks noChangeArrowheads="1"/>
          </p:cNvSpPr>
          <p:nvPr/>
        </p:nvSpPr>
        <p:spPr bwMode="auto">
          <a:xfrm>
            <a:off x="6172200" y="1524000"/>
            <a:ext cx="4191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20000"/>
              </a:spcBef>
              <a:buFontTx/>
              <a:buChar char="•"/>
            </a:pPr>
            <a:r>
              <a:rPr lang="en-US" sz="1700" dirty="0"/>
              <a:t>Fire Safety Training</a:t>
            </a:r>
          </a:p>
          <a:p>
            <a:pPr lvl="1" eaLnBrk="1" hangingPunct="1">
              <a:lnSpc>
                <a:spcPct val="90000"/>
              </a:lnSpc>
              <a:spcBef>
                <a:spcPct val="20000"/>
              </a:spcBef>
              <a:buFontTx/>
              <a:buChar char="•"/>
            </a:pPr>
            <a:r>
              <a:rPr lang="en-US" sz="1700" dirty="0"/>
              <a:t>Fire Principle</a:t>
            </a:r>
          </a:p>
          <a:p>
            <a:pPr lvl="1" eaLnBrk="1" hangingPunct="1">
              <a:lnSpc>
                <a:spcPct val="90000"/>
              </a:lnSpc>
              <a:spcBef>
                <a:spcPct val="20000"/>
              </a:spcBef>
              <a:buFontTx/>
              <a:buChar char="•"/>
            </a:pPr>
            <a:r>
              <a:rPr lang="en-US" sz="1700" dirty="0"/>
              <a:t>Use of Portable fire Extinguishers and other fire fighting equipment.</a:t>
            </a:r>
          </a:p>
          <a:p>
            <a:pPr eaLnBrk="1" hangingPunct="1">
              <a:lnSpc>
                <a:spcPct val="90000"/>
              </a:lnSpc>
              <a:spcBef>
                <a:spcPct val="20000"/>
              </a:spcBef>
              <a:buFontTx/>
              <a:buChar char="•"/>
            </a:pPr>
            <a:r>
              <a:rPr lang="en-US" sz="1700" dirty="0"/>
              <a:t>Conduct of drills</a:t>
            </a:r>
          </a:p>
          <a:p>
            <a:pPr eaLnBrk="1" hangingPunct="1">
              <a:lnSpc>
                <a:spcPct val="90000"/>
              </a:lnSpc>
              <a:spcBef>
                <a:spcPct val="20000"/>
              </a:spcBef>
              <a:buFontTx/>
              <a:buChar char="•"/>
            </a:pPr>
            <a:r>
              <a:rPr lang="en-US" sz="1700" dirty="0"/>
              <a:t>Working/active fire brigade team/ emergency response team</a:t>
            </a:r>
          </a:p>
          <a:p>
            <a:pPr eaLnBrk="1" hangingPunct="1">
              <a:lnSpc>
                <a:spcPct val="90000"/>
              </a:lnSpc>
              <a:spcBef>
                <a:spcPct val="20000"/>
              </a:spcBef>
              <a:buFontTx/>
              <a:buChar char="•"/>
            </a:pPr>
            <a:r>
              <a:rPr lang="en-US" sz="1700" dirty="0"/>
              <a:t>Working/updated Emergency Response Plans</a:t>
            </a:r>
          </a:p>
          <a:p>
            <a:pPr lvl="1" eaLnBrk="1" hangingPunct="1">
              <a:lnSpc>
                <a:spcPct val="90000"/>
              </a:lnSpc>
              <a:spcBef>
                <a:spcPct val="20000"/>
              </a:spcBef>
              <a:buFontTx/>
              <a:buChar char="•"/>
            </a:pPr>
            <a:r>
              <a:rPr lang="en-US" sz="1700" dirty="0"/>
              <a:t>Response Procedures (What to do’s)</a:t>
            </a:r>
          </a:p>
          <a:p>
            <a:pPr lvl="1" eaLnBrk="1" hangingPunct="1">
              <a:lnSpc>
                <a:spcPct val="90000"/>
              </a:lnSpc>
              <a:spcBef>
                <a:spcPct val="20000"/>
              </a:spcBef>
              <a:buFontTx/>
              <a:buChar char="•"/>
            </a:pPr>
            <a:r>
              <a:rPr lang="en-US" sz="1700" dirty="0"/>
              <a:t>Emergency contact numbers</a:t>
            </a:r>
          </a:p>
          <a:p>
            <a:pPr lvl="1" eaLnBrk="1" hangingPunct="1">
              <a:lnSpc>
                <a:spcPct val="90000"/>
              </a:lnSpc>
              <a:spcBef>
                <a:spcPct val="20000"/>
              </a:spcBef>
              <a:buFontTx/>
              <a:buChar char="•"/>
            </a:pPr>
            <a:r>
              <a:rPr lang="en-US" sz="1700" dirty="0"/>
              <a:t>Contingency and communication plan</a:t>
            </a:r>
          </a:p>
          <a:p>
            <a:pPr lvl="1" eaLnBrk="1" hangingPunct="1">
              <a:lnSpc>
                <a:spcPct val="90000"/>
              </a:lnSpc>
              <a:spcBef>
                <a:spcPct val="20000"/>
              </a:spcBef>
              <a:buFontTx/>
              <a:buChar char="•"/>
            </a:pPr>
            <a:r>
              <a:rPr lang="en-US" sz="1700" dirty="0"/>
              <a:t>Assembly area/assembly plan.</a:t>
            </a:r>
          </a:p>
          <a:p>
            <a:pPr eaLnBrk="1" hangingPunct="1">
              <a:lnSpc>
                <a:spcPct val="90000"/>
              </a:lnSpc>
              <a:spcBef>
                <a:spcPct val="20000"/>
              </a:spcBef>
              <a:buFontTx/>
              <a:buChar char="•"/>
            </a:pPr>
            <a:r>
              <a:rPr lang="en-US" sz="1700" dirty="0"/>
              <a:t>Compliance to standards (OSHS, Fire Code)</a:t>
            </a:r>
          </a:p>
          <a:p>
            <a:pPr lvl="1" eaLnBrk="1" hangingPunct="1">
              <a:lnSpc>
                <a:spcPct val="90000"/>
              </a:lnSpc>
              <a:spcBef>
                <a:spcPct val="20000"/>
              </a:spcBef>
              <a:buFontTx/>
              <a:buChar char="•"/>
            </a:pPr>
            <a:endParaRPr lang="en-US" sz="1700" b="0" dirty="0"/>
          </a:p>
          <a:p>
            <a:pPr lvl="1" eaLnBrk="1" hangingPunct="1">
              <a:lnSpc>
                <a:spcPct val="90000"/>
              </a:lnSpc>
              <a:spcBef>
                <a:spcPct val="20000"/>
              </a:spcBef>
              <a:buFontTx/>
              <a:buChar char="•"/>
            </a:pPr>
            <a:endParaRPr lang="en-US" sz="1700" b="0" dirty="0"/>
          </a:p>
          <a:p>
            <a:pPr eaLnBrk="1" hangingPunct="1">
              <a:lnSpc>
                <a:spcPct val="90000"/>
              </a:lnSpc>
              <a:spcBef>
                <a:spcPct val="20000"/>
              </a:spcBef>
              <a:buFontTx/>
              <a:buChar char="•"/>
            </a:pPr>
            <a:endParaRPr lang="en-US" sz="1700" b="0" dirty="0"/>
          </a:p>
        </p:txBody>
      </p:sp>
    </p:spTree>
    <p:extLst>
      <p:ext uri="{BB962C8B-B14F-4D97-AF65-F5344CB8AC3E}">
        <p14:creationId xmlns:p14="http://schemas.microsoft.com/office/powerpoint/2010/main" val="2866717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1442" name="Group 24">
            <a:extLst>
              <a:ext uri="{FF2B5EF4-FFF2-40B4-BE49-F238E27FC236}">
                <a16:creationId xmlns:a16="http://schemas.microsoft.com/office/drawing/2014/main" id="{6EFCAC33-3489-48DB-81E8-B4AE096FEE3C}"/>
              </a:ext>
            </a:extLst>
          </p:cNvPr>
          <p:cNvGrpSpPr>
            <a:grpSpLocks/>
          </p:cNvGrpSpPr>
          <p:nvPr/>
        </p:nvGrpSpPr>
        <p:grpSpPr bwMode="auto">
          <a:xfrm>
            <a:off x="-98475" y="-52388"/>
            <a:ext cx="12689059" cy="6910388"/>
            <a:chOff x="0" y="-52708"/>
            <a:chExt cx="9296400" cy="6910708"/>
          </a:xfrm>
        </p:grpSpPr>
        <p:grpSp>
          <p:nvGrpSpPr>
            <p:cNvPr id="61451" name="Group 25">
              <a:extLst>
                <a:ext uri="{FF2B5EF4-FFF2-40B4-BE49-F238E27FC236}">
                  <a16:creationId xmlns:a16="http://schemas.microsoft.com/office/drawing/2014/main" id="{7060D515-CF89-4C69-8D9B-3A4324362364}"/>
                </a:ext>
              </a:extLst>
            </p:cNvPr>
            <p:cNvGrpSpPr>
              <a:grpSpLocks/>
            </p:cNvGrpSpPr>
            <p:nvPr/>
          </p:nvGrpSpPr>
          <p:grpSpPr bwMode="auto">
            <a:xfrm>
              <a:off x="0" y="-52708"/>
              <a:ext cx="9296400" cy="4548508"/>
              <a:chOff x="0" y="-52708"/>
              <a:chExt cx="9296400" cy="4548508"/>
            </a:xfrm>
          </p:grpSpPr>
          <p:grpSp>
            <p:nvGrpSpPr>
              <p:cNvPr id="61453" name="Group 27">
                <a:extLst>
                  <a:ext uri="{FF2B5EF4-FFF2-40B4-BE49-F238E27FC236}">
                    <a16:creationId xmlns:a16="http://schemas.microsoft.com/office/drawing/2014/main" id="{C4ABE9AE-650F-46B4-B4C6-62FE0976E3B0}"/>
                  </a:ext>
                </a:extLst>
              </p:cNvPr>
              <p:cNvGrpSpPr>
                <a:grpSpLocks/>
              </p:cNvGrpSpPr>
              <p:nvPr/>
            </p:nvGrpSpPr>
            <p:grpSpPr bwMode="auto">
              <a:xfrm>
                <a:off x="0" y="-52708"/>
                <a:ext cx="9296400" cy="4548508"/>
                <a:chOff x="0" y="0"/>
                <a:chExt cx="3218687" cy="2028766"/>
              </a:xfrm>
            </p:grpSpPr>
            <p:sp>
              <p:nvSpPr>
                <p:cNvPr id="61455" name="Rectangle 29">
                  <a:extLst>
                    <a:ext uri="{FF2B5EF4-FFF2-40B4-BE49-F238E27FC236}">
                      <a16:creationId xmlns:a16="http://schemas.microsoft.com/office/drawing/2014/main" id="{6AC1A9B8-9BB7-4AB1-8DE3-CEC26E2E7B7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61456" name="Group 30">
                  <a:extLst>
                    <a:ext uri="{FF2B5EF4-FFF2-40B4-BE49-F238E27FC236}">
                      <a16:creationId xmlns:a16="http://schemas.microsoft.com/office/drawing/2014/main" id="{22FB5658-BE3B-43DE-A256-B0194437D5CB}"/>
                    </a:ext>
                  </a:extLst>
                </p:cNvPr>
                <p:cNvGrpSpPr>
                  <a:grpSpLocks/>
                </p:cNvGrpSpPr>
                <p:nvPr/>
              </p:nvGrpSpPr>
              <p:grpSpPr bwMode="auto">
                <a:xfrm>
                  <a:off x="0" y="19050"/>
                  <a:ext cx="2249424" cy="832104"/>
                  <a:chOff x="228600" y="0"/>
                  <a:chExt cx="1472184" cy="1024128"/>
                </a:xfrm>
              </p:grpSpPr>
              <p:sp>
                <p:nvSpPr>
                  <p:cNvPr id="61457" name="Rectangle 10">
                    <a:extLst>
                      <a:ext uri="{FF2B5EF4-FFF2-40B4-BE49-F238E27FC236}">
                        <a16:creationId xmlns:a16="http://schemas.microsoft.com/office/drawing/2014/main" id="{9583C56F-3AC4-44E4-9F19-6F78E9DB1372}"/>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61458" name="Rectangle 32">
                    <a:extLst>
                      <a:ext uri="{FF2B5EF4-FFF2-40B4-BE49-F238E27FC236}">
                        <a16:creationId xmlns:a16="http://schemas.microsoft.com/office/drawing/2014/main" id="{BA51E145-7E84-486E-970C-C6931F2953DC}"/>
                      </a:ext>
                    </a:extLst>
                  </p:cNvPr>
                  <p:cNvSpPr>
                    <a:spLocks noChangeArrowheads="1"/>
                  </p:cNvSpPr>
                  <p:nvPr/>
                </p:nvSpPr>
                <p:spPr bwMode="auto">
                  <a:xfrm>
                    <a:off x="228600" y="0"/>
                    <a:ext cx="1472184" cy="1024128"/>
                  </a:xfrm>
                  <a:prstGeom prst="rect">
                    <a:avLst/>
                  </a:prstGeom>
                  <a:blipFill dpi="0" rotWithShape="1">
                    <a:blip r:embed="rId2"/>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61454" name="Picture 28">
                <a:extLst>
                  <a:ext uri="{FF2B5EF4-FFF2-40B4-BE49-F238E27FC236}">
                    <a16:creationId xmlns:a16="http://schemas.microsoft.com/office/drawing/2014/main" id="{BEF69772-8DC0-43C4-966E-0F251B0B52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Rectangle 26">
              <a:extLst>
                <a:ext uri="{FF2B5EF4-FFF2-40B4-BE49-F238E27FC236}">
                  <a16:creationId xmlns:a16="http://schemas.microsoft.com/office/drawing/2014/main" id="{92CAF0A4-B697-4BD7-AF6F-A5C50BEAD5B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61443" name="object 4">
            <a:extLst>
              <a:ext uri="{FF2B5EF4-FFF2-40B4-BE49-F238E27FC236}">
                <a16:creationId xmlns:a16="http://schemas.microsoft.com/office/drawing/2014/main" id="{05BD64C2-A0E4-4831-BB97-8852A2319903}"/>
              </a:ext>
            </a:extLst>
          </p:cNvPr>
          <p:cNvSpPr>
            <a:spLocks noChangeArrowheads="1"/>
          </p:cNvSpPr>
          <p:nvPr/>
        </p:nvSpPr>
        <p:spPr bwMode="auto">
          <a:xfrm>
            <a:off x="6054725" y="3644901"/>
            <a:ext cx="857250" cy="12350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4" name="object 6">
            <a:extLst>
              <a:ext uri="{FF2B5EF4-FFF2-40B4-BE49-F238E27FC236}">
                <a16:creationId xmlns:a16="http://schemas.microsoft.com/office/drawing/2014/main" id="{BBB931DB-40D5-457A-A35D-F95314DD4A6E}"/>
              </a:ext>
            </a:extLst>
          </p:cNvPr>
          <p:cNvSpPr>
            <a:spLocks noChangeArrowheads="1"/>
          </p:cNvSpPr>
          <p:nvPr/>
        </p:nvSpPr>
        <p:spPr bwMode="auto">
          <a:xfrm>
            <a:off x="8053388" y="3644901"/>
            <a:ext cx="857250" cy="123507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5" name="object 8">
            <a:extLst>
              <a:ext uri="{FF2B5EF4-FFF2-40B4-BE49-F238E27FC236}">
                <a16:creationId xmlns:a16="http://schemas.microsoft.com/office/drawing/2014/main" id="{650199D4-17A4-433E-881F-4F516FDF43C6}"/>
              </a:ext>
            </a:extLst>
          </p:cNvPr>
          <p:cNvSpPr>
            <a:spLocks noChangeArrowheads="1"/>
          </p:cNvSpPr>
          <p:nvPr/>
        </p:nvSpPr>
        <p:spPr bwMode="auto">
          <a:xfrm>
            <a:off x="4067176" y="3048000"/>
            <a:ext cx="2366963" cy="5032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6" name="object 9">
            <a:extLst>
              <a:ext uri="{FF2B5EF4-FFF2-40B4-BE49-F238E27FC236}">
                <a16:creationId xmlns:a16="http://schemas.microsoft.com/office/drawing/2014/main" id="{16DA6B54-3216-433A-A8D6-54C492FC08BC}"/>
              </a:ext>
            </a:extLst>
          </p:cNvPr>
          <p:cNvSpPr>
            <a:spLocks noChangeArrowheads="1"/>
          </p:cNvSpPr>
          <p:nvPr/>
        </p:nvSpPr>
        <p:spPr bwMode="auto">
          <a:xfrm>
            <a:off x="6570663" y="3989388"/>
            <a:ext cx="1841500" cy="385762"/>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7" name="object 10">
            <a:extLst>
              <a:ext uri="{FF2B5EF4-FFF2-40B4-BE49-F238E27FC236}">
                <a16:creationId xmlns:a16="http://schemas.microsoft.com/office/drawing/2014/main" id="{89332360-0472-46AE-B7F7-5B8CBC57D393}"/>
              </a:ext>
            </a:extLst>
          </p:cNvPr>
          <p:cNvSpPr>
            <a:spLocks noChangeArrowheads="1"/>
          </p:cNvSpPr>
          <p:nvPr/>
        </p:nvSpPr>
        <p:spPr bwMode="auto">
          <a:xfrm>
            <a:off x="6554788" y="3048000"/>
            <a:ext cx="1873250" cy="419100"/>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8" name="object 12">
            <a:extLst>
              <a:ext uri="{FF2B5EF4-FFF2-40B4-BE49-F238E27FC236}">
                <a16:creationId xmlns:a16="http://schemas.microsoft.com/office/drawing/2014/main" id="{427EC17A-B977-473E-B363-FA688861E270}"/>
              </a:ext>
            </a:extLst>
          </p:cNvPr>
          <p:cNvSpPr>
            <a:spLocks noChangeArrowheads="1"/>
          </p:cNvSpPr>
          <p:nvPr/>
        </p:nvSpPr>
        <p:spPr bwMode="auto">
          <a:xfrm>
            <a:off x="8097838" y="4779963"/>
            <a:ext cx="336550" cy="457200"/>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9" name="object 14">
            <a:extLst>
              <a:ext uri="{FF2B5EF4-FFF2-40B4-BE49-F238E27FC236}">
                <a16:creationId xmlns:a16="http://schemas.microsoft.com/office/drawing/2014/main" id="{816D51FF-74BD-4885-89AC-CB71A7AA402D}"/>
              </a:ext>
            </a:extLst>
          </p:cNvPr>
          <p:cNvSpPr>
            <a:spLocks noChangeArrowheads="1"/>
          </p:cNvSpPr>
          <p:nvPr/>
        </p:nvSpPr>
        <p:spPr bwMode="auto">
          <a:xfrm>
            <a:off x="7788276" y="5022850"/>
            <a:ext cx="334963" cy="457200"/>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2" name="object 22">
            <a:extLst>
              <a:ext uri="{FF2B5EF4-FFF2-40B4-BE49-F238E27FC236}">
                <a16:creationId xmlns:a16="http://schemas.microsoft.com/office/drawing/2014/main" id="{188FEBD6-1167-4765-9A24-D49305E5FBF5}"/>
              </a:ext>
            </a:extLst>
          </p:cNvPr>
          <p:cNvSpPr txBox="1"/>
          <p:nvPr/>
        </p:nvSpPr>
        <p:spPr>
          <a:xfrm>
            <a:off x="1524000" y="4418013"/>
            <a:ext cx="9144000" cy="1168400"/>
          </a:xfrm>
          <a:prstGeom prst="rect">
            <a:avLst/>
          </a:prstGeom>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PH" altLang="en-US" sz="2000" b="1">
                <a:solidFill>
                  <a:srgbClr val="003300"/>
                </a:solidFill>
                <a:latin typeface="Trebuchet MS" panose="020B0603020202020204" pitchFamily="34" charset="0"/>
              </a:rPr>
              <a:t>RBA-ENVIRONMENT, HEALTH &amp; SAFETY CONSULTANCY &amp; TRAINING SOLUTION</a:t>
            </a:r>
            <a:endParaRPr lang="en-US" altLang="en-US" sz="2000" b="1">
              <a:solidFill>
                <a:srgbClr val="003300"/>
              </a:solidFill>
              <a:latin typeface="Trebuchet MS" panose="020B0603020202020204" pitchFamily="34" charset="0"/>
            </a:endParaRPr>
          </a:p>
          <a:p>
            <a:pPr algn="ctr">
              <a:spcBef>
                <a:spcPts val="13"/>
              </a:spcBef>
            </a:pPr>
            <a:r>
              <a:rPr lang="en-US" altLang="en-US" sz="2800" b="1">
                <a:latin typeface="Trebuchet MS" panose="020B0603020202020204" pitchFamily="34" charset="0"/>
              </a:rPr>
              <a:t>Website</a:t>
            </a:r>
            <a:r>
              <a:rPr lang="en-PH" altLang="en-US" sz="2800" b="1">
                <a:latin typeface="Trebuchet MS" panose="020B0603020202020204" pitchFamily="34" charset="0"/>
              </a:rPr>
              <a:t>: </a:t>
            </a:r>
            <a:r>
              <a:rPr lang="en-US" altLang="en-US" sz="2800" b="1">
                <a:solidFill>
                  <a:srgbClr val="0000FF"/>
                </a:solidFill>
                <a:latin typeface="Trebuchet MS" panose="020B0603020202020204" pitchFamily="34" charset="0"/>
              </a:rPr>
              <a:t>www.</a:t>
            </a:r>
            <a:r>
              <a:rPr lang="en-PH" altLang="en-US" sz="2800" b="1">
                <a:solidFill>
                  <a:srgbClr val="0000FF"/>
                </a:solidFill>
                <a:latin typeface="Trebuchet MS" panose="020B0603020202020204" pitchFamily="34" charset="0"/>
              </a:rPr>
              <a:t>rba-ehscts.com</a:t>
            </a:r>
          </a:p>
          <a:p>
            <a:pPr algn="ctr">
              <a:spcBef>
                <a:spcPts val="13"/>
              </a:spcBef>
            </a:pPr>
            <a:r>
              <a:rPr lang="en-US" altLang="en-US" sz="2800" b="1">
                <a:latin typeface="Trebuchet MS" panose="020B0603020202020204" pitchFamily="34" charset="0"/>
              </a:rPr>
              <a:t>Email:</a:t>
            </a:r>
            <a:r>
              <a:rPr lang="en-PH" altLang="en-US" sz="2800" b="1">
                <a:solidFill>
                  <a:srgbClr val="0000FF"/>
                </a:solidFill>
                <a:latin typeface="Trebuchet MS" panose="020B0603020202020204" pitchFamily="34" charset="0"/>
              </a:rPr>
              <a:t>rba.info@yahoo.com</a:t>
            </a:r>
            <a:endParaRPr lang="en-US" altLang="en-US" sz="2800" b="1">
              <a:solidFill>
                <a:srgbClr val="0000FF"/>
              </a:solidFill>
              <a:latin typeface="Trebuchet MS" panose="020B0603020202020204" pitchFamily="34" charset="0"/>
            </a:endParaRPr>
          </a:p>
        </p:txBody>
      </p:sp>
    </p:spTree>
    <p:extLst>
      <p:ext uri="{BB962C8B-B14F-4D97-AF65-F5344CB8AC3E}">
        <p14:creationId xmlns:p14="http://schemas.microsoft.com/office/powerpoint/2010/main" val="3540443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AFE1DB2A-CA9C-4487-B24C-AC0B4EE3172E}"/>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C460A5D1-21F8-4233-8D30-8F4447489BB3}"/>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7D091470-E674-4DAC-8737-827F781A2437}"/>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CA31091E-F528-42B9-8E9F-47FA473BB3EA}"/>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0838889D-8523-49F1-9355-DCFFC1FB4943}"/>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DF7358BE-BE44-4459-B9F4-063D56CA5CC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B8B53967-0DE1-4DCB-8B00-CED0F78FC19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34BEBAC6-4FB7-4707-ACB5-3084A79FE2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F57D2439-8FBF-4283-90BF-D4C7B6D6825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9219" name="Rectangle 2050"/>
          <p:cNvSpPr>
            <a:spLocks noGrp="1" noChangeArrowheads="1"/>
          </p:cNvSpPr>
          <p:nvPr>
            <p:ph type="title"/>
          </p:nvPr>
        </p:nvSpPr>
        <p:spPr>
          <a:xfrm>
            <a:off x="1772528" y="609600"/>
            <a:ext cx="9959927" cy="1320800"/>
          </a:xfrm>
        </p:spPr>
        <p:txBody>
          <a:bodyPr/>
          <a:lstStyle/>
          <a:p>
            <a:pPr algn="ctr" eaLnBrk="1" hangingPunct="1"/>
            <a:r>
              <a:rPr lang="en-US" dirty="0">
                <a:solidFill>
                  <a:srgbClr val="C00000"/>
                </a:solidFill>
              </a:rPr>
              <a:t>CAUSES OF FIRE DEATHS</a:t>
            </a:r>
            <a:endParaRPr lang="en-US" b="0" dirty="0">
              <a:solidFill>
                <a:srgbClr val="C00000"/>
              </a:solidFill>
            </a:endParaRPr>
          </a:p>
        </p:txBody>
      </p:sp>
      <p:sp>
        <p:nvSpPr>
          <p:cNvPr id="9220" name="Rectangle 2051"/>
          <p:cNvSpPr>
            <a:spLocks noGrp="1" noChangeArrowheads="1"/>
          </p:cNvSpPr>
          <p:nvPr>
            <p:ph idx="1"/>
          </p:nvPr>
        </p:nvSpPr>
        <p:spPr bwMode="auto">
          <a:xfrm>
            <a:off x="1295519" y="1761344"/>
            <a:ext cx="9823943" cy="428001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400" dirty="0"/>
              <a:t>1. </a:t>
            </a:r>
            <a:r>
              <a:rPr lang="en-US" sz="3200" dirty="0"/>
              <a:t>Inhalation of Toxic fumes:</a:t>
            </a:r>
          </a:p>
          <a:p>
            <a:pPr eaLnBrk="1" hangingPunct="1">
              <a:buFontTx/>
              <a:buNone/>
            </a:pPr>
            <a:r>
              <a:rPr lang="en-US" sz="3200" dirty="0"/>
              <a:t>	– Carbon Monoxide (CO)</a:t>
            </a:r>
          </a:p>
          <a:p>
            <a:pPr eaLnBrk="1" hangingPunct="1">
              <a:buFontTx/>
              <a:buNone/>
            </a:pPr>
            <a:r>
              <a:rPr lang="en-US" sz="3200" dirty="0"/>
              <a:t>	– Carbon Dioxide (CO2)</a:t>
            </a:r>
          </a:p>
          <a:p>
            <a:pPr eaLnBrk="1" hangingPunct="1">
              <a:buFontTx/>
              <a:buNone/>
            </a:pPr>
            <a:r>
              <a:rPr lang="en-US" sz="3200" dirty="0"/>
              <a:t>	– Hydrogen Cyanide (</a:t>
            </a:r>
            <a:r>
              <a:rPr lang="en-US" sz="3200" dirty="0" err="1"/>
              <a:t>HCn</a:t>
            </a:r>
            <a:r>
              <a:rPr lang="en-US" sz="3200" dirty="0"/>
              <a:t>)</a:t>
            </a:r>
          </a:p>
          <a:p>
            <a:pPr eaLnBrk="1" hangingPunct="1">
              <a:buFontTx/>
              <a:buNone/>
            </a:pPr>
            <a:r>
              <a:rPr lang="en-US" sz="3200" dirty="0"/>
              <a:t>	– Nitrous Oxide (N2O) / Nitrogen</a:t>
            </a:r>
          </a:p>
          <a:p>
            <a:pPr eaLnBrk="1" hangingPunct="1">
              <a:buFontTx/>
              <a:buNone/>
            </a:pPr>
            <a:r>
              <a:rPr lang="en-US" sz="3200" dirty="0"/>
              <a:t>	– Dioxide (NO2)</a:t>
            </a:r>
          </a:p>
          <a:p>
            <a:pPr eaLnBrk="1" hangingPunct="1">
              <a:buFontTx/>
              <a:buNone/>
            </a:pPr>
            <a:r>
              <a:rPr lang="en-US" sz="3200" dirty="0"/>
              <a:t>	– Fluorides (F) and Chlorides (Cl)</a:t>
            </a:r>
          </a:p>
          <a:p>
            <a:pPr eaLnBrk="1" hangingPunct="1"/>
            <a:endParaRPr lang="en-US" dirty="0"/>
          </a:p>
        </p:txBody>
      </p:sp>
      <p:sp>
        <p:nvSpPr>
          <p:cNvPr id="92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0C9D98E-3161-465A-B02D-7A1705451647}" type="slidenum">
              <a:rPr lang="en-US" b="0"/>
              <a:pPr eaLnBrk="1" hangingPunct="1"/>
              <a:t>5</a:t>
            </a:fld>
            <a:endParaRPr lang="en-US" b="0"/>
          </a:p>
        </p:txBody>
      </p:sp>
    </p:spTree>
    <p:extLst>
      <p:ext uri="{BB962C8B-B14F-4D97-AF65-F5344CB8AC3E}">
        <p14:creationId xmlns:p14="http://schemas.microsoft.com/office/powerpoint/2010/main" val="265909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BCB1C37F-5759-4819-A2FB-5EAC725B10C1}"/>
              </a:ext>
            </a:extLst>
          </p:cNvPr>
          <p:cNvGrpSpPr>
            <a:grpSpLocks/>
          </p:cNvGrpSpPr>
          <p:nvPr/>
        </p:nvGrpSpPr>
        <p:grpSpPr bwMode="auto">
          <a:xfrm>
            <a:off x="-1" y="-52388"/>
            <a:ext cx="12379569" cy="6910388"/>
            <a:chOff x="0" y="-52708"/>
            <a:chExt cx="9296400" cy="6910708"/>
          </a:xfrm>
        </p:grpSpPr>
        <p:grpSp>
          <p:nvGrpSpPr>
            <p:cNvPr id="6" name="Group 4">
              <a:extLst>
                <a:ext uri="{FF2B5EF4-FFF2-40B4-BE49-F238E27FC236}">
                  <a16:creationId xmlns:a16="http://schemas.microsoft.com/office/drawing/2014/main" id="{56CC7731-5EF1-4EA3-BCA3-40F68B1B1AB5}"/>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1207872E-B7C6-49D3-809A-936F8EB064DA}"/>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715EC005-2D58-4527-BA59-2556A340F938}"/>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DE862EB6-3B8F-46C9-B920-92E4520D1D47}"/>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76BA288D-1266-4040-8E01-1DAE4516DC2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7DE5A292-0634-4122-BEBE-B400D454BD5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5DD444CB-044A-4BC7-B0E4-9452D891EF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5E4DCA16-7350-4BF5-B8BC-72699627894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0243" name="Rectangle 1026"/>
          <p:cNvSpPr>
            <a:spLocks noGrp="1" noChangeArrowheads="1"/>
          </p:cNvSpPr>
          <p:nvPr>
            <p:ph type="title"/>
          </p:nvPr>
        </p:nvSpPr>
        <p:spPr>
          <a:xfrm>
            <a:off x="1561806" y="609600"/>
            <a:ext cx="7712195" cy="1320800"/>
          </a:xfrm>
        </p:spPr>
        <p:txBody>
          <a:bodyPr/>
          <a:lstStyle/>
          <a:p>
            <a:pPr algn="ctr" eaLnBrk="1" hangingPunct="1"/>
            <a:r>
              <a:rPr lang="en-US" dirty="0">
                <a:solidFill>
                  <a:srgbClr val="C00000"/>
                </a:solidFill>
              </a:rPr>
              <a:t>CAUSES OF FIRE DEATHS</a:t>
            </a:r>
            <a:endParaRPr lang="en-US" b="0" dirty="0">
              <a:solidFill>
                <a:srgbClr val="C00000"/>
              </a:solidFill>
            </a:endParaRPr>
          </a:p>
        </p:txBody>
      </p:sp>
      <p:sp>
        <p:nvSpPr>
          <p:cNvPr id="10244" name="Rectangle 1027"/>
          <p:cNvSpPr>
            <a:spLocks noGrp="1" noChangeArrowheads="1"/>
          </p:cNvSpPr>
          <p:nvPr>
            <p:ph idx="1"/>
          </p:nvPr>
        </p:nvSpPr>
        <p:spPr bwMode="auto">
          <a:xfrm>
            <a:off x="677334" y="1714529"/>
            <a:ext cx="10648022" cy="43268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z="2400" dirty="0"/>
              <a:t>2. </a:t>
            </a:r>
            <a:r>
              <a:rPr lang="en-US" sz="3200" dirty="0"/>
              <a:t>Insufficient oxygen (Asphyxia)</a:t>
            </a:r>
          </a:p>
          <a:p>
            <a:pPr eaLnBrk="1" hangingPunct="1">
              <a:buFontTx/>
              <a:buNone/>
            </a:pPr>
            <a:r>
              <a:rPr lang="en-US" sz="3200" dirty="0"/>
              <a:t>3. Effects of heat (Hyperthermia)</a:t>
            </a:r>
          </a:p>
          <a:p>
            <a:pPr eaLnBrk="1" hangingPunct="1">
              <a:buFontTx/>
              <a:buNone/>
            </a:pPr>
            <a:r>
              <a:rPr lang="en-US" sz="3200" dirty="0"/>
              <a:t>4. Bronchial and pulmonary swelling (Edema) with blood congestion (Hyperemia)</a:t>
            </a:r>
          </a:p>
          <a:p>
            <a:pPr eaLnBrk="1" hangingPunct="1">
              <a:buFontTx/>
              <a:buNone/>
            </a:pPr>
            <a:r>
              <a:rPr lang="en-US" sz="3200" dirty="0"/>
              <a:t>5. Ventricular fibrillation</a:t>
            </a:r>
          </a:p>
          <a:p>
            <a:pPr eaLnBrk="1" hangingPunct="1">
              <a:buFontTx/>
              <a:buNone/>
            </a:pPr>
            <a:r>
              <a:rPr lang="en-US" sz="3200" dirty="0"/>
              <a:t>6. Backdraft or smoke explosion</a:t>
            </a:r>
          </a:p>
          <a:p>
            <a:pPr eaLnBrk="1" hangingPunct="1"/>
            <a:endParaRPr lang="en-US" sz="2400" dirty="0"/>
          </a:p>
        </p:txBody>
      </p:sp>
      <p:sp>
        <p:nvSpPr>
          <p:cNvPr id="102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E8708E61-4C14-48B7-A6E7-8D58AA1FE89A}" type="slidenum">
              <a:rPr lang="en-US" b="0"/>
              <a:pPr eaLnBrk="1" hangingPunct="1"/>
              <a:t>6</a:t>
            </a:fld>
            <a:endParaRPr lang="en-US" b="0"/>
          </a:p>
        </p:txBody>
      </p:sp>
    </p:spTree>
    <p:extLst>
      <p:ext uri="{BB962C8B-B14F-4D97-AF65-F5344CB8AC3E}">
        <p14:creationId xmlns:p14="http://schemas.microsoft.com/office/powerpoint/2010/main" val="372529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CFFE8EA8-C315-4A74-B620-527329A2669E}"/>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8FB8DBA8-AF2C-41E1-A2F3-E4F2F3191A60}"/>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A782C381-50B4-4715-8D1C-0A79AD88249C}"/>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2CB5EFC6-7570-44A0-8D53-31C4F447CD0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36032A88-500A-4B37-B330-085F9931DB3B}"/>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167D3ABA-CB19-4B65-9AD3-9568EBF8B12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7F4A75F5-10C1-4DD9-A7F0-FE1CA329567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7695A645-CB44-45CD-92A8-D2B27FF8D3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51860939-26A9-4BBC-9B25-9049BD1A672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267" name="Rectangle 5122"/>
          <p:cNvSpPr>
            <a:spLocks noGrp="1" noChangeArrowheads="1"/>
          </p:cNvSpPr>
          <p:nvPr>
            <p:ph type="title"/>
          </p:nvPr>
        </p:nvSpPr>
        <p:spPr>
          <a:xfrm>
            <a:off x="1661740" y="609600"/>
            <a:ext cx="9761226" cy="1320800"/>
          </a:xfrm>
        </p:spPr>
        <p:txBody>
          <a:bodyPr/>
          <a:lstStyle/>
          <a:p>
            <a:pPr algn="ctr" eaLnBrk="1" hangingPunct="1"/>
            <a:r>
              <a:rPr lang="en-US" dirty="0">
                <a:solidFill>
                  <a:srgbClr val="C00000"/>
                </a:solidFill>
              </a:rPr>
              <a:t>FIRE SAFETY</a:t>
            </a:r>
          </a:p>
        </p:txBody>
      </p:sp>
      <p:sp>
        <p:nvSpPr>
          <p:cNvPr id="11268" name="Rectangle 5123"/>
          <p:cNvSpPr>
            <a:spLocks noGrp="1" noChangeArrowheads="1"/>
          </p:cNvSpPr>
          <p:nvPr>
            <p:ph idx="1"/>
          </p:nvPr>
        </p:nvSpPr>
        <p:spPr bwMode="auto">
          <a:xfrm>
            <a:off x="422031" y="1603915"/>
            <a:ext cx="11394831" cy="443744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just" eaLnBrk="1" hangingPunct="1"/>
            <a:r>
              <a:rPr lang="en-US" sz="2800" b="1" u="sng" dirty="0"/>
              <a:t>FIRE PREVENTION </a:t>
            </a:r>
            <a:r>
              <a:rPr lang="en-US" sz="2800" dirty="0"/>
              <a:t>– Preventing occurrence of destructive fire or reduce likelihood of destructive fire.</a:t>
            </a:r>
          </a:p>
          <a:p>
            <a:pPr algn="just" eaLnBrk="1" hangingPunct="1"/>
            <a:r>
              <a:rPr lang="en-US" sz="2800" b="1" u="sng" dirty="0"/>
              <a:t>FIRE SUPPRESION </a:t>
            </a:r>
            <a:r>
              <a:rPr lang="en-US" sz="2800" dirty="0"/>
              <a:t>– Extinguishing unwanted/ uncontrolled destructive fire. Means of mitigation. Reduce the effect of destructive fire.</a:t>
            </a:r>
          </a:p>
          <a:p>
            <a:pPr algn="just" eaLnBrk="1" hangingPunct="1"/>
            <a:r>
              <a:rPr lang="en-US" sz="2800" b="1" u="sng" dirty="0"/>
              <a:t>FIRE EMERGENCY PREPAREDNESS </a:t>
            </a:r>
            <a:r>
              <a:rPr lang="en-US" sz="2800" dirty="0"/>
              <a:t>– Preparing persons in the eventuality of a fire emergency.</a:t>
            </a:r>
          </a:p>
          <a:p>
            <a:pPr eaLnBrk="1" hangingPunct="1"/>
            <a:endParaRPr lang="en-US" sz="2800" dirty="0"/>
          </a:p>
        </p:txBody>
      </p:sp>
      <p:sp>
        <p:nvSpPr>
          <p:cNvPr id="112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628979D7-0BCF-4CF4-9245-A12C95A97B14}" type="slidenum">
              <a:rPr lang="en-US" b="0"/>
              <a:pPr eaLnBrk="1" hangingPunct="1"/>
              <a:t>7</a:t>
            </a:fld>
            <a:endParaRPr lang="en-US" b="0"/>
          </a:p>
        </p:txBody>
      </p:sp>
    </p:spTree>
    <p:extLst>
      <p:ext uri="{BB962C8B-B14F-4D97-AF65-F5344CB8AC3E}">
        <p14:creationId xmlns:p14="http://schemas.microsoft.com/office/powerpoint/2010/main" val="26923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D8CA61F4-B3EC-4AE0-BDC8-F634BCD7B9BB}"/>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DC39CFA3-1A63-4559-8777-A1B324E7366D}"/>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D621EEAE-AACC-4A4E-A5BF-73F17ABEF9C1}"/>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F634B36B-B3AC-41D7-9FA6-A7DE24C6D903}"/>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3BB6B2D4-E1EA-4304-A48E-A6B375E95C6F}"/>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D6CF6243-556D-4380-AC53-33DCD7776BCE}"/>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F15321F1-345A-4B01-8450-E1904FB8B36D}"/>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40FD29A3-A6FE-4CF1-AE26-64E801D4DB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D6F59AF4-3386-459A-9036-C27341B423AD}"/>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2291" name="Rectangle 1026"/>
          <p:cNvSpPr>
            <a:spLocks noGrp="1" noChangeArrowheads="1"/>
          </p:cNvSpPr>
          <p:nvPr>
            <p:ph type="title"/>
          </p:nvPr>
        </p:nvSpPr>
        <p:spPr>
          <a:xfrm>
            <a:off x="1524000" y="274638"/>
            <a:ext cx="9144000" cy="1143000"/>
          </a:xfrm>
        </p:spPr>
        <p:txBody>
          <a:bodyPr/>
          <a:lstStyle/>
          <a:p>
            <a:pPr algn="ctr" eaLnBrk="1" hangingPunct="1"/>
            <a:r>
              <a:rPr lang="en-US" dirty="0">
                <a:solidFill>
                  <a:srgbClr val="C00000"/>
                </a:solidFill>
              </a:rPr>
              <a:t>FIRE PREVENTION PRACTICES</a:t>
            </a:r>
          </a:p>
        </p:txBody>
      </p:sp>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03EFA5A6-B670-4B67-B4A4-E1259B1B2143}" type="slidenum">
              <a:rPr lang="en-US" b="0"/>
              <a:pPr eaLnBrk="1" hangingPunct="1"/>
              <a:t>8</a:t>
            </a:fld>
            <a:endParaRPr lang="en-US" b="0"/>
          </a:p>
        </p:txBody>
      </p:sp>
      <p:sp>
        <p:nvSpPr>
          <p:cNvPr id="12292" name="Rectangle 1028"/>
          <p:cNvSpPr>
            <a:spLocks noChangeArrowheads="1"/>
          </p:cNvSpPr>
          <p:nvPr/>
        </p:nvSpPr>
        <p:spPr bwMode="auto">
          <a:xfrm>
            <a:off x="520505" y="1512889"/>
            <a:ext cx="11296357" cy="544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lnSpc>
                <a:spcPct val="90000"/>
              </a:lnSpc>
              <a:spcBef>
                <a:spcPct val="50000"/>
              </a:spcBef>
              <a:buFontTx/>
              <a:buChar char="•"/>
            </a:pPr>
            <a:r>
              <a:rPr lang="en-US" sz="2600" b="0" dirty="0"/>
              <a:t>Correct all defective wiring systems. </a:t>
            </a:r>
          </a:p>
          <a:p>
            <a:pPr eaLnBrk="1" hangingPunct="1">
              <a:lnSpc>
                <a:spcPct val="90000"/>
              </a:lnSpc>
              <a:spcBef>
                <a:spcPct val="50000"/>
              </a:spcBef>
              <a:buFontTx/>
              <a:buChar char="•"/>
            </a:pPr>
            <a:r>
              <a:rPr lang="en-US" sz="2600" b="0" dirty="0"/>
              <a:t>Never overload a power outlet. </a:t>
            </a:r>
          </a:p>
          <a:p>
            <a:pPr eaLnBrk="1" hangingPunct="1">
              <a:lnSpc>
                <a:spcPct val="90000"/>
              </a:lnSpc>
              <a:spcBef>
                <a:spcPct val="50000"/>
              </a:spcBef>
              <a:buFontTx/>
              <a:buChar char="•"/>
            </a:pPr>
            <a:r>
              <a:rPr lang="en-US" sz="2600" b="0" dirty="0"/>
              <a:t>Unplug all appliances that are not in use. </a:t>
            </a:r>
          </a:p>
          <a:p>
            <a:pPr eaLnBrk="1" hangingPunct="1">
              <a:lnSpc>
                <a:spcPct val="90000"/>
              </a:lnSpc>
              <a:spcBef>
                <a:spcPct val="50000"/>
              </a:spcBef>
              <a:buFontTx/>
              <a:buChar char="•"/>
            </a:pPr>
            <a:r>
              <a:rPr lang="en-US" sz="2600" b="0" dirty="0"/>
              <a:t>Never bypass fuses or circuit breakers. </a:t>
            </a:r>
          </a:p>
          <a:p>
            <a:pPr eaLnBrk="1" hangingPunct="1">
              <a:lnSpc>
                <a:spcPct val="90000"/>
              </a:lnSpc>
              <a:spcBef>
                <a:spcPct val="50000"/>
              </a:spcBef>
              <a:buFontTx/>
              <a:buChar char="•"/>
            </a:pPr>
            <a:r>
              <a:rPr lang="en-US" sz="2600" b="0" dirty="0"/>
              <a:t>Never play with matches or lighters</a:t>
            </a:r>
          </a:p>
          <a:p>
            <a:pPr eaLnBrk="1" hangingPunct="1">
              <a:lnSpc>
                <a:spcPct val="90000"/>
              </a:lnSpc>
              <a:spcBef>
                <a:spcPct val="50000"/>
              </a:spcBef>
              <a:buFontTx/>
              <a:buChar char="•"/>
            </a:pPr>
            <a:r>
              <a:rPr lang="en-US" sz="2600" b="0" dirty="0"/>
              <a:t>Always keep stoves that use LPG’s in good condition</a:t>
            </a:r>
          </a:p>
          <a:p>
            <a:pPr eaLnBrk="1" hangingPunct="1">
              <a:lnSpc>
                <a:spcPct val="90000"/>
              </a:lnSpc>
              <a:spcBef>
                <a:spcPct val="50000"/>
              </a:spcBef>
              <a:buFontTx/>
              <a:buChar char="•"/>
            </a:pPr>
            <a:r>
              <a:rPr lang="en-US" sz="2600" b="0" dirty="0"/>
              <a:t>Practice safe storage of chemicals</a:t>
            </a:r>
          </a:p>
          <a:p>
            <a:pPr eaLnBrk="1" hangingPunct="1">
              <a:lnSpc>
                <a:spcPct val="90000"/>
              </a:lnSpc>
              <a:spcBef>
                <a:spcPct val="50000"/>
              </a:spcBef>
              <a:buFontTx/>
              <a:buChar char="•"/>
            </a:pPr>
            <a:r>
              <a:rPr lang="en-US" sz="2600" b="0" dirty="0"/>
              <a:t>Smoke only in designated smoking areas.</a:t>
            </a:r>
          </a:p>
          <a:p>
            <a:pPr eaLnBrk="1" hangingPunct="1">
              <a:lnSpc>
                <a:spcPct val="90000"/>
              </a:lnSpc>
              <a:spcBef>
                <a:spcPct val="50000"/>
              </a:spcBef>
              <a:buFontTx/>
              <a:buChar char="•"/>
            </a:pPr>
            <a:endParaRPr lang="en-US" sz="2600" b="0" dirty="0"/>
          </a:p>
          <a:p>
            <a:pPr eaLnBrk="1" hangingPunct="1">
              <a:lnSpc>
                <a:spcPct val="90000"/>
              </a:lnSpc>
              <a:spcBef>
                <a:spcPct val="50000"/>
              </a:spcBef>
              <a:buFontTx/>
              <a:buChar char="•"/>
            </a:pPr>
            <a:endParaRPr lang="en-US" sz="2600" b="0" dirty="0"/>
          </a:p>
        </p:txBody>
      </p:sp>
    </p:spTree>
    <p:extLst>
      <p:ext uri="{BB962C8B-B14F-4D97-AF65-F5344CB8AC3E}">
        <p14:creationId xmlns:p14="http://schemas.microsoft.com/office/powerpoint/2010/main" val="701375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3">
            <a:extLst>
              <a:ext uri="{FF2B5EF4-FFF2-40B4-BE49-F238E27FC236}">
                <a16:creationId xmlns:a16="http://schemas.microsoft.com/office/drawing/2014/main" id="{5FAEDFDD-2DF9-46DD-A274-3BA68BABE9A1}"/>
              </a:ext>
            </a:extLst>
          </p:cNvPr>
          <p:cNvGrpSpPr>
            <a:grpSpLocks/>
          </p:cNvGrpSpPr>
          <p:nvPr/>
        </p:nvGrpSpPr>
        <p:grpSpPr bwMode="auto">
          <a:xfrm>
            <a:off x="0" y="-52388"/>
            <a:ext cx="12192000" cy="6910388"/>
            <a:chOff x="0" y="-52708"/>
            <a:chExt cx="9296400" cy="6910708"/>
          </a:xfrm>
        </p:grpSpPr>
        <p:grpSp>
          <p:nvGrpSpPr>
            <p:cNvPr id="6" name="Group 4">
              <a:extLst>
                <a:ext uri="{FF2B5EF4-FFF2-40B4-BE49-F238E27FC236}">
                  <a16:creationId xmlns:a16="http://schemas.microsoft.com/office/drawing/2014/main" id="{2D648FE1-04B0-4438-B919-101DC04D60A7}"/>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837A06AC-C95C-445F-B94F-A68A94AEEE8F}"/>
                  </a:ext>
                </a:extLst>
              </p:cNvPr>
              <p:cNvGrpSpPr>
                <a:grpSpLocks/>
              </p:cNvGrpSpPr>
              <p:nvPr/>
            </p:nvGrpSpPr>
            <p:grpSpPr bwMode="auto">
              <a:xfrm>
                <a:off x="0" y="-52708"/>
                <a:ext cx="9296400" cy="4548508"/>
                <a:chOff x="0" y="0"/>
                <a:chExt cx="3218687" cy="2028766"/>
              </a:xfrm>
            </p:grpSpPr>
            <p:sp>
              <p:nvSpPr>
                <p:cNvPr id="10" name="Rectangle 10">
                  <a:extLst>
                    <a:ext uri="{FF2B5EF4-FFF2-40B4-BE49-F238E27FC236}">
                      <a16:creationId xmlns:a16="http://schemas.microsoft.com/office/drawing/2014/main" id="{C7474A49-DF86-4064-BB64-1C745AC10A4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1">
                  <a:extLst>
                    <a:ext uri="{FF2B5EF4-FFF2-40B4-BE49-F238E27FC236}">
                      <a16:creationId xmlns:a16="http://schemas.microsoft.com/office/drawing/2014/main" id="{E02EEB41-C334-4761-8038-CE9968988A98}"/>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BE6CF015-75E4-47E6-A0E0-4C40DA495435}"/>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3">
                    <a:extLst>
                      <a:ext uri="{FF2B5EF4-FFF2-40B4-BE49-F238E27FC236}">
                        <a16:creationId xmlns:a16="http://schemas.microsoft.com/office/drawing/2014/main" id="{13009320-2490-4EBC-97A9-8A96FF67019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9">
                <a:extLst>
                  <a:ext uri="{FF2B5EF4-FFF2-40B4-BE49-F238E27FC236}">
                    <a16:creationId xmlns:a16="http://schemas.microsoft.com/office/drawing/2014/main" id="{5D2C640C-02B0-4869-BA52-D4EB48EAE1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3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D2CF90DF-7218-46E9-9D9B-A0D043A23D2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3315" name="Rectangle 2"/>
          <p:cNvSpPr>
            <a:spLocks noGrp="1" noChangeArrowheads="1"/>
          </p:cNvSpPr>
          <p:nvPr>
            <p:ph type="title"/>
          </p:nvPr>
        </p:nvSpPr>
        <p:spPr>
          <a:xfrm>
            <a:off x="2278966" y="274638"/>
            <a:ext cx="9713164" cy="1143000"/>
          </a:xfrm>
        </p:spPr>
        <p:txBody>
          <a:bodyPr>
            <a:normAutofit fontScale="90000"/>
          </a:bodyPr>
          <a:lstStyle/>
          <a:p>
            <a:pPr eaLnBrk="1" hangingPunct="1"/>
            <a:r>
              <a:rPr lang="en-US" sz="4000" dirty="0">
                <a:solidFill>
                  <a:srgbClr val="C00000"/>
                </a:solidFill>
              </a:rPr>
              <a:t>PRINCIPLES OF FIRE PREVENTION</a:t>
            </a:r>
            <a:br>
              <a:rPr lang="en-US" sz="4000" dirty="0">
                <a:solidFill>
                  <a:srgbClr val="C00000"/>
                </a:solidFill>
              </a:rPr>
            </a:br>
            <a:r>
              <a:rPr lang="en-US" sz="4000" dirty="0">
                <a:solidFill>
                  <a:srgbClr val="C00000"/>
                </a:solidFill>
              </a:rPr>
              <a:t>AND CONTROL</a:t>
            </a:r>
          </a:p>
        </p:txBody>
      </p:sp>
      <p:sp>
        <p:nvSpPr>
          <p:cNvPr id="13316" name="Rectangle 3"/>
          <p:cNvSpPr>
            <a:spLocks noGrp="1" noChangeArrowheads="1"/>
          </p:cNvSpPr>
          <p:nvPr>
            <p:ph idx="1"/>
          </p:nvPr>
        </p:nvSpPr>
        <p:spPr bwMode="auto">
          <a:xfrm>
            <a:off x="689317" y="1752601"/>
            <a:ext cx="11302814"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buFontTx/>
              <a:buNone/>
            </a:pPr>
            <a:r>
              <a:rPr lang="en-US" sz="4400" dirty="0"/>
              <a:t>• Prevent the Outbreak of Fire </a:t>
            </a:r>
          </a:p>
          <a:p>
            <a:pPr eaLnBrk="1" hangingPunct="1">
              <a:buFontTx/>
              <a:buNone/>
            </a:pPr>
            <a:r>
              <a:rPr lang="en-US" sz="4400" dirty="0"/>
              <a:t>• Provide for Early Detection</a:t>
            </a:r>
          </a:p>
          <a:p>
            <a:pPr eaLnBrk="1" hangingPunct="1">
              <a:buFontTx/>
              <a:buNone/>
            </a:pPr>
            <a:r>
              <a:rPr lang="en-US" sz="4400" dirty="0"/>
              <a:t>• Prevent the Spread of Fire</a:t>
            </a:r>
          </a:p>
          <a:p>
            <a:pPr eaLnBrk="1" hangingPunct="1">
              <a:buFontTx/>
              <a:buNone/>
            </a:pPr>
            <a:r>
              <a:rPr lang="en-US" sz="4400" dirty="0"/>
              <a:t>• Provide for Prompt Extinguishment</a:t>
            </a:r>
          </a:p>
          <a:p>
            <a:pPr eaLnBrk="1" hangingPunct="1">
              <a:buFontTx/>
              <a:buNone/>
            </a:pPr>
            <a:r>
              <a:rPr lang="en-US" sz="4400" dirty="0"/>
              <a:t>• Provide for Prompt and Orderly Evacuation</a:t>
            </a:r>
          </a:p>
          <a:p>
            <a:pPr eaLnBrk="1" hangingPunct="1">
              <a:buFontTx/>
              <a:buNone/>
            </a:pPr>
            <a:endParaRPr lang="en-US" sz="4400" dirty="0"/>
          </a:p>
        </p:txBody>
      </p:sp>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fld id="{A0863509-0B63-4C1A-9ADB-40CF85C6009C}" type="slidenum">
              <a:rPr lang="en-US" b="0"/>
              <a:pPr eaLnBrk="1" hangingPunct="1"/>
              <a:t>9</a:t>
            </a:fld>
            <a:endParaRPr lang="en-US" b="0"/>
          </a:p>
        </p:txBody>
      </p:sp>
    </p:spTree>
    <p:extLst>
      <p:ext uri="{BB962C8B-B14F-4D97-AF65-F5344CB8AC3E}">
        <p14:creationId xmlns:p14="http://schemas.microsoft.com/office/powerpoint/2010/main" val="3560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panose="02040503050406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0</TotalTime>
  <Words>3958</Words>
  <Application>Microsoft Office PowerPoint</Application>
  <PresentationFormat>Widescreen</PresentationFormat>
  <Paragraphs>600</Paragraphs>
  <Slides>44</Slides>
  <Notes>43</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6" baseType="lpstr">
      <vt:lpstr>Arial</vt:lpstr>
      <vt:lpstr>Arial Black</vt:lpstr>
      <vt:lpstr>Calibri</vt:lpstr>
      <vt:lpstr>Symbol</vt:lpstr>
      <vt:lpstr>Tahoma</vt:lpstr>
      <vt:lpstr>Times New Roman</vt:lpstr>
      <vt:lpstr>Trebuchet MS</vt:lpstr>
      <vt:lpstr>Verdana</vt:lpstr>
      <vt:lpstr>Wingdings</vt:lpstr>
      <vt:lpstr>Wingdings 3</vt:lpstr>
      <vt:lpstr>Facet</vt:lpstr>
      <vt:lpstr>CorelPhotoPaint.Image.8</vt:lpstr>
      <vt:lpstr>PowerPoint Presentation</vt:lpstr>
      <vt:lpstr>OBJECTIVES</vt:lpstr>
      <vt:lpstr>TOP CAUSES OF FIRE IN THE PHILIPPINES</vt:lpstr>
      <vt:lpstr>TRAGIC FIRE INCIDENTS IN THE PHILIPPINES</vt:lpstr>
      <vt:lpstr>CAUSES OF FIRE DEATHS</vt:lpstr>
      <vt:lpstr>CAUSES OF FIRE DEATHS</vt:lpstr>
      <vt:lpstr>FIRE SAFETY</vt:lpstr>
      <vt:lpstr>FIRE PREVENTION PRACTICES</vt:lpstr>
      <vt:lpstr>PRINCIPLES OF FIRE PREVENTION AND CONTROL</vt:lpstr>
      <vt:lpstr>WHAT IS FIRE?</vt:lpstr>
      <vt:lpstr>TRIANGLE OF FIRE</vt:lpstr>
      <vt:lpstr>FUEL</vt:lpstr>
      <vt:lpstr>FUEL</vt:lpstr>
      <vt:lpstr>WHICH IS MORE DANGEROUS</vt:lpstr>
      <vt:lpstr>OXYGEN</vt:lpstr>
      <vt:lpstr>OXYGEN</vt:lpstr>
      <vt:lpstr>HEAT</vt:lpstr>
      <vt:lpstr>SOURCES OF HEAT</vt:lpstr>
      <vt:lpstr>ELEMENTS OF FIRE (FIRE TRIANGLE)</vt:lpstr>
      <vt:lpstr>CLASSES OF FIRE</vt:lpstr>
      <vt:lpstr> CLASSES OF FIRE</vt:lpstr>
      <vt:lpstr>HEAT TRANSFER     (HOW FIRE IS SPREAD)</vt:lpstr>
      <vt:lpstr>EXTINGUISHMENTS OF FIRE</vt:lpstr>
      <vt:lpstr>PERMANENT FIRE EXTINGUISHERS</vt:lpstr>
      <vt:lpstr>PORTABLE FIRE EXTINGUISHERS</vt:lpstr>
      <vt:lpstr>PARTS OF A PORTABLE FIRE EXTINGUISHER </vt:lpstr>
      <vt:lpstr>INSIDE A PORTABLE FIRE EXTINGUISHER</vt:lpstr>
      <vt:lpstr>FIRE EXTINGUISHER REQUIREMENTS</vt:lpstr>
      <vt:lpstr>USING FIRE EXTINGUISHER</vt:lpstr>
      <vt:lpstr>USING FIRE EXTINGUISHER</vt:lpstr>
      <vt:lpstr>FIRE DETECTION AND ALARM SYSTEM</vt:lpstr>
      <vt:lpstr>TYPES OF DETECTORS</vt:lpstr>
      <vt:lpstr>EXTIGUISHMENT OF FIRE</vt:lpstr>
      <vt:lpstr>   EXIT SAFETY</vt:lpstr>
      <vt:lpstr>HOT WORK PERMIT</vt:lpstr>
      <vt:lpstr>HOTWORKS</vt:lpstr>
      <vt:lpstr>ORGANIZING THE FIRE BRIGADE</vt:lpstr>
      <vt:lpstr>QUALIFICATION of FIRE BRIGADES</vt:lpstr>
      <vt:lpstr>DUTIES OF THE FIRE BRIGADES</vt:lpstr>
      <vt:lpstr>FIRE FIGHTING TEAM</vt:lpstr>
      <vt:lpstr>EMERGENCY CONTROL ORGANIZATION</vt:lpstr>
      <vt:lpstr>PowerPoint Presentation</vt:lpstr>
      <vt:lpstr>FIRE SAFETY PROGRAM  An effective Fire Safety Program must have the following: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2018-01-28T04:36:39Z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