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62" r:id="rId4"/>
    <p:sldId id="261" r:id="rId5"/>
    <p:sldId id="260" r:id="rId6"/>
    <p:sldId id="258" r:id="rId7"/>
    <p:sldId id="274" r:id="rId8"/>
    <p:sldId id="259" r:id="rId9"/>
    <p:sldId id="263" r:id="rId10"/>
    <p:sldId id="264" r:id="rId11"/>
    <p:sldId id="265" r:id="rId12"/>
    <p:sldId id="266" r:id="rId13"/>
    <p:sldId id="268" r:id="rId14"/>
    <p:sldId id="269" r:id="rId15"/>
    <p:sldId id="270" r:id="rId16"/>
    <p:sldId id="281" r:id="rId17"/>
    <p:sldId id="282" r:id="rId18"/>
    <p:sldId id="283" r:id="rId19"/>
    <p:sldId id="284" r:id="rId20"/>
    <p:sldId id="271" r:id="rId21"/>
    <p:sldId id="273"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1C9EA42-D176-4148-BAB9-AD7431B0F8B5}" type="datetimeFigureOut">
              <a:rPr lang="en-US" smtClean="0"/>
              <a:t>7/10/2018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C1ABCCB-C5C2-4E78-8C4A-61C7E544DBAC}"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63263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1C9EA42-D176-4148-BAB9-AD7431B0F8B5}" type="datetimeFigureOut">
              <a:rPr lang="en-US" smtClean="0"/>
              <a:t>7/10/2018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C1ABCCB-C5C2-4E78-8C4A-61C7E544DBAC}" type="slidenum">
              <a:rPr lang="en-US" smtClean="0"/>
              <a:t>‹#›</a:t>
            </a:fld>
            <a:endParaRPr lang="en-US" dirty="0"/>
          </a:p>
        </p:txBody>
      </p:sp>
    </p:spTree>
    <p:extLst>
      <p:ext uri="{BB962C8B-B14F-4D97-AF65-F5344CB8AC3E}">
        <p14:creationId xmlns:p14="http://schemas.microsoft.com/office/powerpoint/2010/main" val="35062954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1C9EA42-D176-4148-BAB9-AD7431B0F8B5}" type="datetimeFigureOut">
              <a:rPr lang="en-US" smtClean="0"/>
              <a:t>7/10/2018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C1ABCCB-C5C2-4E78-8C4A-61C7E544DBAC}" type="slidenum">
              <a:rPr lang="en-US" smtClean="0"/>
              <a:t>‹#›</a:t>
            </a:fld>
            <a:endParaRPr lang="en-US" dirty="0"/>
          </a:p>
        </p:txBody>
      </p:sp>
    </p:spTree>
    <p:extLst>
      <p:ext uri="{BB962C8B-B14F-4D97-AF65-F5344CB8AC3E}">
        <p14:creationId xmlns:p14="http://schemas.microsoft.com/office/powerpoint/2010/main" val="2198573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1C9EA42-D176-4148-BAB9-AD7431B0F8B5}" type="datetimeFigureOut">
              <a:rPr lang="en-US" smtClean="0"/>
              <a:t>7/10/2018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C1ABCCB-C5C2-4E78-8C4A-61C7E544DBAC}" type="slidenum">
              <a:rPr lang="en-US" smtClean="0"/>
              <a:t>‹#›</a:t>
            </a:fld>
            <a:endParaRPr lang="en-US" dirty="0"/>
          </a:p>
        </p:txBody>
      </p:sp>
    </p:spTree>
    <p:extLst>
      <p:ext uri="{BB962C8B-B14F-4D97-AF65-F5344CB8AC3E}">
        <p14:creationId xmlns:p14="http://schemas.microsoft.com/office/powerpoint/2010/main" val="21464058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1C9EA42-D176-4148-BAB9-AD7431B0F8B5}" type="datetimeFigureOut">
              <a:rPr lang="en-US" smtClean="0"/>
              <a:t>7/10/2018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C1ABCCB-C5C2-4E78-8C4A-61C7E544DBAC}"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2609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1C9EA42-D176-4148-BAB9-AD7431B0F8B5}" type="datetimeFigureOut">
              <a:rPr lang="en-US" smtClean="0"/>
              <a:t>7/10/2018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C1ABCCB-C5C2-4E78-8C4A-61C7E544DBAC}" type="slidenum">
              <a:rPr lang="en-US" smtClean="0"/>
              <a:t>‹#›</a:t>
            </a:fld>
            <a:endParaRPr lang="en-US" dirty="0"/>
          </a:p>
        </p:txBody>
      </p:sp>
    </p:spTree>
    <p:extLst>
      <p:ext uri="{BB962C8B-B14F-4D97-AF65-F5344CB8AC3E}">
        <p14:creationId xmlns:p14="http://schemas.microsoft.com/office/powerpoint/2010/main" val="2568135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1C9EA42-D176-4148-BAB9-AD7431B0F8B5}" type="datetimeFigureOut">
              <a:rPr lang="en-US" smtClean="0"/>
              <a:t>7/10/2018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C1ABCCB-C5C2-4E78-8C4A-61C7E544DBAC}" type="slidenum">
              <a:rPr lang="en-US" smtClean="0"/>
              <a:t>‹#›</a:t>
            </a:fld>
            <a:endParaRPr lang="en-US" dirty="0"/>
          </a:p>
        </p:txBody>
      </p:sp>
    </p:spTree>
    <p:extLst>
      <p:ext uri="{BB962C8B-B14F-4D97-AF65-F5344CB8AC3E}">
        <p14:creationId xmlns:p14="http://schemas.microsoft.com/office/powerpoint/2010/main" val="4165999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1C9EA42-D176-4148-BAB9-AD7431B0F8B5}" type="datetimeFigureOut">
              <a:rPr lang="en-US" smtClean="0"/>
              <a:t>7/10/2018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C1ABCCB-C5C2-4E78-8C4A-61C7E544DBAC}" type="slidenum">
              <a:rPr lang="en-US" smtClean="0"/>
              <a:t>‹#›</a:t>
            </a:fld>
            <a:endParaRPr lang="en-US" dirty="0"/>
          </a:p>
        </p:txBody>
      </p:sp>
    </p:spTree>
    <p:extLst>
      <p:ext uri="{BB962C8B-B14F-4D97-AF65-F5344CB8AC3E}">
        <p14:creationId xmlns:p14="http://schemas.microsoft.com/office/powerpoint/2010/main" val="21371242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E1C9EA42-D176-4148-BAB9-AD7431B0F8B5}" type="datetimeFigureOut">
              <a:rPr lang="en-US" smtClean="0"/>
              <a:t>7/10/2018</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0C1ABCCB-C5C2-4E78-8C4A-61C7E544DBAC}" type="slidenum">
              <a:rPr lang="en-US" smtClean="0"/>
              <a:t>‹#›</a:t>
            </a:fld>
            <a:endParaRPr lang="en-US" dirty="0"/>
          </a:p>
        </p:txBody>
      </p:sp>
    </p:spTree>
    <p:extLst>
      <p:ext uri="{BB962C8B-B14F-4D97-AF65-F5344CB8AC3E}">
        <p14:creationId xmlns:p14="http://schemas.microsoft.com/office/powerpoint/2010/main" val="27054609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E1C9EA42-D176-4148-BAB9-AD7431B0F8B5}" type="datetimeFigureOut">
              <a:rPr lang="en-US" smtClean="0"/>
              <a:t>7/10/2018</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0C1ABCCB-C5C2-4E78-8C4A-61C7E544DBAC}" type="slidenum">
              <a:rPr lang="en-US" smtClean="0"/>
              <a:t>‹#›</a:t>
            </a:fld>
            <a:endParaRPr lang="en-US" dirty="0"/>
          </a:p>
        </p:txBody>
      </p:sp>
    </p:spTree>
    <p:extLst>
      <p:ext uri="{BB962C8B-B14F-4D97-AF65-F5344CB8AC3E}">
        <p14:creationId xmlns:p14="http://schemas.microsoft.com/office/powerpoint/2010/main" val="14397624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C9EA42-D176-4148-BAB9-AD7431B0F8B5}" type="datetimeFigureOut">
              <a:rPr lang="en-US" smtClean="0"/>
              <a:t>7/10/2018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C1ABCCB-C5C2-4E78-8C4A-61C7E544DBAC}" type="slidenum">
              <a:rPr lang="en-US" smtClean="0"/>
              <a:t>‹#›</a:t>
            </a:fld>
            <a:endParaRPr lang="en-US" dirty="0"/>
          </a:p>
        </p:txBody>
      </p:sp>
    </p:spTree>
    <p:extLst>
      <p:ext uri="{BB962C8B-B14F-4D97-AF65-F5344CB8AC3E}">
        <p14:creationId xmlns:p14="http://schemas.microsoft.com/office/powerpoint/2010/main" val="3555695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E1C9EA42-D176-4148-BAB9-AD7431B0F8B5}" type="datetimeFigureOut">
              <a:rPr lang="en-US" smtClean="0"/>
              <a:t>7/10/2018</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0C1ABCCB-C5C2-4E78-8C4A-61C7E544DBAC}" type="slidenum">
              <a:rPr lang="en-US" smtClean="0"/>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28048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en.wikipedia.org/wiki/Life" TargetMode="External"/><Relationship Id="rId2" Type="http://schemas.openxmlformats.org/officeDocument/2006/relationships/hyperlink" Target="https://en.wikipedia.org/wiki/Health" TargetMode="External"/><Relationship Id="rId1" Type="http://schemas.openxmlformats.org/officeDocument/2006/relationships/slideLayout" Target="../slideLayouts/slideLayout2.xml"/><Relationship Id="rId5" Type="http://schemas.openxmlformats.org/officeDocument/2006/relationships/hyperlink" Target="https://en.wikipedia.org/wiki/Natural_environment" TargetMode="External"/><Relationship Id="rId4" Type="http://schemas.openxmlformats.org/officeDocument/2006/relationships/hyperlink" Target="https://en.wikipedia.org/wiki/Property"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97280" y="758952"/>
            <a:ext cx="10058400" cy="2988800"/>
          </a:xfrm>
        </p:spPr>
        <p:txBody>
          <a:bodyPr>
            <a:normAutofit/>
          </a:bodyPr>
          <a:lstStyle/>
          <a:p>
            <a:pPr algn="ctr"/>
            <a:r>
              <a:rPr lang="en-US" sz="7200" b="1" dirty="0" smtClean="0">
                <a:latin typeface="Calisto MT" panose="02040603050505030304" pitchFamily="18" charset="0"/>
              </a:rPr>
              <a:t>EMERGENCY PREPAREDNESS AND RESPONSE</a:t>
            </a:r>
            <a:endParaRPr lang="en-US" sz="7200" b="1" dirty="0">
              <a:latin typeface="Calisto MT" panose="02040603050505030304" pitchFamily="18" charset="0"/>
            </a:endParaRPr>
          </a:p>
        </p:txBody>
      </p:sp>
      <p:sp>
        <p:nvSpPr>
          <p:cNvPr id="3" name="Subtitle 2"/>
          <p:cNvSpPr>
            <a:spLocks noGrp="1"/>
          </p:cNvSpPr>
          <p:nvPr>
            <p:ph type="subTitle" idx="1"/>
          </p:nvPr>
        </p:nvSpPr>
        <p:spPr>
          <a:xfrm>
            <a:off x="1100051" y="4455620"/>
            <a:ext cx="10058400" cy="1674723"/>
          </a:xfrm>
        </p:spPr>
        <p:txBody>
          <a:bodyPr>
            <a:normAutofit fontScale="92500" lnSpcReduction="20000"/>
          </a:bodyPr>
          <a:lstStyle/>
          <a:p>
            <a:r>
              <a:rPr lang="en-US" b="1" dirty="0" smtClean="0">
                <a:solidFill>
                  <a:schemeClr val="tx1"/>
                </a:solidFill>
              </a:rPr>
              <a:t>Prepared BY:</a:t>
            </a:r>
          </a:p>
          <a:p>
            <a:endParaRPr lang="en-US" b="1" dirty="0">
              <a:solidFill>
                <a:schemeClr val="tx1"/>
              </a:solidFill>
            </a:endParaRPr>
          </a:p>
          <a:p>
            <a:r>
              <a:rPr lang="en-US" b="1" dirty="0" smtClean="0">
                <a:solidFill>
                  <a:schemeClr val="tx1"/>
                </a:solidFill>
              </a:rPr>
              <a:t>Dexter t. </a:t>
            </a:r>
            <a:r>
              <a:rPr lang="en-US" b="1" dirty="0" err="1" smtClean="0">
                <a:solidFill>
                  <a:schemeClr val="tx1"/>
                </a:solidFill>
              </a:rPr>
              <a:t>manigbas</a:t>
            </a:r>
            <a:r>
              <a:rPr lang="en-US" b="1" dirty="0" smtClean="0">
                <a:solidFill>
                  <a:schemeClr val="tx1"/>
                </a:solidFill>
              </a:rPr>
              <a:t>, </a:t>
            </a:r>
            <a:r>
              <a:rPr lang="en-US" b="1" dirty="0" err="1" smtClean="0">
                <a:solidFill>
                  <a:schemeClr val="tx1"/>
                </a:solidFill>
              </a:rPr>
              <a:t>rn</a:t>
            </a:r>
            <a:r>
              <a:rPr lang="en-US" b="1" dirty="0" smtClean="0">
                <a:solidFill>
                  <a:schemeClr val="tx1"/>
                </a:solidFill>
              </a:rPr>
              <a:t>, </a:t>
            </a:r>
            <a:r>
              <a:rPr lang="en-US" b="1" dirty="0" err="1" smtClean="0">
                <a:solidFill>
                  <a:schemeClr val="tx1"/>
                </a:solidFill>
              </a:rPr>
              <a:t>rm</a:t>
            </a:r>
            <a:r>
              <a:rPr lang="en-US" b="1" dirty="0" smtClean="0">
                <a:solidFill>
                  <a:schemeClr val="tx1"/>
                </a:solidFill>
              </a:rPr>
              <a:t>, </a:t>
            </a:r>
            <a:r>
              <a:rPr lang="en-US" b="1" dirty="0" err="1" smtClean="0">
                <a:solidFill>
                  <a:schemeClr val="tx1"/>
                </a:solidFill>
              </a:rPr>
              <a:t>oshp</a:t>
            </a:r>
            <a:r>
              <a:rPr lang="en-US" b="1" dirty="0" smtClean="0">
                <a:solidFill>
                  <a:schemeClr val="tx1"/>
                </a:solidFill>
              </a:rPr>
              <a:t>, </a:t>
            </a:r>
            <a:r>
              <a:rPr lang="en-US" b="1" dirty="0" err="1" smtClean="0">
                <a:solidFill>
                  <a:schemeClr val="tx1"/>
                </a:solidFill>
              </a:rPr>
              <a:t>pco</a:t>
            </a:r>
            <a:r>
              <a:rPr lang="en-US" b="1" dirty="0" smtClean="0">
                <a:solidFill>
                  <a:schemeClr val="tx1"/>
                </a:solidFill>
              </a:rPr>
              <a:t>, </a:t>
            </a:r>
            <a:r>
              <a:rPr lang="en-US" b="1" dirty="0" err="1" smtClean="0">
                <a:solidFill>
                  <a:schemeClr val="tx1"/>
                </a:solidFill>
              </a:rPr>
              <a:t>fsp</a:t>
            </a:r>
            <a:r>
              <a:rPr lang="en-US" b="1" dirty="0" smtClean="0">
                <a:solidFill>
                  <a:schemeClr val="tx1"/>
                </a:solidFill>
              </a:rPr>
              <a:t>, </a:t>
            </a:r>
            <a:r>
              <a:rPr lang="en-US" b="1" dirty="0" err="1" smtClean="0">
                <a:solidFill>
                  <a:schemeClr val="tx1"/>
                </a:solidFill>
              </a:rPr>
              <a:t>maeD</a:t>
            </a:r>
            <a:endParaRPr lang="en-US" b="1" dirty="0" smtClean="0">
              <a:solidFill>
                <a:schemeClr val="tx1"/>
              </a:solidFill>
            </a:endParaRPr>
          </a:p>
          <a:p>
            <a:r>
              <a:rPr lang="en-US" b="1" dirty="0" smtClean="0">
                <a:solidFill>
                  <a:schemeClr val="tx1"/>
                </a:solidFill>
              </a:rPr>
              <a:t>Resource Speaker</a:t>
            </a:r>
          </a:p>
          <a:p>
            <a:endParaRPr lang="en-US" dirty="0"/>
          </a:p>
        </p:txBody>
      </p:sp>
    </p:spTree>
    <p:extLst>
      <p:ext uri="{BB962C8B-B14F-4D97-AF65-F5344CB8AC3E}">
        <p14:creationId xmlns:p14="http://schemas.microsoft.com/office/powerpoint/2010/main" val="907497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tx1"/>
                </a:solidFill>
              </a:rPr>
              <a:t>Supervisor</a:t>
            </a:r>
            <a:endParaRPr lang="en-US" b="1" dirty="0">
              <a:solidFill>
                <a:schemeClr val="tx1"/>
              </a:solidFill>
            </a:endParaRPr>
          </a:p>
        </p:txBody>
      </p:sp>
      <p:sp>
        <p:nvSpPr>
          <p:cNvPr id="3" name="Content Placeholder 2"/>
          <p:cNvSpPr>
            <a:spLocks noGrp="1"/>
          </p:cNvSpPr>
          <p:nvPr>
            <p:ph idx="1"/>
          </p:nvPr>
        </p:nvSpPr>
        <p:spPr/>
        <p:txBody>
          <a:bodyPr/>
          <a:lstStyle/>
          <a:p>
            <a:pPr>
              <a:buFont typeface="Wingdings" panose="05000000000000000000" pitchFamily="2" charset="2"/>
              <a:buChar char="q"/>
            </a:pPr>
            <a:r>
              <a:rPr lang="en-US" sz="2400" dirty="0" smtClean="0">
                <a:solidFill>
                  <a:schemeClr val="tx1"/>
                </a:solidFill>
                <a:cs typeface="Times New Roman" charset="0"/>
              </a:rPr>
              <a:t> Emergency </a:t>
            </a:r>
            <a:r>
              <a:rPr lang="en-US" sz="2400" dirty="0">
                <a:solidFill>
                  <a:schemeClr val="tx1"/>
                </a:solidFill>
                <a:cs typeface="Times New Roman" charset="0"/>
              </a:rPr>
              <a:t>policies, procedures and work </a:t>
            </a:r>
            <a:r>
              <a:rPr lang="en-US" sz="2400" dirty="0" smtClean="0">
                <a:solidFill>
                  <a:schemeClr val="tx1"/>
                </a:solidFill>
                <a:cs typeface="Times New Roman" charset="0"/>
              </a:rPr>
              <a:t>arrangements</a:t>
            </a:r>
          </a:p>
          <a:p>
            <a:pPr>
              <a:buFont typeface="Wingdings" panose="05000000000000000000" pitchFamily="2" charset="2"/>
              <a:buChar char="q"/>
            </a:pPr>
            <a:r>
              <a:rPr lang="en-US" sz="2400" dirty="0">
                <a:solidFill>
                  <a:schemeClr val="tx1"/>
                </a:solidFill>
                <a:cs typeface="Times New Roman" charset="0"/>
              </a:rPr>
              <a:t> </a:t>
            </a:r>
            <a:r>
              <a:rPr lang="en-US" sz="2400" dirty="0" smtClean="0">
                <a:solidFill>
                  <a:schemeClr val="tx1"/>
                </a:solidFill>
                <a:cs typeface="Times New Roman" charset="0"/>
              </a:rPr>
              <a:t>Understand </a:t>
            </a:r>
            <a:r>
              <a:rPr lang="en-US" sz="2400" dirty="0">
                <a:solidFill>
                  <a:schemeClr val="tx1"/>
                </a:solidFill>
                <a:cs typeface="Times New Roman" charset="0"/>
              </a:rPr>
              <a:t>and follow emergency procedures </a:t>
            </a:r>
            <a:endParaRPr lang="en-US" sz="2400" dirty="0" smtClean="0">
              <a:solidFill>
                <a:schemeClr val="tx1"/>
              </a:solidFill>
              <a:cs typeface="Times New Roman" charset="0"/>
            </a:endParaRPr>
          </a:p>
          <a:p>
            <a:pPr>
              <a:buFont typeface="Wingdings" panose="05000000000000000000" pitchFamily="2" charset="2"/>
              <a:buChar char="q"/>
            </a:pPr>
            <a:r>
              <a:rPr lang="en-US" sz="2400" dirty="0">
                <a:solidFill>
                  <a:schemeClr val="tx1"/>
                </a:solidFill>
                <a:cs typeface="Times New Roman" charset="0"/>
              </a:rPr>
              <a:t> </a:t>
            </a:r>
            <a:r>
              <a:rPr lang="en-US" sz="2400" dirty="0" smtClean="0">
                <a:solidFill>
                  <a:schemeClr val="tx1"/>
                </a:solidFill>
                <a:cs typeface="Times New Roman" charset="0"/>
              </a:rPr>
              <a:t>Training </a:t>
            </a:r>
            <a:r>
              <a:rPr lang="en-US" sz="2400" dirty="0">
                <a:solidFill>
                  <a:schemeClr val="tx1"/>
                </a:solidFill>
                <a:cs typeface="Times New Roman" charset="0"/>
              </a:rPr>
              <a:t>- fire prevention, emergency evacuation and </a:t>
            </a:r>
            <a:r>
              <a:rPr lang="en-US" sz="2400" dirty="0" smtClean="0">
                <a:solidFill>
                  <a:schemeClr val="tx1"/>
                </a:solidFill>
                <a:cs typeface="Times New Roman" charset="0"/>
              </a:rPr>
              <a:t>rescue</a:t>
            </a:r>
            <a:endParaRPr lang="en-US" sz="2400" dirty="0" smtClean="0">
              <a:solidFill>
                <a:schemeClr val="tx1"/>
              </a:solidFill>
            </a:endParaRPr>
          </a:p>
          <a:p>
            <a:pPr>
              <a:buFont typeface="Wingdings" panose="05000000000000000000" pitchFamily="2" charset="2"/>
              <a:buChar char="q"/>
            </a:pPr>
            <a:r>
              <a:rPr lang="en-US" sz="2400" dirty="0">
                <a:solidFill>
                  <a:schemeClr val="tx1"/>
                </a:solidFill>
                <a:cs typeface="Times New Roman" charset="0"/>
              </a:rPr>
              <a:t> </a:t>
            </a:r>
            <a:r>
              <a:rPr lang="en-US" sz="2400" dirty="0" smtClean="0">
                <a:solidFill>
                  <a:schemeClr val="tx1"/>
                </a:solidFill>
                <a:cs typeface="Times New Roman" charset="0"/>
              </a:rPr>
              <a:t>Know emergency </a:t>
            </a:r>
            <a:r>
              <a:rPr lang="en-US" sz="2400" dirty="0">
                <a:solidFill>
                  <a:schemeClr val="tx1"/>
                </a:solidFill>
                <a:cs typeface="Times New Roman" charset="0"/>
              </a:rPr>
              <a:t>response and rescue </a:t>
            </a:r>
            <a:r>
              <a:rPr lang="en-US" sz="2400" dirty="0" smtClean="0">
                <a:solidFill>
                  <a:schemeClr val="tx1"/>
                </a:solidFill>
                <a:cs typeface="Times New Roman" charset="0"/>
              </a:rPr>
              <a:t>hazards</a:t>
            </a:r>
          </a:p>
          <a:p>
            <a:pPr>
              <a:buFont typeface="Wingdings" panose="05000000000000000000" pitchFamily="2" charset="2"/>
              <a:buChar char="q"/>
            </a:pPr>
            <a:r>
              <a:rPr lang="en-US" sz="2400" dirty="0">
                <a:solidFill>
                  <a:schemeClr val="tx1"/>
                </a:solidFill>
                <a:cs typeface="Times New Roman" charset="0"/>
              </a:rPr>
              <a:t> </a:t>
            </a:r>
            <a:r>
              <a:rPr lang="en-US" sz="2400" dirty="0" smtClean="0">
                <a:solidFill>
                  <a:schemeClr val="tx1"/>
                </a:solidFill>
                <a:cs typeface="Times New Roman" charset="0"/>
              </a:rPr>
              <a:t>Know </a:t>
            </a:r>
            <a:r>
              <a:rPr lang="en-US" sz="2400" dirty="0">
                <a:solidFill>
                  <a:schemeClr val="tx1"/>
                </a:solidFill>
                <a:cs typeface="Times New Roman" charset="0"/>
              </a:rPr>
              <a:t>how to request emergency evacuation and </a:t>
            </a:r>
            <a:r>
              <a:rPr lang="en-US" sz="2400" dirty="0" smtClean="0">
                <a:solidFill>
                  <a:schemeClr val="tx1"/>
                </a:solidFill>
                <a:cs typeface="Times New Roman" charset="0"/>
              </a:rPr>
              <a:t>rescue</a:t>
            </a:r>
          </a:p>
          <a:p>
            <a:pPr>
              <a:buFont typeface="Wingdings" panose="05000000000000000000" pitchFamily="2" charset="2"/>
              <a:buChar char="q"/>
            </a:pPr>
            <a:r>
              <a:rPr lang="en-US" sz="2400" dirty="0">
                <a:solidFill>
                  <a:schemeClr val="tx1"/>
                </a:solidFill>
                <a:cs typeface="Times New Roman" charset="0"/>
              </a:rPr>
              <a:t> </a:t>
            </a:r>
            <a:r>
              <a:rPr lang="en-US" sz="2400" dirty="0" smtClean="0">
                <a:solidFill>
                  <a:schemeClr val="tx1"/>
                </a:solidFill>
                <a:cs typeface="Times New Roman" charset="0"/>
              </a:rPr>
              <a:t>Be </a:t>
            </a:r>
            <a:r>
              <a:rPr lang="en-US" sz="2400" dirty="0">
                <a:solidFill>
                  <a:schemeClr val="tx1"/>
                </a:solidFill>
                <a:cs typeface="Times New Roman" charset="0"/>
              </a:rPr>
              <a:t>aware of additional resources available</a:t>
            </a:r>
            <a:endParaRPr lang="en-US" sz="2400" dirty="0">
              <a:solidFill>
                <a:schemeClr val="tx1"/>
              </a:solidFill>
            </a:endParaRPr>
          </a:p>
          <a:p>
            <a:endParaRPr lang="en-US" dirty="0"/>
          </a:p>
        </p:txBody>
      </p:sp>
    </p:spTree>
    <p:extLst>
      <p:ext uri="{BB962C8B-B14F-4D97-AF65-F5344CB8AC3E}">
        <p14:creationId xmlns:p14="http://schemas.microsoft.com/office/powerpoint/2010/main" val="29361904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First Aider</a:t>
            </a:r>
            <a:endParaRPr lang="en-US" b="1" dirty="0"/>
          </a:p>
        </p:txBody>
      </p:sp>
      <p:sp>
        <p:nvSpPr>
          <p:cNvPr id="3" name="Content Placeholder 2"/>
          <p:cNvSpPr>
            <a:spLocks noGrp="1"/>
          </p:cNvSpPr>
          <p:nvPr>
            <p:ph idx="1"/>
          </p:nvPr>
        </p:nvSpPr>
        <p:spPr/>
        <p:txBody>
          <a:bodyPr>
            <a:normAutofit/>
          </a:bodyPr>
          <a:lstStyle/>
          <a:p>
            <a:pPr>
              <a:buFont typeface="Wingdings" panose="05000000000000000000" pitchFamily="2" charset="2"/>
              <a:buChar char="q"/>
            </a:pPr>
            <a:r>
              <a:rPr lang="en-US" sz="2400" dirty="0" smtClean="0">
                <a:solidFill>
                  <a:schemeClr val="tx1"/>
                </a:solidFill>
              </a:rPr>
              <a:t>Conduct First Aid measures during emergency situations.</a:t>
            </a:r>
          </a:p>
          <a:p>
            <a:pPr>
              <a:buFont typeface="Wingdings" panose="05000000000000000000" pitchFamily="2" charset="2"/>
              <a:buChar char="q"/>
            </a:pPr>
            <a:r>
              <a:rPr lang="en-US" sz="2400" dirty="0" smtClean="0">
                <a:solidFill>
                  <a:schemeClr val="tx1"/>
                </a:solidFill>
              </a:rPr>
              <a:t>Train other personnel especially members of Emergency Response Team and workers how to conduct first aid.</a:t>
            </a:r>
          </a:p>
          <a:p>
            <a:pPr>
              <a:buFont typeface="Wingdings" panose="05000000000000000000" pitchFamily="2" charset="2"/>
              <a:buChar char="q"/>
            </a:pPr>
            <a:r>
              <a:rPr lang="en-US" sz="2400" dirty="0" smtClean="0">
                <a:solidFill>
                  <a:schemeClr val="tx1"/>
                </a:solidFill>
              </a:rPr>
              <a:t>Ensure that emergency kit and equipment are available and ready for use.</a:t>
            </a:r>
          </a:p>
          <a:p>
            <a:pPr>
              <a:buFont typeface="Wingdings" panose="05000000000000000000" pitchFamily="2" charset="2"/>
              <a:buChar char="q"/>
            </a:pPr>
            <a:r>
              <a:rPr lang="en-US" sz="2400" dirty="0" smtClean="0">
                <a:solidFill>
                  <a:schemeClr val="tx1"/>
                </a:solidFill>
              </a:rPr>
              <a:t>Monitor and inspect emergency equipment for damage and defect. If possible, request to replaced immediately.</a:t>
            </a:r>
            <a:endParaRPr lang="en-US" sz="2400" dirty="0">
              <a:solidFill>
                <a:schemeClr val="tx1"/>
              </a:solidFill>
            </a:endParaRPr>
          </a:p>
        </p:txBody>
      </p:sp>
    </p:spTree>
    <p:extLst>
      <p:ext uri="{BB962C8B-B14F-4D97-AF65-F5344CB8AC3E}">
        <p14:creationId xmlns:p14="http://schemas.microsoft.com/office/powerpoint/2010/main" val="29110254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tx1"/>
                </a:solidFill>
              </a:rPr>
              <a:t>Worker</a:t>
            </a:r>
            <a:endParaRPr lang="en-US" b="1" dirty="0">
              <a:solidFill>
                <a:schemeClr val="tx1"/>
              </a:solidFill>
            </a:endParaRPr>
          </a:p>
        </p:txBody>
      </p:sp>
      <p:sp>
        <p:nvSpPr>
          <p:cNvPr id="3" name="Content Placeholder 2"/>
          <p:cNvSpPr>
            <a:spLocks noGrp="1"/>
          </p:cNvSpPr>
          <p:nvPr>
            <p:ph idx="1"/>
          </p:nvPr>
        </p:nvSpPr>
        <p:spPr/>
        <p:txBody>
          <a:bodyPr>
            <a:normAutofit/>
          </a:bodyPr>
          <a:lstStyle/>
          <a:p>
            <a:pPr>
              <a:buFont typeface="Wingdings" panose="05000000000000000000" pitchFamily="2" charset="2"/>
              <a:buChar char="q"/>
            </a:pPr>
            <a:r>
              <a:rPr lang="en-US" sz="2400" dirty="0">
                <a:solidFill>
                  <a:schemeClr val="tx1"/>
                </a:solidFill>
                <a:cs typeface="Times New Roman" charset="0"/>
              </a:rPr>
              <a:t>Participate in education, training &amp; drills</a:t>
            </a:r>
          </a:p>
          <a:p>
            <a:pPr>
              <a:buFont typeface="Wingdings" panose="05000000000000000000" pitchFamily="2" charset="2"/>
              <a:buChar char="q"/>
            </a:pPr>
            <a:r>
              <a:rPr lang="en-US" sz="2400" dirty="0">
                <a:solidFill>
                  <a:schemeClr val="tx1"/>
                </a:solidFill>
                <a:cs typeface="Times New Roman" charset="0"/>
              </a:rPr>
              <a:t>Follow workplace procedures for emergency evacuation and rescue</a:t>
            </a:r>
          </a:p>
          <a:p>
            <a:pPr>
              <a:buFont typeface="Wingdings" panose="05000000000000000000" pitchFamily="2" charset="2"/>
              <a:buChar char="q"/>
            </a:pPr>
            <a:r>
              <a:rPr lang="en-US" sz="2400" dirty="0">
                <a:solidFill>
                  <a:schemeClr val="tx1"/>
                </a:solidFill>
                <a:cs typeface="Times New Roman" charset="0"/>
              </a:rPr>
              <a:t>Follow instructions of emergency wardens and emergency supervisory personnel</a:t>
            </a:r>
            <a:endParaRPr lang="en-US" sz="2400" dirty="0">
              <a:solidFill>
                <a:schemeClr val="tx1"/>
              </a:solidFill>
              <a:cs typeface="Times New Roman" charset="0"/>
            </a:endParaRPr>
          </a:p>
        </p:txBody>
      </p:sp>
    </p:spTree>
    <p:extLst>
      <p:ext uri="{BB962C8B-B14F-4D97-AF65-F5344CB8AC3E}">
        <p14:creationId xmlns:p14="http://schemas.microsoft.com/office/powerpoint/2010/main" val="27302054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Orientation of Workers</a:t>
            </a:r>
            <a:endParaRPr lang="en-US" b="1" dirty="0"/>
          </a:p>
        </p:txBody>
      </p:sp>
      <p:sp>
        <p:nvSpPr>
          <p:cNvPr id="3" name="Content Placeholder 2"/>
          <p:cNvSpPr>
            <a:spLocks noGrp="1"/>
          </p:cNvSpPr>
          <p:nvPr>
            <p:ph idx="1"/>
          </p:nvPr>
        </p:nvSpPr>
        <p:spPr>
          <a:xfrm>
            <a:off x="1097280" y="2125014"/>
            <a:ext cx="10058400" cy="3744080"/>
          </a:xfrm>
        </p:spPr>
        <p:txBody>
          <a:bodyPr/>
          <a:lstStyle/>
          <a:p>
            <a:pPr>
              <a:buFont typeface="Wingdings" panose="05000000000000000000" pitchFamily="2" charset="2"/>
              <a:buChar char="Ø"/>
            </a:pPr>
            <a:r>
              <a:rPr lang="en-US" sz="2400" dirty="0">
                <a:solidFill>
                  <a:schemeClr val="tx1"/>
                </a:solidFill>
              </a:rPr>
              <a:t>Evacuation Procedures</a:t>
            </a:r>
          </a:p>
          <a:p>
            <a:pPr>
              <a:buFont typeface="Wingdings" panose="05000000000000000000" pitchFamily="2" charset="2"/>
              <a:buChar char="Ø"/>
            </a:pPr>
            <a:r>
              <a:rPr lang="en-US" sz="2400" dirty="0">
                <a:solidFill>
                  <a:schemeClr val="tx1"/>
                </a:solidFill>
              </a:rPr>
              <a:t>Fire Prevention</a:t>
            </a:r>
          </a:p>
          <a:p>
            <a:pPr>
              <a:buFont typeface="Wingdings" panose="05000000000000000000" pitchFamily="2" charset="2"/>
              <a:buChar char="Ø"/>
            </a:pPr>
            <a:r>
              <a:rPr lang="en-US" sz="2400" dirty="0">
                <a:solidFill>
                  <a:schemeClr val="tx1"/>
                </a:solidFill>
              </a:rPr>
              <a:t>Use of Fire Extinguishers</a:t>
            </a:r>
          </a:p>
          <a:p>
            <a:pPr>
              <a:buFont typeface="Wingdings" panose="05000000000000000000" pitchFamily="2" charset="2"/>
              <a:buChar char="Ø"/>
            </a:pPr>
            <a:r>
              <a:rPr lang="en-US" sz="2400" dirty="0">
                <a:solidFill>
                  <a:schemeClr val="tx1"/>
                </a:solidFill>
              </a:rPr>
              <a:t>Summoning and Reporting First Aid</a:t>
            </a:r>
          </a:p>
          <a:p>
            <a:endParaRPr lang="en-US" dirty="0"/>
          </a:p>
        </p:txBody>
      </p:sp>
    </p:spTree>
    <p:extLst>
      <p:ext uri="{BB962C8B-B14F-4D97-AF65-F5344CB8AC3E}">
        <p14:creationId xmlns:p14="http://schemas.microsoft.com/office/powerpoint/2010/main" val="39882978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Evacuation Procedures</a:t>
            </a:r>
            <a:endParaRPr lang="en-US" b="1" dirty="0"/>
          </a:p>
        </p:txBody>
      </p:sp>
      <p:sp>
        <p:nvSpPr>
          <p:cNvPr id="3" name="Content Placeholder 2"/>
          <p:cNvSpPr>
            <a:spLocks noGrp="1"/>
          </p:cNvSpPr>
          <p:nvPr>
            <p:ph idx="1"/>
          </p:nvPr>
        </p:nvSpPr>
        <p:spPr>
          <a:xfrm>
            <a:off x="1097280" y="1845734"/>
            <a:ext cx="4260331" cy="4023360"/>
          </a:xfrm>
        </p:spPr>
        <p:txBody>
          <a:bodyPr>
            <a:normAutofit/>
          </a:bodyPr>
          <a:lstStyle/>
          <a:p>
            <a:pPr lvl="1">
              <a:buClr>
                <a:schemeClr val="tx1"/>
              </a:buClr>
              <a:buFont typeface="Arial" panose="020B0604020202020204" pitchFamily="34" charset="0"/>
              <a:buChar char="•"/>
            </a:pPr>
            <a:r>
              <a:rPr lang="en-US" sz="2400" dirty="0">
                <a:solidFill>
                  <a:schemeClr val="tx1"/>
                </a:solidFill>
              </a:rPr>
              <a:t>Emergency Phone Numbers</a:t>
            </a:r>
          </a:p>
          <a:p>
            <a:pPr lvl="1">
              <a:buClr>
                <a:schemeClr val="tx1"/>
              </a:buClr>
              <a:buFont typeface="Arial" panose="020B0604020202020204" pitchFamily="34" charset="0"/>
              <a:buChar char="•"/>
            </a:pPr>
            <a:r>
              <a:rPr lang="en-US" sz="2400" dirty="0">
                <a:solidFill>
                  <a:schemeClr val="tx1"/>
                </a:solidFill>
              </a:rPr>
              <a:t>Purpose of the </a:t>
            </a:r>
            <a:r>
              <a:rPr lang="en-US" sz="2400" dirty="0" smtClean="0">
                <a:solidFill>
                  <a:schemeClr val="tx1"/>
                </a:solidFill>
              </a:rPr>
              <a:t>Plan</a:t>
            </a:r>
          </a:p>
          <a:p>
            <a:pPr lvl="1">
              <a:buClr>
                <a:schemeClr val="tx1"/>
              </a:buClr>
              <a:buFont typeface="Arial" panose="020B0604020202020204" pitchFamily="34" charset="0"/>
              <a:buChar char="•"/>
            </a:pPr>
            <a:r>
              <a:rPr lang="en-US" sz="2400" dirty="0" smtClean="0">
                <a:solidFill>
                  <a:schemeClr val="tx1"/>
                </a:solidFill>
              </a:rPr>
              <a:t>First Aid</a:t>
            </a:r>
          </a:p>
          <a:p>
            <a:pPr lvl="1">
              <a:buClr>
                <a:schemeClr val="tx1"/>
              </a:buClr>
              <a:buFont typeface="Arial" panose="020B0604020202020204" pitchFamily="34" charset="0"/>
              <a:buChar char="•"/>
            </a:pPr>
            <a:r>
              <a:rPr lang="en-US" sz="2400" dirty="0">
                <a:solidFill>
                  <a:schemeClr val="tx1"/>
                </a:solidFill>
              </a:rPr>
              <a:t>Communications</a:t>
            </a:r>
          </a:p>
          <a:p>
            <a:pPr lvl="1">
              <a:buClr>
                <a:schemeClr val="tx1"/>
              </a:buClr>
              <a:buFont typeface="Arial" panose="020B0604020202020204" pitchFamily="34" charset="0"/>
              <a:buChar char="•"/>
            </a:pPr>
            <a:r>
              <a:rPr lang="en-US" sz="2400" dirty="0">
                <a:solidFill>
                  <a:schemeClr val="tx1"/>
                </a:solidFill>
              </a:rPr>
              <a:t>Alarms</a:t>
            </a:r>
          </a:p>
          <a:p>
            <a:pPr lvl="1">
              <a:buClr>
                <a:schemeClr val="tx1"/>
              </a:buClr>
              <a:buFont typeface="Arial" panose="020B0604020202020204" pitchFamily="34" charset="0"/>
              <a:buChar char="•"/>
            </a:pPr>
            <a:r>
              <a:rPr lang="en-US" sz="2400" dirty="0">
                <a:solidFill>
                  <a:schemeClr val="tx1"/>
                </a:solidFill>
              </a:rPr>
              <a:t>Worker </a:t>
            </a:r>
            <a:r>
              <a:rPr lang="en-US" sz="2400" dirty="0" smtClean="0">
                <a:solidFill>
                  <a:schemeClr val="tx1"/>
                </a:solidFill>
              </a:rPr>
              <a:t>notification</a:t>
            </a:r>
          </a:p>
          <a:p>
            <a:pPr lvl="1">
              <a:buClr>
                <a:schemeClr val="tx1"/>
              </a:buClr>
              <a:buFont typeface="Arial" panose="020B0604020202020204" pitchFamily="34" charset="0"/>
              <a:buChar char="•"/>
            </a:pPr>
            <a:r>
              <a:rPr lang="en-US" sz="2400" dirty="0">
                <a:solidFill>
                  <a:schemeClr val="tx1"/>
                </a:solidFill>
              </a:rPr>
              <a:t>Outside notification</a:t>
            </a:r>
          </a:p>
          <a:p>
            <a:pPr marL="201168" lvl="1" indent="0">
              <a:buClr>
                <a:schemeClr val="tx1"/>
              </a:buClr>
              <a:buNone/>
            </a:pPr>
            <a:endParaRPr lang="en-US" sz="2400" dirty="0">
              <a:solidFill>
                <a:schemeClr val="tx1"/>
              </a:solidFill>
            </a:endParaRPr>
          </a:p>
          <a:p>
            <a:pPr lvl="1"/>
            <a:endParaRPr lang="en-US" dirty="0"/>
          </a:p>
        </p:txBody>
      </p:sp>
      <p:sp>
        <p:nvSpPr>
          <p:cNvPr id="4" name="TextBox 3"/>
          <p:cNvSpPr txBox="1"/>
          <p:nvPr/>
        </p:nvSpPr>
        <p:spPr>
          <a:xfrm>
            <a:off x="5357611" y="1849789"/>
            <a:ext cx="4391696" cy="3323987"/>
          </a:xfrm>
          <a:prstGeom prst="rect">
            <a:avLst/>
          </a:prstGeom>
          <a:noFill/>
        </p:spPr>
        <p:txBody>
          <a:bodyPr wrap="square" rtlCol="0">
            <a:spAutoFit/>
          </a:bodyPr>
          <a:lstStyle/>
          <a:p>
            <a:pPr marL="800100" lvl="1" indent="-342900">
              <a:buFont typeface="Arial" panose="020B0604020202020204" pitchFamily="34" charset="0"/>
              <a:buChar char="•"/>
            </a:pPr>
            <a:r>
              <a:rPr lang="en-US" sz="2400" dirty="0" smtClean="0">
                <a:solidFill>
                  <a:schemeClr val="tx1"/>
                </a:solidFill>
              </a:rPr>
              <a:t>Evacuation Procedures (Plan posted)</a:t>
            </a:r>
          </a:p>
          <a:p>
            <a:pPr marL="800100" lvl="1" indent="-342900">
              <a:buFont typeface="Arial" panose="020B0604020202020204" pitchFamily="34" charset="0"/>
              <a:buChar char="•"/>
            </a:pPr>
            <a:r>
              <a:rPr lang="en-US" sz="2400" dirty="0" smtClean="0">
                <a:solidFill>
                  <a:schemeClr val="tx1"/>
                </a:solidFill>
              </a:rPr>
              <a:t>Evacuation routes and emergency exits</a:t>
            </a:r>
          </a:p>
          <a:p>
            <a:pPr marL="800100" lvl="1" indent="-342900">
              <a:buFont typeface="Arial" panose="020B0604020202020204" pitchFamily="34" charset="0"/>
              <a:buChar char="•"/>
            </a:pPr>
            <a:r>
              <a:rPr lang="en-US" sz="2400" dirty="0" smtClean="0">
                <a:solidFill>
                  <a:schemeClr val="tx1"/>
                </a:solidFill>
              </a:rPr>
              <a:t>Assembly Areas (Muster Stations)</a:t>
            </a:r>
          </a:p>
          <a:p>
            <a:pPr marL="800100" lvl="1" indent="-342900">
              <a:buFont typeface="Arial" panose="020B0604020202020204" pitchFamily="34" charset="0"/>
              <a:buChar char="•"/>
            </a:pPr>
            <a:r>
              <a:rPr lang="en-US" sz="2400" dirty="0" smtClean="0">
                <a:solidFill>
                  <a:schemeClr val="tx1"/>
                </a:solidFill>
              </a:rPr>
              <a:t>Evacuation Roles and Responsibilities</a:t>
            </a:r>
          </a:p>
          <a:p>
            <a:endParaRPr lang="en-US" dirty="0"/>
          </a:p>
        </p:txBody>
      </p:sp>
      <p:pic>
        <p:nvPicPr>
          <p:cNvPr id="5" name="Picture 4"/>
          <p:cNvPicPr>
            <a:picLocks noChangeAspect="1" noChangeArrowheads="1"/>
          </p:cNvPicPr>
          <p:nvPr/>
        </p:nvPicPr>
        <p:blipFill>
          <a:blip r:embed="rId2" cstate="print">
            <a:lum bright="70000" contrast="-70000"/>
          </a:blip>
          <a:srcRect/>
          <a:stretch>
            <a:fillRect/>
          </a:stretch>
        </p:blipFill>
        <p:spPr bwMode="auto">
          <a:xfrm>
            <a:off x="9224264" y="4494284"/>
            <a:ext cx="2534147" cy="1583842"/>
          </a:xfrm>
          <a:prstGeom prst="rect">
            <a:avLst/>
          </a:prstGeom>
          <a:noFill/>
          <a:ln w="9525">
            <a:noFill/>
            <a:miter lim="800000"/>
            <a:headEnd/>
            <a:tailEnd/>
          </a:ln>
          <a:effectLst/>
        </p:spPr>
      </p:pic>
      <p:pic>
        <p:nvPicPr>
          <p:cNvPr id="1026" name="Picture 2" descr="Image result for emergency phone number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17942" y="2449965"/>
            <a:ext cx="2001122" cy="144414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emergency alar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32116" y="4416224"/>
            <a:ext cx="1905045" cy="1905045"/>
          </a:xfrm>
          <a:prstGeom prst="rect">
            <a:avLst/>
          </a:prstGeom>
          <a:noFill/>
          <a:extLst>
            <a:ext uri="{909E8E84-426E-40DD-AFC4-6F175D3DCCD1}">
              <a14:hiddenFill xmlns:a14="http://schemas.microsoft.com/office/drawing/2010/main">
                <a:solidFill>
                  <a:srgbClr val="FFFFFF"/>
                </a:solidFill>
              </a14:hiddenFill>
            </a:ext>
          </a:extLst>
        </p:spPr>
      </p:pic>
      <p:sp>
        <p:nvSpPr>
          <p:cNvPr id="9" name="AutoShape 12" descr="Image result for assembly poin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8" name="Picture 14" descr="Image result for assembly poin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82895" y="322998"/>
            <a:ext cx="1871215" cy="1866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42227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Fire Prevention</a:t>
            </a:r>
            <a:endParaRPr lang="en-US" b="1" dirty="0"/>
          </a:p>
        </p:txBody>
      </p:sp>
      <p:sp>
        <p:nvSpPr>
          <p:cNvPr id="3" name="Content Placeholder 2"/>
          <p:cNvSpPr>
            <a:spLocks noGrp="1"/>
          </p:cNvSpPr>
          <p:nvPr>
            <p:ph idx="1"/>
          </p:nvPr>
        </p:nvSpPr>
        <p:spPr>
          <a:xfrm>
            <a:off x="1097280" y="1845734"/>
            <a:ext cx="6333830" cy="4023360"/>
          </a:xfrm>
        </p:spPr>
        <p:txBody>
          <a:bodyPr/>
          <a:lstStyle/>
          <a:p>
            <a:pPr lvl="1">
              <a:buClr>
                <a:schemeClr val="tx1"/>
              </a:buClr>
              <a:buFont typeface="Arial" panose="020B0604020202020204" pitchFamily="34" charset="0"/>
              <a:buChar char="•"/>
            </a:pPr>
            <a:r>
              <a:rPr lang="en-US" sz="2400" dirty="0" smtClean="0">
                <a:solidFill>
                  <a:schemeClr val="tx1"/>
                </a:solidFill>
                <a:cs typeface="Times New Roman" charset="0"/>
              </a:rPr>
              <a:t>Proper waste disposal</a:t>
            </a:r>
            <a:endParaRPr lang="en-US" sz="2400" dirty="0">
              <a:solidFill>
                <a:schemeClr val="tx1"/>
              </a:solidFill>
              <a:cs typeface="Times New Roman" charset="0"/>
            </a:endParaRPr>
          </a:p>
          <a:p>
            <a:pPr lvl="1">
              <a:buClr>
                <a:schemeClr val="tx1"/>
              </a:buClr>
              <a:buFont typeface="Arial" panose="020B0604020202020204" pitchFamily="34" charset="0"/>
              <a:buChar char="•"/>
            </a:pPr>
            <a:r>
              <a:rPr lang="en-US" sz="2400" dirty="0">
                <a:solidFill>
                  <a:schemeClr val="tx1"/>
                </a:solidFill>
                <a:cs typeface="Times New Roman" charset="0"/>
              </a:rPr>
              <a:t>Keep the workplace areas neat and </a:t>
            </a:r>
            <a:r>
              <a:rPr lang="en-US" sz="2400" dirty="0" smtClean="0">
                <a:solidFill>
                  <a:schemeClr val="tx1"/>
                </a:solidFill>
                <a:cs typeface="Times New Roman" charset="0"/>
              </a:rPr>
              <a:t>clean (housekeeping)</a:t>
            </a:r>
            <a:endParaRPr lang="en-US" sz="2400" dirty="0">
              <a:solidFill>
                <a:schemeClr val="tx1"/>
              </a:solidFill>
              <a:cs typeface="Times New Roman" charset="0"/>
            </a:endParaRPr>
          </a:p>
          <a:p>
            <a:pPr lvl="1">
              <a:buClr>
                <a:schemeClr val="tx1"/>
              </a:buClr>
              <a:buFont typeface="Arial" panose="020B0604020202020204" pitchFamily="34" charset="0"/>
              <a:buChar char="•"/>
            </a:pPr>
            <a:r>
              <a:rPr lang="en-US" sz="2400" dirty="0">
                <a:solidFill>
                  <a:schemeClr val="tx1"/>
                </a:solidFill>
                <a:cs typeface="Times New Roman" charset="0"/>
              </a:rPr>
              <a:t>Fire alarm pull stations </a:t>
            </a:r>
            <a:r>
              <a:rPr lang="en-US" sz="2400" dirty="0" smtClean="0">
                <a:solidFill>
                  <a:schemeClr val="tx1"/>
                </a:solidFill>
                <a:cs typeface="Times New Roman" charset="0"/>
              </a:rPr>
              <a:t>locations and fire extinguishers</a:t>
            </a:r>
            <a:endParaRPr lang="en-US" sz="2400" dirty="0">
              <a:solidFill>
                <a:schemeClr val="tx1"/>
              </a:solidFill>
              <a:cs typeface="Times New Roman" charset="0"/>
            </a:endParaRPr>
          </a:p>
          <a:p>
            <a:pPr lvl="1">
              <a:buClr>
                <a:schemeClr val="tx1"/>
              </a:buClr>
              <a:buFont typeface="Arial" panose="020B0604020202020204" pitchFamily="34" charset="0"/>
              <a:buChar char="•"/>
            </a:pPr>
            <a:r>
              <a:rPr lang="en-US" sz="2400" dirty="0">
                <a:solidFill>
                  <a:schemeClr val="tx1"/>
                </a:solidFill>
                <a:cs typeface="Times New Roman" charset="0"/>
              </a:rPr>
              <a:t>Know how to use fire </a:t>
            </a:r>
            <a:r>
              <a:rPr lang="en-US" sz="2400" dirty="0" smtClean="0">
                <a:solidFill>
                  <a:schemeClr val="tx1"/>
                </a:solidFill>
                <a:cs typeface="Times New Roman" charset="0"/>
              </a:rPr>
              <a:t>extinguishers (PASS)</a:t>
            </a:r>
          </a:p>
          <a:p>
            <a:pPr lvl="1">
              <a:buClr>
                <a:schemeClr val="tx1"/>
              </a:buClr>
              <a:buFont typeface="Arial" panose="020B0604020202020204" pitchFamily="34" charset="0"/>
              <a:buChar char="•"/>
            </a:pPr>
            <a:r>
              <a:rPr lang="en-US" sz="2400" dirty="0">
                <a:solidFill>
                  <a:schemeClr val="tx1"/>
                </a:solidFill>
                <a:cs typeface="Times New Roman" charset="0"/>
              </a:rPr>
              <a:t>Check extinguishers in your </a:t>
            </a:r>
            <a:r>
              <a:rPr lang="en-US" sz="2400" dirty="0" smtClean="0">
                <a:solidFill>
                  <a:schemeClr val="tx1"/>
                </a:solidFill>
                <a:cs typeface="Times New Roman" charset="0"/>
              </a:rPr>
              <a:t>area (Monitoring)</a:t>
            </a:r>
            <a:endParaRPr lang="en-US" sz="2400" dirty="0">
              <a:solidFill>
                <a:schemeClr val="tx1"/>
              </a:solidFill>
              <a:cs typeface="Times New Roman" charset="0"/>
            </a:endParaRPr>
          </a:p>
          <a:p>
            <a:pPr lvl="1">
              <a:buClr>
                <a:schemeClr val="tx1"/>
              </a:buClr>
              <a:buFont typeface="Arial" panose="020B0604020202020204" pitchFamily="34" charset="0"/>
              <a:buChar char="•"/>
            </a:pPr>
            <a:r>
              <a:rPr lang="en-US" sz="2400" dirty="0">
                <a:solidFill>
                  <a:schemeClr val="tx1"/>
                </a:solidFill>
                <a:cs typeface="Times New Roman" charset="0"/>
              </a:rPr>
              <a:t>Store hazardous materials in designated </a:t>
            </a:r>
            <a:r>
              <a:rPr lang="en-US" sz="2400" dirty="0" smtClean="0">
                <a:solidFill>
                  <a:schemeClr val="tx1"/>
                </a:solidFill>
                <a:cs typeface="Times New Roman" charset="0"/>
              </a:rPr>
              <a:t>areas (MSDS)</a:t>
            </a:r>
            <a:endParaRPr lang="en-US" sz="2400" dirty="0">
              <a:solidFill>
                <a:schemeClr val="tx1"/>
              </a:solidFill>
              <a:cs typeface="Times New Roman" charset="0"/>
            </a:endParaRPr>
          </a:p>
          <a:p>
            <a:pPr lvl="1">
              <a:buClr>
                <a:schemeClr val="tx1"/>
              </a:buClr>
              <a:buFont typeface="Arial" panose="020B0604020202020204" pitchFamily="34" charset="0"/>
              <a:buChar char="•"/>
            </a:pPr>
            <a:r>
              <a:rPr lang="en-US" sz="2400" dirty="0">
                <a:solidFill>
                  <a:schemeClr val="tx1"/>
                </a:solidFill>
                <a:cs typeface="Times New Roman" charset="0"/>
              </a:rPr>
              <a:t>Keep </a:t>
            </a:r>
            <a:r>
              <a:rPr lang="en-US" sz="2400" dirty="0" smtClean="0">
                <a:solidFill>
                  <a:schemeClr val="tx1"/>
                </a:solidFill>
                <a:cs typeface="Times New Roman" charset="0"/>
              </a:rPr>
              <a:t>egress </a:t>
            </a:r>
            <a:r>
              <a:rPr lang="en-US" sz="2400" dirty="0">
                <a:solidFill>
                  <a:schemeClr val="tx1"/>
                </a:solidFill>
                <a:cs typeface="Times New Roman" charset="0"/>
              </a:rPr>
              <a:t>free </a:t>
            </a:r>
            <a:r>
              <a:rPr lang="en-US" sz="2400" dirty="0" smtClean="0">
                <a:solidFill>
                  <a:schemeClr val="tx1"/>
                </a:solidFill>
                <a:cs typeface="Times New Roman" charset="0"/>
              </a:rPr>
              <a:t>from obstructions</a:t>
            </a:r>
            <a:endParaRPr lang="en-US" sz="2400" dirty="0">
              <a:solidFill>
                <a:schemeClr val="tx1"/>
              </a:solidFill>
              <a:cs typeface="Times New Roman" charset="0"/>
            </a:endParaRPr>
          </a:p>
          <a:p>
            <a:pPr lvl="1"/>
            <a:endParaRPr lang="en-US" dirty="0"/>
          </a:p>
        </p:txBody>
      </p:sp>
      <p:pic>
        <p:nvPicPr>
          <p:cNvPr id="4" name="Picture 3" descr="C:\Users\user\AppData\Local\Microsoft\Windows\Temporary Internet Files\Content.IE5\DC57K0TO\iStock_000006590933XSmall[1].jpg"/>
          <p:cNvPicPr>
            <a:picLocks noChangeAspect="1" noChangeArrowheads="1"/>
          </p:cNvPicPr>
          <p:nvPr/>
        </p:nvPicPr>
        <p:blipFill>
          <a:blip r:embed="rId2" cstate="print"/>
          <a:srcRect/>
          <a:stretch>
            <a:fillRect/>
          </a:stretch>
        </p:blipFill>
        <p:spPr bwMode="auto">
          <a:xfrm>
            <a:off x="7987628" y="2000671"/>
            <a:ext cx="2804868" cy="1856743"/>
          </a:xfrm>
          <a:prstGeom prst="rect">
            <a:avLst/>
          </a:prstGeom>
          <a:noFill/>
        </p:spPr>
      </p:pic>
      <p:pic>
        <p:nvPicPr>
          <p:cNvPr id="5" name="Picture 2"/>
          <p:cNvPicPr>
            <a:picLocks noChangeAspect="1" noChangeArrowheads="1"/>
          </p:cNvPicPr>
          <p:nvPr/>
        </p:nvPicPr>
        <p:blipFill>
          <a:blip r:embed="rId3" cstate="print"/>
          <a:srcRect/>
          <a:stretch>
            <a:fillRect/>
          </a:stretch>
        </p:blipFill>
        <p:spPr bwMode="auto">
          <a:xfrm>
            <a:off x="7870998" y="3975586"/>
            <a:ext cx="3655593" cy="2299614"/>
          </a:xfrm>
          <a:prstGeom prst="rect">
            <a:avLst/>
          </a:prstGeom>
          <a:noFill/>
          <a:ln w="9525">
            <a:noFill/>
            <a:miter lim="800000"/>
            <a:headEnd/>
            <a:tailEnd/>
          </a:ln>
          <a:effectLst/>
        </p:spPr>
      </p:pic>
    </p:spTree>
    <p:extLst>
      <p:ext uri="{BB962C8B-B14F-4D97-AF65-F5344CB8AC3E}">
        <p14:creationId xmlns:p14="http://schemas.microsoft.com/office/powerpoint/2010/main" val="5728205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1130073"/>
          </a:xfrm>
        </p:spPr>
        <p:txBody>
          <a:bodyPr/>
          <a:lstStyle/>
          <a:p>
            <a:r>
              <a:rPr lang="en-US" b="1" dirty="0" smtClean="0">
                <a:solidFill>
                  <a:schemeClr val="tx1"/>
                </a:solidFill>
              </a:rPr>
              <a:t>ERT Emergency Equipment</a:t>
            </a:r>
            <a:endParaRPr lang="en-US" b="1" dirty="0">
              <a:solidFill>
                <a:schemeClr val="tx1"/>
              </a:solidFill>
            </a:endParaRPr>
          </a:p>
        </p:txBody>
      </p:sp>
      <p:pic>
        <p:nvPicPr>
          <p:cNvPr id="2050" name="Picture 2" descr="Image result for emergency equipment"/>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27398" b="25447"/>
          <a:stretch/>
        </p:blipFill>
        <p:spPr bwMode="auto">
          <a:xfrm>
            <a:off x="8822857" y="508416"/>
            <a:ext cx="2540000" cy="119773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300765" y="1867437"/>
            <a:ext cx="9543245" cy="4431983"/>
          </a:xfrm>
          <a:prstGeom prst="rect">
            <a:avLst/>
          </a:prstGeom>
          <a:noFill/>
        </p:spPr>
        <p:txBody>
          <a:bodyPr wrap="square" rtlCol="0">
            <a:spAutoFit/>
          </a:bodyPr>
          <a:lstStyle/>
          <a:p>
            <a:r>
              <a:rPr lang="en-US" sz="2400" dirty="0" smtClean="0"/>
              <a:t>1.) Personal Protective Equipment (Hard Hat, Safety Shoes, Visibility vest, Gloves and Respirator)</a:t>
            </a:r>
          </a:p>
          <a:p>
            <a:r>
              <a:rPr lang="en-US" sz="2400" dirty="0" smtClean="0"/>
              <a:t>2.) Emergency Lights (Flash light with spare batteries)</a:t>
            </a:r>
          </a:p>
          <a:p>
            <a:r>
              <a:rPr lang="en-US" sz="2400" dirty="0" smtClean="0"/>
              <a:t>3.) Fire Extinguishers</a:t>
            </a:r>
          </a:p>
          <a:p>
            <a:r>
              <a:rPr lang="en-US" sz="2400" dirty="0" smtClean="0"/>
              <a:t>4.) Sand Bucket</a:t>
            </a:r>
          </a:p>
          <a:p>
            <a:r>
              <a:rPr lang="en-US" sz="2400" dirty="0" smtClean="0"/>
              <a:t>5.) Fire Blanket</a:t>
            </a:r>
          </a:p>
          <a:p>
            <a:r>
              <a:rPr lang="en-US" sz="2400" dirty="0" smtClean="0"/>
              <a:t>6.) Spill Control Kit (for spillage of chemicals)</a:t>
            </a:r>
          </a:p>
          <a:p>
            <a:r>
              <a:rPr lang="en-US" sz="2400" dirty="0" smtClean="0"/>
              <a:t>7.) First Aid Kit</a:t>
            </a:r>
          </a:p>
          <a:p>
            <a:r>
              <a:rPr lang="en-US" sz="2400" dirty="0" smtClean="0"/>
              <a:t>8.) Nylon Rope</a:t>
            </a:r>
          </a:p>
          <a:p>
            <a:r>
              <a:rPr lang="en-US" sz="2400" dirty="0" smtClean="0"/>
              <a:t>9.) Full Body Harness </a:t>
            </a:r>
          </a:p>
          <a:p>
            <a:r>
              <a:rPr lang="en-US" sz="2400" dirty="0" smtClean="0"/>
              <a:t>10.) Battery operated Radio</a:t>
            </a:r>
          </a:p>
          <a:p>
            <a:endParaRPr lang="en-US" dirty="0"/>
          </a:p>
        </p:txBody>
      </p:sp>
      <p:pic>
        <p:nvPicPr>
          <p:cNvPr id="2054" name="Picture 6"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6480" y="4599262"/>
            <a:ext cx="2070429" cy="1552822"/>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personal protective equipme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7198" y="3962675"/>
            <a:ext cx="3115659" cy="2336745"/>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Image result for fire extinguisher sig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442060" y="2301302"/>
            <a:ext cx="1661373" cy="16613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00868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0378" y="670745"/>
            <a:ext cx="4146359" cy="5404087"/>
          </a:xfrm>
          <a:prstGeom prst="rect">
            <a:avLst/>
          </a:prstGeom>
        </p:spPr>
      </p:pic>
      <p:sp>
        <p:nvSpPr>
          <p:cNvPr id="7" name="AutoShape 6" descr="C:\Users\DAVE\Desktop\fire ext pass.webp"/>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80" name="Picture 8"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495" y="1326524"/>
            <a:ext cx="5943757" cy="3490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70478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Image result for emergency evacuation plan samp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6950" y="150990"/>
            <a:ext cx="7739174" cy="604291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9723550" y="2150772"/>
            <a:ext cx="1828800" cy="1569660"/>
          </a:xfrm>
          <a:prstGeom prst="rect">
            <a:avLst/>
          </a:prstGeom>
          <a:noFill/>
        </p:spPr>
        <p:txBody>
          <a:bodyPr wrap="square" rtlCol="0">
            <a:spAutoFit/>
          </a:bodyPr>
          <a:lstStyle/>
          <a:p>
            <a:r>
              <a:rPr lang="en-US" sz="2400" b="1" dirty="0" smtClean="0"/>
              <a:t>Note:</a:t>
            </a:r>
          </a:p>
          <a:p>
            <a:endParaRPr lang="en-US" sz="2400" b="1" dirty="0"/>
          </a:p>
          <a:p>
            <a:r>
              <a:rPr lang="en-US" sz="2400" b="1" dirty="0" smtClean="0"/>
              <a:t>This is just a sample…</a:t>
            </a:r>
            <a:endParaRPr lang="en-US" sz="2400" b="1" dirty="0"/>
          </a:p>
        </p:txBody>
      </p:sp>
    </p:spTree>
    <p:extLst>
      <p:ext uri="{BB962C8B-B14F-4D97-AF65-F5344CB8AC3E}">
        <p14:creationId xmlns:p14="http://schemas.microsoft.com/office/powerpoint/2010/main" val="9508515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Image result for duck cover and hol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213" y="1030624"/>
            <a:ext cx="10810113" cy="3837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37324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1117194"/>
          </a:xfrm>
        </p:spPr>
        <p:txBody>
          <a:bodyPr>
            <a:normAutofit/>
          </a:bodyPr>
          <a:lstStyle/>
          <a:p>
            <a:r>
              <a:rPr lang="en-US" sz="5400" dirty="0" smtClean="0">
                <a:solidFill>
                  <a:schemeClr val="tx1"/>
                </a:solidFill>
              </a:rPr>
              <a:t>OBJECTIVES:</a:t>
            </a:r>
            <a:endParaRPr lang="en-US" sz="5400" dirty="0">
              <a:solidFill>
                <a:schemeClr val="tx1"/>
              </a:solidFill>
            </a:endParaRPr>
          </a:p>
        </p:txBody>
      </p:sp>
      <p:sp>
        <p:nvSpPr>
          <p:cNvPr id="3" name="Content Placeholder 2"/>
          <p:cNvSpPr>
            <a:spLocks noGrp="1"/>
          </p:cNvSpPr>
          <p:nvPr>
            <p:ph idx="1"/>
          </p:nvPr>
        </p:nvSpPr>
        <p:spPr/>
        <p:txBody>
          <a:bodyPr>
            <a:normAutofit/>
          </a:bodyPr>
          <a:lstStyle/>
          <a:p>
            <a:r>
              <a:rPr lang="en-US" sz="2800" dirty="0" smtClean="0"/>
              <a:t>I. To identify and assess different emergency situation in workplace.</a:t>
            </a:r>
          </a:p>
          <a:p>
            <a:r>
              <a:rPr lang="en-US" sz="2800" dirty="0" smtClean="0"/>
              <a:t>II. To learn how to implement emergency preparedness and response.</a:t>
            </a:r>
          </a:p>
          <a:p>
            <a:r>
              <a:rPr lang="en-US" sz="2800" dirty="0" smtClean="0"/>
              <a:t>III. To document and communicate emergency procedures.</a:t>
            </a:r>
            <a:endParaRPr lang="en-US" sz="2800" dirty="0"/>
          </a:p>
        </p:txBody>
      </p:sp>
    </p:spTree>
    <p:extLst>
      <p:ext uri="{BB962C8B-B14F-4D97-AF65-F5344CB8AC3E}">
        <p14:creationId xmlns:p14="http://schemas.microsoft.com/office/powerpoint/2010/main" val="36059096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Management During Emergency Cases:</a:t>
            </a:r>
            <a:endParaRPr lang="en-US" b="1" dirty="0"/>
          </a:p>
        </p:txBody>
      </p:sp>
      <p:sp>
        <p:nvSpPr>
          <p:cNvPr id="3" name="Content Placeholder 2"/>
          <p:cNvSpPr>
            <a:spLocks noGrp="1"/>
          </p:cNvSpPr>
          <p:nvPr>
            <p:ph idx="1"/>
          </p:nvPr>
        </p:nvSpPr>
        <p:spPr/>
        <p:txBody>
          <a:bodyPr>
            <a:normAutofit lnSpcReduction="10000"/>
          </a:bodyPr>
          <a:lstStyle/>
          <a:p>
            <a:pPr marL="457200" indent="-457200">
              <a:buFont typeface="+mj-lt"/>
              <a:buAutoNum type="arabicPeriod"/>
            </a:pPr>
            <a:r>
              <a:rPr lang="en-US" sz="2400" dirty="0" smtClean="0">
                <a:solidFill>
                  <a:schemeClr val="tx1"/>
                </a:solidFill>
              </a:rPr>
              <a:t>Once identified emergency events, locate and trigger the emergency alarm button to alarmed other personnel or tenants.</a:t>
            </a:r>
          </a:p>
          <a:p>
            <a:pPr marL="457200" indent="-457200">
              <a:buFont typeface="+mj-lt"/>
              <a:buAutoNum type="arabicPeriod"/>
            </a:pPr>
            <a:r>
              <a:rPr lang="en-US" sz="2400" dirty="0" smtClean="0">
                <a:solidFill>
                  <a:schemeClr val="tx1"/>
                </a:solidFill>
              </a:rPr>
              <a:t>Do not panic, in case of fire during incipient stage, locate the nearest fire extinguisher in the area and extinguish the fire. Always be reminded on how to use fire extinguisher using PASS method.</a:t>
            </a:r>
          </a:p>
          <a:p>
            <a:pPr marL="457200" indent="-457200">
              <a:buFont typeface="+mj-lt"/>
              <a:buAutoNum type="arabicPeriod"/>
            </a:pPr>
            <a:r>
              <a:rPr lang="en-US" sz="2400" dirty="0" smtClean="0">
                <a:solidFill>
                  <a:schemeClr val="tx1"/>
                </a:solidFill>
              </a:rPr>
              <a:t>In case of uncontrolled fire, do not try extinguish, locate the emergency exit using emergency floor plan. Evacuate immediately to the assembly point.</a:t>
            </a:r>
          </a:p>
          <a:p>
            <a:pPr marL="457200" indent="-457200">
              <a:buFont typeface="+mj-lt"/>
              <a:buAutoNum type="arabicPeriod"/>
            </a:pPr>
            <a:r>
              <a:rPr lang="en-US" sz="2400" dirty="0" smtClean="0">
                <a:solidFill>
                  <a:schemeClr val="tx1"/>
                </a:solidFill>
              </a:rPr>
              <a:t>In case of earthquake, locate safe area with overhead protection like tables, etc. If case of unavailability, do “Drop, Cover then Hold”.</a:t>
            </a:r>
          </a:p>
          <a:p>
            <a:pPr marL="457200" indent="-457200">
              <a:buFont typeface="+mj-lt"/>
              <a:buAutoNum type="arabicPeriod"/>
            </a:pPr>
            <a:r>
              <a:rPr lang="en-US" sz="2400" dirty="0" smtClean="0">
                <a:solidFill>
                  <a:schemeClr val="tx1"/>
                </a:solidFill>
              </a:rPr>
              <a:t>Follow emergency protocol of the company. Secure first your safety.</a:t>
            </a:r>
          </a:p>
          <a:p>
            <a:pPr marL="457200" indent="-457200">
              <a:buFont typeface="+mj-lt"/>
              <a:buAutoNum type="arabicPeriod"/>
            </a:pPr>
            <a:endParaRPr lang="en-US" dirty="0" smtClean="0"/>
          </a:p>
          <a:p>
            <a:pPr marL="457200" indent="-457200">
              <a:buFont typeface="+mj-lt"/>
              <a:buAutoNum type="arabicPeriod"/>
            </a:pPr>
            <a:endParaRPr lang="en-US" dirty="0" smtClean="0"/>
          </a:p>
          <a:p>
            <a:pPr marL="457200" indent="-457200">
              <a:buFont typeface="+mj-lt"/>
              <a:buAutoNum type="arabicPeriod"/>
            </a:pPr>
            <a:endParaRPr lang="en-US" dirty="0"/>
          </a:p>
        </p:txBody>
      </p:sp>
    </p:spTree>
    <p:extLst>
      <p:ext uri="{BB962C8B-B14F-4D97-AF65-F5344CB8AC3E}">
        <p14:creationId xmlns:p14="http://schemas.microsoft.com/office/powerpoint/2010/main" val="27752350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ctr"/>
            <a:r>
              <a:rPr lang="en-US" sz="4800" dirty="0" smtClean="0">
                <a:latin typeface="Aharoni" panose="02010803020104030203" pitchFamily="2" charset="-79"/>
                <a:cs typeface="Aharoni" panose="02010803020104030203" pitchFamily="2" charset="-79"/>
              </a:rPr>
              <a:t>THANK YOU SO MUCH!!!!!!</a:t>
            </a:r>
            <a:endParaRPr lang="en-US" sz="4800" dirty="0">
              <a:latin typeface="Aharoni" panose="02010803020104030203" pitchFamily="2" charset="-79"/>
              <a:cs typeface="Aharoni" panose="02010803020104030203" pitchFamily="2" charset="-79"/>
            </a:endParaRPr>
          </a:p>
          <a:p>
            <a:pPr algn="ctr"/>
            <a:endParaRPr lang="en-US" sz="4800" dirty="0" smtClean="0"/>
          </a:p>
          <a:p>
            <a:pPr algn="ctr"/>
            <a:r>
              <a:rPr lang="en-US" sz="4800" dirty="0" smtClean="0">
                <a:latin typeface="Berlin Sans FB Demi" panose="020E0802020502020306" pitchFamily="34" charset="0"/>
              </a:rPr>
              <a:t>-END OF SLIDE-</a:t>
            </a:r>
            <a:endParaRPr lang="en-US" sz="4800" dirty="0">
              <a:latin typeface="Berlin Sans FB Demi" panose="020E0802020502020306" pitchFamily="34" charset="0"/>
            </a:endParaRPr>
          </a:p>
        </p:txBody>
      </p:sp>
    </p:spTree>
    <p:extLst>
      <p:ext uri="{BB962C8B-B14F-4D97-AF65-F5344CB8AC3E}">
        <p14:creationId xmlns:p14="http://schemas.microsoft.com/office/powerpoint/2010/main" val="12671097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tx1"/>
                </a:solidFill>
              </a:rPr>
              <a:t>What is Emergency?</a:t>
            </a:r>
            <a:endParaRPr lang="en-US" b="1" dirty="0">
              <a:solidFill>
                <a:schemeClr val="tx1"/>
              </a:solidFill>
            </a:endParaRPr>
          </a:p>
        </p:txBody>
      </p:sp>
      <p:sp>
        <p:nvSpPr>
          <p:cNvPr id="3" name="Content Placeholder 2"/>
          <p:cNvSpPr>
            <a:spLocks noGrp="1"/>
          </p:cNvSpPr>
          <p:nvPr>
            <p:ph idx="1"/>
          </p:nvPr>
        </p:nvSpPr>
        <p:spPr>
          <a:xfrm>
            <a:off x="1097280" y="2021982"/>
            <a:ext cx="10058400" cy="3847111"/>
          </a:xfrm>
        </p:spPr>
        <p:txBody>
          <a:bodyPr/>
          <a:lstStyle/>
          <a:p>
            <a:r>
              <a:rPr lang="en-US" sz="2400" dirty="0" smtClean="0">
                <a:solidFill>
                  <a:schemeClr val="tx1"/>
                </a:solidFill>
              </a:rPr>
              <a:t>1.) </a:t>
            </a:r>
            <a:r>
              <a:rPr lang="en-US" sz="2400" dirty="0">
                <a:solidFill>
                  <a:schemeClr val="tx1"/>
                </a:solidFill>
              </a:rPr>
              <a:t>A</a:t>
            </a:r>
            <a:r>
              <a:rPr lang="en-US" sz="2400" dirty="0" smtClean="0">
                <a:solidFill>
                  <a:schemeClr val="tx1"/>
                </a:solidFill>
              </a:rPr>
              <a:t> </a:t>
            </a:r>
            <a:r>
              <a:rPr lang="en-US" sz="2400" dirty="0">
                <a:solidFill>
                  <a:schemeClr val="tx1"/>
                </a:solidFill>
              </a:rPr>
              <a:t>serious, unexpected, and often dangerous situation requiring immediate </a:t>
            </a:r>
            <a:r>
              <a:rPr lang="en-US" sz="2400" dirty="0" smtClean="0">
                <a:solidFill>
                  <a:schemeClr val="tx1"/>
                </a:solidFill>
              </a:rPr>
              <a:t>action.</a:t>
            </a:r>
          </a:p>
          <a:p>
            <a:r>
              <a:rPr lang="en-US" sz="2400" dirty="0" smtClean="0">
                <a:solidFill>
                  <a:schemeClr val="tx1"/>
                </a:solidFill>
              </a:rPr>
              <a:t>2.) </a:t>
            </a:r>
            <a:r>
              <a:rPr lang="en-US" sz="2400" dirty="0">
                <a:solidFill>
                  <a:schemeClr val="tx1"/>
                </a:solidFill>
                <a:cs typeface="Times New Roman" charset="0"/>
              </a:rPr>
              <a:t>A present or imminent event </a:t>
            </a:r>
          </a:p>
          <a:p>
            <a:r>
              <a:rPr lang="en-US" sz="2400" dirty="0" smtClean="0">
                <a:solidFill>
                  <a:schemeClr val="tx1"/>
                </a:solidFill>
                <a:cs typeface="Times New Roman" charset="0"/>
              </a:rPr>
              <a:t>3.) </a:t>
            </a:r>
            <a:r>
              <a:rPr lang="en-US" sz="2400" dirty="0">
                <a:solidFill>
                  <a:schemeClr val="tx1"/>
                </a:solidFill>
              </a:rPr>
              <a:t>An emergency is a situation that poses an immediate </a:t>
            </a:r>
            <a:r>
              <a:rPr lang="en-US" sz="2400" dirty="0" smtClean="0">
                <a:solidFill>
                  <a:schemeClr val="tx1"/>
                </a:solidFill>
              </a:rPr>
              <a:t>risk to</a:t>
            </a:r>
            <a:r>
              <a:rPr lang="en-US" sz="2400" dirty="0">
                <a:solidFill>
                  <a:schemeClr val="tx1"/>
                </a:solidFill>
              </a:rPr>
              <a:t> </a:t>
            </a:r>
            <a:r>
              <a:rPr lang="en-US" sz="2400" dirty="0">
                <a:solidFill>
                  <a:schemeClr val="tx1"/>
                </a:solidFill>
                <a:hlinkClick r:id="rId2" tooltip="Health"/>
              </a:rPr>
              <a:t>health</a:t>
            </a:r>
            <a:r>
              <a:rPr lang="en-US" sz="2400" dirty="0">
                <a:solidFill>
                  <a:schemeClr val="tx1"/>
                </a:solidFill>
              </a:rPr>
              <a:t>, </a:t>
            </a:r>
            <a:r>
              <a:rPr lang="en-US" sz="2400" dirty="0">
                <a:solidFill>
                  <a:schemeClr val="tx1"/>
                </a:solidFill>
                <a:hlinkClick r:id="rId3" tooltip="Life"/>
              </a:rPr>
              <a:t>life</a:t>
            </a:r>
            <a:r>
              <a:rPr lang="en-US" sz="2400" dirty="0">
                <a:solidFill>
                  <a:schemeClr val="tx1"/>
                </a:solidFill>
              </a:rPr>
              <a:t>, </a:t>
            </a:r>
            <a:r>
              <a:rPr lang="en-US" sz="2400" dirty="0">
                <a:solidFill>
                  <a:schemeClr val="tx1"/>
                </a:solidFill>
                <a:hlinkClick r:id="rId4" tooltip="Property"/>
              </a:rPr>
              <a:t>property</a:t>
            </a:r>
            <a:r>
              <a:rPr lang="en-US" sz="2400" dirty="0">
                <a:solidFill>
                  <a:schemeClr val="tx1"/>
                </a:solidFill>
              </a:rPr>
              <a:t>, or </a:t>
            </a:r>
            <a:r>
              <a:rPr lang="en-US" sz="2400" dirty="0">
                <a:solidFill>
                  <a:schemeClr val="tx1"/>
                </a:solidFill>
                <a:hlinkClick r:id="rId5"/>
              </a:rPr>
              <a:t>environment</a:t>
            </a:r>
            <a:r>
              <a:rPr lang="en-US" sz="2400" dirty="0">
                <a:solidFill>
                  <a:schemeClr val="tx1"/>
                </a:solidFill>
              </a:rPr>
              <a:t>.</a:t>
            </a:r>
            <a:endParaRPr lang="en-US" dirty="0">
              <a:solidFill>
                <a:schemeClr val="tx1"/>
              </a:solidFill>
            </a:endParaRPr>
          </a:p>
        </p:txBody>
      </p:sp>
    </p:spTree>
    <p:extLst>
      <p:ext uri="{BB962C8B-B14F-4D97-AF65-F5344CB8AC3E}">
        <p14:creationId xmlns:p14="http://schemas.microsoft.com/office/powerpoint/2010/main" val="4291628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What is Emergency Response?</a:t>
            </a:r>
            <a:endParaRPr lang="en-US" dirty="0">
              <a:solidFill>
                <a:schemeClr val="tx1"/>
              </a:solidFill>
            </a:endParaRPr>
          </a:p>
        </p:txBody>
      </p:sp>
      <p:sp>
        <p:nvSpPr>
          <p:cNvPr id="3" name="Content Placeholder 2"/>
          <p:cNvSpPr>
            <a:spLocks noGrp="1"/>
          </p:cNvSpPr>
          <p:nvPr>
            <p:ph idx="1"/>
          </p:nvPr>
        </p:nvSpPr>
        <p:spPr>
          <a:xfrm>
            <a:off x="1097280" y="2137892"/>
            <a:ext cx="10058400" cy="3731201"/>
          </a:xfrm>
        </p:spPr>
        <p:txBody>
          <a:bodyPr>
            <a:normAutofit/>
          </a:bodyPr>
          <a:lstStyle/>
          <a:p>
            <a:r>
              <a:rPr lang="en-US" sz="2800" dirty="0" smtClean="0">
                <a:solidFill>
                  <a:schemeClr val="tx1"/>
                </a:solidFill>
              </a:rPr>
              <a:t>- a series of plan, action or response that will mitigate or reduce the effects of disaster / natural phenomena.</a:t>
            </a:r>
          </a:p>
          <a:p>
            <a:r>
              <a:rPr lang="en-US" sz="2800" dirty="0" smtClean="0">
                <a:solidFill>
                  <a:schemeClr val="tx1"/>
                </a:solidFill>
              </a:rPr>
              <a:t>- an effective measures to control losses.</a:t>
            </a:r>
            <a:endParaRPr lang="en-US" sz="2800" dirty="0">
              <a:solidFill>
                <a:schemeClr val="tx1"/>
              </a:solidFill>
            </a:endParaRPr>
          </a:p>
        </p:txBody>
      </p:sp>
    </p:spTree>
    <p:extLst>
      <p:ext uri="{BB962C8B-B14F-4D97-AF65-F5344CB8AC3E}">
        <p14:creationId xmlns:p14="http://schemas.microsoft.com/office/powerpoint/2010/main" val="7488026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r>
            <a:br>
              <a:rPr lang="en-US" dirty="0" smtClean="0"/>
            </a:br>
            <a:r>
              <a:rPr lang="en-US" dirty="0" smtClean="0">
                <a:solidFill>
                  <a:schemeClr val="tx1"/>
                </a:solidFill>
              </a:rPr>
              <a:t>RESPONSIBILITIES:</a:t>
            </a:r>
            <a:endParaRPr lang="en-US" dirty="0">
              <a:solidFill>
                <a:schemeClr val="tx1"/>
              </a:solidFill>
            </a:endParaRPr>
          </a:p>
        </p:txBody>
      </p:sp>
      <p:sp>
        <p:nvSpPr>
          <p:cNvPr id="3" name="Content Placeholder 2"/>
          <p:cNvSpPr>
            <a:spLocks noGrp="1"/>
          </p:cNvSpPr>
          <p:nvPr>
            <p:ph idx="1"/>
          </p:nvPr>
        </p:nvSpPr>
        <p:spPr/>
        <p:txBody>
          <a:bodyPr/>
          <a:lstStyle/>
          <a:p>
            <a:r>
              <a:rPr lang="en-US" sz="2800" dirty="0" smtClean="0">
                <a:solidFill>
                  <a:schemeClr val="tx1"/>
                </a:solidFill>
              </a:rPr>
              <a:t>1.) Employer</a:t>
            </a:r>
          </a:p>
          <a:p>
            <a:r>
              <a:rPr lang="en-US" sz="2800" dirty="0" smtClean="0">
                <a:solidFill>
                  <a:schemeClr val="tx1"/>
                </a:solidFill>
              </a:rPr>
              <a:t>2.) Manager (Operations)</a:t>
            </a:r>
          </a:p>
          <a:p>
            <a:r>
              <a:rPr lang="en-US" sz="2800" dirty="0" smtClean="0">
                <a:solidFill>
                  <a:schemeClr val="tx1"/>
                </a:solidFill>
              </a:rPr>
              <a:t>3.) Emergency Coordinator (Safety Man / Personnel)</a:t>
            </a:r>
          </a:p>
          <a:p>
            <a:r>
              <a:rPr lang="en-US" sz="2800" dirty="0">
                <a:solidFill>
                  <a:schemeClr val="tx1"/>
                </a:solidFill>
              </a:rPr>
              <a:t>4</a:t>
            </a:r>
            <a:r>
              <a:rPr lang="en-US" sz="2800" dirty="0" smtClean="0">
                <a:solidFill>
                  <a:schemeClr val="tx1"/>
                </a:solidFill>
              </a:rPr>
              <a:t>.) First Aider (Nurse / Trained First Aider)</a:t>
            </a:r>
          </a:p>
          <a:p>
            <a:r>
              <a:rPr lang="en-US" sz="2800" dirty="0" smtClean="0">
                <a:solidFill>
                  <a:schemeClr val="tx1"/>
                </a:solidFill>
              </a:rPr>
              <a:t>5.) Supervisor</a:t>
            </a:r>
          </a:p>
          <a:p>
            <a:r>
              <a:rPr lang="en-US" sz="2800" dirty="0" smtClean="0">
                <a:solidFill>
                  <a:schemeClr val="tx1"/>
                </a:solidFill>
              </a:rPr>
              <a:t>6.) Worker</a:t>
            </a:r>
          </a:p>
          <a:p>
            <a:endParaRPr lang="en-US" dirty="0"/>
          </a:p>
        </p:txBody>
      </p:sp>
    </p:spTree>
    <p:extLst>
      <p:ext uri="{BB962C8B-B14F-4D97-AF65-F5344CB8AC3E}">
        <p14:creationId xmlns:p14="http://schemas.microsoft.com/office/powerpoint/2010/main" val="8143692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Employer</a:t>
            </a:r>
            <a:endParaRPr lang="en-US" b="1" dirty="0"/>
          </a:p>
        </p:txBody>
      </p:sp>
      <p:sp>
        <p:nvSpPr>
          <p:cNvPr id="3" name="Content Placeholder 2"/>
          <p:cNvSpPr>
            <a:spLocks noGrp="1"/>
          </p:cNvSpPr>
          <p:nvPr>
            <p:ph idx="1"/>
          </p:nvPr>
        </p:nvSpPr>
        <p:spPr/>
        <p:txBody>
          <a:bodyPr/>
          <a:lstStyle/>
          <a:p>
            <a:r>
              <a:rPr lang="en-US" sz="2800" dirty="0" smtClean="0">
                <a:solidFill>
                  <a:schemeClr val="tx1"/>
                </a:solidFill>
              </a:rPr>
              <a:t>Employer shall ensure the following:</a:t>
            </a:r>
          </a:p>
          <a:p>
            <a:endParaRPr lang="en-US" sz="2800" dirty="0" smtClean="0">
              <a:solidFill>
                <a:schemeClr val="tx1"/>
              </a:solidFill>
            </a:endParaRPr>
          </a:p>
          <a:p>
            <a:pPr lvl="1"/>
            <a:r>
              <a:rPr lang="en-US" sz="2400" dirty="0">
                <a:solidFill>
                  <a:schemeClr val="tx1"/>
                </a:solidFill>
                <a:cs typeface="Times New Roman" charset="0"/>
              </a:rPr>
              <a:t>emergency risk assessments are conducted and documented</a:t>
            </a:r>
          </a:p>
          <a:p>
            <a:pPr lvl="1"/>
            <a:r>
              <a:rPr lang="en-US" sz="2400" dirty="0">
                <a:solidFill>
                  <a:schemeClr val="tx1"/>
                </a:solidFill>
                <a:cs typeface="Times New Roman" charset="0"/>
              </a:rPr>
              <a:t>emergency evacuation and rescue program is maintained</a:t>
            </a:r>
          </a:p>
          <a:p>
            <a:pPr lvl="1"/>
            <a:r>
              <a:rPr lang="en-US" sz="2400" dirty="0">
                <a:solidFill>
                  <a:schemeClr val="tx1"/>
                </a:solidFill>
                <a:cs typeface="Times New Roman" charset="0"/>
              </a:rPr>
              <a:t>all facilities have accessible exit routes </a:t>
            </a:r>
          </a:p>
          <a:p>
            <a:pPr lvl="1"/>
            <a:r>
              <a:rPr lang="en-US" sz="2400" dirty="0">
                <a:solidFill>
                  <a:schemeClr val="tx1"/>
                </a:solidFill>
                <a:cs typeface="Times New Roman" charset="0"/>
              </a:rPr>
              <a:t>exit routes - marked and have emergency lighting as </a:t>
            </a:r>
            <a:r>
              <a:rPr lang="en-US" sz="2400" dirty="0" smtClean="0">
                <a:solidFill>
                  <a:schemeClr val="tx1"/>
                </a:solidFill>
                <a:cs typeface="Times New Roman" charset="0"/>
              </a:rPr>
              <a:t>required</a:t>
            </a:r>
          </a:p>
          <a:p>
            <a:pPr lvl="1"/>
            <a:r>
              <a:rPr lang="en-US" sz="2400" dirty="0">
                <a:cs typeface="Times New Roman" charset="0"/>
              </a:rPr>
              <a:t>local emergency response plans are in place</a:t>
            </a:r>
          </a:p>
          <a:p>
            <a:pPr marL="201168" lvl="1" indent="0">
              <a:buNone/>
            </a:pPr>
            <a:r>
              <a:rPr lang="en-US" sz="2400" dirty="0" smtClean="0">
                <a:solidFill>
                  <a:schemeClr val="tx1"/>
                </a:solidFill>
                <a:cs typeface="Times New Roman" charset="0"/>
              </a:rPr>
              <a:t> </a:t>
            </a:r>
            <a:endParaRPr lang="en-US" sz="2400" dirty="0">
              <a:solidFill>
                <a:schemeClr val="tx1"/>
              </a:solidFill>
              <a:cs typeface="Times New Roman" charset="0"/>
            </a:endParaRPr>
          </a:p>
          <a:p>
            <a:endParaRPr lang="en-US" dirty="0"/>
          </a:p>
        </p:txBody>
      </p:sp>
    </p:spTree>
    <p:extLst>
      <p:ext uri="{BB962C8B-B14F-4D97-AF65-F5344CB8AC3E}">
        <p14:creationId xmlns:p14="http://schemas.microsoft.com/office/powerpoint/2010/main" val="3508942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tx1"/>
                </a:solidFill>
              </a:rPr>
              <a:t>Employer</a:t>
            </a:r>
            <a:endParaRPr lang="en-US" b="1" dirty="0">
              <a:solidFill>
                <a:schemeClr val="tx1"/>
              </a:solidFill>
            </a:endParaRPr>
          </a:p>
        </p:txBody>
      </p:sp>
      <p:sp>
        <p:nvSpPr>
          <p:cNvPr id="3" name="Content Placeholder 2"/>
          <p:cNvSpPr>
            <a:spLocks noGrp="1"/>
          </p:cNvSpPr>
          <p:nvPr>
            <p:ph idx="1"/>
          </p:nvPr>
        </p:nvSpPr>
        <p:spPr/>
        <p:txBody>
          <a:bodyPr/>
          <a:lstStyle/>
          <a:p>
            <a:r>
              <a:rPr lang="en-US" sz="2800" dirty="0" smtClean="0">
                <a:solidFill>
                  <a:schemeClr val="tx1"/>
                </a:solidFill>
              </a:rPr>
              <a:t>Continuation…</a:t>
            </a:r>
          </a:p>
          <a:p>
            <a:endParaRPr lang="en-US" sz="2800" dirty="0">
              <a:solidFill>
                <a:schemeClr val="tx1"/>
              </a:solidFill>
            </a:endParaRPr>
          </a:p>
          <a:p>
            <a:pPr lvl="1"/>
            <a:r>
              <a:rPr lang="en-US" sz="2400" dirty="0">
                <a:solidFill>
                  <a:schemeClr val="tx1"/>
                </a:solidFill>
                <a:cs typeface="Times New Roman" charset="0"/>
              </a:rPr>
              <a:t>workers are trained in fire prevention, emergency evacuation and rescue</a:t>
            </a:r>
          </a:p>
          <a:p>
            <a:pPr lvl="1"/>
            <a:r>
              <a:rPr lang="en-US" sz="2400" dirty="0">
                <a:solidFill>
                  <a:schemeClr val="tx1"/>
                </a:solidFill>
                <a:cs typeface="Times New Roman" charset="0"/>
              </a:rPr>
              <a:t>an emergency coordinator is appointed</a:t>
            </a:r>
          </a:p>
          <a:p>
            <a:endParaRPr lang="en-US" dirty="0"/>
          </a:p>
        </p:txBody>
      </p:sp>
    </p:spTree>
    <p:extLst>
      <p:ext uri="{BB962C8B-B14F-4D97-AF65-F5344CB8AC3E}">
        <p14:creationId xmlns:p14="http://schemas.microsoft.com/office/powerpoint/2010/main" val="4373984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Manager</a:t>
            </a:r>
            <a:endParaRPr lang="en-US" b="1" dirty="0"/>
          </a:p>
        </p:txBody>
      </p:sp>
      <p:sp>
        <p:nvSpPr>
          <p:cNvPr id="3" name="Content Placeholder 2"/>
          <p:cNvSpPr>
            <a:spLocks noGrp="1"/>
          </p:cNvSpPr>
          <p:nvPr>
            <p:ph idx="1"/>
          </p:nvPr>
        </p:nvSpPr>
        <p:spPr/>
        <p:txBody>
          <a:bodyPr/>
          <a:lstStyle/>
          <a:p>
            <a:pPr>
              <a:buFont typeface="Wingdings" panose="05000000000000000000" pitchFamily="2" charset="2"/>
              <a:buChar char="q"/>
            </a:pPr>
            <a:r>
              <a:rPr lang="en-US" sz="2400" dirty="0" smtClean="0">
                <a:solidFill>
                  <a:schemeClr val="tx1"/>
                </a:solidFill>
                <a:cs typeface="Times New Roman" charset="0"/>
              </a:rPr>
              <a:t> Ensure </a:t>
            </a:r>
            <a:r>
              <a:rPr lang="en-US" sz="2400" dirty="0">
                <a:solidFill>
                  <a:schemeClr val="tx1"/>
                </a:solidFill>
                <a:cs typeface="Times New Roman" charset="0"/>
              </a:rPr>
              <a:t>emergency plans </a:t>
            </a:r>
            <a:r>
              <a:rPr lang="en-US" sz="2400" dirty="0" smtClean="0">
                <a:solidFill>
                  <a:schemeClr val="tx1"/>
                </a:solidFill>
                <a:cs typeface="Times New Roman" charset="0"/>
              </a:rPr>
              <a:t>posted</a:t>
            </a:r>
          </a:p>
          <a:p>
            <a:pPr>
              <a:buFont typeface="Wingdings" panose="05000000000000000000" pitchFamily="2" charset="2"/>
              <a:buChar char="q"/>
            </a:pPr>
            <a:r>
              <a:rPr lang="en-US" sz="2400" dirty="0">
                <a:solidFill>
                  <a:schemeClr val="tx1"/>
                </a:solidFill>
                <a:cs typeface="Times New Roman" charset="0"/>
              </a:rPr>
              <a:t> </a:t>
            </a:r>
            <a:r>
              <a:rPr lang="en-US" sz="2400" dirty="0" smtClean="0">
                <a:solidFill>
                  <a:schemeClr val="tx1"/>
                </a:solidFill>
                <a:cs typeface="Times New Roman" charset="0"/>
              </a:rPr>
              <a:t>Assign </a:t>
            </a:r>
            <a:r>
              <a:rPr lang="en-US" sz="2400" dirty="0">
                <a:solidFill>
                  <a:schemeClr val="tx1"/>
                </a:solidFill>
                <a:cs typeface="Times New Roman" charset="0"/>
              </a:rPr>
              <a:t>responsibilities of other emergency </a:t>
            </a:r>
            <a:r>
              <a:rPr lang="en-US" sz="2400" dirty="0" smtClean="0">
                <a:solidFill>
                  <a:schemeClr val="tx1"/>
                </a:solidFill>
                <a:cs typeface="Times New Roman" charset="0"/>
              </a:rPr>
              <a:t>personnel </a:t>
            </a:r>
          </a:p>
          <a:p>
            <a:pPr>
              <a:buFont typeface="Wingdings" panose="05000000000000000000" pitchFamily="2" charset="2"/>
              <a:buChar char="q"/>
            </a:pPr>
            <a:r>
              <a:rPr lang="en-US" sz="2400" dirty="0">
                <a:solidFill>
                  <a:schemeClr val="tx1"/>
                </a:solidFill>
                <a:cs typeface="Times New Roman" charset="0"/>
              </a:rPr>
              <a:t> </a:t>
            </a:r>
            <a:r>
              <a:rPr lang="en-US" sz="2400" dirty="0" smtClean="0">
                <a:solidFill>
                  <a:schemeClr val="tx1"/>
                </a:solidFill>
                <a:cs typeface="Times New Roman" charset="0"/>
              </a:rPr>
              <a:t>Ensure </a:t>
            </a:r>
            <a:r>
              <a:rPr lang="en-US" sz="2400" dirty="0">
                <a:solidFill>
                  <a:schemeClr val="tx1"/>
                </a:solidFill>
                <a:cs typeface="Times New Roman" charset="0"/>
              </a:rPr>
              <a:t>emergency evacuation and rescue risk assessments are completed </a:t>
            </a:r>
            <a:endParaRPr lang="en-US" sz="2400" dirty="0" smtClean="0">
              <a:solidFill>
                <a:schemeClr val="tx1"/>
              </a:solidFill>
              <a:cs typeface="Times New Roman" charset="0"/>
            </a:endParaRPr>
          </a:p>
          <a:p>
            <a:pPr>
              <a:buFont typeface="Wingdings" panose="05000000000000000000" pitchFamily="2" charset="2"/>
              <a:buChar char="q"/>
            </a:pPr>
            <a:r>
              <a:rPr lang="en-US" sz="2400" dirty="0">
                <a:solidFill>
                  <a:schemeClr val="tx1"/>
                </a:solidFill>
                <a:cs typeface="Times New Roman" charset="0"/>
              </a:rPr>
              <a:t> </a:t>
            </a:r>
            <a:r>
              <a:rPr lang="en-US" sz="2400" dirty="0" smtClean="0">
                <a:solidFill>
                  <a:schemeClr val="tx1"/>
                </a:solidFill>
                <a:cs typeface="Times New Roman" charset="0"/>
              </a:rPr>
              <a:t>Site </a:t>
            </a:r>
            <a:r>
              <a:rPr lang="en-US" sz="2400" dirty="0">
                <a:solidFill>
                  <a:schemeClr val="tx1"/>
                </a:solidFill>
                <a:cs typeface="Times New Roman" charset="0"/>
              </a:rPr>
              <a:t>specific emergency </a:t>
            </a:r>
            <a:r>
              <a:rPr lang="en-US" sz="2400" dirty="0" smtClean="0">
                <a:solidFill>
                  <a:schemeClr val="tx1"/>
                </a:solidFill>
                <a:cs typeface="Times New Roman" charset="0"/>
              </a:rPr>
              <a:t>procedure</a:t>
            </a:r>
          </a:p>
          <a:p>
            <a:pPr>
              <a:buFont typeface="Wingdings" panose="05000000000000000000" pitchFamily="2" charset="2"/>
              <a:buChar char="q"/>
            </a:pPr>
            <a:r>
              <a:rPr lang="en-US" sz="2400" dirty="0">
                <a:solidFill>
                  <a:schemeClr val="tx1"/>
                </a:solidFill>
                <a:cs typeface="Times New Roman" charset="0"/>
              </a:rPr>
              <a:t> </a:t>
            </a:r>
            <a:r>
              <a:rPr lang="en-US" sz="2400" dirty="0" smtClean="0">
                <a:solidFill>
                  <a:schemeClr val="tx1"/>
                </a:solidFill>
                <a:cs typeface="Times New Roman" charset="0"/>
              </a:rPr>
              <a:t>Emergency </a:t>
            </a:r>
            <a:r>
              <a:rPr lang="en-US" sz="2400" dirty="0">
                <a:solidFill>
                  <a:schemeClr val="tx1"/>
                </a:solidFill>
                <a:cs typeface="Times New Roman" charset="0"/>
              </a:rPr>
              <a:t>hazard identification and risk </a:t>
            </a:r>
            <a:r>
              <a:rPr lang="en-US" sz="2400" dirty="0" smtClean="0">
                <a:solidFill>
                  <a:schemeClr val="tx1"/>
                </a:solidFill>
                <a:cs typeface="Times New Roman" charset="0"/>
              </a:rPr>
              <a:t>assessment</a:t>
            </a:r>
          </a:p>
          <a:p>
            <a:pPr>
              <a:buFont typeface="Wingdings" panose="05000000000000000000" pitchFamily="2" charset="2"/>
              <a:buChar char="q"/>
            </a:pPr>
            <a:r>
              <a:rPr lang="en-US" sz="2400" dirty="0">
                <a:solidFill>
                  <a:schemeClr val="tx1"/>
                </a:solidFill>
                <a:cs typeface="Times New Roman" charset="0"/>
              </a:rPr>
              <a:t> </a:t>
            </a:r>
            <a:r>
              <a:rPr lang="en-US" sz="2400" dirty="0" smtClean="0">
                <a:solidFill>
                  <a:schemeClr val="tx1"/>
                </a:solidFill>
                <a:cs typeface="Times New Roman" charset="0"/>
              </a:rPr>
              <a:t>Communication is established</a:t>
            </a:r>
            <a:endParaRPr lang="en-US" sz="2400" dirty="0">
              <a:solidFill>
                <a:schemeClr val="tx1"/>
              </a:solidFill>
            </a:endParaRPr>
          </a:p>
          <a:p>
            <a:endParaRPr lang="en-US" dirty="0"/>
          </a:p>
        </p:txBody>
      </p:sp>
    </p:spTree>
    <p:extLst>
      <p:ext uri="{BB962C8B-B14F-4D97-AF65-F5344CB8AC3E}">
        <p14:creationId xmlns:p14="http://schemas.microsoft.com/office/powerpoint/2010/main" val="19423572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tx1"/>
                </a:solidFill>
              </a:rPr>
              <a:t>Emergency Coordinator (Safety Man)</a:t>
            </a:r>
            <a:endParaRPr lang="en-US" b="1" dirty="0">
              <a:solidFill>
                <a:schemeClr val="tx1"/>
              </a:solidFill>
            </a:endParaRPr>
          </a:p>
        </p:txBody>
      </p:sp>
      <p:sp>
        <p:nvSpPr>
          <p:cNvPr id="3" name="Content Placeholder 2"/>
          <p:cNvSpPr>
            <a:spLocks noGrp="1"/>
          </p:cNvSpPr>
          <p:nvPr>
            <p:ph idx="1"/>
          </p:nvPr>
        </p:nvSpPr>
        <p:spPr/>
        <p:txBody>
          <a:bodyPr/>
          <a:lstStyle/>
          <a:p>
            <a:pPr>
              <a:buFont typeface="Wingdings" panose="05000000000000000000" pitchFamily="2" charset="2"/>
              <a:buChar char="q"/>
            </a:pPr>
            <a:r>
              <a:rPr lang="en-US" dirty="0" smtClean="0">
                <a:cs typeface="Times New Roman" charset="0"/>
              </a:rPr>
              <a:t> </a:t>
            </a:r>
            <a:r>
              <a:rPr lang="en-US" sz="2400" dirty="0" smtClean="0">
                <a:solidFill>
                  <a:schemeClr val="tx1"/>
                </a:solidFill>
                <a:cs typeface="Times New Roman" charset="0"/>
              </a:rPr>
              <a:t>Identify </a:t>
            </a:r>
            <a:r>
              <a:rPr lang="en-US" sz="2400" dirty="0">
                <a:solidFill>
                  <a:schemeClr val="tx1"/>
                </a:solidFill>
                <a:cs typeface="Times New Roman" charset="0"/>
              </a:rPr>
              <a:t>need for emergency </a:t>
            </a:r>
            <a:r>
              <a:rPr lang="en-US" sz="2400" dirty="0" smtClean="0">
                <a:solidFill>
                  <a:schemeClr val="tx1"/>
                </a:solidFill>
                <a:cs typeface="Times New Roman" charset="0"/>
              </a:rPr>
              <a:t>response</a:t>
            </a:r>
          </a:p>
          <a:p>
            <a:pPr>
              <a:buFont typeface="Wingdings" panose="05000000000000000000" pitchFamily="2" charset="2"/>
              <a:buChar char="q"/>
            </a:pPr>
            <a:r>
              <a:rPr lang="en-US" sz="2400" dirty="0" smtClean="0">
                <a:solidFill>
                  <a:schemeClr val="tx1"/>
                </a:solidFill>
                <a:cs typeface="Times New Roman" charset="0"/>
              </a:rPr>
              <a:t> Review </a:t>
            </a:r>
            <a:r>
              <a:rPr lang="en-US" sz="2400" dirty="0">
                <a:solidFill>
                  <a:schemeClr val="tx1"/>
                </a:solidFill>
                <a:cs typeface="Times New Roman" charset="0"/>
              </a:rPr>
              <a:t>and update risk </a:t>
            </a:r>
            <a:r>
              <a:rPr lang="en-US" sz="2400" dirty="0" smtClean="0">
                <a:solidFill>
                  <a:schemeClr val="tx1"/>
                </a:solidFill>
                <a:cs typeface="Times New Roman" charset="0"/>
              </a:rPr>
              <a:t>assessments</a:t>
            </a:r>
          </a:p>
          <a:p>
            <a:pPr>
              <a:buFont typeface="Wingdings" panose="05000000000000000000" pitchFamily="2" charset="2"/>
              <a:buChar char="q"/>
            </a:pPr>
            <a:r>
              <a:rPr lang="en-US" sz="2400" dirty="0" smtClean="0">
                <a:solidFill>
                  <a:schemeClr val="tx1"/>
                </a:solidFill>
                <a:cs typeface="Times New Roman" charset="0"/>
              </a:rPr>
              <a:t> Compile </a:t>
            </a:r>
            <a:r>
              <a:rPr lang="en-US" sz="2400" dirty="0">
                <a:solidFill>
                  <a:schemeClr val="tx1"/>
                </a:solidFill>
                <a:cs typeface="Times New Roman" charset="0"/>
              </a:rPr>
              <a:t>and maintain </a:t>
            </a:r>
            <a:r>
              <a:rPr lang="en-US" sz="2400" dirty="0" smtClean="0">
                <a:solidFill>
                  <a:schemeClr val="tx1"/>
                </a:solidFill>
                <a:cs typeface="Times New Roman" charset="0"/>
              </a:rPr>
              <a:t>documentation</a:t>
            </a:r>
          </a:p>
          <a:p>
            <a:pPr>
              <a:buFont typeface="Wingdings" panose="05000000000000000000" pitchFamily="2" charset="2"/>
              <a:buChar char="q"/>
            </a:pPr>
            <a:r>
              <a:rPr lang="en-US" sz="2400" dirty="0">
                <a:solidFill>
                  <a:schemeClr val="tx1"/>
                </a:solidFill>
                <a:cs typeface="Times New Roman" charset="0"/>
              </a:rPr>
              <a:t> </a:t>
            </a:r>
            <a:r>
              <a:rPr lang="en-US" sz="2400" dirty="0" smtClean="0">
                <a:solidFill>
                  <a:schemeClr val="tx1"/>
                </a:solidFill>
                <a:cs typeface="Times New Roman" charset="0"/>
              </a:rPr>
              <a:t>Secure </a:t>
            </a:r>
            <a:r>
              <a:rPr lang="en-US" sz="2400" dirty="0">
                <a:solidFill>
                  <a:schemeClr val="tx1"/>
                </a:solidFill>
                <a:cs typeface="Times New Roman" charset="0"/>
              </a:rPr>
              <a:t>agreements with outside </a:t>
            </a:r>
            <a:r>
              <a:rPr lang="en-US" sz="2400" dirty="0" smtClean="0">
                <a:solidFill>
                  <a:schemeClr val="tx1"/>
                </a:solidFill>
                <a:cs typeface="Times New Roman" charset="0"/>
              </a:rPr>
              <a:t>agencies</a:t>
            </a:r>
          </a:p>
          <a:p>
            <a:pPr>
              <a:buFont typeface="Wingdings" panose="05000000000000000000" pitchFamily="2" charset="2"/>
              <a:buChar char="q"/>
            </a:pPr>
            <a:r>
              <a:rPr lang="en-US" sz="2400" dirty="0" smtClean="0">
                <a:solidFill>
                  <a:schemeClr val="tx1"/>
                </a:solidFill>
                <a:cs typeface="Times New Roman" charset="0"/>
              </a:rPr>
              <a:t> Designate </a:t>
            </a:r>
            <a:r>
              <a:rPr lang="en-US" sz="2400" dirty="0">
                <a:solidFill>
                  <a:schemeClr val="tx1"/>
                </a:solidFill>
                <a:cs typeface="Times New Roman" charset="0"/>
              </a:rPr>
              <a:t>workers to assist disabled </a:t>
            </a:r>
            <a:r>
              <a:rPr lang="en-US" sz="2400" dirty="0" smtClean="0">
                <a:solidFill>
                  <a:schemeClr val="tx1"/>
                </a:solidFill>
                <a:cs typeface="Times New Roman" charset="0"/>
              </a:rPr>
              <a:t>individuals</a:t>
            </a:r>
          </a:p>
          <a:p>
            <a:pPr>
              <a:buFont typeface="Wingdings" panose="05000000000000000000" pitchFamily="2" charset="2"/>
              <a:buChar char="q"/>
            </a:pPr>
            <a:r>
              <a:rPr lang="en-US" sz="2400" dirty="0">
                <a:solidFill>
                  <a:schemeClr val="tx1"/>
                </a:solidFill>
                <a:cs typeface="Times New Roman" charset="0"/>
              </a:rPr>
              <a:t> </a:t>
            </a:r>
            <a:r>
              <a:rPr lang="en-US" sz="2400" dirty="0" smtClean="0">
                <a:solidFill>
                  <a:schemeClr val="tx1"/>
                </a:solidFill>
                <a:cs typeface="Times New Roman" charset="0"/>
              </a:rPr>
              <a:t>Ensure </a:t>
            </a:r>
            <a:r>
              <a:rPr lang="en-US" sz="2400" dirty="0">
                <a:solidFill>
                  <a:schemeClr val="tx1"/>
                </a:solidFill>
                <a:cs typeface="Times New Roman" charset="0"/>
              </a:rPr>
              <a:t>evacuation routes and floor plans are </a:t>
            </a:r>
            <a:r>
              <a:rPr lang="en-US" sz="2400" dirty="0" smtClean="0">
                <a:solidFill>
                  <a:schemeClr val="tx1"/>
                </a:solidFill>
                <a:cs typeface="Times New Roman" charset="0"/>
              </a:rPr>
              <a:t>available</a:t>
            </a:r>
          </a:p>
          <a:p>
            <a:pPr>
              <a:buFont typeface="Wingdings" panose="05000000000000000000" pitchFamily="2" charset="2"/>
              <a:buChar char="q"/>
            </a:pPr>
            <a:r>
              <a:rPr lang="en-US" sz="2400" dirty="0">
                <a:solidFill>
                  <a:schemeClr val="tx1"/>
                </a:solidFill>
                <a:cs typeface="Times New Roman" charset="0"/>
              </a:rPr>
              <a:t> </a:t>
            </a:r>
            <a:r>
              <a:rPr lang="en-US" sz="2400" dirty="0" smtClean="0">
                <a:solidFill>
                  <a:schemeClr val="tx1"/>
                </a:solidFill>
                <a:cs typeface="Times New Roman" charset="0"/>
              </a:rPr>
              <a:t>Template </a:t>
            </a:r>
            <a:r>
              <a:rPr lang="en-US" sz="2400" dirty="0">
                <a:solidFill>
                  <a:schemeClr val="tx1"/>
                </a:solidFill>
                <a:cs typeface="Times New Roman" charset="0"/>
              </a:rPr>
              <a:t>for site specific emergency plans</a:t>
            </a:r>
            <a:endParaRPr lang="en-US" sz="2400" dirty="0">
              <a:solidFill>
                <a:schemeClr val="tx1"/>
              </a:solidFill>
            </a:endParaRPr>
          </a:p>
          <a:p>
            <a:pPr>
              <a:buFont typeface="Wingdings" panose="05000000000000000000" pitchFamily="2" charset="2"/>
              <a:buChar char="q"/>
            </a:pPr>
            <a:endParaRPr lang="en-US" dirty="0">
              <a:cs typeface="Times New Roman" charset="0"/>
            </a:endParaRPr>
          </a:p>
          <a:p>
            <a:endParaRPr lang="en-US" dirty="0"/>
          </a:p>
        </p:txBody>
      </p:sp>
    </p:spTree>
    <p:extLst>
      <p:ext uri="{BB962C8B-B14F-4D97-AF65-F5344CB8AC3E}">
        <p14:creationId xmlns:p14="http://schemas.microsoft.com/office/powerpoint/2010/main" val="2739200820"/>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docProps/app.xml><?xml version="1.0" encoding="utf-8"?>
<Properties xmlns="http://schemas.openxmlformats.org/officeDocument/2006/extended-properties" xmlns:vt="http://schemas.openxmlformats.org/officeDocument/2006/docPropsVTypes">
  <Template>Retrospect</Template>
  <TotalTime>98</TotalTime>
  <Words>776</Words>
  <Application>Microsoft Office PowerPoint</Application>
  <PresentationFormat>Widescreen</PresentationFormat>
  <Paragraphs>117</Paragraphs>
  <Slides>21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Aharoni</vt:lpstr>
      <vt:lpstr>Arial</vt:lpstr>
      <vt:lpstr>Berlin Sans FB Demi</vt:lpstr>
      <vt:lpstr>Calibri</vt:lpstr>
      <vt:lpstr>Calibri Light</vt:lpstr>
      <vt:lpstr>Calisto MT</vt:lpstr>
      <vt:lpstr>Times New Roman</vt:lpstr>
      <vt:lpstr>Wingdings</vt:lpstr>
      <vt:lpstr>Retrospect</vt:lpstr>
      <vt:lpstr>EMERGENCY PREPAREDNESS AND RESPONSE</vt:lpstr>
      <vt:lpstr>OBJECTIVES:</vt:lpstr>
      <vt:lpstr>What is Emergency?</vt:lpstr>
      <vt:lpstr>What is Emergency Response?</vt:lpstr>
      <vt:lpstr> RESPONSIBILITIES:</vt:lpstr>
      <vt:lpstr>Employer</vt:lpstr>
      <vt:lpstr>Employer</vt:lpstr>
      <vt:lpstr>Manager</vt:lpstr>
      <vt:lpstr>Emergency Coordinator (Safety Man)</vt:lpstr>
      <vt:lpstr>Supervisor</vt:lpstr>
      <vt:lpstr>First Aider</vt:lpstr>
      <vt:lpstr>Worker</vt:lpstr>
      <vt:lpstr>Orientation of Workers</vt:lpstr>
      <vt:lpstr>Evacuation Procedures</vt:lpstr>
      <vt:lpstr>Fire Prevention</vt:lpstr>
      <vt:lpstr>ERT Emergency Equipment</vt:lpstr>
      <vt:lpstr>PowerPoint Presentation</vt:lpstr>
      <vt:lpstr>PowerPoint Presentation</vt:lpstr>
      <vt:lpstr>PowerPoint Presentation</vt:lpstr>
      <vt:lpstr>Management During Emergency Cases:</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EMERGENCY PREPAREDNESS AND RESPONSE</dc:title>
  <dc:creator>DAVE</dc:creator>
  <cp:lastModifiedBy>DAVE</cp:lastModifiedBy>
  <cp:revision>11</cp:revision>
  <dcterms:created xsi:type="dcterms:W3CDTF">2018-07-10T12:57:02Z</dcterms:created>
  <dcterms:modified xsi:type="dcterms:W3CDTF">2018-07-10T14:35:14Z</dcterms:modified>
</cp:coreProperties>
</file>