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84" r:id="rId2"/>
  </p:sldMasterIdLst>
  <p:notesMasterIdLst>
    <p:notesMasterId r:id="rId27"/>
  </p:notesMasterIdLst>
  <p:handoutMasterIdLst>
    <p:handoutMasterId r:id="rId28"/>
  </p:handoutMasterIdLst>
  <p:sldIdLst>
    <p:sldId id="265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88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618" y="7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76" d="100"/>
          <a:sy n="76" d="100"/>
        </p:scale>
        <p:origin x="241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658A34-83F4-4B2E-BC5A-DE51EE8822F9}" type="datetimeFigureOut">
              <a:rPr lang="en-US" smtClean="0"/>
              <a:pPr/>
              <a:t>5/27/2018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8FE58C-C1A6-4C4C-90C2-B7F5B0504B2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6050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E1917-0BAF-4687-978A-82FFF05559C3}" type="datetimeFigureOut">
              <a:rPr lang="en-US" smtClean="0"/>
              <a:pPr/>
              <a:t>5/27/2018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0E1E9A-E921-4174-A0FC-51868D7AC5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8600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0E1E9A-E921-4174-A0FC-51868D7AC56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3330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anose="020B0600070205080204" pitchFamily="34" charset="-128"/>
            </a:endParaRPr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fld id="{25626B94-DFB9-4DB7-A136-AF3A38509595}" type="slidenum">
              <a:rPr lang="en-US" sz="1200"/>
              <a:pPr/>
              <a:t>12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35306908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anose="020B0600070205080204" pitchFamily="34" charset="-128"/>
            </a:endParaRPr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fld id="{8662F173-E2CB-4FDC-9C72-CE1E98E60E8F}" type="slidenum">
              <a:rPr lang="en-US" sz="1200"/>
              <a:pPr/>
              <a:t>13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3631391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anose="020B0600070205080204" pitchFamily="34" charset="-128"/>
            </a:endParaRPr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fld id="{69BDB3BB-7822-4DA5-B2DC-F21FDE1FC9F1}" type="slidenum">
              <a:rPr lang="en-US" sz="1200"/>
              <a:pPr/>
              <a:t>14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33704891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anose="020B0600070205080204" pitchFamily="34" charset="-128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fld id="{86E4979F-9FEB-4BA3-A847-13B8A35510EC}" type="slidenum">
              <a:rPr lang="en-US" sz="1200"/>
              <a:pPr/>
              <a:t>15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40018534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anose="020B0600070205080204" pitchFamily="34" charset="-128"/>
            </a:endParaRPr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fld id="{253B67C3-BDA2-4DDB-ADE0-2F7C57A0C54A}" type="slidenum">
              <a:rPr lang="en-US" sz="1200"/>
              <a:pPr/>
              <a:t>16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37946311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anose="020B0600070205080204" pitchFamily="34" charset="-128"/>
            </a:endParaRPr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fld id="{B0196F38-EE4E-47FB-B040-81CDD7A0E34F}" type="slidenum">
              <a:rPr lang="en-US" sz="1200"/>
              <a:pPr/>
              <a:t>17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40636886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anose="020B0600070205080204" pitchFamily="34" charset="-128"/>
            </a:endParaRPr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fld id="{1504C3C4-F864-4F9B-A66E-674BFA1DD574}" type="slidenum">
              <a:rPr lang="en-US" sz="1200"/>
              <a:pPr/>
              <a:t>18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9663440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anose="020B0600070205080204" pitchFamily="34" charset="-128"/>
            </a:endParaRPr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fld id="{C7BD8CA5-0C37-4F54-B7A6-9BE3163AC538}" type="slidenum">
              <a:rPr lang="en-US" sz="1200"/>
              <a:pPr/>
              <a:t>19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4855460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anose="020B0600070205080204" pitchFamily="34" charset="-128"/>
            </a:endParaRPr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fld id="{46400672-E860-414E-AAB8-5231CD6F083F}" type="slidenum">
              <a:rPr lang="en-US" sz="1200"/>
              <a:pPr/>
              <a:t>20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378887543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anose="020B0600070205080204" pitchFamily="34" charset="-128"/>
            </a:endParaRPr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fld id="{EC4B8B9E-7CE2-41A3-B9CB-DD11CA6D165F}" type="slidenum">
              <a:rPr lang="en-US" sz="1200"/>
              <a:pPr/>
              <a:t>21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42481088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anose="020B0600070205080204" pitchFamily="34" charset="-128"/>
            </a:endParaRPr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fld id="{3AD92079-79C1-47FA-9C32-432A4CC2003B}" type="slidenum">
              <a:rPr lang="en-US" sz="1200"/>
              <a:pPr/>
              <a:t>2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37579170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anose="020B0600070205080204" pitchFamily="34" charset="-128"/>
            </a:endParaRPr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fld id="{8770E637-E257-4433-A192-FEAD4F4651B1}" type="slidenum">
              <a:rPr lang="en-US" sz="1200"/>
              <a:pPr/>
              <a:t>22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40347740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anose="020B0600070205080204" pitchFamily="34" charset="-128"/>
            </a:endParaRPr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fld id="{52588EEB-F2CA-4777-BBD9-91C93BCD1971}" type="slidenum">
              <a:rPr lang="en-US" sz="1200"/>
              <a:pPr/>
              <a:t>23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17698457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anose="020B0600070205080204" pitchFamily="34" charset="-128"/>
            </a:endParaRPr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fld id="{62590D1E-08A8-4EAB-8848-93D38BAD2916}" type="slidenum">
              <a:rPr lang="en-US" sz="1200"/>
              <a:pPr/>
              <a:t>24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42509579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anose="020B0600070205080204" pitchFamily="34" charset="-128"/>
            </a:endParaRPr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fld id="{E32C063C-A4F2-4EFF-8E6B-149E93A81AE0}" type="slidenum">
              <a:rPr lang="en-US" sz="1200"/>
              <a:pPr/>
              <a:t>4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6055254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anose="020B0600070205080204" pitchFamily="34" charset="-128"/>
            </a:endParaRPr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fld id="{71B6C98B-A8E6-4A45-88F8-D6C10FED5FA4}" type="slidenum">
              <a:rPr lang="en-US" sz="1200"/>
              <a:pPr/>
              <a:t>5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39081894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anose="020B0600070205080204" pitchFamily="34" charset="-128"/>
            </a:endParaRPr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fld id="{D61C0832-BD92-4797-913F-08222685674D}" type="slidenum">
              <a:rPr lang="en-US" sz="1200"/>
              <a:pPr/>
              <a:t>7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5482941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anose="020B0600070205080204" pitchFamily="34" charset="-128"/>
            </a:endParaRPr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fld id="{89EB6527-0000-44CA-A30E-A877B0FBA653}" type="slidenum">
              <a:rPr lang="en-US" sz="1200"/>
              <a:pPr/>
              <a:t>8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34285873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anose="020B0600070205080204" pitchFamily="34" charset="-128"/>
            </a:endParaRPr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fld id="{C2081948-0F27-4656-938F-A482748E5193}" type="slidenum">
              <a:rPr lang="en-US" sz="1200"/>
              <a:pPr/>
              <a:t>9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0854737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anose="020B0600070205080204" pitchFamily="34" charset="-128"/>
            </a:endParaRPr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fld id="{D770343D-D7C5-4AD5-B6E2-1692C2AC0F4F}" type="slidenum">
              <a:rPr lang="en-US" sz="1200"/>
              <a:pPr/>
              <a:t>10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7920700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anose="020B0600070205080204" pitchFamily="34" charset="-128"/>
            </a:endParaRPr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fld id="{FBD3E7CF-3388-4BB2-9BDE-279FC93D295C}" type="slidenum">
              <a:rPr lang="en-US" sz="1200"/>
              <a:pPr/>
              <a:t>11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3888396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pPr/>
              <a:t>5/27/2018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041400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6705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pPr/>
              <a:t>5/27/2018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62100" y="1825625"/>
            <a:ext cx="9791700" cy="43513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885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pPr/>
              <a:t>5/27/2018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62100" y="365125"/>
            <a:ext cx="70104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30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pPr/>
              <a:t>5/27/2018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678904" y="987425"/>
            <a:ext cx="5678424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888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PH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D8DC30-2A77-4F05-871E-7A702A95DC09}" type="datetimeFigureOut">
              <a:rPr lang="en-US"/>
              <a:pPr>
                <a:defRPr/>
              </a:pPr>
              <a:t>5/27/2018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F53F9-2285-4147-A9B3-B51FE7C25B9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1291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pPr/>
              <a:t>5/27/2018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793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pPr/>
              <a:t>5/27/2018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1658" y="4589463"/>
            <a:ext cx="10105791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1658" y="1709738"/>
            <a:ext cx="10105791" cy="2862262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686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pPr/>
              <a:t>5/27/2018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5325" y="1825625"/>
            <a:ext cx="475488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69700" y="1825625"/>
            <a:ext cx="475488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6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pPr/>
              <a:t>5/27/2018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98920" y="2193925"/>
            <a:ext cx="4754880" cy="3978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98920" y="1489075"/>
            <a:ext cx="4754880" cy="64135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0">
                <a:solidFill>
                  <a:schemeClr val="accent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62100" y="2193925"/>
            <a:ext cx="4754880" cy="3978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2100" y="1489075"/>
            <a:ext cx="4754880" cy="64135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0">
                <a:solidFill>
                  <a:schemeClr val="accent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4100" y="274638"/>
            <a:ext cx="902335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66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pPr/>
              <a:t>5/27/2018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586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pPr/>
              <a:t>5/27/2018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14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pPr/>
              <a:t>5/27/2018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78905" y="987425"/>
            <a:ext cx="567648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712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pPr/>
              <a:t>5/27/2018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678904" y="987425"/>
            <a:ext cx="5678424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359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562100" y="6356350"/>
            <a:ext cx="25527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EAB7D7-3608-4730-B2E2-670834DF882C}" type="datetimeFigureOut">
              <a:rPr lang="en-US" smtClean="0"/>
              <a:pPr/>
              <a:t>5/27/2018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8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B7BAC7-FE87-40F6-AA24-4F4685D1B0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2100" y="1825625"/>
            <a:ext cx="9791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24100" y="365125"/>
            <a:ext cx="9029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9367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81" r:id="rId12"/>
    <p:sldLayoutId id="2147483696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0" orient="horz" pos="2160" userDrawn="1">
          <p15:clr>
            <a:srgbClr val="F26B43"/>
          </p15:clr>
        </p15:guide>
        <p15:guide id="1" pos="3840" userDrawn="1">
          <p15:clr>
            <a:srgbClr val="F26B43"/>
          </p15:clr>
        </p15:guide>
        <p15:guide id="2" pos="1464" userDrawn="1">
          <p15:clr>
            <a:srgbClr val="F26B43"/>
          </p15:clr>
        </p15:guide>
        <p15:guide id="3" pos="7152" userDrawn="1">
          <p15:clr>
            <a:srgbClr val="F26B43"/>
          </p15:clr>
        </p15:guide>
        <p15:guide id="4" pos="984" userDrawn="1">
          <p15:clr>
            <a:srgbClr val="F26B43"/>
          </p15:clr>
        </p15:guide>
        <p15:guide id="5" orient="horz" pos="388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1.wmf"/><Relationship Id="rId4" Type="http://schemas.openxmlformats.org/officeDocument/2006/relationships/oleObject" Target="../embeddings/oleObject7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12.wmf"/><Relationship Id="rId4" Type="http://schemas.openxmlformats.org/officeDocument/2006/relationships/oleObject" Target="../embeddings/oleObject8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13.emf"/><Relationship Id="rId4" Type="http://schemas.openxmlformats.org/officeDocument/2006/relationships/oleObject" Target="../embeddings/oleObject9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14.wmf"/><Relationship Id="rId4" Type="http://schemas.openxmlformats.org/officeDocument/2006/relationships/oleObject" Target="../embeddings/oleObject10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15.wmf"/><Relationship Id="rId4" Type="http://schemas.openxmlformats.org/officeDocument/2006/relationships/oleObject" Target="../embeddings/oleObject11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16.wmf"/><Relationship Id="rId4" Type="http://schemas.openxmlformats.org/officeDocument/2006/relationships/oleObject" Target="../embeddings/oleObject12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17.wmf"/><Relationship Id="rId4" Type="http://schemas.openxmlformats.org/officeDocument/2006/relationships/oleObject" Target="../embeddings/oleObject13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18.wmf"/><Relationship Id="rId4" Type="http://schemas.openxmlformats.org/officeDocument/2006/relationships/oleObject" Target="../embeddings/oleObject14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wmf"/><Relationship Id="rId4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19.wmf"/><Relationship Id="rId4" Type="http://schemas.openxmlformats.org/officeDocument/2006/relationships/oleObject" Target="../embeddings/oleObject15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20.wmf"/><Relationship Id="rId4" Type="http://schemas.openxmlformats.org/officeDocument/2006/relationships/oleObject" Target="../embeddings/oleObject16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21.wmf"/><Relationship Id="rId4" Type="http://schemas.openxmlformats.org/officeDocument/2006/relationships/oleObject" Target="../embeddings/oleObject17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22.wmf"/><Relationship Id="rId4" Type="http://schemas.openxmlformats.org/officeDocument/2006/relationships/oleObject" Target="../embeddings/oleObject18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23.wmf"/><Relationship Id="rId4" Type="http://schemas.openxmlformats.org/officeDocument/2006/relationships/oleObject" Target="../embeddings/oleObject19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6.wmf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7.wmf"/><Relationship Id="rId4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8.wmf"/><Relationship Id="rId4" Type="http://schemas.openxmlformats.org/officeDocument/2006/relationships/oleObject" Target="../embeddings/oleObject4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9.wmf"/><Relationship Id="rId4" Type="http://schemas.openxmlformats.org/officeDocument/2006/relationships/oleObject" Target="../embeddings/oleObject5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0.wmf"/><Relationship Id="rId4" Type="http://schemas.openxmlformats.org/officeDocument/2006/relationships/oleObject" Target="../embeddings/oleObject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32011" y="3602038"/>
            <a:ext cx="11013141" cy="1655762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OSH PROGRAMMING</a:t>
            </a:r>
          </a:p>
          <a:p>
            <a:endParaRPr lang="en-US" sz="4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011" y="268941"/>
            <a:ext cx="10730753" cy="3160059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OSH</a:t>
            </a:r>
            <a:r>
              <a:rPr lang="en-US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BASIC</a:t>
            </a:r>
            <a:r>
              <a:rPr lang="en-US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OCCUPATIONAL SAFETY &amp; HEALTH COURSE</a:t>
            </a:r>
            <a:endParaRPr lang="en-US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5495109"/>
            <a:ext cx="12192000" cy="1089213"/>
          </a:xfrm>
        </p:spPr>
        <p:txBody>
          <a:bodyPr/>
          <a:lstStyle/>
          <a:p>
            <a:pPr algn="l"/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DEXTER T. MANIGBAS, RN, OSHP		</a:t>
            </a:r>
            <a:r>
              <a:rPr lang="en-US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Contact: 0977-0963122</a:t>
            </a:r>
          </a:p>
          <a:p>
            <a:pPr algn="l"/>
            <a:r>
              <a:rPr lang="en-US" sz="1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EHS Manager - ECSCI</a:t>
            </a:r>
          </a:p>
          <a:p>
            <a:pPr algn="l"/>
            <a:r>
              <a:rPr lang="en-US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ACCREDITED </a:t>
            </a:r>
            <a:r>
              <a:rPr lang="en-US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OCCUPATIONAL SAFETY &amp; HEALTH PRACTITIONER	</a:t>
            </a:r>
            <a:r>
              <a:rPr lang="en-US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EMAIL: dtmanigbas@gmail.com</a:t>
            </a:r>
          </a:p>
          <a:p>
            <a:pPr algn="l"/>
            <a:r>
              <a:rPr lang="en-US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Pollution Control Officer – DENR EMB</a:t>
            </a:r>
          </a:p>
          <a:p>
            <a:pPr algn="l"/>
            <a:r>
              <a:rPr lang="en-US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Accredited Fire Safety Practitioner - BFP</a:t>
            </a:r>
          </a:p>
          <a:p>
            <a:pPr algn="l"/>
            <a:r>
              <a:rPr lang="en-US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Certified OSH Trainer</a:t>
            </a:r>
          </a:p>
          <a:p>
            <a:pPr algn="l"/>
            <a:endParaRPr lang="en-US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2800" y="5638800"/>
            <a:ext cx="1219200" cy="1219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15575" y="0"/>
            <a:ext cx="1876425" cy="15716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2088776" cy="1697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07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0" y="152400"/>
            <a:ext cx="6096000" cy="914400"/>
          </a:xfrm>
          <a:solidFill>
            <a:srgbClr val="CCECFF"/>
          </a:solidFill>
        </p:spPr>
        <p:txBody>
          <a:bodyPr/>
          <a:lstStyle/>
          <a:p>
            <a:r>
              <a:rPr lang="en-US" b="1" smtClean="0">
                <a:solidFill>
                  <a:schemeClr val="accent2"/>
                </a:solidFill>
                <a:ea typeface="ＭＳ Ｐゴシック" panose="020B0600070205080204" pitchFamily="34" charset="-128"/>
              </a:rPr>
              <a:t>Major Elements</a:t>
            </a:r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95600" y="1371600"/>
            <a:ext cx="6553200" cy="4114800"/>
          </a:xfrm>
        </p:spPr>
        <p:txBody>
          <a:bodyPr/>
          <a:lstStyle/>
          <a:p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Keys to an effective program:</a:t>
            </a:r>
          </a:p>
          <a:p>
            <a:pPr lvl="1"/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Management commitment and employee involvement</a:t>
            </a:r>
          </a:p>
          <a:p>
            <a:pPr lvl="1"/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Worksite analysis</a:t>
            </a:r>
          </a:p>
          <a:p>
            <a:pPr lvl="1"/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Hazard prevention and control</a:t>
            </a:r>
          </a:p>
          <a:p>
            <a:pPr lvl="1"/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Safety and health training</a:t>
            </a:r>
          </a:p>
          <a:p>
            <a:pPr lvl="1"/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Medical Surveillance</a:t>
            </a:r>
          </a:p>
        </p:txBody>
      </p:sp>
      <p:graphicFrame>
        <p:nvGraphicFramePr>
          <p:cNvPr id="7170" name="Object 4"/>
          <p:cNvGraphicFramePr>
            <a:graphicFrameLocks noChangeAspect="1"/>
          </p:cNvGraphicFramePr>
          <p:nvPr/>
        </p:nvGraphicFramePr>
        <p:xfrm>
          <a:off x="8229601" y="4419600"/>
          <a:ext cx="2257425" cy="227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Clip" r:id="rId4" imgW="3551976" imgH="3468986" progId="">
                  <p:embed/>
                </p:oleObj>
              </mc:Choice>
              <mc:Fallback>
                <p:oleObj name="Clip" r:id="rId4" imgW="3551976" imgH="3468986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29601" y="4419600"/>
                        <a:ext cx="2257425" cy="2273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55326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2514600" y="152400"/>
            <a:ext cx="7239000" cy="990600"/>
          </a:xfrm>
          <a:solidFill>
            <a:srgbClr val="CCECFF"/>
          </a:solidFill>
        </p:spPr>
        <p:txBody>
          <a:bodyPr/>
          <a:lstStyle/>
          <a:p>
            <a:r>
              <a:rPr lang="en-US" b="1" smtClean="0">
                <a:solidFill>
                  <a:schemeClr val="accent2"/>
                </a:solidFill>
                <a:ea typeface="ＭＳ Ｐゴシック" panose="020B0600070205080204" pitchFamily="34" charset="-128"/>
              </a:rPr>
              <a:t>Management Commitment </a:t>
            </a:r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971800" y="1600200"/>
            <a:ext cx="5867400" cy="4114800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Management provides:</a:t>
            </a:r>
          </a:p>
          <a:p>
            <a:pPr lvl="1">
              <a:lnSpc>
                <a:spcPct val="120000"/>
              </a:lnSpc>
            </a:pPr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Direction and motivation</a:t>
            </a:r>
          </a:p>
          <a:p>
            <a:pPr lvl="1">
              <a:lnSpc>
                <a:spcPct val="120000"/>
              </a:lnSpc>
            </a:pPr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Resources</a:t>
            </a:r>
          </a:p>
          <a:p>
            <a:pPr lvl="1">
              <a:lnSpc>
                <a:spcPct val="120000"/>
              </a:lnSpc>
            </a:pPr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Activity control</a:t>
            </a:r>
          </a:p>
          <a:p>
            <a:pPr>
              <a:lnSpc>
                <a:spcPct val="120000"/>
              </a:lnSpc>
            </a:pPr>
            <a:endParaRPr 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graphicFrame>
        <p:nvGraphicFramePr>
          <p:cNvPr id="8194" name="Object 5"/>
          <p:cNvGraphicFramePr>
            <a:graphicFrameLocks noChangeAspect="1"/>
          </p:cNvGraphicFramePr>
          <p:nvPr/>
        </p:nvGraphicFramePr>
        <p:xfrm>
          <a:off x="6877050" y="3124201"/>
          <a:ext cx="2876550" cy="2151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" name="Clip" r:id="rId4" imgW="2115493" imgH="1581339" progId="">
                  <p:embed/>
                </p:oleObj>
              </mc:Choice>
              <mc:Fallback>
                <p:oleObj name="Clip" r:id="rId4" imgW="2115493" imgH="1581339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7050" y="3124201"/>
                        <a:ext cx="2876550" cy="2151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15797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2514600" y="152400"/>
            <a:ext cx="7239000" cy="990600"/>
          </a:xfrm>
          <a:solidFill>
            <a:srgbClr val="CCECFF"/>
          </a:solidFill>
        </p:spPr>
        <p:txBody>
          <a:bodyPr/>
          <a:lstStyle/>
          <a:p>
            <a:r>
              <a:rPr lang="en-US" b="1" smtClean="0">
                <a:solidFill>
                  <a:schemeClr val="accent2"/>
                </a:solidFill>
                <a:ea typeface="ＭＳ Ｐゴシック" panose="020B0600070205080204" pitchFamily="34" charset="-128"/>
              </a:rPr>
              <a:t>Management Commitment </a:t>
            </a:r>
          </a:p>
        </p:txBody>
      </p:sp>
      <p:sp>
        <p:nvSpPr>
          <p:cNvPr id="9220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209800" y="1295400"/>
            <a:ext cx="7772400" cy="4114800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Safety and health policy statement</a:t>
            </a:r>
          </a:p>
          <a:p>
            <a:pPr>
              <a:lnSpc>
                <a:spcPct val="120000"/>
              </a:lnSpc>
            </a:pPr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Clear program goals and objectives</a:t>
            </a:r>
          </a:p>
          <a:p>
            <a:pPr>
              <a:lnSpc>
                <a:spcPct val="120000"/>
              </a:lnSpc>
            </a:pPr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Visible involvement in program from top management</a:t>
            </a:r>
          </a:p>
          <a:p>
            <a:pPr>
              <a:lnSpc>
                <a:spcPct val="120000"/>
              </a:lnSpc>
            </a:pPr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Leadership</a:t>
            </a:r>
          </a:p>
        </p:txBody>
      </p:sp>
      <p:graphicFrame>
        <p:nvGraphicFramePr>
          <p:cNvPr id="9218" name="Object 1024"/>
          <p:cNvGraphicFramePr>
            <a:graphicFrameLocks noChangeAspect="1"/>
          </p:cNvGraphicFramePr>
          <p:nvPr/>
        </p:nvGraphicFramePr>
        <p:xfrm>
          <a:off x="5235576" y="4256088"/>
          <a:ext cx="2308225" cy="2297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" name="Clip" r:id="rId4" imgW="1441440" imgH="1427400" progId="">
                  <p:embed/>
                </p:oleObj>
              </mc:Choice>
              <mc:Fallback>
                <p:oleObj name="Clip" r:id="rId4" imgW="1441440" imgH="142740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5576" y="4256088"/>
                        <a:ext cx="2308225" cy="2297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73921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2209800" y="152400"/>
            <a:ext cx="7772400" cy="990600"/>
          </a:xfrm>
          <a:solidFill>
            <a:srgbClr val="CCECFF"/>
          </a:solidFill>
        </p:spPr>
        <p:txBody>
          <a:bodyPr/>
          <a:lstStyle/>
          <a:p>
            <a:r>
              <a:rPr lang="en-US" b="1" smtClean="0">
                <a:solidFill>
                  <a:schemeClr val="accent2"/>
                </a:solidFill>
                <a:ea typeface="ＭＳ Ｐゴシック" panose="020B0600070205080204" pitchFamily="34" charset="-128"/>
              </a:rPr>
              <a:t>Management Commitment</a:t>
            </a:r>
          </a:p>
        </p:txBody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09800" y="1219200"/>
            <a:ext cx="7772400" cy="4114800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Assignment of safety and health responsibilities</a:t>
            </a:r>
          </a:p>
          <a:p>
            <a:pPr>
              <a:lnSpc>
                <a:spcPct val="130000"/>
              </a:lnSpc>
            </a:pPr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Clear communication of program goals</a:t>
            </a:r>
          </a:p>
        </p:txBody>
      </p:sp>
      <p:graphicFrame>
        <p:nvGraphicFramePr>
          <p:cNvPr id="10242" name="Object 1024"/>
          <p:cNvGraphicFramePr>
            <a:graphicFrameLocks noChangeAspect="1"/>
          </p:cNvGraphicFramePr>
          <p:nvPr/>
        </p:nvGraphicFramePr>
        <p:xfrm>
          <a:off x="3803651" y="3709988"/>
          <a:ext cx="4583113" cy="291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" name="Clip" r:id="rId4" imgW="4582562" imgH="2919743" progId="">
                  <p:embed/>
                </p:oleObj>
              </mc:Choice>
              <mc:Fallback>
                <p:oleObj name="Clip" r:id="rId4" imgW="4582562" imgH="2919743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03651" y="3709988"/>
                        <a:ext cx="4583113" cy="29194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89715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2209800" y="152400"/>
            <a:ext cx="7772400" cy="990600"/>
          </a:xfrm>
          <a:solidFill>
            <a:srgbClr val="CCECFF"/>
          </a:solidFill>
        </p:spPr>
        <p:txBody>
          <a:bodyPr/>
          <a:lstStyle/>
          <a:p>
            <a:r>
              <a:rPr lang="en-US" b="1" smtClean="0">
                <a:solidFill>
                  <a:schemeClr val="accent2"/>
                </a:solidFill>
                <a:ea typeface="ＭＳ Ｐゴシック" panose="020B0600070205080204" pitchFamily="34" charset="-128"/>
              </a:rPr>
              <a:t>Management Commitment</a:t>
            </a:r>
          </a:p>
        </p:txBody>
      </p:sp>
      <p:sp>
        <p:nvSpPr>
          <p:cNvPr id="11268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524000" y="1371600"/>
            <a:ext cx="9144000" cy="4114800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Provides adequate authority to responsible personnel</a:t>
            </a:r>
          </a:p>
          <a:p>
            <a:pPr>
              <a:lnSpc>
                <a:spcPct val="130000"/>
              </a:lnSpc>
            </a:pPr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Holds managers, supervisors and employees accountable for meeting their responsibilities</a:t>
            </a:r>
          </a:p>
        </p:txBody>
      </p:sp>
      <p:graphicFrame>
        <p:nvGraphicFramePr>
          <p:cNvPr id="11266" name="Object 0"/>
          <p:cNvGraphicFramePr>
            <a:graphicFrameLocks noChangeAspect="1"/>
          </p:cNvGraphicFramePr>
          <p:nvPr/>
        </p:nvGraphicFramePr>
        <p:xfrm>
          <a:off x="4419601" y="4298950"/>
          <a:ext cx="3375025" cy="2406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9" name="Clip" r:id="rId4" imgW="4006850" imgH="2857500" progId="">
                  <p:embed/>
                </p:oleObj>
              </mc:Choice>
              <mc:Fallback>
                <p:oleObj name="Clip" r:id="rId4" imgW="4006850" imgH="285750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1" y="4298950"/>
                        <a:ext cx="3375025" cy="2406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68758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CCECFF"/>
          </a:solidFill>
        </p:spPr>
        <p:txBody>
          <a:bodyPr/>
          <a:lstStyle/>
          <a:p>
            <a:r>
              <a:rPr lang="en-US" b="1" smtClean="0">
                <a:solidFill>
                  <a:schemeClr val="accent2"/>
                </a:solidFill>
                <a:ea typeface="ＭＳ Ｐゴシック" panose="020B0600070205080204" pitchFamily="34" charset="-128"/>
              </a:rPr>
              <a:t>Management Commitment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ea typeface="ＭＳ Ｐゴシック" panose="020B0600070205080204" pitchFamily="34" charset="-128"/>
              </a:rPr>
              <a:t>Does management show commitment to its employees?</a:t>
            </a:r>
          </a:p>
          <a:p>
            <a:pPr lvl="1"/>
            <a:r>
              <a:rPr lang="en-US" smtClean="0">
                <a:ea typeface="ＭＳ Ｐゴシック" panose="020B0600070205080204" pitchFamily="34" charset="-128"/>
              </a:rPr>
              <a:t>Responsibilities assigned</a:t>
            </a:r>
          </a:p>
          <a:p>
            <a:pPr lvl="1"/>
            <a:r>
              <a:rPr lang="en-US" smtClean="0">
                <a:ea typeface="ＭＳ Ｐゴシック" panose="020B0600070205080204" pitchFamily="34" charset="-128"/>
              </a:rPr>
              <a:t>Communication</a:t>
            </a:r>
          </a:p>
          <a:p>
            <a:pPr lvl="1"/>
            <a:r>
              <a:rPr lang="en-US" smtClean="0">
                <a:ea typeface="ＭＳ Ｐゴシック" panose="020B0600070205080204" pitchFamily="34" charset="-128"/>
              </a:rPr>
              <a:t>Accident investigation/follow up</a:t>
            </a:r>
          </a:p>
          <a:p>
            <a:pPr lvl="1"/>
            <a:r>
              <a:rPr lang="en-US" smtClean="0">
                <a:ea typeface="ＭＳ Ｐゴシック" panose="020B0600070205080204" pitchFamily="34" charset="-128"/>
              </a:rPr>
              <a:t>Resources Provided</a:t>
            </a:r>
          </a:p>
        </p:txBody>
      </p:sp>
    </p:spTree>
    <p:extLst>
      <p:ext uri="{BB962C8B-B14F-4D97-AF65-F5344CB8AC3E}">
        <p14:creationId xmlns:p14="http://schemas.microsoft.com/office/powerpoint/2010/main" val="2113808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1026"/>
          <p:cNvSpPr>
            <a:spLocks noGrp="1" noChangeArrowheads="1"/>
          </p:cNvSpPr>
          <p:nvPr>
            <p:ph type="title"/>
          </p:nvPr>
        </p:nvSpPr>
        <p:spPr>
          <a:xfrm>
            <a:off x="2209800" y="152400"/>
            <a:ext cx="7772400" cy="1371600"/>
          </a:xfrm>
          <a:solidFill>
            <a:srgbClr val="CCECFF"/>
          </a:solidFill>
        </p:spPr>
        <p:txBody>
          <a:bodyPr>
            <a:normAutofit fontScale="90000"/>
          </a:bodyPr>
          <a:lstStyle/>
          <a:p>
            <a:r>
              <a:rPr lang="en-US" b="1" smtClean="0">
                <a:solidFill>
                  <a:schemeClr val="accent2"/>
                </a:solidFill>
                <a:ea typeface="ＭＳ Ｐゴシック" panose="020B0600070205080204" pitchFamily="34" charset="-128"/>
              </a:rPr>
              <a:t>Management Commitment &amp; Employee Involvement</a:t>
            </a:r>
          </a:p>
        </p:txBody>
      </p:sp>
      <p:sp>
        <p:nvSpPr>
          <p:cNvPr id="12292" name="Rectangle 1029"/>
          <p:cNvSpPr>
            <a:spLocks noGrp="1" noChangeArrowheads="1"/>
          </p:cNvSpPr>
          <p:nvPr>
            <p:ph type="body" idx="1"/>
          </p:nvPr>
        </p:nvSpPr>
        <p:spPr>
          <a:xfrm>
            <a:off x="2209800" y="1752600"/>
            <a:ext cx="7772400" cy="4800600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Complement one another</a:t>
            </a:r>
          </a:p>
          <a:p>
            <a:pPr>
              <a:lnSpc>
                <a:spcPct val="120000"/>
              </a:lnSpc>
            </a:pPr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Management provides the motivating force and resources for safety and health programs</a:t>
            </a:r>
          </a:p>
          <a:p>
            <a:pPr>
              <a:lnSpc>
                <a:spcPct val="120000"/>
              </a:lnSpc>
            </a:pPr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Employee involvement provides workers opportunities to develop and express their own commitment to the safety and health program</a:t>
            </a:r>
          </a:p>
        </p:txBody>
      </p:sp>
      <p:graphicFrame>
        <p:nvGraphicFramePr>
          <p:cNvPr id="12290" name="Object 1024"/>
          <p:cNvGraphicFramePr>
            <a:graphicFrameLocks/>
          </p:cNvGraphicFramePr>
          <p:nvPr/>
        </p:nvGraphicFramePr>
        <p:xfrm>
          <a:off x="8991600" y="3465514"/>
          <a:ext cx="1473200" cy="1487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3" name="ClipArt" r:id="rId4" imgW="3661051" imgH="3602391" progId="">
                  <p:embed/>
                </p:oleObj>
              </mc:Choice>
              <mc:Fallback>
                <p:oleObj name="ClipArt" r:id="rId4" imgW="3661051" imgH="3602391" progId="">
                  <p:embed/>
                  <p:pic>
                    <p:nvPicPr>
                      <p:cNvPr id="0" name="Picture 3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1600" y="3465514"/>
                        <a:ext cx="1473200" cy="1487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13071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>
          <a:xfrm>
            <a:off x="2514600" y="152400"/>
            <a:ext cx="7239000" cy="990600"/>
          </a:xfrm>
          <a:solidFill>
            <a:srgbClr val="CCECFF"/>
          </a:solidFill>
        </p:spPr>
        <p:txBody>
          <a:bodyPr/>
          <a:lstStyle/>
          <a:p>
            <a:r>
              <a:rPr lang="en-US" b="1" smtClean="0">
                <a:solidFill>
                  <a:schemeClr val="accent2"/>
                </a:solidFill>
                <a:ea typeface="ＭＳ Ｐゴシック" panose="020B0600070205080204" pitchFamily="34" charset="-128"/>
              </a:rPr>
              <a:t>Employee Involvement </a:t>
            </a:r>
          </a:p>
        </p:txBody>
      </p:sp>
      <p:sp>
        <p:nvSpPr>
          <p:cNvPr id="13316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667000" y="1600200"/>
            <a:ext cx="6400800" cy="4114800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Active role for employees:</a:t>
            </a:r>
          </a:p>
          <a:p>
            <a:pPr lvl="1">
              <a:lnSpc>
                <a:spcPct val="130000"/>
              </a:lnSpc>
            </a:pPr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Workplace inspections</a:t>
            </a:r>
          </a:p>
          <a:p>
            <a:pPr lvl="1">
              <a:lnSpc>
                <a:spcPct val="130000"/>
              </a:lnSpc>
            </a:pPr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Hazard analysis</a:t>
            </a:r>
          </a:p>
          <a:p>
            <a:pPr lvl="1">
              <a:lnSpc>
                <a:spcPct val="130000"/>
              </a:lnSpc>
            </a:pPr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Development of safe work rules</a:t>
            </a:r>
          </a:p>
          <a:p>
            <a:pPr lvl="1">
              <a:lnSpc>
                <a:spcPct val="130000"/>
              </a:lnSpc>
            </a:pPr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Training of co-workers &amp; newly hired</a:t>
            </a:r>
          </a:p>
        </p:txBody>
      </p:sp>
      <p:graphicFrame>
        <p:nvGraphicFramePr>
          <p:cNvPr id="13314" name="Object 6"/>
          <p:cNvGraphicFramePr>
            <a:graphicFrameLocks noChangeAspect="1"/>
          </p:cNvGraphicFramePr>
          <p:nvPr/>
        </p:nvGraphicFramePr>
        <p:xfrm>
          <a:off x="8767764" y="3565526"/>
          <a:ext cx="1747837" cy="2378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7" name="Clip" r:id="rId4" imgW="1301191" imgH="1769364" progId="">
                  <p:embed/>
                </p:oleObj>
              </mc:Choice>
              <mc:Fallback>
                <p:oleObj name="Clip" r:id="rId4" imgW="1301191" imgH="1769364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67764" y="3565526"/>
                        <a:ext cx="1747837" cy="2378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02591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CCECFF"/>
          </a:solidFill>
          <a:ln>
            <a:solidFill>
              <a:srgbClr val="CCFFFF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b="1" smtClean="0">
                <a:solidFill>
                  <a:schemeClr val="accent2"/>
                </a:solidFill>
                <a:ea typeface="ＭＳ Ｐゴシック" panose="020B0600070205080204" pitchFamily="34" charset="-128"/>
              </a:rPr>
              <a:t>Employee Involvement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ea typeface="ＭＳ Ｐゴシック" panose="020B0600070205080204" pitchFamily="34" charset="-128"/>
              </a:rPr>
              <a:t>Are  workers involved in safety and health?</a:t>
            </a:r>
          </a:p>
          <a:p>
            <a:pPr lvl="1"/>
            <a:r>
              <a:rPr lang="en-US" smtClean="0">
                <a:ea typeface="ＭＳ Ｐゴシック" panose="020B0600070205080204" pitchFamily="34" charset="-128"/>
              </a:rPr>
              <a:t>Communication/feedback from employees</a:t>
            </a:r>
          </a:p>
          <a:p>
            <a:pPr lvl="1"/>
            <a:r>
              <a:rPr lang="en-US" smtClean="0">
                <a:ea typeface="ＭＳ Ｐゴシック" panose="020B0600070205080204" pitchFamily="34" charset="-128"/>
              </a:rPr>
              <a:t>Assignment of responsibilities </a:t>
            </a:r>
          </a:p>
          <a:p>
            <a:pPr lvl="1"/>
            <a:r>
              <a:rPr lang="en-US" smtClean="0">
                <a:ea typeface="ＭＳ Ｐゴシック" panose="020B0600070205080204" pitchFamily="34" charset="-128"/>
              </a:rPr>
              <a:t>Training</a:t>
            </a:r>
          </a:p>
          <a:p>
            <a:pPr lvl="1"/>
            <a:r>
              <a:rPr lang="en-US" smtClean="0">
                <a:ea typeface="ＭＳ Ｐゴシック" panose="020B0600070205080204" pitchFamily="34" charset="-128"/>
              </a:rPr>
              <a:t>Accountability</a:t>
            </a:r>
          </a:p>
          <a:p>
            <a:endParaRPr lang="en-US" smtClean="0">
              <a:ea typeface="ＭＳ Ｐゴシック" panose="020B0600070205080204" pitchFamily="34" charset="-128"/>
            </a:endParaRPr>
          </a:p>
          <a:p>
            <a:endParaRPr lang="en-US" smtClean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61227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>
          <a:xfrm>
            <a:off x="2819400" y="304800"/>
            <a:ext cx="6553200" cy="914400"/>
          </a:xfrm>
          <a:solidFill>
            <a:srgbClr val="CCECFF"/>
          </a:solidFill>
        </p:spPr>
        <p:txBody>
          <a:bodyPr/>
          <a:lstStyle/>
          <a:p>
            <a:r>
              <a:rPr lang="en-US" b="1" smtClean="0">
                <a:solidFill>
                  <a:schemeClr val="accent2"/>
                </a:solidFill>
                <a:ea typeface="ＭＳ Ｐゴシック" panose="020B0600070205080204" pitchFamily="34" charset="-128"/>
              </a:rPr>
              <a:t>Worksite Analysis</a:t>
            </a:r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33600" y="1524000"/>
            <a:ext cx="8153400" cy="5029200"/>
          </a:xfrm>
        </p:spPr>
        <p:txBody>
          <a:bodyPr/>
          <a:lstStyle/>
          <a:p>
            <a:pPr>
              <a:lnSpc>
                <a:spcPct val="140000"/>
              </a:lnSpc>
            </a:pPr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Hazard Identification:</a:t>
            </a:r>
          </a:p>
          <a:p>
            <a:pPr lvl="1">
              <a:lnSpc>
                <a:spcPct val="140000"/>
              </a:lnSpc>
            </a:pPr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Facilities</a:t>
            </a:r>
          </a:p>
          <a:p>
            <a:pPr lvl="1">
              <a:lnSpc>
                <a:spcPct val="140000"/>
              </a:lnSpc>
            </a:pPr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Processes</a:t>
            </a:r>
          </a:p>
          <a:p>
            <a:pPr lvl="1">
              <a:lnSpc>
                <a:spcPct val="140000"/>
              </a:lnSpc>
            </a:pPr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Materials</a:t>
            </a:r>
          </a:p>
          <a:p>
            <a:pPr lvl="1">
              <a:lnSpc>
                <a:spcPct val="140000"/>
              </a:lnSpc>
            </a:pPr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Equipment</a:t>
            </a:r>
          </a:p>
          <a:p>
            <a:pPr>
              <a:lnSpc>
                <a:spcPct val="140000"/>
              </a:lnSpc>
            </a:pPr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Use professionals that understand the processes involved</a:t>
            </a:r>
          </a:p>
        </p:txBody>
      </p:sp>
      <p:graphicFrame>
        <p:nvGraphicFramePr>
          <p:cNvPr id="14338" name="Object 0"/>
          <p:cNvGraphicFramePr>
            <a:graphicFrameLocks noChangeAspect="1"/>
          </p:cNvGraphicFramePr>
          <p:nvPr/>
        </p:nvGraphicFramePr>
        <p:xfrm>
          <a:off x="6900864" y="1447801"/>
          <a:ext cx="3386137" cy="317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1" name="Clip" r:id="rId4" imgW="2046083" imgH="1920844" progId="">
                  <p:embed/>
                </p:oleObj>
              </mc:Choice>
              <mc:Fallback>
                <p:oleObj name="Clip" r:id="rId4" imgW="2046083" imgH="1920844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00864" y="1447801"/>
                        <a:ext cx="3386137" cy="3178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25886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WordArt 2"/>
          <p:cNvSpPr>
            <a:spLocks noChangeArrowheads="1" noChangeShapeType="1" noTextEdit="1"/>
          </p:cNvSpPr>
          <p:nvPr/>
        </p:nvSpPr>
        <p:spPr bwMode="auto">
          <a:xfrm>
            <a:off x="1905000" y="533400"/>
            <a:ext cx="8305800" cy="1504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PH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>
                      <a:alpha val="74997"/>
                    </a:srgbClr>
                  </a:outerShdw>
                </a:effectLst>
                <a:latin typeface="Impact" panose="020B0806030902050204" pitchFamily="34" charset="0"/>
              </a:rPr>
              <a:t>Occupational Safety and Health</a:t>
            </a:r>
          </a:p>
        </p:txBody>
      </p:sp>
      <p:sp>
        <p:nvSpPr>
          <p:cNvPr id="1028" name="WordArt 3"/>
          <p:cNvSpPr>
            <a:spLocks noChangeArrowheads="1" noChangeShapeType="1" noTextEdit="1"/>
          </p:cNvSpPr>
          <p:nvPr/>
        </p:nvSpPr>
        <p:spPr bwMode="auto">
          <a:xfrm>
            <a:off x="3505200" y="3929064"/>
            <a:ext cx="5257800" cy="285273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en-PH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4997"/>
                    </a:srgbClr>
                  </a:outerShdw>
                </a:effectLst>
                <a:latin typeface="Impact" panose="020B0806030902050204" pitchFamily="34" charset="0"/>
              </a:rPr>
              <a:t>Programming</a:t>
            </a:r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4670426" y="2362200"/>
          <a:ext cx="2797175" cy="2141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Clip" r:id="rId4" imgW="4528242" imgH="3468986" progId="">
                  <p:embed/>
                </p:oleObj>
              </mc:Choice>
              <mc:Fallback>
                <p:oleObj name="Clip" r:id="rId4" imgW="4528242" imgH="3468986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0426" y="2362200"/>
                        <a:ext cx="2797175" cy="2141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63909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228600"/>
            <a:ext cx="8153400" cy="609600"/>
          </a:xfrm>
          <a:solidFill>
            <a:srgbClr val="CCECFF"/>
          </a:solidFill>
        </p:spPr>
        <p:txBody>
          <a:bodyPr>
            <a:normAutofit fontScale="90000"/>
          </a:bodyPr>
          <a:lstStyle/>
          <a:p>
            <a:r>
              <a:rPr lang="en-US" b="1" smtClean="0">
                <a:solidFill>
                  <a:schemeClr val="accent2"/>
                </a:solidFill>
                <a:ea typeface="ＭＳ Ｐゴシック" panose="020B0600070205080204" pitchFamily="34" charset="-128"/>
              </a:rPr>
              <a:t>Hazard Prevention and Control</a:t>
            </a:r>
          </a:p>
        </p:txBody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09800" y="1066800"/>
            <a:ext cx="7772400" cy="4953000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Make a determination that a hazard exists</a:t>
            </a:r>
          </a:p>
          <a:p>
            <a:pPr>
              <a:lnSpc>
                <a:spcPct val="120000"/>
              </a:lnSpc>
            </a:pPr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Where feasible, eliminate by job or task design/redesign</a:t>
            </a:r>
          </a:p>
          <a:p>
            <a:pPr>
              <a:lnSpc>
                <a:spcPct val="120000"/>
              </a:lnSpc>
            </a:pPr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If elimination is not feasible, then control the hazard:</a:t>
            </a:r>
          </a:p>
          <a:p>
            <a:pPr lvl="1">
              <a:lnSpc>
                <a:spcPct val="120000"/>
              </a:lnSpc>
            </a:pPr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Engineering controls</a:t>
            </a:r>
          </a:p>
          <a:p>
            <a:pPr lvl="1">
              <a:lnSpc>
                <a:spcPct val="120000"/>
              </a:lnSpc>
            </a:pPr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Administrative controls</a:t>
            </a:r>
          </a:p>
          <a:p>
            <a:pPr lvl="1">
              <a:lnSpc>
                <a:spcPct val="120000"/>
              </a:lnSpc>
            </a:pPr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Personal protective equipment (PPE)</a:t>
            </a:r>
          </a:p>
        </p:txBody>
      </p:sp>
      <p:graphicFrame>
        <p:nvGraphicFramePr>
          <p:cNvPr id="15362" name="Object 4"/>
          <p:cNvGraphicFramePr>
            <a:graphicFrameLocks noChangeAspect="1"/>
          </p:cNvGraphicFramePr>
          <p:nvPr/>
        </p:nvGraphicFramePr>
        <p:xfrm>
          <a:off x="8382000" y="4267201"/>
          <a:ext cx="2101850" cy="168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5" name="Clip" r:id="rId4" imgW="4203826" imgH="3372416" progId="">
                  <p:embed/>
                </p:oleObj>
              </mc:Choice>
              <mc:Fallback>
                <p:oleObj name="Clip" r:id="rId4" imgW="4203826" imgH="3372416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0" y="4267201"/>
                        <a:ext cx="2101850" cy="1685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78416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228600"/>
            <a:ext cx="8153400" cy="914400"/>
          </a:xfrm>
          <a:solidFill>
            <a:srgbClr val="CCECFF"/>
          </a:solidFill>
        </p:spPr>
        <p:txBody>
          <a:bodyPr/>
          <a:lstStyle/>
          <a:p>
            <a:r>
              <a:rPr lang="en-US" b="1" smtClean="0">
                <a:solidFill>
                  <a:schemeClr val="accent2"/>
                </a:solidFill>
                <a:ea typeface="ＭＳ Ｐゴシック" panose="020B0600070205080204" pitchFamily="34" charset="-128"/>
              </a:rPr>
              <a:t>Hazard Prevention and Control</a:t>
            </a:r>
          </a:p>
        </p:txBody>
      </p:sp>
      <p:sp>
        <p:nvSpPr>
          <p:cNvPr id="16388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209800" y="1295400"/>
            <a:ext cx="7772400" cy="4114800"/>
          </a:xfrm>
        </p:spPr>
        <p:txBody>
          <a:bodyPr/>
          <a:lstStyle/>
          <a:p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System for timely correction or control of hazards</a:t>
            </a:r>
          </a:p>
          <a:p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Safe work procedures:</a:t>
            </a:r>
          </a:p>
          <a:p>
            <a:pPr lvl="1"/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Developed from worksite analysis</a:t>
            </a:r>
          </a:p>
          <a:p>
            <a:pPr lvl="1"/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Training</a:t>
            </a:r>
          </a:p>
          <a:p>
            <a:pPr lvl="1"/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Correction of unsafe performance</a:t>
            </a:r>
          </a:p>
          <a:p>
            <a:pPr lvl="1"/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Positive reinforcement</a:t>
            </a:r>
          </a:p>
          <a:p>
            <a:pPr lvl="1"/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Enforcement </a:t>
            </a:r>
          </a:p>
        </p:txBody>
      </p:sp>
      <p:graphicFrame>
        <p:nvGraphicFramePr>
          <p:cNvPr id="16386" name="Object 7"/>
          <p:cNvGraphicFramePr>
            <a:graphicFrameLocks noChangeAspect="1"/>
          </p:cNvGraphicFramePr>
          <p:nvPr/>
        </p:nvGraphicFramePr>
        <p:xfrm>
          <a:off x="7243764" y="4572000"/>
          <a:ext cx="2890837" cy="1951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9" name="Clip" r:id="rId4" imgW="3650055" imgH="2462543" progId="">
                  <p:embed/>
                </p:oleObj>
              </mc:Choice>
              <mc:Fallback>
                <p:oleObj name="Clip" r:id="rId4" imgW="3650055" imgH="2462543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43764" y="4572000"/>
                        <a:ext cx="2890837" cy="1951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14779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228600"/>
            <a:ext cx="8153400" cy="609600"/>
          </a:xfrm>
          <a:solidFill>
            <a:srgbClr val="CCECFF"/>
          </a:solidFill>
        </p:spPr>
        <p:txBody>
          <a:bodyPr>
            <a:normAutofit fontScale="90000"/>
          </a:bodyPr>
          <a:lstStyle/>
          <a:p>
            <a:r>
              <a:rPr lang="en-US" b="1" smtClean="0">
                <a:solidFill>
                  <a:schemeClr val="accent2"/>
                </a:solidFill>
                <a:ea typeface="ＭＳ Ｐゴシック" panose="020B0600070205080204" pitchFamily="34" charset="-128"/>
              </a:rPr>
              <a:t>Hazard Prevention and Control</a:t>
            </a:r>
          </a:p>
        </p:txBody>
      </p:sp>
      <p:graphicFrame>
        <p:nvGraphicFramePr>
          <p:cNvPr id="17410" name="Object 1024"/>
          <p:cNvGraphicFramePr>
            <a:graphicFrameLocks noChangeAspect="1"/>
          </p:cNvGraphicFramePr>
          <p:nvPr/>
        </p:nvGraphicFramePr>
        <p:xfrm>
          <a:off x="9147176" y="1295401"/>
          <a:ext cx="1139825" cy="2652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3" name="Clip" r:id="rId4" imgW="779983" imgH="1814170" progId="">
                  <p:embed/>
                </p:oleObj>
              </mc:Choice>
              <mc:Fallback>
                <p:oleObj name="Clip" r:id="rId4" imgW="779983" imgH="181417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7176" y="1295401"/>
                        <a:ext cx="1139825" cy="26527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2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209800" y="1066800"/>
            <a:ext cx="7772400" cy="4114800"/>
          </a:xfrm>
        </p:spPr>
        <p:txBody>
          <a:bodyPr>
            <a:normAutofit fontScale="92500"/>
          </a:bodyPr>
          <a:lstStyle/>
          <a:p>
            <a:pPr>
              <a:lnSpc>
                <a:spcPct val="110000"/>
              </a:lnSpc>
            </a:pPr>
            <a:r>
              <a:rPr lang="en-US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Provide for facility and equipment maintenance</a:t>
            </a:r>
          </a:p>
          <a:p>
            <a:pPr>
              <a:lnSpc>
                <a:spcPct val="110000"/>
              </a:lnSpc>
            </a:pPr>
            <a:r>
              <a:rPr lang="en-US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Plan and prepare for emergencies:</a:t>
            </a:r>
          </a:p>
          <a:p>
            <a:pPr lvl="1">
              <a:lnSpc>
                <a:spcPct val="110000"/>
              </a:lnSpc>
            </a:pPr>
            <a:r>
              <a:rPr lang="en-US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Training and drills</a:t>
            </a:r>
          </a:p>
          <a:p>
            <a:pPr>
              <a:lnSpc>
                <a:spcPct val="110000"/>
              </a:lnSpc>
            </a:pPr>
            <a:r>
              <a:rPr lang="en-US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Medical Program</a:t>
            </a:r>
          </a:p>
          <a:p>
            <a:pPr lvl="1">
              <a:lnSpc>
                <a:spcPct val="110000"/>
              </a:lnSpc>
            </a:pPr>
            <a:r>
              <a:rPr lang="en-US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Pre-employment, physical examination, placement examination, medical </a:t>
            </a:r>
            <a:r>
              <a:rPr lang="en-US" dirty="0" err="1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surveillence</a:t>
            </a:r>
            <a:endParaRPr lang="en-US" dirty="0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lvl="1">
              <a:lnSpc>
                <a:spcPct val="110000"/>
              </a:lnSpc>
            </a:pPr>
            <a:r>
              <a:rPr lang="en-US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First aid/Treatment of Injuries</a:t>
            </a:r>
          </a:p>
          <a:p>
            <a:pPr lvl="1">
              <a:lnSpc>
                <a:spcPct val="110000"/>
              </a:lnSpc>
            </a:pPr>
            <a:r>
              <a:rPr lang="en-US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Physician and emergency care</a:t>
            </a:r>
          </a:p>
          <a:p>
            <a:pPr>
              <a:lnSpc>
                <a:spcPct val="110000"/>
              </a:lnSpc>
            </a:pPr>
            <a:endParaRPr lang="en-US" dirty="0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30390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>
          <a:xfrm>
            <a:off x="2209800" y="228600"/>
            <a:ext cx="7772400" cy="914400"/>
          </a:xfrm>
          <a:solidFill>
            <a:srgbClr val="CCECFF"/>
          </a:solidFill>
        </p:spPr>
        <p:txBody>
          <a:bodyPr/>
          <a:lstStyle/>
          <a:p>
            <a:r>
              <a:rPr lang="en-US" b="1" smtClean="0">
                <a:solidFill>
                  <a:schemeClr val="accent2"/>
                </a:solidFill>
                <a:ea typeface="ＭＳ Ｐゴシック" panose="020B0600070205080204" pitchFamily="34" charset="-128"/>
              </a:rPr>
              <a:t>Safety and Health Training</a:t>
            </a:r>
          </a:p>
        </p:txBody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09800" y="1295400"/>
            <a:ext cx="7772400" cy="4114800"/>
          </a:xfrm>
        </p:spPr>
        <p:txBody>
          <a:bodyPr/>
          <a:lstStyle/>
          <a:p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Effective new employee orientation:</a:t>
            </a:r>
          </a:p>
          <a:p>
            <a:pPr lvl="1"/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Employee safety and health responsibilities</a:t>
            </a:r>
          </a:p>
          <a:p>
            <a:pPr lvl="1"/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Protective measures</a:t>
            </a:r>
          </a:p>
          <a:p>
            <a:pPr lvl="1"/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Proper procedures for machine operation</a:t>
            </a:r>
          </a:p>
          <a:p>
            <a:pPr lvl="1"/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Understand all safeguards</a:t>
            </a:r>
          </a:p>
          <a:p>
            <a:pPr lvl="1"/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Exits and emergency procedures</a:t>
            </a:r>
          </a:p>
          <a:p>
            <a:pPr lvl="1"/>
            <a:endParaRPr 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lvl="1"/>
            <a:endParaRPr 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graphicFrame>
        <p:nvGraphicFramePr>
          <p:cNvPr id="18434" name="Object 1024"/>
          <p:cNvGraphicFramePr>
            <a:graphicFrameLocks noChangeAspect="1"/>
          </p:cNvGraphicFramePr>
          <p:nvPr/>
        </p:nvGraphicFramePr>
        <p:xfrm>
          <a:off x="5257800" y="4724400"/>
          <a:ext cx="1797050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7" name="Clip" r:id="rId4" imgW="887882" imgH="903427" progId="">
                  <p:embed/>
                </p:oleObj>
              </mc:Choice>
              <mc:Fallback>
                <p:oleObj name="Clip" r:id="rId4" imgW="887882" imgH="903427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800" y="4724400"/>
                        <a:ext cx="1797050" cy="182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92866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2209800" y="228600"/>
            <a:ext cx="7772400" cy="914400"/>
          </a:xfrm>
          <a:solidFill>
            <a:srgbClr val="CCECFF"/>
          </a:solidFill>
        </p:spPr>
        <p:txBody>
          <a:bodyPr/>
          <a:lstStyle/>
          <a:p>
            <a:r>
              <a:rPr lang="en-US" b="1" smtClean="0">
                <a:solidFill>
                  <a:schemeClr val="accent2"/>
                </a:solidFill>
                <a:ea typeface="ＭＳ Ｐゴシック" panose="020B0600070205080204" pitchFamily="34" charset="-128"/>
              </a:rPr>
              <a:t>Safety and Health Training</a:t>
            </a:r>
          </a:p>
        </p:txBody>
      </p:sp>
      <p:sp>
        <p:nvSpPr>
          <p:cNvPr id="19460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209800" y="1219200"/>
            <a:ext cx="7772400" cy="4114800"/>
          </a:xfrm>
        </p:spPr>
        <p:txBody>
          <a:bodyPr/>
          <a:lstStyle/>
          <a:p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Cover all required employee training</a:t>
            </a:r>
          </a:p>
          <a:p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Documentation where required</a:t>
            </a:r>
          </a:p>
          <a:p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Reinforcing employee training:</a:t>
            </a:r>
          </a:p>
          <a:p>
            <a:pPr lvl="1"/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Continual feedback</a:t>
            </a:r>
          </a:p>
          <a:p>
            <a:pPr lvl="1"/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Refresher training as needed</a:t>
            </a:r>
          </a:p>
          <a:p>
            <a:endParaRPr 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endParaRPr 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graphicFrame>
        <p:nvGraphicFramePr>
          <p:cNvPr id="19458" name="Object 6"/>
          <p:cNvGraphicFramePr>
            <a:graphicFrameLocks noChangeAspect="1"/>
          </p:cNvGraphicFramePr>
          <p:nvPr/>
        </p:nvGraphicFramePr>
        <p:xfrm>
          <a:off x="5243514" y="4449764"/>
          <a:ext cx="1703387" cy="1798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1" name="Clip" r:id="rId4" imgW="1703527" imgH="1799539" progId="">
                  <p:embed/>
                </p:oleObj>
              </mc:Choice>
              <mc:Fallback>
                <p:oleObj name="Clip" r:id="rId4" imgW="1703527" imgH="1799539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43514" y="4449764"/>
                        <a:ext cx="1703387" cy="17986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84312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itle 1"/>
          <p:cNvSpPr>
            <a:spLocks noGrp="1"/>
          </p:cNvSpPr>
          <p:nvPr>
            <p:ph type="title" idx="4294967295"/>
          </p:nvPr>
        </p:nvSpPr>
        <p:spPr>
          <a:xfrm>
            <a:off x="1981200" y="152400"/>
            <a:ext cx="8229600" cy="884238"/>
          </a:xfrm>
          <a:solidFill>
            <a:srgbClr val="257740"/>
          </a:solidFill>
        </p:spPr>
        <p:txBody>
          <a:bodyPr/>
          <a:lstStyle/>
          <a:p>
            <a:pPr eaLnBrk="1" hangingPunct="1">
              <a:defRPr/>
            </a:pPr>
            <a:r>
              <a:rPr lang="en-PH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TRADITIONAL  Vs. MODERN OSH:</a:t>
            </a:r>
            <a:endParaRPr lang="en-GB" sz="40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3555" name="Rectangle 4"/>
          <p:cNvSpPr>
            <a:spLocks noChangeArrowheads="1"/>
          </p:cNvSpPr>
          <p:nvPr/>
        </p:nvSpPr>
        <p:spPr bwMode="auto">
          <a:xfrm>
            <a:off x="1981200" y="1676401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sz="3200">
              <a:latin typeface="Calibri" panose="020F0502020204030204" pitchFamily="34" charset="0"/>
            </a:endParaRPr>
          </a:p>
        </p:txBody>
      </p:sp>
      <p:graphicFrame>
        <p:nvGraphicFramePr>
          <p:cNvPr id="33922" name="Group 130"/>
          <p:cNvGraphicFramePr>
            <a:graphicFrameLocks noGrp="1"/>
          </p:cNvGraphicFramePr>
          <p:nvPr>
            <p:ph idx="1"/>
          </p:nvPr>
        </p:nvGraphicFramePr>
        <p:xfrm>
          <a:off x="1828800" y="1143000"/>
          <a:ext cx="8610600" cy="5049838"/>
        </p:xfrm>
        <a:graphic>
          <a:graphicData uri="http://schemas.openxmlformats.org/drawingml/2006/table">
            <a:tbl>
              <a:tblPr/>
              <a:tblGrid>
                <a:gridCol w="441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91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85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P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TRADITIONAL OSH MANAGEMENT</a:t>
                      </a:r>
                      <a:endParaRPr kumimoji="0" lang="en-GB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P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MODERN OSH MANAGEMENT</a:t>
                      </a:r>
                      <a:endParaRPr kumimoji="0" lang="en-GB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38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Tend to be reactive, not preventive. 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Calibri" pitchFamily="34" charset="0"/>
                        </a:rPr>
                        <a:t>Proactive and preventive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8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112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Consider health &amp; safety as a separate functions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Consider health &amp;  safety as part of all functions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38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Tend to be project-oriented</a:t>
                      </a:r>
                      <a:endParaRPr kumimoji="0" lang="en-GB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System-oriented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368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Tend to blame the workers for accidents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Investigate to find the root cause of accident 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969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Health &amp; Safety is a </a:t>
                      </a:r>
                      <a:r>
                        <a:rPr kumimoji="0" lang="en-US" sz="2000" b="0" i="1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priority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Health &amp; Safety is a </a:t>
                      </a:r>
                      <a:r>
                        <a:rPr kumimoji="0" lang="en-US" sz="2000" b="0" i="1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value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045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Safety is confined to </a:t>
                      </a:r>
                      <a:r>
                        <a:rPr kumimoji="0" lang="en-US" sz="2000" b="0" i="1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Rules &amp; Procedures</a:t>
                      </a:r>
                      <a:endParaRPr kumimoji="0" lang="en-GB" sz="2000" b="0" i="1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Safety is more towards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2000" b="0" i="1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behavior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414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Are based on a top-down model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Everybody’s responsibility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913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2209800" y="304800"/>
            <a:ext cx="7772400" cy="990600"/>
          </a:xfrm>
          <a:solidFill>
            <a:srgbClr val="CCECFF"/>
          </a:solidFill>
        </p:spPr>
        <p:txBody>
          <a:bodyPr/>
          <a:lstStyle/>
          <a:p>
            <a:r>
              <a:rPr lang="en-US" b="1" smtClean="0">
                <a:solidFill>
                  <a:schemeClr val="accent2"/>
                </a:solidFill>
                <a:ea typeface="ＭＳ Ｐゴシック" panose="020B0600070205080204" pitchFamily="34" charset="-128"/>
              </a:rPr>
              <a:t>Introduction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09800" y="1447800"/>
            <a:ext cx="7772400" cy="4114800"/>
          </a:xfrm>
        </p:spPr>
        <p:txBody>
          <a:bodyPr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en-US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Research indicates benefits to companies who establish </a:t>
            </a:r>
            <a:r>
              <a:rPr lang="en-US" b="1" dirty="0" smtClean="0">
                <a:solidFill>
                  <a:schemeClr val="accent2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effective worker safety and health programs:</a:t>
            </a:r>
            <a:endParaRPr lang="en-US" dirty="0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lvl="1">
              <a:lnSpc>
                <a:spcPct val="120000"/>
              </a:lnSpc>
            </a:pPr>
            <a:r>
              <a:rPr lang="en-US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Reduction in the extent and severity of work-related injuries and illnesses</a:t>
            </a:r>
          </a:p>
          <a:p>
            <a:pPr lvl="1">
              <a:lnSpc>
                <a:spcPct val="120000"/>
              </a:lnSpc>
            </a:pPr>
            <a:r>
              <a:rPr lang="en-US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Improved employee morale</a:t>
            </a:r>
          </a:p>
          <a:p>
            <a:pPr lvl="1">
              <a:lnSpc>
                <a:spcPct val="120000"/>
              </a:lnSpc>
            </a:pPr>
            <a:r>
              <a:rPr lang="en-US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Higher productivity</a:t>
            </a:r>
          </a:p>
          <a:p>
            <a:pPr lvl="1">
              <a:lnSpc>
                <a:spcPct val="120000"/>
              </a:lnSpc>
            </a:pPr>
            <a:r>
              <a:rPr lang="en-US" dirty="0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Lower workers’ compensation costs</a:t>
            </a:r>
          </a:p>
        </p:txBody>
      </p:sp>
      <p:graphicFrame>
        <p:nvGraphicFramePr>
          <p:cNvPr id="2050" name="Object 5"/>
          <p:cNvGraphicFramePr>
            <a:graphicFrameLocks noChangeAspect="1"/>
          </p:cNvGraphicFramePr>
          <p:nvPr/>
        </p:nvGraphicFramePr>
        <p:xfrm>
          <a:off x="8318500" y="4010026"/>
          <a:ext cx="1816100" cy="162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Clip" r:id="rId4" imgW="1815998" imgH="1628546" progId="">
                  <p:embed/>
                </p:oleObj>
              </mc:Choice>
              <mc:Fallback>
                <p:oleObj name="Clip" r:id="rId4" imgW="1815998" imgH="1628546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8500" y="4010026"/>
                        <a:ext cx="1816100" cy="1628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6883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2209800" y="228600"/>
            <a:ext cx="7772400" cy="762000"/>
          </a:xfrm>
          <a:solidFill>
            <a:srgbClr val="CCECFF"/>
          </a:solidFill>
        </p:spPr>
        <p:txBody>
          <a:bodyPr/>
          <a:lstStyle/>
          <a:p>
            <a:r>
              <a:rPr lang="en-US" b="1" smtClean="0">
                <a:solidFill>
                  <a:schemeClr val="accent2"/>
                </a:solidFill>
                <a:ea typeface="ＭＳ Ｐゴシック" panose="020B0600070205080204" pitchFamily="34" charset="-128"/>
              </a:rPr>
              <a:t>What is a Safety Program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0" y="1143000"/>
            <a:ext cx="9144000" cy="4114800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A safety program is a plan or outline of activities conducted to promote safety consciousness among management and workers in workplaces in order that accidents and/or illnesses can be eliminated or minimized to the lowest reducible level.</a:t>
            </a:r>
          </a:p>
        </p:txBody>
      </p:sp>
      <p:graphicFrame>
        <p:nvGraphicFramePr>
          <p:cNvPr id="3074" name="Object 2048"/>
          <p:cNvGraphicFramePr>
            <a:graphicFrameLocks noChangeAspect="1"/>
          </p:cNvGraphicFramePr>
          <p:nvPr/>
        </p:nvGraphicFramePr>
        <p:xfrm>
          <a:off x="8542338" y="4799014"/>
          <a:ext cx="1897062" cy="1754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Clip" r:id="rId4" imgW="3032911" imgH="2803556" progId="">
                  <p:embed/>
                </p:oleObj>
              </mc:Choice>
              <mc:Fallback>
                <p:oleObj name="Clip" r:id="rId4" imgW="3032911" imgH="2803556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42338" y="4799014"/>
                        <a:ext cx="1897062" cy="17541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79884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ea typeface="ＭＳ Ｐゴシック" panose="020B0600070205080204" pitchFamily="34" charset="-128"/>
              </a:rPr>
              <a:t>Safety Program Responsibility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ea typeface="ＭＳ Ｐゴシック" panose="020B0600070205080204" pitchFamily="34" charset="-128"/>
              </a:rPr>
              <a:t>Management- Policy</a:t>
            </a:r>
          </a:p>
          <a:p>
            <a:r>
              <a:rPr lang="en-US" smtClean="0">
                <a:ea typeface="ＭＳ Ｐゴシック" panose="020B0600070205080204" pitchFamily="34" charset="-128"/>
              </a:rPr>
              <a:t>Supervisor- Instruction, training, leadership</a:t>
            </a:r>
          </a:p>
          <a:p>
            <a:r>
              <a:rPr lang="en-US" smtClean="0">
                <a:ea typeface="ＭＳ Ｐゴシック" panose="020B0600070205080204" pitchFamily="34" charset="-128"/>
              </a:rPr>
              <a:t>Unions- Promote employee interest and cooperation</a:t>
            </a:r>
          </a:p>
          <a:p>
            <a:r>
              <a:rPr lang="en-US" smtClean="0">
                <a:ea typeface="ＭＳ Ｐゴシック" panose="020B0600070205080204" pitchFamily="34" charset="-128"/>
              </a:rPr>
              <a:t>Safety Director- Program direction and planning</a:t>
            </a:r>
          </a:p>
          <a:p>
            <a:r>
              <a:rPr lang="en-US" smtClean="0">
                <a:ea typeface="ＭＳ Ｐゴシック" panose="020B0600070205080204" pitchFamily="34" charset="-128"/>
              </a:rPr>
              <a:t>Employees- learn &amp; use safe work methods, observe rules </a:t>
            </a:r>
          </a:p>
        </p:txBody>
      </p:sp>
    </p:spTree>
    <p:extLst>
      <p:ext uri="{BB962C8B-B14F-4D97-AF65-F5344CB8AC3E}">
        <p14:creationId xmlns:p14="http://schemas.microsoft.com/office/powerpoint/2010/main" val="1796358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2209800" y="304800"/>
            <a:ext cx="7772400" cy="914400"/>
          </a:xfrm>
          <a:solidFill>
            <a:srgbClr val="CCECFF"/>
          </a:solidFill>
        </p:spPr>
        <p:txBody>
          <a:bodyPr/>
          <a:lstStyle/>
          <a:p>
            <a:r>
              <a:rPr lang="en-US" b="1" smtClean="0">
                <a:solidFill>
                  <a:schemeClr val="accent2"/>
                </a:solidFill>
                <a:ea typeface="ＭＳ Ｐゴシック" panose="020B0600070205080204" pitchFamily="34" charset="-128"/>
              </a:rPr>
              <a:t>S &amp; H Program Guidelines</a:t>
            </a: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09800" y="1371600"/>
            <a:ext cx="7772400" cy="4114800"/>
          </a:xfrm>
        </p:spPr>
        <p:txBody>
          <a:bodyPr/>
          <a:lstStyle/>
          <a:p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Systematic approach to hazard:</a:t>
            </a:r>
          </a:p>
          <a:p>
            <a:pPr lvl="1"/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Identification</a:t>
            </a:r>
          </a:p>
          <a:p>
            <a:pPr lvl="1"/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Evaluation</a:t>
            </a:r>
          </a:p>
          <a:p>
            <a:pPr lvl="1"/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Control</a:t>
            </a:r>
          </a:p>
        </p:txBody>
      </p:sp>
      <p:graphicFrame>
        <p:nvGraphicFramePr>
          <p:cNvPr id="4098" name="Object 2048"/>
          <p:cNvGraphicFramePr>
            <a:graphicFrameLocks noChangeAspect="1"/>
          </p:cNvGraphicFramePr>
          <p:nvPr/>
        </p:nvGraphicFramePr>
        <p:xfrm>
          <a:off x="5699126" y="2398714"/>
          <a:ext cx="3902075" cy="3468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Clip" r:id="rId4" imgW="3902044" imgH="3468986" progId="">
                  <p:embed/>
                </p:oleObj>
              </mc:Choice>
              <mc:Fallback>
                <p:oleObj name="Clip" r:id="rId4" imgW="3902044" imgH="3468986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99126" y="2398714"/>
                        <a:ext cx="3902075" cy="34686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38342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2209800" y="304800"/>
            <a:ext cx="7772400" cy="914400"/>
          </a:xfrm>
          <a:solidFill>
            <a:srgbClr val="CCECFF"/>
          </a:solidFill>
        </p:spPr>
        <p:txBody>
          <a:bodyPr/>
          <a:lstStyle/>
          <a:p>
            <a:r>
              <a:rPr lang="en-US" b="1" smtClean="0">
                <a:solidFill>
                  <a:schemeClr val="accent2"/>
                </a:solidFill>
                <a:ea typeface="ＭＳ Ｐゴシック" panose="020B0600070205080204" pitchFamily="34" charset="-128"/>
              </a:rPr>
              <a:t>S &amp; H Program Guidelines</a:t>
            </a:r>
          </a:p>
        </p:txBody>
      </p:sp>
      <p:sp>
        <p:nvSpPr>
          <p:cNvPr id="5124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514600" y="1371600"/>
            <a:ext cx="7010400" cy="4114800"/>
          </a:xfrm>
        </p:spPr>
        <p:txBody>
          <a:bodyPr/>
          <a:lstStyle/>
          <a:p>
            <a:pPr>
              <a:lnSpc>
                <a:spcPct val="140000"/>
              </a:lnSpc>
            </a:pPr>
            <a:r>
              <a:rPr lang="en-US" smtClean="0">
                <a:latin typeface="Arial" panose="020B0604020202020204" pitchFamily="34" charset="0"/>
                <a:ea typeface="ＭＳ Ｐゴシック" panose="020B0600070205080204" pitchFamily="34" charset="-128"/>
              </a:rPr>
              <a:t>Goes beyond specific requirements of the law to focus on all hazards</a:t>
            </a:r>
          </a:p>
        </p:txBody>
      </p:sp>
      <p:graphicFrame>
        <p:nvGraphicFramePr>
          <p:cNvPr id="5122" name="Object 0"/>
          <p:cNvGraphicFramePr>
            <a:graphicFrameLocks noChangeAspect="1"/>
          </p:cNvGraphicFramePr>
          <p:nvPr/>
        </p:nvGraphicFramePr>
        <p:xfrm>
          <a:off x="4724400" y="3073400"/>
          <a:ext cx="2643188" cy="264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Clip" r:id="rId4" imgW="8007350" imgH="8001000" progId="">
                  <p:embed/>
                </p:oleObj>
              </mc:Choice>
              <mc:Fallback>
                <p:oleObj name="Clip" r:id="rId4" imgW="8007350" imgH="800100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3073400"/>
                        <a:ext cx="2643188" cy="2641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05017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0" y="1295400"/>
            <a:ext cx="9144000" cy="41148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latin typeface="Arial" charset="0"/>
              </a:rPr>
              <a:t>As the size of the workplace increases so does the need for a formalized written program</a:t>
            </a:r>
          </a:p>
          <a:p>
            <a:pPr>
              <a:defRPr/>
            </a:pPr>
            <a:r>
              <a:rPr lang="en-US" dirty="0" smtClean="0">
                <a:latin typeface="Arial" charset="0"/>
              </a:rPr>
              <a:t>Program effectiveness more important than “In Writing”</a:t>
            </a:r>
          </a:p>
          <a:p>
            <a:pPr>
              <a:defRPr/>
            </a:pPr>
            <a:endParaRPr lang="en-US" dirty="0" smtClean="0">
              <a:latin typeface="Arial" charset="0"/>
            </a:endParaRPr>
          </a:p>
          <a:p>
            <a:pPr>
              <a:defRPr/>
            </a:pPr>
            <a:endParaRPr lang="en-US" dirty="0" smtClean="0">
              <a:latin typeface="Arial" charset="0"/>
            </a:endParaRPr>
          </a:p>
          <a:p>
            <a:pPr>
              <a:defRPr/>
            </a:pPr>
            <a:endParaRPr lang="en-US" dirty="0" smtClean="0">
              <a:latin typeface="Arial" charset="0"/>
            </a:endParaRPr>
          </a:p>
          <a:p>
            <a:pPr marL="0" indent="0">
              <a:buNone/>
              <a:defRPr/>
            </a:pPr>
            <a:endParaRPr lang="en-US" dirty="0" smtClean="0">
              <a:latin typeface="Arial" charset="0"/>
            </a:endParaRPr>
          </a:p>
          <a:p>
            <a:pPr marL="0" indent="0">
              <a:buNone/>
              <a:defRPr/>
            </a:pPr>
            <a:endParaRPr lang="en-US" dirty="0" smtClean="0">
              <a:latin typeface="Arial" charset="0"/>
            </a:endParaRP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>
          <a:xfrm>
            <a:off x="2209800" y="228600"/>
            <a:ext cx="7772400" cy="914400"/>
          </a:xfrm>
          <a:solidFill>
            <a:srgbClr val="CCECFF"/>
          </a:solidFill>
        </p:spPr>
        <p:txBody>
          <a:bodyPr/>
          <a:lstStyle/>
          <a:p>
            <a:r>
              <a:rPr lang="en-US" b="1" smtClean="0">
                <a:solidFill>
                  <a:schemeClr val="accent2"/>
                </a:solidFill>
                <a:ea typeface="ＭＳ Ｐゴシック" panose="020B0600070205080204" pitchFamily="34" charset="-128"/>
              </a:rPr>
              <a:t>S &amp; H Program Guidelines</a:t>
            </a:r>
          </a:p>
        </p:txBody>
      </p:sp>
      <p:graphicFrame>
        <p:nvGraphicFramePr>
          <p:cNvPr id="6146" name="Object 0"/>
          <p:cNvGraphicFramePr>
            <a:graphicFrameLocks noChangeAspect="1"/>
          </p:cNvGraphicFramePr>
          <p:nvPr/>
        </p:nvGraphicFramePr>
        <p:xfrm>
          <a:off x="3886201" y="3559176"/>
          <a:ext cx="4481513" cy="223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Clip" r:id="rId4" imgW="2713022" imgH="1351984" progId="">
                  <p:embed/>
                </p:oleObj>
              </mc:Choice>
              <mc:Fallback>
                <p:oleObj name="Clip" r:id="rId4" imgW="2713022" imgH="1351984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1" y="3559176"/>
                        <a:ext cx="4481513" cy="2232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68722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loud skipper design 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9TopShadow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3975" dist="41275" dir="14700000" algn="t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dirty="0"/>
        </a:defPPr>
      </a:lstStyle>
      <a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square" rtlCol="0" anchor="ctr" anchorCtr="1">
        <a:spAutoFit/>
      </a:bodyPr>
      <a:lstStyle>
        <a:defPPr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Cloud skipper design template" id="{30DBBF30-EDA2-4408-9702-3B0A8AED6F12}" vid="{0F128B79-39D4-4007-9EC6-E245A2CC91E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9TopShadow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3975" dist="41275" dir="14700000" algn="t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9TopShadow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3975" dist="41275" dir="14700000" algn="t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AA1AFEDE-5CAF-4D05-AC35-0F55C5366E1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Cloud skipper design slides</Template>
  <TotalTime>0</TotalTime>
  <Words>660</Words>
  <Application>Microsoft Office PowerPoint</Application>
  <PresentationFormat>Widescreen</PresentationFormat>
  <Paragraphs>164</Paragraphs>
  <Slides>24</Slides>
  <Notes>22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33" baseType="lpstr">
      <vt:lpstr>ＭＳ Ｐゴシック</vt:lpstr>
      <vt:lpstr>Arial</vt:lpstr>
      <vt:lpstr>Calibri</vt:lpstr>
      <vt:lpstr>Cambria</vt:lpstr>
      <vt:lpstr>Impact</vt:lpstr>
      <vt:lpstr>Times New Roman</vt:lpstr>
      <vt:lpstr>Cloud skipper design template</vt:lpstr>
      <vt:lpstr>Clip</vt:lpstr>
      <vt:lpstr>ClipArt</vt:lpstr>
      <vt:lpstr>BOSH BASIC  OCCUPATIONAL SAFETY &amp; HEALTH COURSE</vt:lpstr>
      <vt:lpstr>PowerPoint Presentation</vt:lpstr>
      <vt:lpstr>TRADITIONAL  Vs. MODERN OSH:</vt:lpstr>
      <vt:lpstr>Introduction</vt:lpstr>
      <vt:lpstr>What is a Safety Program</vt:lpstr>
      <vt:lpstr>Safety Program Responsibility</vt:lpstr>
      <vt:lpstr>S &amp; H Program Guidelines</vt:lpstr>
      <vt:lpstr>S &amp; H Program Guidelines</vt:lpstr>
      <vt:lpstr>S &amp; H Program Guidelines</vt:lpstr>
      <vt:lpstr>Major Elements</vt:lpstr>
      <vt:lpstr>Management Commitment </vt:lpstr>
      <vt:lpstr>Management Commitment </vt:lpstr>
      <vt:lpstr>Management Commitment</vt:lpstr>
      <vt:lpstr>Management Commitment</vt:lpstr>
      <vt:lpstr>Management Commitment</vt:lpstr>
      <vt:lpstr>Management Commitment &amp; Employee Involvement</vt:lpstr>
      <vt:lpstr>Employee Involvement </vt:lpstr>
      <vt:lpstr>Employee Involvement</vt:lpstr>
      <vt:lpstr>Worksite Analysis</vt:lpstr>
      <vt:lpstr>Hazard Prevention and Control</vt:lpstr>
      <vt:lpstr>Hazard Prevention and Control</vt:lpstr>
      <vt:lpstr>Hazard Prevention and Control</vt:lpstr>
      <vt:lpstr>Safety and Health Training</vt:lpstr>
      <vt:lpstr>Safety and Health Training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2016-05-01T03:37:28Z</dcterms:created>
  <dcterms:modified xsi:type="dcterms:W3CDTF">2018-05-27T06:45:10Z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TC034605089991</vt:lpwstr>
  </property>
</Properties>
</file>