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2"/>
  </p:sldMasterIdLst>
  <p:notesMasterIdLst>
    <p:notesMasterId r:id="rId20"/>
  </p:notesMasterIdLst>
  <p:handoutMasterIdLst>
    <p:handoutMasterId r:id="rId21"/>
  </p:handoutMasterIdLst>
  <p:sldIdLst>
    <p:sldId id="265"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86" d="100"/>
          <a:sy n="86" d="100"/>
        </p:scale>
        <p:origin x="138" y="84"/>
      </p:cViewPr>
      <p:guideLst>
        <p:guide orient="horz" pos="2160"/>
        <p:guide pos="3840"/>
      </p:guideLst>
    </p:cSldViewPr>
  </p:slideViewPr>
  <p:notesTextViewPr>
    <p:cViewPr>
      <p:scale>
        <a:sx n="1" d="1"/>
        <a:sy n="1" d="1"/>
      </p:scale>
      <p:origin x="0" y="0"/>
    </p:cViewPr>
  </p:notesTextViewPr>
  <p:notesViewPr>
    <p:cSldViewPr snapToGrid="0">
      <p:cViewPr varScale="1">
        <p:scale>
          <a:sx n="76" d="100"/>
          <a:sy n="76" d="100"/>
        </p:scale>
        <p:origin x="2412"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t>12/13/2017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t>12/13/2017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10"/>
          </p:nvPr>
        </p:nvSpPr>
        <p:spPr/>
        <p:txBody>
          <a:bodyPr/>
          <a:lstStyle/>
          <a:p>
            <a:fld id="{810E1E9A-E921-4174-A0FC-51868D7AC568}" type="slidenum">
              <a:rPr lang="en-US" smtClean="0"/>
              <a:t>1</a:t>
            </a:fld>
            <a:endParaRPr lang="en-US"/>
          </a:p>
        </p:txBody>
      </p:sp>
    </p:spTree>
    <p:extLst>
      <p:ext uri="{BB962C8B-B14F-4D97-AF65-F5344CB8AC3E}">
        <p14:creationId xmlns:p14="http://schemas.microsoft.com/office/powerpoint/2010/main" val="3270333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fld id="{DA3EC209-5A9C-4966-AB68-894183E69323}" type="slidenum">
              <a:rPr lang="en-US" sz="1200">
                <a:latin typeface="Garamond" panose="02020404030301010803" pitchFamily="18" charset="0"/>
              </a:rPr>
              <a:pPr/>
              <a:t>8</a:t>
            </a:fld>
            <a:endParaRPr lang="en-US" sz="1200">
              <a:latin typeface="Garamond" panose="02020404030301010803" pitchFamily="18"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cs typeface="Times New Roman" panose="02020603050405020304" pitchFamily="18" charset="0"/>
              </a:rPr>
              <a:t>Proper </a:t>
            </a:r>
            <a:r>
              <a:rPr lang="en-US" b="1" smtClean="0">
                <a:cs typeface="Times New Roman" panose="02020603050405020304" pitchFamily="18" charset="0"/>
              </a:rPr>
              <a:t>Lifting</a:t>
            </a:r>
            <a:r>
              <a:rPr lang="en-US" smtClean="0">
                <a:cs typeface="Times New Roman" panose="02020603050405020304" pitchFamily="18" charset="0"/>
              </a:rPr>
              <a:t> Technique</a:t>
            </a:r>
          </a:p>
          <a:p>
            <a:pPr eaLnBrk="1" hangingPunct="1"/>
            <a:r>
              <a:rPr lang="en-US" smtClean="0">
                <a:cs typeface="Times New Roman" panose="02020603050405020304" pitchFamily="18" charset="0"/>
              </a:rPr>
              <a:t>– Position the load close to the body</a:t>
            </a:r>
          </a:p>
          <a:p>
            <a:pPr eaLnBrk="1" hangingPunct="1"/>
            <a:r>
              <a:rPr lang="en-US" smtClean="0">
                <a:cs typeface="Times New Roman" panose="02020603050405020304" pitchFamily="18" charset="0"/>
              </a:rPr>
              <a:t>– Maintain a firm grip on the load</a:t>
            </a:r>
          </a:p>
          <a:p>
            <a:pPr eaLnBrk="1" hangingPunct="1"/>
            <a:r>
              <a:rPr lang="en-US" smtClean="0">
                <a:cs typeface="Times New Roman" panose="02020603050405020304" pitchFamily="18" charset="0"/>
              </a:rPr>
              <a:t>– Keep feet apart and bend knees</a:t>
            </a:r>
          </a:p>
          <a:p>
            <a:pPr eaLnBrk="1" hangingPunct="1"/>
            <a:r>
              <a:rPr lang="en-US" smtClean="0">
                <a:cs typeface="Times New Roman" panose="02020603050405020304" pitchFamily="18" charset="0"/>
              </a:rPr>
              <a:t>– Look forward to keep back straight</a:t>
            </a:r>
          </a:p>
          <a:p>
            <a:pPr eaLnBrk="1" hangingPunct="1"/>
            <a:r>
              <a:rPr lang="en-US" smtClean="0">
                <a:cs typeface="Times New Roman" panose="02020603050405020304" pitchFamily="18" charset="0"/>
              </a:rPr>
              <a:t>– Use muscle power of the legs</a:t>
            </a:r>
          </a:p>
          <a:p>
            <a:pPr eaLnBrk="1" hangingPunct="1"/>
            <a:r>
              <a:rPr lang="en-US" smtClean="0">
                <a:cs typeface="Times New Roman" panose="02020603050405020304" pitchFamily="18" charset="0"/>
              </a:rPr>
              <a:t>– Use smooth, controlled movements</a:t>
            </a:r>
          </a:p>
          <a:p>
            <a:pPr eaLnBrk="1" hangingPunct="1"/>
            <a:r>
              <a:rPr lang="en-US" smtClean="0">
                <a:cs typeface="Times New Roman" panose="02020603050405020304" pitchFamily="18" charset="0"/>
              </a:rPr>
              <a:t>– Turn feet in the direction of the movement and do not twist</a:t>
            </a:r>
          </a:p>
          <a:p>
            <a:pPr eaLnBrk="1" hangingPunct="1"/>
            <a:endParaRPr lang="en-US" smtClean="0">
              <a:cs typeface="Times New Roman" panose="02020603050405020304" pitchFamily="18" charset="0"/>
            </a:endParaRPr>
          </a:p>
          <a:p>
            <a:pPr eaLnBrk="1" hangingPunct="1"/>
            <a:r>
              <a:rPr lang="en-US" smtClean="0"/>
              <a:t>• Proper </a:t>
            </a:r>
            <a:r>
              <a:rPr lang="en-US" b="1" smtClean="0"/>
              <a:t>Carrying</a:t>
            </a:r>
            <a:r>
              <a:rPr lang="en-US" smtClean="0"/>
              <a:t> Technique</a:t>
            </a:r>
          </a:p>
          <a:p>
            <a:pPr eaLnBrk="1" hangingPunct="1"/>
            <a:r>
              <a:rPr lang="en-US" smtClean="0"/>
              <a:t>– Hold the load close so you can see over it</a:t>
            </a:r>
          </a:p>
          <a:p>
            <a:pPr eaLnBrk="1" hangingPunct="1"/>
            <a:r>
              <a:rPr lang="en-US" smtClean="0"/>
              <a:t>– Keep the load balanced</a:t>
            </a:r>
          </a:p>
          <a:p>
            <a:pPr eaLnBrk="1" hangingPunct="1"/>
            <a:r>
              <a:rPr lang="en-US" smtClean="0"/>
              <a:t>– Use smooth, controlled movements</a:t>
            </a:r>
          </a:p>
          <a:p>
            <a:pPr eaLnBrk="1" hangingPunct="1"/>
            <a:r>
              <a:rPr lang="en-US" smtClean="0"/>
              <a:t>– Turn feet in the direction of the</a:t>
            </a:r>
          </a:p>
          <a:p>
            <a:pPr eaLnBrk="1" hangingPunct="1"/>
            <a:r>
              <a:rPr lang="en-US" smtClean="0"/>
              <a:t>movement and do not twist</a:t>
            </a:r>
          </a:p>
          <a:p>
            <a:pPr eaLnBrk="1" hangingPunct="1"/>
            <a:r>
              <a:rPr lang="en-US" smtClean="0"/>
              <a:t>– Watch out for pinch points –doorways, etc.</a:t>
            </a:r>
          </a:p>
          <a:p>
            <a:pPr eaLnBrk="1" hangingPunct="1"/>
            <a:r>
              <a:rPr lang="en-US" smtClean="0"/>
              <a:t>- Make sure you’re seeing your path.</a:t>
            </a:r>
            <a:endParaRPr lang="en-US" smtClean="0">
              <a:cs typeface="Times New Roman" panose="02020603050405020304" pitchFamily="18" charset="0"/>
            </a:endParaRPr>
          </a:p>
          <a:p>
            <a:pPr eaLnBrk="1" hangingPunct="1"/>
            <a:endParaRPr lang="en-US" smtClean="0"/>
          </a:p>
        </p:txBody>
      </p:sp>
    </p:spTree>
    <p:extLst>
      <p:ext uri="{BB962C8B-B14F-4D97-AF65-F5344CB8AC3E}">
        <p14:creationId xmlns:p14="http://schemas.microsoft.com/office/powerpoint/2010/main" val="168327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fld id="{80980C18-A8C7-4D46-AAED-383EB31C3231}" type="slidenum">
              <a:rPr lang="en-US" sz="1200">
                <a:latin typeface="Garamond" panose="02020404030301010803" pitchFamily="18" charset="0"/>
              </a:rPr>
              <a:pPr/>
              <a:t>15</a:t>
            </a:fld>
            <a:endParaRPr lang="en-US" sz="1200">
              <a:latin typeface="Garamond" panose="02020404030301010803" pitchFamily="18"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The NIOSH report shows that approximately every 3 days, someone in the US is killed in a forklift related accident. Each year, an additional 94,750 injuries related to forklift accidents are reported. The costs incurred due to forklift accidents are estimated to be  over a hundred million dollars</a:t>
            </a:r>
          </a:p>
          <a:p>
            <a:pPr eaLnBrk="1" hangingPunct="1"/>
            <a:endParaRPr lang="en-US" smtClean="0"/>
          </a:p>
        </p:txBody>
      </p:sp>
    </p:spTree>
    <p:extLst>
      <p:ext uri="{BB962C8B-B14F-4D97-AF65-F5344CB8AC3E}">
        <p14:creationId xmlns:p14="http://schemas.microsoft.com/office/powerpoint/2010/main" val="4280544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smtClean="0"/>
              <a:t>Click to edit Master title style</a:t>
            </a:r>
            <a:endParaRPr lang="en-US" dirty="0"/>
          </a:p>
        </p:txBody>
      </p:sp>
    </p:spTree>
    <p:extLst>
      <p:ext uri="{BB962C8B-B14F-4D97-AF65-F5344CB8AC3E}">
        <p14:creationId xmlns:p14="http://schemas.microsoft.com/office/powerpoint/2010/main" val="6467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188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Tree>
    <p:extLst>
      <p:ext uri="{BB962C8B-B14F-4D97-AF65-F5344CB8AC3E}">
        <p14:creationId xmlns:p14="http://schemas.microsoft.com/office/powerpoint/2010/main" val="338883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t>12/13/2017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PH"/>
          </a:p>
        </p:txBody>
      </p:sp>
      <p:sp>
        <p:nvSpPr>
          <p:cNvPr id="3" name="Text Placeholder 2"/>
          <p:cNvSpPr>
            <a:spLocks noGrp="1"/>
          </p:cNvSpPr>
          <p:nvPr>
            <p:ph type="body" sz="half" idx="1"/>
          </p:nvPr>
        </p:nvSpPr>
        <p:spPr>
          <a:xfrm>
            <a:off x="609600" y="1600201"/>
            <a:ext cx="5384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ontent Placeholder 3"/>
          <p:cNvSpPr>
            <a:spLocks noGrp="1"/>
          </p:cNvSpPr>
          <p:nvPr>
            <p:ph sz="quarter" idx="2"/>
          </p:nvPr>
        </p:nvSpPr>
        <p:spPr>
          <a:xfrm>
            <a:off x="6197600" y="1600200"/>
            <a:ext cx="53848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Content Placeholder 4"/>
          <p:cNvSpPr>
            <a:spLocks noGrp="1"/>
          </p:cNvSpPr>
          <p:nvPr>
            <p:ph sz="quarter" idx="3"/>
          </p:nvPr>
        </p:nvSpPr>
        <p:spPr>
          <a:xfrm>
            <a:off x="6197600" y="3938589"/>
            <a:ext cx="53848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6" name="Rectangle 14"/>
          <p:cNvSpPr>
            <a:spLocks noGrp="1" noChangeArrowheads="1"/>
          </p:cNvSpPr>
          <p:nvPr>
            <p:ph type="dt" sz="half" idx="10"/>
          </p:nvPr>
        </p:nvSpPr>
        <p:spPr>
          <a:ln/>
        </p:spPr>
        <p:txBody>
          <a:bodyPr/>
          <a:lstStyle>
            <a:lvl1pPr>
              <a:defRPr/>
            </a:lvl1pPr>
          </a:lstStyle>
          <a:p>
            <a:pPr>
              <a:defRPr/>
            </a:pPr>
            <a:endParaRPr lang="en-US"/>
          </a:p>
        </p:txBody>
      </p:sp>
      <p:sp>
        <p:nvSpPr>
          <p:cNvPr id="7" name="Rectangle 15"/>
          <p:cNvSpPr>
            <a:spLocks noGrp="1" noChangeArrowheads="1"/>
          </p:cNvSpPr>
          <p:nvPr>
            <p:ph type="ftr" sz="quarter" idx="11"/>
          </p:nvPr>
        </p:nvSpPr>
        <p:spPr>
          <a:ln/>
        </p:spPr>
        <p:txBody>
          <a:bodyPr/>
          <a:lstStyle>
            <a:lvl1pPr>
              <a:defRPr/>
            </a:lvl1pPr>
          </a:lstStyle>
          <a:p>
            <a:pPr>
              <a:defRPr/>
            </a:pPr>
            <a:endParaRPr lang="en-US"/>
          </a:p>
        </p:txBody>
      </p:sp>
      <p:sp>
        <p:nvSpPr>
          <p:cNvPr id="8" name="Rectangle 21"/>
          <p:cNvSpPr>
            <a:spLocks noGrp="1" noChangeArrowheads="1"/>
          </p:cNvSpPr>
          <p:nvPr>
            <p:ph type="sldNum" sz="quarter" idx="12"/>
          </p:nvPr>
        </p:nvSpPr>
        <p:spPr>
          <a:ln/>
        </p:spPr>
        <p:txBody>
          <a:bodyPr/>
          <a:lstStyle>
            <a:lvl1pPr>
              <a:defRPr/>
            </a:lvl1pPr>
          </a:lstStyle>
          <a:p>
            <a:fld id="{46AF1D29-3030-4083-A6E4-4736B69B4147}" type="slidenum">
              <a:rPr lang="en-US"/>
              <a:pPr/>
              <a:t>‹#›</a:t>
            </a:fld>
            <a:endParaRPr lang="en-US"/>
          </a:p>
        </p:txBody>
      </p:sp>
    </p:spTree>
    <p:extLst>
      <p:ext uri="{BB962C8B-B14F-4D97-AF65-F5344CB8AC3E}">
        <p14:creationId xmlns:p14="http://schemas.microsoft.com/office/powerpoint/2010/main" val="3368915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879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2" name="Title 1"/>
          <p:cNvSpPr>
            <a:spLocks noGrp="1"/>
          </p:cNvSpPr>
          <p:nvPr>
            <p:ph type="title"/>
          </p:nvPr>
        </p:nvSpPr>
        <p:spPr>
          <a:xfrm>
            <a:off x="1241658" y="1709738"/>
            <a:ext cx="10105791" cy="2862262"/>
          </a:xfrm>
        </p:spPr>
        <p:txBody>
          <a:bodyPr anchor="b"/>
          <a:lstStyle>
            <a:lvl1pPr>
              <a:defRPr sz="6000"/>
            </a:lvl1pPr>
          </a:lstStyle>
          <a:p>
            <a:r>
              <a:rPr lang="en-US" smtClean="0"/>
              <a:t>Click to edit Master title style</a:t>
            </a:r>
            <a:endParaRPr lang="en-US"/>
          </a:p>
        </p:txBody>
      </p:sp>
    </p:spTree>
    <p:extLst>
      <p:ext uri="{BB962C8B-B14F-4D97-AF65-F5344CB8AC3E}">
        <p14:creationId xmlns:p14="http://schemas.microsoft.com/office/powerpoint/2010/main" val="406768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t>12/13/2017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63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84EAB7D7-3608-4730-B2E2-670834DF882C}" type="datetimeFigureOut">
              <a:rPr lang="en-US" smtClean="0"/>
              <a:t>12/13/2017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B7BAC7-FE87-40F6-AA24-4F4685D1B022}" type="slidenum">
              <a:rPr lang="en-US" smtClean="0"/>
              <a:t>‹#›</a:t>
            </a:fld>
            <a:endParaRPr lang="en-US"/>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a:xfrm>
            <a:off x="2324100" y="274638"/>
            <a:ext cx="9023350" cy="1143000"/>
          </a:xfrm>
        </p:spPr>
        <p:txBody>
          <a:bodyPr/>
          <a:lstStyle/>
          <a:p>
            <a:r>
              <a:rPr lang="en-US" smtClean="0"/>
              <a:t>Click to edit Master title style</a:t>
            </a:r>
            <a:endParaRPr lang="en-US"/>
          </a:p>
        </p:txBody>
      </p:sp>
    </p:spTree>
    <p:extLst>
      <p:ext uri="{BB962C8B-B14F-4D97-AF65-F5344CB8AC3E}">
        <p14:creationId xmlns:p14="http://schemas.microsoft.com/office/powerpoint/2010/main" val="323166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4EAB7D7-3608-4730-B2E2-670834DF882C}" type="datetimeFigureOut">
              <a:rPr lang="en-US" smtClean="0"/>
              <a:t>12/13/2017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B7BAC7-FE87-40F6-AA24-4F4685D1B022}" type="slidenum">
              <a:rPr lang="en-US" smtClean="0"/>
              <a:t>‹#›</a:t>
            </a:fld>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058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t>12/13/2017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21514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t>12/13/2017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2"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219871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t>12/13/2017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16193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AB7D7-3608-4730-B2E2-670834DF882C}" type="datetimeFigureOut">
              <a:rPr lang="en-US" smtClean="0"/>
              <a:pPr/>
              <a:t>12/13/2017</a:t>
            </a:fld>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B7BAC7-FE87-40F6-AA24-4F4685D1B022}" type="slidenum">
              <a:rPr lang="en-US" smtClean="0"/>
              <a:t>‹#›</a:t>
            </a:fld>
            <a:endParaRPr lang="en-US"/>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 id="2147483696"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wmf"/><Relationship Id="rId7" Type="http://schemas.openxmlformats.org/officeDocument/2006/relationships/image" Target="../media/image16.wmf"/><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15.wmf"/><Relationship Id="rId5" Type="http://schemas.openxmlformats.org/officeDocument/2006/relationships/image" Target="../media/image13.wmf"/><Relationship Id="rId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gif"/><Relationship Id="rId7" Type="http://schemas.openxmlformats.org/officeDocument/2006/relationships/image" Target="../media/image22.jpeg"/><Relationship Id="rId2" Type="http://schemas.openxmlformats.org/officeDocument/2006/relationships/image" Target="../media/image17.wmf"/><Relationship Id="rId1" Type="http://schemas.openxmlformats.org/officeDocument/2006/relationships/slideLayout" Target="../slideLayouts/slideLayout2.xml"/><Relationship Id="rId6" Type="http://schemas.openxmlformats.org/officeDocument/2006/relationships/image" Target="../media/image21.gif"/><Relationship Id="rId5" Type="http://schemas.openxmlformats.org/officeDocument/2006/relationships/image" Target="../media/image20.wmf"/><Relationship Id="rId4" Type="http://schemas.openxmlformats.org/officeDocument/2006/relationships/image" Target="../media/image19.wmf"/></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24.png"/><Relationship Id="rId2" Type="http://schemas.openxmlformats.org/officeDocument/2006/relationships/hyperlink" Target="http://www.moindustries.com/palletjv.htm" TargetMode="External"/><Relationship Id="rId1" Type="http://schemas.openxmlformats.org/officeDocument/2006/relationships/slideLayout" Target="../slideLayouts/slideLayout2.xml"/><Relationship Id="rId6" Type="http://schemas.openxmlformats.org/officeDocument/2006/relationships/image" Target="../media/image23.gif"/><Relationship Id="rId5" Type="http://schemas.openxmlformats.org/officeDocument/2006/relationships/image" Target="../media/image12.wmf"/><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http://www.thefabricator.com/Articles/Photos/754/lead.jpg" TargetMode="Externa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jpeg"/><Relationship Id="rId5" Type="http://schemas.openxmlformats.org/officeDocument/2006/relationships/image" Target="../media/image7.wmf"/><Relationship Id="rId4" Type="http://schemas.openxmlformats.org/officeDocument/2006/relationships/image" Target="../media/image5.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9.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4.bin"/><Relationship Id="rId7" Type="http://schemas.openxmlformats.org/officeDocument/2006/relationships/image" Target="../media/image11.jpeg"/><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10.jpeg"/><Relationship Id="rId5" Type="http://schemas.openxmlformats.org/officeDocument/2006/relationships/hyperlink" Target="http://www.moindustries.com/palletjv.htm" TargetMode="External"/><Relationship Id="rId4" Type="http://schemas.openxmlformats.org/officeDocument/2006/relationships/image" Target="../media/image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32011" y="3602038"/>
            <a:ext cx="11013141" cy="1655762"/>
          </a:xfrm>
        </p:spPr>
        <p:txBody>
          <a:bodyPr>
            <a:normAutofit/>
          </a:bodyPr>
          <a:lstStyle/>
          <a:p>
            <a:r>
              <a:rPr lang="en-US" sz="4400" b="1" dirty="0" smtClean="0">
                <a:solidFill>
                  <a:srgbClr val="002060"/>
                </a:solidFill>
                <a:latin typeface="Arial" panose="020B0604020202020204" pitchFamily="34" charset="0"/>
                <a:cs typeface="Arial" panose="020B0604020202020204" pitchFamily="34" charset="0"/>
              </a:rPr>
              <a:t>MATERIALS HANDLING </a:t>
            </a:r>
            <a:r>
              <a:rPr lang="en-US" sz="4400" b="1" dirty="0" smtClean="0">
                <a:solidFill>
                  <a:srgbClr val="002060"/>
                </a:solidFill>
                <a:latin typeface="Arial" panose="020B0604020202020204" pitchFamily="34" charset="0"/>
                <a:cs typeface="Arial" panose="020B0604020202020204" pitchFamily="34" charset="0"/>
              </a:rPr>
              <a:t>AND </a:t>
            </a:r>
            <a:r>
              <a:rPr lang="en-US" sz="4400" b="1" dirty="0" smtClean="0">
                <a:solidFill>
                  <a:srgbClr val="002060"/>
                </a:solidFill>
                <a:latin typeface="Arial" panose="020B0604020202020204" pitchFamily="34" charset="0"/>
                <a:cs typeface="Arial" panose="020B0604020202020204" pitchFamily="34" charset="0"/>
              </a:rPr>
              <a:t>STORAGE</a:t>
            </a:r>
          </a:p>
          <a:p>
            <a:endParaRPr lang="en-US" sz="4400" b="1" dirty="0">
              <a:solidFill>
                <a:srgbClr val="002060"/>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632011" y="268941"/>
            <a:ext cx="10730753" cy="3160059"/>
          </a:xfrm>
        </p:spPr>
        <p:txBody>
          <a:bodyPr>
            <a:normAutofit fontScale="90000"/>
          </a:bodyPr>
          <a:lstStyle/>
          <a:p>
            <a:r>
              <a:rPr lang="en-US" b="1" dirty="0">
                <a:solidFill>
                  <a:srgbClr val="002060"/>
                </a:solidFill>
                <a:latin typeface="Arial" panose="020B0604020202020204" pitchFamily="34" charset="0"/>
                <a:cs typeface="Arial" panose="020B0604020202020204" pitchFamily="34" charset="0"/>
              </a:rPr>
              <a:t>C</a:t>
            </a:r>
            <a:r>
              <a:rPr lang="en-US" b="1" dirty="0" smtClean="0">
                <a:solidFill>
                  <a:srgbClr val="002060"/>
                </a:solidFill>
                <a:latin typeface="Arial" panose="020B0604020202020204" pitchFamily="34" charset="0"/>
                <a:cs typeface="Arial" panose="020B0604020202020204" pitchFamily="34" charset="0"/>
              </a:rPr>
              <a:t>OSH</a:t>
            </a:r>
            <a:br>
              <a:rPr lang="en-US" b="1" dirty="0" smtClean="0">
                <a:solidFill>
                  <a:srgbClr val="002060"/>
                </a:solidFill>
                <a:latin typeface="Arial" panose="020B0604020202020204" pitchFamily="34" charset="0"/>
                <a:cs typeface="Arial" panose="020B0604020202020204" pitchFamily="34" charset="0"/>
              </a:rPr>
            </a:br>
            <a:r>
              <a:rPr lang="en-US" b="1" dirty="0" smtClean="0">
                <a:solidFill>
                  <a:srgbClr val="002060"/>
                </a:solidFill>
                <a:latin typeface="Arial" panose="020B0604020202020204" pitchFamily="34" charset="0"/>
                <a:cs typeface="Arial" panose="020B0604020202020204" pitchFamily="34" charset="0"/>
              </a:rPr>
              <a:t>CONSTRUCTION</a:t>
            </a:r>
            <a:br>
              <a:rPr lang="en-US" b="1" dirty="0" smtClean="0">
                <a:solidFill>
                  <a:srgbClr val="002060"/>
                </a:solidFill>
                <a:latin typeface="Arial" panose="020B0604020202020204" pitchFamily="34" charset="0"/>
                <a:cs typeface="Arial" panose="020B0604020202020204" pitchFamily="34" charset="0"/>
              </a:rPr>
            </a:br>
            <a:r>
              <a:rPr lang="en-US" b="1" dirty="0" smtClean="0">
                <a:solidFill>
                  <a:srgbClr val="002060"/>
                </a:solidFill>
                <a:latin typeface="Arial" panose="020B0604020202020204" pitchFamily="34" charset="0"/>
                <a:cs typeface="Arial" panose="020B0604020202020204" pitchFamily="34" charset="0"/>
              </a:rPr>
              <a:t> OCCUPATIONAL SAFETY &amp; HEALTH COURSE</a:t>
            </a:r>
            <a:endParaRPr lang="en-US" b="1" dirty="0">
              <a:solidFill>
                <a:srgbClr val="002060"/>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a:xfrm>
            <a:off x="0" y="5768788"/>
            <a:ext cx="12192000" cy="1089213"/>
          </a:xfrm>
        </p:spPr>
        <p:txBody>
          <a:bodyPr/>
          <a:lstStyle/>
          <a:p>
            <a:pPr algn="l"/>
            <a:r>
              <a:rPr lang="en-US" sz="2800" b="1" dirty="0">
                <a:solidFill>
                  <a:srgbClr val="002060"/>
                </a:solidFill>
                <a:latin typeface="Arial" panose="020B0604020202020204" pitchFamily="34" charset="0"/>
                <a:cs typeface="Arial" panose="020B0604020202020204" pitchFamily="34" charset="0"/>
              </a:rPr>
              <a:t>DEXTER T. MANIGBAS, RN, </a:t>
            </a:r>
            <a:r>
              <a:rPr lang="en-US" sz="2800" b="1" dirty="0" smtClean="0">
                <a:solidFill>
                  <a:srgbClr val="002060"/>
                </a:solidFill>
                <a:latin typeface="Arial" panose="020B0604020202020204" pitchFamily="34" charset="0"/>
                <a:cs typeface="Arial" panose="020B0604020202020204" pitchFamily="34" charset="0"/>
              </a:rPr>
              <a:t>OHSP</a:t>
            </a:r>
            <a:r>
              <a:rPr lang="en-US" sz="2800" b="1" dirty="0">
                <a:solidFill>
                  <a:srgbClr val="002060"/>
                </a:solidFill>
                <a:latin typeface="Arial" panose="020B0604020202020204" pitchFamily="34" charset="0"/>
                <a:cs typeface="Arial" panose="020B0604020202020204" pitchFamily="34" charset="0"/>
              </a:rPr>
              <a:t>		</a:t>
            </a:r>
            <a:r>
              <a:rPr lang="en-US" sz="1600" b="1" dirty="0">
                <a:solidFill>
                  <a:srgbClr val="002060"/>
                </a:solidFill>
                <a:latin typeface="Arial" panose="020B0604020202020204" pitchFamily="34" charset="0"/>
                <a:cs typeface="Arial" panose="020B0604020202020204" pitchFamily="34" charset="0"/>
              </a:rPr>
              <a:t>Contact: </a:t>
            </a:r>
            <a:r>
              <a:rPr lang="en-US" sz="1600" b="1" dirty="0" smtClean="0">
                <a:solidFill>
                  <a:srgbClr val="002060"/>
                </a:solidFill>
                <a:latin typeface="Arial" panose="020B0604020202020204" pitchFamily="34" charset="0"/>
                <a:cs typeface="Arial" panose="020B0604020202020204" pitchFamily="34" charset="0"/>
              </a:rPr>
              <a:t>0977-0963122</a:t>
            </a:r>
            <a:endParaRPr lang="en-US" sz="1600" b="1" dirty="0">
              <a:solidFill>
                <a:srgbClr val="002060"/>
              </a:solidFill>
              <a:latin typeface="Arial" panose="020B0604020202020204" pitchFamily="34" charset="0"/>
              <a:cs typeface="Arial" panose="020B0604020202020204" pitchFamily="34" charset="0"/>
            </a:endParaRPr>
          </a:p>
          <a:p>
            <a:pPr algn="l"/>
            <a:r>
              <a:rPr lang="en-US" sz="2000" b="1" dirty="0" smtClean="0">
                <a:solidFill>
                  <a:srgbClr val="002060"/>
                </a:solidFill>
                <a:latin typeface="Arial" panose="020B0604020202020204" pitchFamily="34" charset="0"/>
                <a:cs typeface="Arial" panose="020B0604020202020204" pitchFamily="34" charset="0"/>
              </a:rPr>
              <a:t>EHS Manager - ECSCI</a:t>
            </a:r>
            <a:endParaRPr lang="en-US" sz="2000" b="1" dirty="0">
              <a:solidFill>
                <a:srgbClr val="002060"/>
              </a:solidFill>
              <a:latin typeface="Arial" panose="020B0604020202020204" pitchFamily="34" charset="0"/>
              <a:cs typeface="Arial" panose="020B0604020202020204" pitchFamily="34" charset="0"/>
            </a:endParaRPr>
          </a:p>
          <a:p>
            <a:pPr algn="l"/>
            <a:r>
              <a:rPr lang="en-US" sz="1600" b="1" dirty="0">
                <a:solidFill>
                  <a:srgbClr val="002060"/>
                </a:solidFill>
                <a:latin typeface="Arial" panose="020B0604020202020204" pitchFamily="34" charset="0"/>
                <a:cs typeface="Arial" panose="020B0604020202020204" pitchFamily="34" charset="0"/>
              </a:rPr>
              <a:t>ACCREDITED OCCUPATIONAL SAFETY &amp; HEALTH PRACTITIONER	</a:t>
            </a:r>
            <a:r>
              <a:rPr lang="en-US" sz="1400" b="1" dirty="0">
                <a:solidFill>
                  <a:srgbClr val="002060"/>
                </a:solidFill>
                <a:latin typeface="Arial" panose="020B0604020202020204" pitchFamily="34" charset="0"/>
                <a:cs typeface="Arial" panose="020B0604020202020204" pitchFamily="34" charset="0"/>
              </a:rPr>
              <a:t>EMAIL: manigbas.dexter@gmail.com</a:t>
            </a:r>
          </a:p>
          <a:p>
            <a:pPr algn="l"/>
            <a:r>
              <a:rPr lang="en-US" sz="1600" b="1" dirty="0" smtClean="0">
                <a:solidFill>
                  <a:srgbClr val="002060"/>
                </a:solidFill>
                <a:latin typeface="Arial" panose="020B0604020202020204" pitchFamily="34" charset="0"/>
                <a:cs typeface="Arial" panose="020B0604020202020204" pitchFamily="34" charset="0"/>
              </a:rPr>
              <a:t>Accredited </a:t>
            </a:r>
            <a:r>
              <a:rPr lang="en-US" sz="1600" b="1" dirty="0">
                <a:solidFill>
                  <a:srgbClr val="002060"/>
                </a:solidFill>
                <a:latin typeface="Arial" panose="020B0604020202020204" pitchFamily="34" charset="0"/>
                <a:cs typeface="Arial" panose="020B0604020202020204" pitchFamily="34" charset="0"/>
              </a:rPr>
              <a:t>Fire Safety Practitioner - BFP</a:t>
            </a:r>
          </a:p>
          <a:p>
            <a:pPr algn="l"/>
            <a:r>
              <a:rPr lang="en-US" sz="1600" b="1" dirty="0" smtClean="0">
                <a:solidFill>
                  <a:srgbClr val="002060"/>
                </a:solidFill>
                <a:latin typeface="Arial" panose="020B0604020202020204" pitchFamily="34" charset="0"/>
                <a:cs typeface="Arial" panose="020B0604020202020204" pitchFamily="34" charset="0"/>
              </a:rPr>
              <a:t>Pollution </a:t>
            </a:r>
            <a:r>
              <a:rPr lang="en-US" sz="1600" b="1" dirty="0">
                <a:solidFill>
                  <a:srgbClr val="002060"/>
                </a:solidFill>
                <a:latin typeface="Arial" panose="020B0604020202020204" pitchFamily="34" charset="0"/>
                <a:cs typeface="Arial" panose="020B0604020202020204" pitchFamily="34" charset="0"/>
              </a:rPr>
              <a:t>Control Officer – EMB DENR</a:t>
            </a:r>
          </a:p>
          <a:p>
            <a:pPr algn="l"/>
            <a:r>
              <a:rPr lang="en-US" sz="1600" b="1" dirty="0">
                <a:solidFill>
                  <a:srgbClr val="002060"/>
                </a:solidFill>
                <a:latin typeface="Arial" panose="020B0604020202020204" pitchFamily="34" charset="0"/>
                <a:cs typeface="Arial" panose="020B0604020202020204" pitchFamily="34" charset="0"/>
              </a:rPr>
              <a:t>Certified OSH Trainer </a:t>
            </a:r>
          </a:p>
          <a:p>
            <a:pPr algn="l"/>
            <a:endParaRPr lang="en-US" sz="2400" b="1" dirty="0">
              <a:solidFill>
                <a:srgbClr val="002060"/>
              </a:solidFill>
              <a:latin typeface="Arial" panose="020B0604020202020204" pitchFamily="34" charset="0"/>
              <a:cs typeface="Arial" panose="020B0604020202020204" pitchFamily="34" charset="0"/>
            </a:endParaRPr>
          </a:p>
          <a:p>
            <a:pPr algn="l"/>
            <a:endParaRPr lang="en-US" b="1" dirty="0">
              <a:solidFill>
                <a:srgbClr val="00206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0972800" y="5638800"/>
            <a:ext cx="1219200" cy="1219200"/>
          </a:xfrm>
          <a:prstGeom prst="rect">
            <a:avLst/>
          </a:prstGeom>
        </p:spPr>
      </p:pic>
      <p:pic>
        <p:nvPicPr>
          <p:cNvPr id="6" name="Picture 5"/>
          <p:cNvPicPr>
            <a:picLocks noChangeAspect="1"/>
          </p:cNvPicPr>
          <p:nvPr/>
        </p:nvPicPr>
        <p:blipFill>
          <a:blip r:embed="rId4"/>
          <a:stretch>
            <a:fillRect/>
          </a:stretch>
        </p:blipFill>
        <p:spPr>
          <a:xfrm>
            <a:off x="10315575" y="0"/>
            <a:ext cx="1876425" cy="1571625"/>
          </a:xfrm>
          <a:prstGeom prst="rect">
            <a:avLst/>
          </a:prstGeom>
        </p:spPr>
      </p:pic>
      <p:pic>
        <p:nvPicPr>
          <p:cNvPr id="7" name="Picture 6"/>
          <p:cNvPicPr>
            <a:picLocks noChangeAspect="1"/>
          </p:cNvPicPr>
          <p:nvPr/>
        </p:nvPicPr>
        <p:blipFill>
          <a:blip r:embed="rId5"/>
          <a:stretch>
            <a:fillRect/>
          </a:stretch>
        </p:blipFill>
        <p:spPr>
          <a:xfrm>
            <a:off x="0" y="0"/>
            <a:ext cx="2088776" cy="1697691"/>
          </a:xfrm>
          <a:prstGeom prst="rect">
            <a:avLst/>
          </a:prstGeom>
        </p:spPr>
      </p:pic>
    </p:spTree>
    <p:extLst>
      <p:ext uri="{BB962C8B-B14F-4D97-AF65-F5344CB8AC3E}">
        <p14:creationId xmlns:p14="http://schemas.microsoft.com/office/powerpoint/2010/main" val="92307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EF87F1B0-E40D-41EA-8DB9-D91B0FD2C7A6}" type="slidenum">
              <a:rPr lang="en-US" sz="1000"/>
              <a:pPr eaLnBrk="1" hangingPunct="1"/>
              <a:t>10</a:t>
            </a:fld>
            <a:endParaRPr lang="en-US" sz="1000"/>
          </a:p>
        </p:txBody>
      </p:sp>
      <p:sp>
        <p:nvSpPr>
          <p:cNvPr id="5124" name="Rectangle 2"/>
          <p:cNvSpPr>
            <a:spLocks noGrp="1" noChangeArrowheads="1"/>
          </p:cNvSpPr>
          <p:nvPr>
            <p:ph type="title"/>
          </p:nvPr>
        </p:nvSpPr>
        <p:spPr/>
        <p:txBody>
          <a:bodyPr/>
          <a:lstStyle/>
          <a:p>
            <a:pPr algn="ctr" eaLnBrk="1" hangingPunct="1"/>
            <a:r>
              <a:rPr lang="en-US" sz="4000">
                <a:solidFill>
                  <a:srgbClr val="000000"/>
                </a:solidFill>
                <a:cs typeface="Times New Roman" panose="02020603050405020304" pitchFamily="18" charset="0"/>
              </a:rPr>
              <a:t>MECHANICAL HANDLING</a:t>
            </a:r>
            <a:endParaRPr lang="en-US" sz="4000">
              <a:solidFill>
                <a:srgbClr val="C1C1C1"/>
              </a:solidFill>
              <a:cs typeface="Times New Roman" panose="02020603050405020304" pitchFamily="18" charset="0"/>
            </a:endParaRPr>
          </a:p>
        </p:txBody>
      </p:sp>
      <p:sp>
        <p:nvSpPr>
          <p:cNvPr id="5125" name="Rectangle 3"/>
          <p:cNvSpPr>
            <a:spLocks noGrp="1" noChangeArrowheads="1"/>
          </p:cNvSpPr>
          <p:nvPr>
            <p:ph type="body" sz="half" idx="2"/>
          </p:nvPr>
        </p:nvSpPr>
        <p:spPr bwMode="auto">
          <a:xfrm>
            <a:off x="2362200" y="1828800"/>
            <a:ext cx="60960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mtClean="0"/>
              <a:t>Power Driven</a:t>
            </a:r>
          </a:p>
          <a:p>
            <a:pPr eaLnBrk="1" hangingPunct="1"/>
            <a:r>
              <a:rPr lang="en-US" smtClean="0"/>
              <a:t>Forklifts</a:t>
            </a:r>
          </a:p>
          <a:p>
            <a:pPr eaLnBrk="1" hangingPunct="1"/>
            <a:r>
              <a:rPr lang="en-US" smtClean="0"/>
              <a:t>Cranes</a:t>
            </a:r>
          </a:p>
          <a:p>
            <a:pPr eaLnBrk="1" hangingPunct="1"/>
            <a:r>
              <a:rPr lang="en-US" smtClean="0"/>
              <a:t>Tow Trucks</a:t>
            </a:r>
          </a:p>
          <a:p>
            <a:pPr eaLnBrk="1" hangingPunct="1"/>
            <a:r>
              <a:rPr lang="en-US" smtClean="0"/>
              <a:t>Conveyors</a:t>
            </a:r>
          </a:p>
          <a:p>
            <a:pPr eaLnBrk="1" hangingPunct="1"/>
            <a:r>
              <a:rPr lang="en-US" smtClean="0"/>
              <a:t>Power driven hoists</a:t>
            </a:r>
          </a:p>
          <a:p>
            <a:pPr eaLnBrk="1" hangingPunct="1"/>
            <a:r>
              <a:rPr lang="en-US" smtClean="0"/>
              <a:t>Motorized pallet jacks</a:t>
            </a:r>
          </a:p>
          <a:p>
            <a:pPr eaLnBrk="1" hangingPunct="1"/>
            <a:r>
              <a:rPr lang="en-US" smtClean="0"/>
              <a:t>Elevators and dumbwaiters</a:t>
            </a:r>
          </a:p>
        </p:txBody>
      </p:sp>
      <p:pic>
        <p:nvPicPr>
          <p:cNvPr id="5126" name="Picture 4" descr="IN00668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29600" y="1828801"/>
            <a:ext cx="1752600"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122" name="Object 5"/>
          <p:cNvGraphicFramePr>
            <a:graphicFrameLocks noChangeAspect="1"/>
          </p:cNvGraphicFramePr>
          <p:nvPr/>
        </p:nvGraphicFramePr>
        <p:xfrm>
          <a:off x="6324600" y="1981200"/>
          <a:ext cx="1524000" cy="1512888"/>
        </p:xfrm>
        <a:graphic>
          <a:graphicData uri="http://schemas.openxmlformats.org/presentationml/2006/ole">
            <mc:AlternateContent xmlns:mc="http://schemas.openxmlformats.org/markup-compatibility/2006">
              <mc:Choice xmlns:v="urn:schemas-microsoft-com:vml" Requires="v">
                <p:oleObj spid="_x0000_s6150" name="Clip" r:id="rId4" imgW="3390480" imgH="3368520" progId="MS_ClipArt_Gallery.2">
                  <p:embed/>
                </p:oleObj>
              </mc:Choice>
              <mc:Fallback>
                <p:oleObj name="Clip" r:id="rId4" imgW="3390480" imgH="3368520" progId="MS_ClipArt_Gallery.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1981200"/>
                        <a:ext cx="1524000" cy="1512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5127" name="Picture 6" descr="j015356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58201" y="3886200"/>
            <a:ext cx="18192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7" descr="BD06494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77001" y="3810000"/>
            <a:ext cx="1744663"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439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B63A7346-0892-4FAB-9AC0-47E9A4A1A81F}" type="slidenum">
              <a:rPr lang="en-US" sz="1000"/>
              <a:pPr eaLnBrk="1" hangingPunct="1"/>
              <a:t>11</a:t>
            </a:fld>
            <a:endParaRPr lang="en-US" sz="1000"/>
          </a:p>
        </p:txBody>
      </p:sp>
      <p:sp>
        <p:nvSpPr>
          <p:cNvPr id="13315" name="Rectangle 2"/>
          <p:cNvSpPr>
            <a:spLocks noGrp="1" noChangeArrowheads="1"/>
          </p:cNvSpPr>
          <p:nvPr>
            <p:ph type="title"/>
          </p:nvPr>
        </p:nvSpPr>
        <p:spPr>
          <a:xfrm>
            <a:off x="1752600" y="381000"/>
            <a:ext cx="8686800" cy="914400"/>
          </a:xfrm>
        </p:spPr>
        <p:txBody>
          <a:bodyPr/>
          <a:lstStyle/>
          <a:p>
            <a:pPr algn="ctr" eaLnBrk="1" hangingPunct="1"/>
            <a:r>
              <a:rPr lang="en-US" sz="4000">
                <a:solidFill>
                  <a:srgbClr val="000000"/>
                </a:solidFill>
                <a:cs typeface="Times New Roman" panose="02020603050405020304" pitchFamily="18" charset="0"/>
              </a:rPr>
              <a:t>MECHANICAL HANDLING</a:t>
            </a:r>
            <a:endParaRPr lang="en-US" sz="4000">
              <a:solidFill>
                <a:srgbClr val="C1C1C1"/>
              </a:solidFill>
              <a:cs typeface="Times New Roman" panose="02020603050405020304" pitchFamily="18" charset="0"/>
            </a:endParaRPr>
          </a:p>
        </p:txBody>
      </p:sp>
      <p:sp>
        <p:nvSpPr>
          <p:cNvPr id="13316" name="Rectangle 3"/>
          <p:cNvSpPr>
            <a:spLocks noGrp="1" noChangeArrowheads="1"/>
          </p:cNvSpPr>
          <p:nvPr>
            <p:ph type="body" idx="1"/>
          </p:nvPr>
        </p:nvSpPr>
        <p:spPr bwMode="auto">
          <a:xfrm>
            <a:off x="1981200" y="1722438"/>
            <a:ext cx="8153400" cy="2239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77500" lnSpcReduction="20000"/>
          </a:bodyPr>
          <a:lstStyle/>
          <a:p>
            <a:pPr eaLnBrk="1" hangingPunct="1">
              <a:lnSpc>
                <a:spcPct val="90000"/>
              </a:lnSpc>
              <a:buFontTx/>
              <a:buNone/>
            </a:pPr>
            <a:r>
              <a:rPr lang="en-US" smtClean="0"/>
              <a:t>Mechanical handling equipment could be categorized into two:</a:t>
            </a:r>
          </a:p>
          <a:p>
            <a:pPr eaLnBrk="1" hangingPunct="1">
              <a:lnSpc>
                <a:spcPct val="90000"/>
              </a:lnSpc>
              <a:buFontTx/>
              <a:buNone/>
            </a:pPr>
            <a:endParaRPr lang="en-US" smtClean="0"/>
          </a:p>
          <a:p>
            <a:pPr eaLnBrk="1" hangingPunct="1">
              <a:lnSpc>
                <a:spcPct val="90000"/>
              </a:lnSpc>
            </a:pPr>
            <a:r>
              <a:rPr lang="en-US" sz="2800"/>
              <a:t>lifting equipment – such as hoists and cranes, drum tilter/lifter</a:t>
            </a:r>
          </a:p>
          <a:p>
            <a:pPr eaLnBrk="1" hangingPunct="1">
              <a:lnSpc>
                <a:spcPct val="90000"/>
              </a:lnSpc>
              <a:buFontTx/>
              <a:buNone/>
            </a:pPr>
            <a:endParaRPr lang="en-US" sz="2800"/>
          </a:p>
          <a:p>
            <a:pPr eaLnBrk="1" hangingPunct="1">
              <a:lnSpc>
                <a:spcPct val="90000"/>
              </a:lnSpc>
            </a:pPr>
            <a:r>
              <a:rPr lang="en-US" sz="2800"/>
              <a:t>transport equipment – tow trucks, forklifts, conveyors, Wheeler/hand truck, pulley, trolley, carts, pallet jacks (motorized or non-motorized)</a:t>
            </a:r>
          </a:p>
        </p:txBody>
      </p:sp>
    </p:spTree>
    <p:extLst>
      <p:ext uri="{BB962C8B-B14F-4D97-AF65-F5344CB8AC3E}">
        <p14:creationId xmlns:p14="http://schemas.microsoft.com/office/powerpoint/2010/main" val="3648239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E425C57F-5434-4581-B363-26DA0DFC73EB}" type="slidenum">
              <a:rPr lang="en-US" sz="1000"/>
              <a:pPr eaLnBrk="1" hangingPunct="1"/>
              <a:t>12</a:t>
            </a:fld>
            <a:endParaRPr lang="en-US" sz="1000"/>
          </a:p>
        </p:txBody>
      </p:sp>
      <p:sp>
        <p:nvSpPr>
          <p:cNvPr id="115714" name="Rectangle 2"/>
          <p:cNvSpPr>
            <a:spLocks noGrp="1" noChangeArrowheads="1"/>
          </p:cNvSpPr>
          <p:nvPr>
            <p:ph type="title"/>
          </p:nvPr>
        </p:nvSpPr>
        <p:spPr/>
        <p:txBody>
          <a:bodyPr/>
          <a:lstStyle/>
          <a:p>
            <a:pPr algn="ctr" eaLnBrk="1" hangingPunct="1">
              <a:defRPr/>
            </a:pPr>
            <a:r>
              <a:rPr lang="en-US" sz="4000">
                <a:effectLst>
                  <a:outerShdw blurRad="38100" dist="38100" dir="2700000" algn="tl">
                    <a:srgbClr val="C0C0C0"/>
                  </a:outerShdw>
                </a:effectLst>
                <a:cs typeface="Times New Roman" pitchFamily="18" charset="0"/>
              </a:rPr>
              <a:t>LIFTING EQUIPMENT TYPES</a:t>
            </a:r>
          </a:p>
        </p:txBody>
      </p:sp>
      <p:sp>
        <p:nvSpPr>
          <p:cNvPr id="14340"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algn="just" eaLnBrk="1" hangingPunct="1">
              <a:lnSpc>
                <a:spcPct val="80000"/>
              </a:lnSpc>
            </a:pPr>
            <a:r>
              <a:rPr lang="en-US" sz="2800">
                <a:cs typeface="Times New Roman" panose="02020603050405020304" pitchFamily="18" charset="0"/>
              </a:rPr>
              <a:t>Hoist </a:t>
            </a:r>
          </a:p>
          <a:p>
            <a:pPr lvl="1" algn="just" eaLnBrk="1" hangingPunct="1">
              <a:lnSpc>
                <a:spcPct val="80000"/>
              </a:lnSpc>
            </a:pPr>
            <a:r>
              <a:rPr lang="en-US" sz="2400">
                <a:cs typeface="Times New Roman" panose="02020603050405020304" pitchFamily="18" charset="0"/>
              </a:rPr>
              <a:t>Lever</a:t>
            </a:r>
          </a:p>
          <a:p>
            <a:pPr lvl="1" algn="just" eaLnBrk="1" hangingPunct="1">
              <a:lnSpc>
                <a:spcPct val="80000"/>
              </a:lnSpc>
            </a:pPr>
            <a:r>
              <a:rPr lang="en-US" sz="2400">
                <a:cs typeface="Times New Roman" panose="02020603050405020304" pitchFamily="18" charset="0"/>
              </a:rPr>
              <a:t>Chain</a:t>
            </a:r>
          </a:p>
          <a:p>
            <a:pPr lvl="1" algn="just" eaLnBrk="1" hangingPunct="1">
              <a:lnSpc>
                <a:spcPct val="80000"/>
              </a:lnSpc>
            </a:pPr>
            <a:r>
              <a:rPr lang="en-US" sz="2400">
                <a:cs typeface="Times New Roman" panose="02020603050405020304" pitchFamily="18" charset="0"/>
              </a:rPr>
              <a:t>Electric</a:t>
            </a:r>
          </a:p>
          <a:p>
            <a:pPr algn="just" eaLnBrk="1" hangingPunct="1">
              <a:lnSpc>
                <a:spcPct val="80000"/>
              </a:lnSpc>
            </a:pPr>
            <a:r>
              <a:rPr lang="en-US" sz="2800">
                <a:cs typeface="Times New Roman" panose="02020603050405020304" pitchFamily="18" charset="0"/>
              </a:rPr>
              <a:t>Cranes</a:t>
            </a:r>
            <a:r>
              <a:rPr lang="en-US" sz="2800" b="1">
                <a:cs typeface="Times New Roman" panose="02020603050405020304" pitchFamily="18" charset="0"/>
              </a:rPr>
              <a:t> </a:t>
            </a:r>
          </a:p>
          <a:p>
            <a:pPr lvl="1" algn="just" eaLnBrk="1" hangingPunct="1">
              <a:lnSpc>
                <a:spcPct val="80000"/>
              </a:lnSpc>
            </a:pPr>
            <a:r>
              <a:rPr lang="en-US" sz="2400">
                <a:cs typeface="Times New Roman" panose="02020603050405020304" pitchFamily="18" charset="0"/>
              </a:rPr>
              <a:t>Stationary</a:t>
            </a:r>
          </a:p>
          <a:p>
            <a:pPr lvl="2" algn="just" eaLnBrk="1" hangingPunct="1">
              <a:lnSpc>
                <a:spcPct val="80000"/>
              </a:lnSpc>
            </a:pPr>
            <a:r>
              <a:rPr lang="en-US" sz="2000">
                <a:cs typeface="Times New Roman" panose="02020603050405020304" pitchFamily="18" charset="0"/>
              </a:rPr>
              <a:t>Tower cranes, </a:t>
            </a:r>
          </a:p>
          <a:p>
            <a:pPr lvl="2" algn="just" eaLnBrk="1" hangingPunct="1">
              <a:lnSpc>
                <a:spcPct val="80000"/>
              </a:lnSpc>
            </a:pPr>
            <a:r>
              <a:rPr lang="en-US" sz="2000">
                <a:cs typeface="Times New Roman" panose="02020603050405020304" pitchFamily="18" charset="0"/>
              </a:rPr>
              <a:t>Overhead traveling cranes </a:t>
            </a:r>
          </a:p>
          <a:p>
            <a:pPr lvl="1" algn="just" eaLnBrk="1" hangingPunct="1">
              <a:lnSpc>
                <a:spcPct val="80000"/>
              </a:lnSpc>
            </a:pPr>
            <a:r>
              <a:rPr lang="en-US" sz="2400">
                <a:cs typeface="Times New Roman" panose="02020603050405020304" pitchFamily="18" charset="0"/>
              </a:rPr>
              <a:t>Mobile </a:t>
            </a:r>
          </a:p>
          <a:p>
            <a:pPr lvl="2" algn="just" eaLnBrk="1" hangingPunct="1">
              <a:lnSpc>
                <a:spcPct val="80000"/>
              </a:lnSpc>
            </a:pPr>
            <a:r>
              <a:rPr lang="en-US" sz="2000">
                <a:cs typeface="Times New Roman" panose="02020603050405020304" pitchFamily="18" charset="0"/>
              </a:rPr>
              <a:t>Wheel Type</a:t>
            </a:r>
          </a:p>
          <a:p>
            <a:pPr lvl="2" algn="just" eaLnBrk="1" hangingPunct="1">
              <a:lnSpc>
                <a:spcPct val="80000"/>
              </a:lnSpc>
            </a:pPr>
            <a:r>
              <a:rPr lang="en-US" sz="2000">
                <a:cs typeface="Times New Roman" panose="02020603050405020304" pitchFamily="18" charset="0"/>
              </a:rPr>
              <a:t>Crawler Type</a:t>
            </a:r>
          </a:p>
          <a:p>
            <a:pPr lvl="2" algn="just" eaLnBrk="1" hangingPunct="1">
              <a:lnSpc>
                <a:spcPct val="80000"/>
              </a:lnSpc>
            </a:pPr>
            <a:r>
              <a:rPr lang="en-US" sz="2000">
                <a:cs typeface="Times New Roman" panose="02020603050405020304" pitchFamily="18" charset="0"/>
              </a:rPr>
              <a:t>Gantry cranes.</a:t>
            </a:r>
            <a:endParaRPr lang="en-US" sz="2000"/>
          </a:p>
        </p:txBody>
      </p:sp>
      <p:sp>
        <p:nvSpPr>
          <p:cNvPr id="14341" name="Text Box 4"/>
          <p:cNvSpPr txBox="1">
            <a:spLocks noChangeArrowheads="1"/>
          </p:cNvSpPr>
          <p:nvPr/>
        </p:nvSpPr>
        <p:spPr bwMode="auto">
          <a:xfrm>
            <a:off x="5410200" y="3886201"/>
            <a:ext cx="167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spcBef>
                <a:spcPct val="50000"/>
              </a:spcBef>
            </a:pPr>
            <a:endParaRPr lang="en-US" sz="1800">
              <a:latin typeface="Garamond" panose="02020404030301010803" pitchFamily="18" charset="0"/>
            </a:endParaRPr>
          </a:p>
        </p:txBody>
      </p:sp>
      <p:pic>
        <p:nvPicPr>
          <p:cNvPr id="14342" name="Picture 5" descr="j031824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4953001"/>
            <a:ext cx="22098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6" descr="j0295180"/>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915400" y="4876801"/>
            <a:ext cx="15240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7" descr="j009003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1001" y="3505200"/>
            <a:ext cx="1031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8" descr="j008232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44001" y="3505201"/>
            <a:ext cx="1312863"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9" descr="AG00474_"/>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3505201"/>
            <a:ext cx="1295400"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7" name="Picture 10" descr="abc 4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39000" y="1752601"/>
            <a:ext cx="1905000"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618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99FCADCA-FA04-42F2-A148-0F0F731146E4}" type="slidenum">
              <a:rPr lang="en-US" sz="1000"/>
              <a:pPr eaLnBrk="1" hangingPunct="1"/>
              <a:t>13</a:t>
            </a:fld>
            <a:endParaRPr lang="en-US" sz="1000"/>
          </a:p>
        </p:txBody>
      </p:sp>
      <p:sp>
        <p:nvSpPr>
          <p:cNvPr id="116738" name="Rectangle 2"/>
          <p:cNvSpPr>
            <a:spLocks noGrp="1" noChangeArrowheads="1"/>
          </p:cNvSpPr>
          <p:nvPr>
            <p:ph type="title"/>
          </p:nvPr>
        </p:nvSpPr>
        <p:spPr>
          <a:xfrm>
            <a:off x="1524000" y="274638"/>
            <a:ext cx="9144000" cy="1143000"/>
          </a:xfrm>
        </p:spPr>
        <p:txBody>
          <a:bodyPr/>
          <a:lstStyle/>
          <a:p>
            <a:pPr algn="ctr" eaLnBrk="1" hangingPunct="1">
              <a:defRPr/>
            </a:pPr>
            <a:r>
              <a:rPr lang="en-US" sz="4000">
                <a:effectLst>
                  <a:outerShdw blurRad="38100" dist="38100" dir="2700000" algn="tl">
                    <a:srgbClr val="C0C0C0"/>
                  </a:outerShdw>
                </a:effectLst>
                <a:cs typeface="Times New Roman" pitchFamily="18" charset="0"/>
              </a:rPr>
              <a:t>TRANSPORT EQUIPMENT TYPES</a:t>
            </a:r>
          </a:p>
        </p:txBody>
      </p:sp>
      <p:sp>
        <p:nvSpPr>
          <p:cNvPr id="15364" name="Rectangle 3"/>
          <p:cNvSpPr>
            <a:spLocks noGrp="1" noChangeArrowheads="1"/>
          </p:cNvSpPr>
          <p:nvPr>
            <p:ph type="body" idx="1"/>
          </p:nvPr>
        </p:nvSpPr>
        <p:spPr bwMode="auto">
          <a:xfrm>
            <a:off x="1981200" y="1722438"/>
            <a:ext cx="6629400" cy="5135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z="2800">
                <a:cs typeface="Times New Roman" panose="02020603050405020304" pitchFamily="18" charset="0"/>
              </a:rPr>
              <a:t>• Forklift</a:t>
            </a:r>
          </a:p>
          <a:p>
            <a:pPr eaLnBrk="1" hangingPunct="1">
              <a:buFontTx/>
              <a:buNone/>
            </a:pPr>
            <a:r>
              <a:rPr lang="en-US" sz="2800">
                <a:cs typeface="Times New Roman" panose="02020603050405020304" pitchFamily="18" charset="0"/>
              </a:rPr>
              <a:t>• Tractor-trailer</a:t>
            </a:r>
          </a:p>
          <a:p>
            <a:pPr eaLnBrk="1" hangingPunct="1">
              <a:buFontTx/>
              <a:buNone/>
            </a:pPr>
            <a:r>
              <a:rPr lang="en-US" sz="2800">
                <a:cs typeface="Times New Roman" panose="02020603050405020304" pitchFamily="18" charset="0"/>
              </a:rPr>
              <a:t>• Dump Truck</a:t>
            </a:r>
          </a:p>
          <a:p>
            <a:pPr eaLnBrk="1" hangingPunct="1">
              <a:buFontTx/>
              <a:buNone/>
            </a:pPr>
            <a:r>
              <a:rPr lang="en-US" sz="2800">
                <a:cs typeface="Times New Roman" panose="02020603050405020304" pitchFamily="18" charset="0"/>
              </a:rPr>
              <a:t>• Conveyor</a:t>
            </a:r>
          </a:p>
          <a:p>
            <a:pPr eaLnBrk="1" hangingPunct="1"/>
            <a:r>
              <a:rPr lang="en-US" sz="2800">
                <a:cs typeface="Times New Roman" panose="02020603050405020304" pitchFamily="18" charset="0"/>
              </a:rPr>
              <a:t>Tow trucks</a:t>
            </a:r>
          </a:p>
          <a:p>
            <a:pPr eaLnBrk="1" hangingPunct="1"/>
            <a:r>
              <a:rPr lang="en-US" sz="2800">
                <a:cs typeface="Times New Roman" panose="02020603050405020304" pitchFamily="18" charset="0"/>
              </a:rPr>
              <a:t>Wheeler/hand truck, pulley, trolley, carts</a:t>
            </a:r>
          </a:p>
          <a:p>
            <a:pPr eaLnBrk="1" hangingPunct="1"/>
            <a:r>
              <a:rPr lang="en-US" sz="2800">
                <a:cs typeface="Times New Roman" panose="02020603050405020304" pitchFamily="18" charset="0"/>
              </a:rPr>
              <a:t>pallet jacks (motorized or non-motorized)</a:t>
            </a:r>
          </a:p>
        </p:txBody>
      </p:sp>
      <p:sp>
        <p:nvSpPr>
          <p:cNvPr id="15365" name="Text Box 4"/>
          <p:cNvSpPr txBox="1">
            <a:spLocks noChangeArrowheads="1"/>
          </p:cNvSpPr>
          <p:nvPr/>
        </p:nvSpPr>
        <p:spPr bwMode="auto">
          <a:xfrm>
            <a:off x="5410200" y="3886201"/>
            <a:ext cx="1676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spcBef>
                <a:spcPct val="50000"/>
              </a:spcBef>
            </a:pPr>
            <a:endParaRPr lang="en-US" sz="1800">
              <a:latin typeface="Garamond" panose="02020404030301010803" pitchFamily="18" charset="0"/>
            </a:endParaRPr>
          </a:p>
        </p:txBody>
      </p:sp>
      <p:pic>
        <p:nvPicPr>
          <p:cNvPr id="15366" name="Picture 5" descr="Palletjs">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77200" y="1828801"/>
            <a:ext cx="1295400"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6" descr="cylintra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1752600"/>
            <a:ext cx="16764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7" descr="BS02105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8001" y="1752600"/>
            <a:ext cx="10890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Picture 8" descr="J0076209"/>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601201" y="1981200"/>
            <a:ext cx="900113"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9" descr="forklif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82000" y="4343400"/>
            <a:ext cx="190500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24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61A441CB-309D-4430-B592-1305C2BF580D}" type="slidenum">
              <a:rPr lang="en-US" sz="1000"/>
              <a:pPr eaLnBrk="1" hangingPunct="1"/>
              <a:t>14</a:t>
            </a:fld>
            <a:endParaRPr lang="en-US" sz="1000"/>
          </a:p>
        </p:txBody>
      </p:sp>
      <p:sp>
        <p:nvSpPr>
          <p:cNvPr id="16387" name="Rectangle 2"/>
          <p:cNvSpPr>
            <a:spLocks noGrp="1" noChangeArrowheads="1"/>
          </p:cNvSpPr>
          <p:nvPr>
            <p:ph type="title"/>
          </p:nvPr>
        </p:nvSpPr>
        <p:spPr/>
        <p:txBody>
          <a:bodyPr/>
          <a:lstStyle/>
          <a:p>
            <a:pPr algn="ctr" eaLnBrk="1" hangingPunct="1"/>
            <a:r>
              <a:rPr lang="en-US" sz="4000"/>
              <a:t>MECHANICAL HANDLING SAFE PRACTICES</a:t>
            </a:r>
          </a:p>
        </p:txBody>
      </p:sp>
      <p:sp>
        <p:nvSpPr>
          <p:cNvPr id="163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pPr>
            <a:r>
              <a:rPr lang="en-US" sz="2400"/>
              <a:t>Mechanical equipment offers more power. However, more power oftentimes means more hazards and more severe injuries.  The following pre-cautions should be observed when working with some of these mechanical handling equipment:</a:t>
            </a:r>
          </a:p>
          <a:p>
            <a:pPr eaLnBrk="1" hangingPunct="1">
              <a:lnSpc>
                <a:spcPct val="90000"/>
              </a:lnSpc>
            </a:pPr>
            <a:endParaRPr lang="en-US" sz="2400"/>
          </a:p>
          <a:p>
            <a:pPr eaLnBrk="1" hangingPunct="1">
              <a:lnSpc>
                <a:spcPct val="90000"/>
              </a:lnSpc>
            </a:pPr>
            <a:r>
              <a:rPr lang="en-US" sz="2400"/>
              <a:t>CONVEYORS - To prevent the possibility of an injury, an emergency button or pull cord designed to stop the conveyor must be installed at the employee's work station. Continuously accessible conveyor belts should have an emergency stop cable that extends the entire length of the conveyor belt so that the cable can be accessed from any location along the belt. </a:t>
            </a:r>
          </a:p>
        </p:txBody>
      </p:sp>
    </p:spTree>
    <p:extLst>
      <p:ext uri="{BB962C8B-B14F-4D97-AF65-F5344CB8AC3E}">
        <p14:creationId xmlns:p14="http://schemas.microsoft.com/office/powerpoint/2010/main" val="3880961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216A451E-2C12-4652-92A6-D5F21997F9BE}" type="slidenum">
              <a:rPr lang="en-US" sz="1000"/>
              <a:pPr eaLnBrk="1" hangingPunct="1"/>
              <a:t>15</a:t>
            </a:fld>
            <a:endParaRPr lang="en-US" sz="1000"/>
          </a:p>
        </p:txBody>
      </p:sp>
      <p:sp>
        <p:nvSpPr>
          <p:cNvPr id="17411" name="Rectangle 2"/>
          <p:cNvSpPr>
            <a:spLocks noGrp="1" noChangeArrowheads="1"/>
          </p:cNvSpPr>
          <p:nvPr>
            <p:ph type="title"/>
          </p:nvPr>
        </p:nvSpPr>
        <p:spPr/>
        <p:txBody>
          <a:bodyPr/>
          <a:lstStyle/>
          <a:p>
            <a:pPr algn="ctr" eaLnBrk="1" hangingPunct="1"/>
            <a:r>
              <a:rPr lang="en-US" sz="4000"/>
              <a:t>MECHANICAL HANDLING SAFE PRACTICES</a:t>
            </a:r>
          </a:p>
        </p:txBody>
      </p:sp>
      <p:sp>
        <p:nvSpPr>
          <p:cNvPr id="174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80000"/>
              </a:lnSpc>
            </a:pPr>
            <a:r>
              <a:rPr lang="en-US" sz="2400" dirty="0"/>
              <a:t>CRANES - Only thoroughly trained and competent persons are permitted to operate cranes. Operators should know what they are lifting and what it weighs. </a:t>
            </a:r>
          </a:p>
          <a:p>
            <a:pPr eaLnBrk="1" hangingPunct="1">
              <a:lnSpc>
                <a:spcPct val="80000"/>
              </a:lnSpc>
            </a:pPr>
            <a:endParaRPr lang="en-US" sz="2400" dirty="0"/>
          </a:p>
          <a:p>
            <a:pPr eaLnBrk="1" hangingPunct="1">
              <a:lnSpc>
                <a:spcPct val="80000"/>
              </a:lnSpc>
            </a:pPr>
            <a:r>
              <a:rPr lang="en-US" sz="2400" dirty="0"/>
              <a:t>SLINGS</a:t>
            </a:r>
            <a:r>
              <a:rPr lang="en-US" sz="2400" b="1" dirty="0"/>
              <a:t> </a:t>
            </a:r>
            <a:r>
              <a:rPr lang="en-US" sz="2400" dirty="0"/>
              <a:t> - When working with slings, employers must ensure that they are visually inspected before use and during operation. Riggers or other knowledgeable employees should conduct or assist in the inspection because they are aware of how the sling is used and what makes a sling unserviceable. A damaged or defective sling must be removed from service. </a:t>
            </a:r>
          </a:p>
          <a:p>
            <a:pPr eaLnBrk="1" hangingPunct="1">
              <a:lnSpc>
                <a:spcPct val="80000"/>
              </a:lnSpc>
            </a:pPr>
            <a:endParaRPr lang="en-US" sz="2400" dirty="0"/>
          </a:p>
          <a:p>
            <a:pPr eaLnBrk="1" hangingPunct="1">
              <a:lnSpc>
                <a:spcPct val="80000"/>
              </a:lnSpc>
            </a:pPr>
            <a:r>
              <a:rPr lang="en-US" sz="2400" dirty="0"/>
              <a:t>FORKLIFTS - Affected workers should be aware of the safety requirements pertaining to forklift operation.</a:t>
            </a:r>
          </a:p>
          <a:p>
            <a:pPr eaLnBrk="1" hangingPunct="1">
              <a:lnSpc>
                <a:spcPct val="80000"/>
              </a:lnSpc>
            </a:pPr>
            <a:endParaRPr lang="en-US" sz="2400" dirty="0"/>
          </a:p>
        </p:txBody>
      </p:sp>
    </p:spTree>
    <p:extLst>
      <p:ext uri="{BB962C8B-B14F-4D97-AF65-F5344CB8AC3E}">
        <p14:creationId xmlns:p14="http://schemas.microsoft.com/office/powerpoint/2010/main" val="1388298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Slide Number Placeholder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63A24A8C-5B8A-4D8F-9172-FB4CA56F4D5E}" type="slidenum">
              <a:rPr lang="en-US" sz="1000"/>
              <a:pPr eaLnBrk="1" hangingPunct="1"/>
              <a:t>16</a:t>
            </a:fld>
            <a:endParaRPr lang="en-US" sz="1000"/>
          </a:p>
        </p:txBody>
      </p:sp>
      <p:sp>
        <p:nvSpPr>
          <p:cNvPr id="118786" name="Rectangle 2"/>
          <p:cNvSpPr>
            <a:spLocks noGrp="1" noChangeArrowheads="1"/>
          </p:cNvSpPr>
          <p:nvPr>
            <p:ph type="title"/>
          </p:nvPr>
        </p:nvSpPr>
        <p:spPr/>
        <p:txBody>
          <a:bodyPr>
            <a:normAutofit fontScale="90000"/>
          </a:bodyPr>
          <a:lstStyle/>
          <a:p>
            <a:pPr algn="ctr" eaLnBrk="1" hangingPunct="1">
              <a:defRPr/>
            </a:pPr>
            <a:r>
              <a:rPr lang="en-US" sz="4000">
                <a:solidFill>
                  <a:srgbClr val="000000"/>
                </a:solidFill>
                <a:effectLst>
                  <a:outerShdw blurRad="38100" dist="38100" dir="2700000" algn="tl">
                    <a:srgbClr val="C0C0C0"/>
                  </a:outerShdw>
                </a:effectLst>
              </a:rPr>
              <a:t>MECHANICAL HANDLING GENERAL REQUIREMENTS</a:t>
            </a:r>
          </a:p>
        </p:txBody>
      </p:sp>
      <p:sp>
        <p:nvSpPr>
          <p:cNvPr id="18436" name="Rectangle 3"/>
          <p:cNvSpPr>
            <a:spLocks noGrp="1" noChangeArrowheads="1"/>
          </p:cNvSpPr>
          <p:nvPr>
            <p:ph type="body" sz="half" idx="1"/>
          </p:nvPr>
        </p:nvSpPr>
        <p:spPr bwMode="auto">
          <a:xfrm>
            <a:off x="2209800" y="1905001"/>
            <a:ext cx="54864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z="2800"/>
              <a:t>• Operators must be authorized.</a:t>
            </a:r>
          </a:p>
          <a:p>
            <a:pPr eaLnBrk="1" hangingPunct="1">
              <a:buFontTx/>
              <a:buNone/>
            </a:pPr>
            <a:r>
              <a:rPr lang="en-US" sz="2800"/>
              <a:t>• Operators must undergo skills training.</a:t>
            </a:r>
          </a:p>
          <a:p>
            <a:pPr eaLnBrk="1" hangingPunct="1"/>
            <a:r>
              <a:rPr lang="en-US" sz="2800"/>
              <a:t>Handlers and operators must be trained in safety and health.</a:t>
            </a:r>
          </a:p>
          <a:p>
            <a:pPr eaLnBrk="1" hangingPunct="1">
              <a:buFontTx/>
              <a:buNone/>
            </a:pPr>
            <a:r>
              <a:rPr lang="en-US" sz="2800"/>
              <a:t>• Equipment must be regularly inspected and maintained.</a:t>
            </a:r>
          </a:p>
        </p:txBody>
      </p:sp>
      <p:pic>
        <p:nvPicPr>
          <p:cNvPr id="18437" name="Picture 4" descr="math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2401" y="1981201"/>
            <a:ext cx="2428875"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88923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247" y="1393755"/>
            <a:ext cx="10972800" cy="1143000"/>
          </a:xfrm>
        </p:spPr>
        <p:txBody>
          <a:bodyPr>
            <a:normAutofit/>
          </a:bodyPr>
          <a:lstStyle/>
          <a:p>
            <a:pPr algn="ctr"/>
            <a:r>
              <a:rPr lang="en-US" sz="6600" dirty="0" smtClean="0"/>
              <a:t>THANK YOU!!!!!</a:t>
            </a:r>
            <a:endParaRPr lang="en-US" sz="6600" dirty="0"/>
          </a:p>
        </p:txBody>
      </p:sp>
    </p:spTree>
    <p:extLst>
      <p:ext uri="{BB962C8B-B14F-4D97-AF65-F5344CB8AC3E}">
        <p14:creationId xmlns:p14="http://schemas.microsoft.com/office/powerpoint/2010/main" val="659146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1FF02FC8-A311-4C9A-AB51-8A76C6DF45E8}" type="slidenum">
              <a:rPr lang="en-US" sz="1000"/>
              <a:pPr eaLnBrk="1" hangingPunct="1"/>
              <a:t>2</a:t>
            </a:fld>
            <a:endParaRPr lang="en-US" sz="1000"/>
          </a:p>
        </p:txBody>
      </p:sp>
      <p:sp>
        <p:nvSpPr>
          <p:cNvPr id="102402" name="Rectangle 2"/>
          <p:cNvSpPr>
            <a:spLocks noGrp="1" noChangeArrowheads="1"/>
          </p:cNvSpPr>
          <p:nvPr>
            <p:ph type="title"/>
          </p:nvPr>
        </p:nvSpPr>
        <p:spPr/>
        <p:txBody>
          <a:bodyPr/>
          <a:lstStyle/>
          <a:p>
            <a:pPr algn="ctr" eaLnBrk="1" hangingPunct="1">
              <a:defRPr/>
            </a:pPr>
            <a:r>
              <a:rPr lang="en-US" sz="4000">
                <a:effectLst>
                  <a:outerShdw blurRad="38100" dist="38100" dir="2700000" algn="tl">
                    <a:srgbClr val="C0C0C0"/>
                  </a:outerShdw>
                </a:effectLst>
                <a:cs typeface="Times New Roman" pitchFamily="18" charset="0"/>
              </a:rPr>
              <a:t>MATERIALS HANDLING</a:t>
            </a:r>
          </a:p>
        </p:txBody>
      </p:sp>
      <p:sp>
        <p:nvSpPr>
          <p:cNvPr id="1029" name="Rectangle 3"/>
          <p:cNvSpPr>
            <a:spLocks noChangeArrowheads="1"/>
          </p:cNvSpPr>
          <p:nvPr/>
        </p:nvSpPr>
        <p:spPr bwMode="auto">
          <a:xfrm>
            <a:off x="1981200" y="1828801"/>
            <a:ext cx="3886200"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r>
              <a:rPr lang="en-US" sz="3200">
                <a:cs typeface="Times New Roman" panose="02020603050405020304" pitchFamily="18" charset="0"/>
              </a:rPr>
              <a:t>A technique which includes the art of lifting, placing, storing or moving of materials through the use of appropriate handling equipment and men.</a:t>
            </a:r>
          </a:p>
        </p:txBody>
      </p:sp>
      <p:graphicFrame>
        <p:nvGraphicFramePr>
          <p:cNvPr id="1026" name="Object 4"/>
          <p:cNvGraphicFramePr>
            <a:graphicFrameLocks noChangeAspect="1"/>
          </p:cNvGraphicFramePr>
          <p:nvPr/>
        </p:nvGraphicFramePr>
        <p:xfrm>
          <a:off x="6096000" y="1828800"/>
          <a:ext cx="3722688" cy="4038600"/>
        </p:xfrm>
        <a:graphic>
          <a:graphicData uri="http://schemas.openxmlformats.org/presentationml/2006/ole">
            <mc:AlternateContent xmlns:mc="http://schemas.openxmlformats.org/markup-compatibility/2006">
              <mc:Choice xmlns:v="urn:schemas-microsoft-com:vml" Requires="v">
                <p:oleObj spid="_x0000_s2054" name="Clip" r:id="rId3" imgW="1029960" imgH="1117080" progId="MS_ClipArt_Gallery.2">
                  <p:embed/>
                </p:oleObj>
              </mc:Choice>
              <mc:Fallback>
                <p:oleObj name="Clip" r:id="rId3" imgW="1029960" imgH="1117080"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828800"/>
                        <a:ext cx="3722688" cy="403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728226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A3C93EB5-95FD-4522-82BD-C7D58C8B7E05}" type="slidenum">
              <a:rPr lang="en-US" sz="1000"/>
              <a:pPr eaLnBrk="1" hangingPunct="1"/>
              <a:t>3</a:t>
            </a:fld>
            <a:endParaRPr lang="en-US" sz="1000"/>
          </a:p>
        </p:txBody>
      </p:sp>
      <p:sp>
        <p:nvSpPr>
          <p:cNvPr id="103426" name="Rectangle 2"/>
          <p:cNvSpPr>
            <a:spLocks noGrp="1" noChangeArrowheads="1"/>
          </p:cNvSpPr>
          <p:nvPr>
            <p:ph type="title"/>
          </p:nvPr>
        </p:nvSpPr>
        <p:spPr/>
        <p:txBody>
          <a:bodyPr/>
          <a:lstStyle/>
          <a:p>
            <a:pPr algn="ctr" eaLnBrk="1" hangingPunct="1">
              <a:defRPr/>
            </a:pPr>
            <a:r>
              <a:rPr lang="en-US" sz="4000">
                <a:effectLst>
                  <a:outerShdw blurRad="38100" dist="38100" dir="2700000" algn="tl">
                    <a:srgbClr val="C0C0C0"/>
                  </a:outerShdw>
                </a:effectLst>
                <a:cs typeface="Times New Roman" pitchFamily="18" charset="0"/>
              </a:rPr>
              <a:t>MATERIALS HANDLING</a:t>
            </a:r>
          </a:p>
        </p:txBody>
      </p:sp>
      <p:sp>
        <p:nvSpPr>
          <p:cNvPr id="9220" name="Rectangle 3"/>
          <p:cNvSpPr>
            <a:spLocks noChangeArrowheads="1"/>
          </p:cNvSpPr>
          <p:nvPr/>
        </p:nvSpPr>
        <p:spPr bwMode="auto">
          <a:xfrm>
            <a:off x="2057400" y="1598613"/>
            <a:ext cx="80010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r>
              <a:rPr lang="en-US" sz="2700" i="1">
                <a:solidFill>
                  <a:srgbClr val="FF0000"/>
                </a:solidFill>
              </a:rPr>
              <a:t>National Safety Council (NSC) shows that improper materials handling accounts for 20% - 25% of all occupational injuries.</a:t>
            </a:r>
          </a:p>
        </p:txBody>
      </p:sp>
      <p:sp>
        <p:nvSpPr>
          <p:cNvPr id="9221" name="Rectangle 4"/>
          <p:cNvSpPr>
            <a:spLocks noChangeArrowheads="1"/>
          </p:cNvSpPr>
          <p:nvPr/>
        </p:nvSpPr>
        <p:spPr bwMode="auto">
          <a:xfrm>
            <a:off x="2133600" y="2878138"/>
            <a:ext cx="822960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just" eaLnBrk="1" hangingPunct="1"/>
            <a:r>
              <a:rPr lang="en-US" sz="3200">
                <a:cs typeface="Times New Roman" panose="02020603050405020304" pitchFamily="18" charset="0"/>
              </a:rPr>
              <a:t>Types of Material Handling Accidents</a:t>
            </a:r>
          </a:p>
          <a:p>
            <a:pPr algn="just" eaLnBrk="1" hangingPunct="1">
              <a:buFontTx/>
              <a:buChar char="•"/>
            </a:pPr>
            <a:r>
              <a:rPr lang="en-US" sz="2800">
                <a:cs typeface="Times New Roman" panose="02020603050405020304" pitchFamily="18" charset="0"/>
              </a:rPr>
              <a:t>Physical strain/over-exertion</a:t>
            </a:r>
          </a:p>
          <a:p>
            <a:pPr algn="just" eaLnBrk="1" hangingPunct="1"/>
            <a:r>
              <a:rPr lang="en-US" sz="2800">
                <a:cs typeface="Times New Roman" panose="02020603050405020304" pitchFamily="18" charset="0"/>
              </a:rPr>
              <a:t>• Falling load</a:t>
            </a:r>
          </a:p>
          <a:p>
            <a:pPr algn="just" eaLnBrk="1" hangingPunct="1"/>
            <a:r>
              <a:rPr lang="en-US" sz="2800">
                <a:cs typeface="Times New Roman" panose="02020603050405020304" pitchFamily="18" charset="0"/>
              </a:rPr>
              <a:t>• Collision</a:t>
            </a:r>
          </a:p>
          <a:p>
            <a:pPr algn="just" eaLnBrk="1" hangingPunct="1"/>
            <a:r>
              <a:rPr lang="en-US" sz="2800">
                <a:cs typeface="Times New Roman" panose="02020603050405020304" pitchFamily="18" charset="0"/>
              </a:rPr>
              <a:t>• Hits, cuts, blows</a:t>
            </a:r>
          </a:p>
          <a:p>
            <a:pPr algn="just" eaLnBrk="1" hangingPunct="1"/>
            <a:r>
              <a:rPr lang="en-US" sz="2800">
                <a:cs typeface="Times New Roman" panose="02020603050405020304" pitchFamily="18" charset="0"/>
              </a:rPr>
              <a:t>• Trapped between objects</a:t>
            </a:r>
          </a:p>
          <a:p>
            <a:pPr algn="just" eaLnBrk="1" hangingPunct="1">
              <a:buFontTx/>
              <a:buChar char="•"/>
            </a:pPr>
            <a:r>
              <a:rPr lang="en-US" sz="2800">
                <a:cs typeface="Times New Roman" panose="02020603050405020304" pitchFamily="18" charset="0"/>
              </a:rPr>
              <a:t> People Falling</a:t>
            </a:r>
          </a:p>
        </p:txBody>
      </p:sp>
      <p:pic>
        <p:nvPicPr>
          <p:cNvPr id="9222" name="Picture 5" descr="pitti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581400"/>
            <a:ext cx="28384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524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89155A05-6429-4FF7-9EF7-EA32C08FE64D}" type="slidenum">
              <a:rPr lang="en-US" sz="1000"/>
              <a:pPr eaLnBrk="1" hangingPunct="1"/>
              <a:t>4</a:t>
            </a:fld>
            <a:endParaRPr lang="en-US" sz="1000"/>
          </a:p>
        </p:txBody>
      </p:sp>
      <p:sp>
        <p:nvSpPr>
          <p:cNvPr id="104450" name="Rectangle 2050"/>
          <p:cNvSpPr>
            <a:spLocks noGrp="1" noChangeArrowheads="1"/>
          </p:cNvSpPr>
          <p:nvPr>
            <p:ph type="title"/>
          </p:nvPr>
        </p:nvSpPr>
        <p:spPr>
          <a:xfrm>
            <a:off x="1524000" y="274638"/>
            <a:ext cx="9144000" cy="1143000"/>
          </a:xfrm>
        </p:spPr>
        <p:txBody>
          <a:bodyPr>
            <a:normAutofit fontScale="90000"/>
          </a:bodyPr>
          <a:lstStyle/>
          <a:p>
            <a:pPr algn="ctr" eaLnBrk="1" hangingPunct="1">
              <a:defRPr/>
            </a:pPr>
            <a:r>
              <a:rPr lang="en-US" sz="4000">
                <a:effectLst>
                  <a:outerShdw blurRad="38100" dist="38100" dir="2700000" algn="tl">
                    <a:srgbClr val="C0C0C0"/>
                  </a:outerShdw>
                </a:effectLst>
                <a:cs typeface="Times New Roman" pitchFamily="18" charset="0"/>
              </a:rPr>
              <a:t>CLASSIFICATION OF MATERIALS HANDLING OPERATION</a:t>
            </a:r>
            <a:r>
              <a:rPr lang="en-US" sz="3200">
                <a:cs typeface="Times New Roman" pitchFamily="18" charset="0"/>
              </a:rPr>
              <a:t> </a:t>
            </a:r>
          </a:p>
        </p:txBody>
      </p:sp>
      <p:sp>
        <p:nvSpPr>
          <p:cNvPr id="2053" name="Rectangle 2051"/>
          <p:cNvSpPr>
            <a:spLocks noGrp="1" noChangeArrowheads="1"/>
          </p:cNvSpPr>
          <p:nvPr>
            <p:ph type="body" idx="1"/>
          </p:nvPr>
        </p:nvSpPr>
        <p:spPr bwMode="auto">
          <a:xfrm>
            <a:off x="1981200" y="1600201"/>
            <a:ext cx="7467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mtClean="0">
                <a:cs typeface="Times New Roman" panose="02020603050405020304" pitchFamily="18" charset="0"/>
              </a:rPr>
              <a:t>Manual Handling</a:t>
            </a:r>
          </a:p>
          <a:p>
            <a:pPr eaLnBrk="1" hangingPunct="1"/>
            <a:r>
              <a:rPr lang="en-US" sz="2800">
                <a:cs typeface="Times New Roman" panose="02020603050405020304" pitchFamily="18" charset="0"/>
              </a:rPr>
              <a:t>is the of lifting, transporting and packaging of products using own physical strength.</a:t>
            </a:r>
          </a:p>
          <a:p>
            <a:pPr eaLnBrk="1" hangingPunct="1"/>
            <a:r>
              <a:rPr lang="en-US" sz="2800">
                <a:cs typeface="Times New Roman" panose="02020603050405020304" pitchFamily="18" charset="0"/>
              </a:rPr>
              <a:t>Hand operated handling, transporting and packaging of products.</a:t>
            </a:r>
          </a:p>
          <a:p>
            <a:pPr eaLnBrk="1" hangingPunct="1">
              <a:buFontTx/>
              <a:buNone/>
            </a:pPr>
            <a:r>
              <a:rPr lang="en-US" smtClean="0">
                <a:cs typeface="Times New Roman" panose="02020603050405020304" pitchFamily="18" charset="0"/>
              </a:rPr>
              <a:t>Mechanical Handling</a:t>
            </a:r>
          </a:p>
          <a:p>
            <a:pPr eaLnBrk="1" hangingPunct="1"/>
            <a:r>
              <a:rPr lang="en-US" sz="2800">
                <a:cs typeface="Times New Roman" panose="02020603050405020304" pitchFamily="18" charset="0"/>
              </a:rPr>
              <a:t>pertains to more rigid, powered and non-powered mechanics mainly for handling bulky and heavy items</a:t>
            </a:r>
          </a:p>
        </p:txBody>
      </p:sp>
      <p:graphicFrame>
        <p:nvGraphicFramePr>
          <p:cNvPr id="2050" name="Object 2048"/>
          <p:cNvGraphicFramePr>
            <a:graphicFrameLocks noChangeAspect="1"/>
          </p:cNvGraphicFramePr>
          <p:nvPr/>
        </p:nvGraphicFramePr>
        <p:xfrm>
          <a:off x="9448800" y="3352801"/>
          <a:ext cx="958850" cy="1039813"/>
        </p:xfrm>
        <a:graphic>
          <a:graphicData uri="http://schemas.openxmlformats.org/presentationml/2006/ole">
            <mc:AlternateContent xmlns:mc="http://schemas.openxmlformats.org/markup-compatibility/2006">
              <mc:Choice xmlns:v="urn:schemas-microsoft-com:vml" Requires="v">
                <p:oleObj spid="_x0000_s3078" name="Clip" r:id="rId3" imgW="1029960" imgH="1117080" progId="MS_ClipArt_Gallery.2">
                  <p:embed/>
                </p:oleObj>
              </mc:Choice>
              <mc:Fallback>
                <p:oleObj name="Clip" r:id="rId3" imgW="1029960" imgH="1117080"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8800" y="3352801"/>
                        <a:ext cx="958850" cy="1039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054" name="Picture 2053" descr="BD10424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8800" y="4800600"/>
            <a:ext cx="9144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Rectangle 2054"/>
          <p:cNvSpPr>
            <a:spLocks noChangeArrowheads="1"/>
          </p:cNvSpPr>
          <p:nvPr/>
        </p:nvSpPr>
        <p:spPr bwMode="auto">
          <a:xfrm>
            <a:off x="4872038" y="1962150"/>
            <a:ext cx="9144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pic>
        <p:nvPicPr>
          <p:cNvPr id="2056" name="Picture 2055" descr="http://www.thefabricator.com/Articles/Photos/754/lead.jpg"/>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9372601" y="1828800"/>
            <a:ext cx="906463"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1511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4CF0520E-F068-436D-906E-CED59627FBC1}" type="slidenum">
              <a:rPr lang="en-US" sz="1000"/>
              <a:pPr eaLnBrk="1" hangingPunct="1"/>
              <a:t>5</a:t>
            </a:fld>
            <a:endParaRPr lang="en-US" sz="1000"/>
          </a:p>
        </p:txBody>
      </p:sp>
      <p:sp>
        <p:nvSpPr>
          <p:cNvPr id="3076" name="Rectangle 2"/>
          <p:cNvSpPr>
            <a:spLocks noGrp="1" noChangeArrowheads="1"/>
          </p:cNvSpPr>
          <p:nvPr>
            <p:ph type="title"/>
          </p:nvPr>
        </p:nvSpPr>
        <p:spPr>
          <a:xfrm>
            <a:off x="1524000" y="274638"/>
            <a:ext cx="9144000" cy="1143000"/>
          </a:xfrm>
        </p:spPr>
        <p:txBody>
          <a:bodyPr>
            <a:normAutofit fontScale="90000"/>
          </a:bodyPr>
          <a:lstStyle/>
          <a:p>
            <a:pPr algn="ctr" eaLnBrk="1" hangingPunct="1"/>
            <a:r>
              <a:rPr lang="en-US" smtClean="0"/>
              <a:t>MANUAL HANDLING – </a:t>
            </a:r>
            <a:br>
              <a:rPr lang="en-US" smtClean="0"/>
            </a:br>
            <a:r>
              <a:rPr lang="en-US" sz="4000"/>
              <a:t>MISTAKES THAT CAUSE INJURIES</a:t>
            </a:r>
          </a:p>
        </p:txBody>
      </p:sp>
      <p:sp>
        <p:nvSpPr>
          <p:cNvPr id="3077" name="Rectangle 3"/>
          <p:cNvSpPr>
            <a:spLocks noGrp="1" noChangeArrowheads="1"/>
          </p:cNvSpPr>
          <p:nvPr>
            <p:ph type="body" idx="1"/>
          </p:nvPr>
        </p:nvSpPr>
        <p:spPr bwMode="auto">
          <a:xfrm>
            <a:off x="2209800" y="1981200"/>
            <a:ext cx="48768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eaLnBrk="1" hangingPunct="1">
              <a:lnSpc>
                <a:spcPct val="90000"/>
              </a:lnSpc>
            </a:pPr>
            <a:r>
              <a:rPr lang="en-US" sz="2800"/>
              <a:t>Bending Back</a:t>
            </a:r>
          </a:p>
          <a:p>
            <a:pPr eaLnBrk="1" hangingPunct="1">
              <a:lnSpc>
                <a:spcPct val="90000"/>
              </a:lnSpc>
            </a:pPr>
            <a:r>
              <a:rPr lang="en-US" sz="2800"/>
              <a:t>Twisting with load</a:t>
            </a:r>
          </a:p>
          <a:p>
            <a:pPr eaLnBrk="1" hangingPunct="1">
              <a:lnSpc>
                <a:spcPct val="90000"/>
              </a:lnSpc>
            </a:pPr>
            <a:r>
              <a:rPr lang="en-US" sz="2800"/>
              <a:t>Attempting to much weight (load too heavy)</a:t>
            </a:r>
          </a:p>
          <a:p>
            <a:pPr eaLnBrk="1" hangingPunct="1">
              <a:lnSpc>
                <a:spcPct val="90000"/>
              </a:lnSpc>
            </a:pPr>
            <a:r>
              <a:rPr lang="en-US" sz="2800"/>
              <a:t>Reaching too far</a:t>
            </a:r>
          </a:p>
          <a:p>
            <a:pPr eaLnBrk="1" hangingPunct="1">
              <a:lnSpc>
                <a:spcPct val="90000"/>
              </a:lnSpc>
            </a:pPr>
            <a:r>
              <a:rPr lang="en-US" sz="2800"/>
              <a:t>Lifting to one side</a:t>
            </a:r>
          </a:p>
          <a:p>
            <a:pPr eaLnBrk="1" hangingPunct="1">
              <a:lnSpc>
                <a:spcPct val="90000"/>
              </a:lnSpc>
            </a:pPr>
            <a:r>
              <a:rPr lang="en-US" sz="2800"/>
              <a:t>Off-balance shifting</a:t>
            </a:r>
          </a:p>
          <a:p>
            <a:pPr eaLnBrk="1" hangingPunct="1">
              <a:lnSpc>
                <a:spcPct val="90000"/>
              </a:lnSpc>
            </a:pPr>
            <a:r>
              <a:rPr lang="en-US" sz="2800"/>
              <a:t>Failure to use personal PPE, such as gloves</a:t>
            </a:r>
          </a:p>
        </p:txBody>
      </p:sp>
      <p:graphicFrame>
        <p:nvGraphicFramePr>
          <p:cNvPr id="3074" name="Object 0"/>
          <p:cNvGraphicFramePr>
            <a:graphicFrameLocks noChangeAspect="1"/>
          </p:cNvGraphicFramePr>
          <p:nvPr/>
        </p:nvGraphicFramePr>
        <p:xfrm>
          <a:off x="6858000" y="2819401"/>
          <a:ext cx="3505200" cy="2384425"/>
        </p:xfrm>
        <a:graphic>
          <a:graphicData uri="http://schemas.openxmlformats.org/presentationml/2006/ole">
            <mc:AlternateContent xmlns:mc="http://schemas.openxmlformats.org/markup-compatibility/2006">
              <mc:Choice xmlns:v="urn:schemas-microsoft-com:vml" Requires="v">
                <p:oleObj spid="_x0000_s4102" name="Clip" r:id="rId3" imgW="8100720" imgH="5508360" progId="MS_ClipArt_Gallery.2">
                  <p:embed/>
                </p:oleObj>
              </mc:Choice>
              <mc:Fallback>
                <p:oleObj name="Clip" r:id="rId3" imgW="8100720" imgH="5508360"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2819401"/>
                        <a:ext cx="3505200" cy="2384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9019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D5E4407D-E051-429E-8929-6FF9D235CB19}" type="slidenum">
              <a:rPr lang="en-US" sz="1000"/>
              <a:pPr eaLnBrk="1" hangingPunct="1"/>
              <a:t>6</a:t>
            </a:fld>
            <a:endParaRPr lang="en-US" sz="1000"/>
          </a:p>
        </p:txBody>
      </p:sp>
      <p:sp>
        <p:nvSpPr>
          <p:cNvPr id="10243" name="Rectangle 4"/>
          <p:cNvSpPr>
            <a:spLocks noGrp="1" noChangeArrowheads="1"/>
          </p:cNvSpPr>
          <p:nvPr>
            <p:ph type="title"/>
          </p:nvPr>
        </p:nvSpPr>
        <p:spPr/>
        <p:txBody>
          <a:bodyPr>
            <a:normAutofit fontScale="90000"/>
          </a:bodyPr>
          <a:lstStyle/>
          <a:p>
            <a:pPr algn="ctr" eaLnBrk="1" hangingPunct="1"/>
            <a:r>
              <a:rPr lang="en-US" smtClean="0"/>
              <a:t>PRECAUTIONS IN MANUAL HANDLING</a:t>
            </a:r>
          </a:p>
        </p:txBody>
      </p:sp>
      <p:sp>
        <p:nvSpPr>
          <p:cNvPr id="10244" name="Rectangle 6"/>
          <p:cNvSpPr>
            <a:spLocks noGrp="1" noChangeArrowheads="1"/>
          </p:cNvSpPr>
          <p:nvPr>
            <p:ph type="body" idx="1"/>
          </p:nvPr>
        </p:nvSpPr>
        <p:spPr bwMode="auto">
          <a:xfrm>
            <a:off x="2209800" y="1676400"/>
            <a:ext cx="8458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lnSpcReduction="10000"/>
          </a:bodyPr>
          <a:lstStyle/>
          <a:p>
            <a:pPr eaLnBrk="1" hangingPunct="1">
              <a:lnSpc>
                <a:spcPct val="90000"/>
              </a:lnSpc>
            </a:pPr>
            <a:r>
              <a:rPr lang="en-US" sz="2800">
                <a:cs typeface="Times New Roman" panose="02020603050405020304" pitchFamily="18" charset="0"/>
              </a:rPr>
              <a:t>Familiarize with the hazard associated with the material or load</a:t>
            </a:r>
          </a:p>
          <a:p>
            <a:pPr lvl="1" eaLnBrk="1" hangingPunct="1">
              <a:lnSpc>
                <a:spcPct val="90000"/>
              </a:lnSpc>
            </a:pPr>
            <a:r>
              <a:rPr lang="en-US" sz="2400">
                <a:cs typeface="Times New Roman" panose="02020603050405020304" pitchFamily="18" charset="0"/>
              </a:rPr>
              <a:t>Sharp edges?</a:t>
            </a:r>
          </a:p>
          <a:p>
            <a:pPr lvl="1" eaLnBrk="1" hangingPunct="1">
              <a:lnSpc>
                <a:spcPct val="90000"/>
              </a:lnSpc>
            </a:pPr>
            <a:r>
              <a:rPr lang="en-US" sz="2400">
                <a:cs typeface="Times New Roman" panose="02020603050405020304" pitchFamily="18" charset="0"/>
              </a:rPr>
              <a:t>Too heavy?</a:t>
            </a:r>
          </a:p>
          <a:p>
            <a:pPr lvl="1" eaLnBrk="1" hangingPunct="1">
              <a:lnSpc>
                <a:spcPct val="90000"/>
              </a:lnSpc>
            </a:pPr>
            <a:r>
              <a:rPr lang="en-US" sz="2400">
                <a:cs typeface="Times New Roman" panose="02020603050405020304" pitchFamily="18" charset="0"/>
              </a:rPr>
              <a:t>Contains hazardous material? (check MSDS)</a:t>
            </a:r>
          </a:p>
          <a:p>
            <a:pPr eaLnBrk="1" hangingPunct="1">
              <a:lnSpc>
                <a:spcPct val="90000"/>
              </a:lnSpc>
              <a:buFontTx/>
              <a:buNone/>
            </a:pPr>
            <a:r>
              <a:rPr lang="en-US" sz="2800">
                <a:cs typeface="Times New Roman" panose="02020603050405020304" pitchFamily="18" charset="0"/>
              </a:rPr>
              <a:t>• Examine the surrounding area prior to handling</a:t>
            </a:r>
          </a:p>
          <a:p>
            <a:pPr eaLnBrk="1" hangingPunct="1">
              <a:lnSpc>
                <a:spcPct val="90000"/>
              </a:lnSpc>
              <a:buFontTx/>
              <a:buNone/>
            </a:pPr>
            <a:r>
              <a:rPr lang="en-US" sz="2800">
                <a:cs typeface="Times New Roman" panose="02020603050405020304" pitchFamily="18" charset="0"/>
              </a:rPr>
              <a:t>• Get a firm grip of the object</a:t>
            </a:r>
          </a:p>
          <a:p>
            <a:pPr eaLnBrk="1" hangingPunct="1">
              <a:lnSpc>
                <a:spcPct val="90000"/>
              </a:lnSpc>
              <a:buFontTx/>
              <a:buNone/>
            </a:pPr>
            <a:r>
              <a:rPr lang="en-US" sz="2800">
                <a:cs typeface="Times New Roman" panose="02020603050405020304" pitchFamily="18" charset="0"/>
              </a:rPr>
              <a:t>• Use necessary personal protective equipment</a:t>
            </a:r>
          </a:p>
          <a:p>
            <a:pPr eaLnBrk="1" hangingPunct="1">
              <a:lnSpc>
                <a:spcPct val="90000"/>
              </a:lnSpc>
              <a:buFontTx/>
              <a:buNone/>
            </a:pPr>
            <a:r>
              <a:rPr lang="en-US" sz="2800">
                <a:cs typeface="Times New Roman" panose="02020603050405020304" pitchFamily="18" charset="0"/>
              </a:rPr>
              <a:t>• Lift gradually</a:t>
            </a:r>
          </a:p>
          <a:p>
            <a:pPr eaLnBrk="1" hangingPunct="1">
              <a:lnSpc>
                <a:spcPct val="90000"/>
              </a:lnSpc>
              <a:buFontTx/>
              <a:buNone/>
            </a:pPr>
            <a:r>
              <a:rPr lang="en-US" sz="2800">
                <a:cs typeface="Times New Roman" panose="02020603050405020304" pitchFamily="18" charset="0"/>
              </a:rPr>
              <a:t>• Follow proper lifting method.</a:t>
            </a:r>
          </a:p>
        </p:txBody>
      </p:sp>
    </p:spTree>
    <p:extLst>
      <p:ext uri="{BB962C8B-B14F-4D97-AF65-F5344CB8AC3E}">
        <p14:creationId xmlns:p14="http://schemas.microsoft.com/office/powerpoint/2010/main" val="402015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0BAC235D-141B-4101-A451-367E24361809}" type="slidenum">
              <a:rPr lang="en-US" sz="1000"/>
              <a:pPr eaLnBrk="1" hangingPunct="1"/>
              <a:t>7</a:t>
            </a:fld>
            <a:endParaRPr lang="en-US" sz="1000"/>
          </a:p>
        </p:txBody>
      </p:sp>
      <p:sp>
        <p:nvSpPr>
          <p:cNvPr id="107522" name="Rectangle 2"/>
          <p:cNvSpPr>
            <a:spLocks noGrp="1" noChangeArrowheads="1"/>
          </p:cNvSpPr>
          <p:nvPr>
            <p:ph type="title"/>
          </p:nvPr>
        </p:nvSpPr>
        <p:spPr>
          <a:xfrm>
            <a:off x="1981200" y="381000"/>
            <a:ext cx="8229600" cy="838200"/>
          </a:xfrm>
        </p:spPr>
        <p:txBody>
          <a:bodyPr/>
          <a:lstStyle/>
          <a:p>
            <a:pPr algn="ctr" eaLnBrk="1" hangingPunct="1">
              <a:defRPr/>
            </a:pPr>
            <a:r>
              <a:rPr lang="en-US" sz="4000">
                <a:effectLst>
                  <a:outerShdw blurRad="38100" dist="38100" dir="2700000" algn="tl">
                    <a:srgbClr val="C0C0C0"/>
                  </a:outerShdw>
                </a:effectLst>
              </a:rPr>
              <a:t>HUMAN BODY ANATOMY</a:t>
            </a:r>
          </a:p>
        </p:txBody>
      </p:sp>
      <p:grpSp>
        <p:nvGrpSpPr>
          <p:cNvPr id="11268" name="Group 3"/>
          <p:cNvGrpSpPr>
            <a:grpSpLocks/>
          </p:cNvGrpSpPr>
          <p:nvPr/>
        </p:nvGrpSpPr>
        <p:grpSpPr bwMode="auto">
          <a:xfrm>
            <a:off x="7772400" y="1600200"/>
            <a:ext cx="1371600" cy="4572000"/>
            <a:chOff x="1872" y="672"/>
            <a:chExt cx="1152" cy="3504"/>
          </a:xfrm>
        </p:grpSpPr>
        <p:sp>
          <p:nvSpPr>
            <p:cNvPr id="11280" name="Rectangle 4"/>
            <p:cNvSpPr>
              <a:spLocks noChangeArrowheads="1"/>
            </p:cNvSpPr>
            <p:nvPr/>
          </p:nvSpPr>
          <p:spPr bwMode="auto">
            <a:xfrm>
              <a:off x="2304" y="1104"/>
              <a:ext cx="288" cy="432"/>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81" name="AutoShape 5"/>
            <p:cNvSpPr>
              <a:spLocks noChangeArrowheads="1"/>
            </p:cNvSpPr>
            <p:nvPr/>
          </p:nvSpPr>
          <p:spPr bwMode="auto">
            <a:xfrm>
              <a:off x="2304" y="1536"/>
              <a:ext cx="288" cy="288"/>
            </a:xfrm>
            <a:prstGeom prst="plus">
              <a:avLst>
                <a:gd name="adj" fmla="val 25000"/>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82" name="Rectangle 6"/>
            <p:cNvSpPr>
              <a:spLocks noChangeArrowheads="1"/>
            </p:cNvSpPr>
            <p:nvPr/>
          </p:nvSpPr>
          <p:spPr bwMode="auto">
            <a:xfrm>
              <a:off x="2592" y="1632"/>
              <a:ext cx="192"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83" name="Rectangle 7"/>
            <p:cNvSpPr>
              <a:spLocks noChangeArrowheads="1"/>
            </p:cNvSpPr>
            <p:nvPr/>
          </p:nvSpPr>
          <p:spPr bwMode="auto">
            <a:xfrm>
              <a:off x="2112" y="1632"/>
              <a:ext cx="192"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84" name="Rectangle 8"/>
            <p:cNvSpPr>
              <a:spLocks noChangeArrowheads="1"/>
            </p:cNvSpPr>
            <p:nvPr/>
          </p:nvSpPr>
          <p:spPr bwMode="auto">
            <a:xfrm rot="3938802">
              <a:off x="2448" y="2112"/>
              <a:ext cx="1056"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85" name="Rectangle 9"/>
            <p:cNvSpPr>
              <a:spLocks noChangeArrowheads="1"/>
            </p:cNvSpPr>
            <p:nvPr/>
          </p:nvSpPr>
          <p:spPr bwMode="auto">
            <a:xfrm rot="3938802">
              <a:off x="1392" y="1152"/>
              <a:ext cx="1056"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86" name="Rectangle 10"/>
            <p:cNvSpPr>
              <a:spLocks noChangeArrowheads="1"/>
            </p:cNvSpPr>
            <p:nvPr/>
          </p:nvSpPr>
          <p:spPr bwMode="auto">
            <a:xfrm>
              <a:off x="2400" y="1872"/>
              <a:ext cx="96"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87" name="Rectangle 11"/>
            <p:cNvSpPr>
              <a:spLocks noChangeArrowheads="1"/>
            </p:cNvSpPr>
            <p:nvPr/>
          </p:nvSpPr>
          <p:spPr bwMode="auto">
            <a:xfrm>
              <a:off x="2400" y="2016"/>
              <a:ext cx="96"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88" name="Rectangle 12"/>
            <p:cNvSpPr>
              <a:spLocks noChangeArrowheads="1"/>
            </p:cNvSpPr>
            <p:nvPr/>
          </p:nvSpPr>
          <p:spPr bwMode="auto">
            <a:xfrm>
              <a:off x="2400" y="2160"/>
              <a:ext cx="96"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89" name="Rectangle 13"/>
            <p:cNvSpPr>
              <a:spLocks noChangeArrowheads="1"/>
            </p:cNvSpPr>
            <p:nvPr/>
          </p:nvSpPr>
          <p:spPr bwMode="auto">
            <a:xfrm>
              <a:off x="2400" y="2304"/>
              <a:ext cx="96"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90" name="Rectangle 14"/>
            <p:cNvSpPr>
              <a:spLocks noChangeArrowheads="1"/>
            </p:cNvSpPr>
            <p:nvPr/>
          </p:nvSpPr>
          <p:spPr bwMode="auto">
            <a:xfrm>
              <a:off x="2400" y="2448"/>
              <a:ext cx="96"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91" name="Rectangle 15"/>
            <p:cNvSpPr>
              <a:spLocks noChangeArrowheads="1"/>
            </p:cNvSpPr>
            <p:nvPr/>
          </p:nvSpPr>
          <p:spPr bwMode="auto">
            <a:xfrm>
              <a:off x="2400" y="2592"/>
              <a:ext cx="96"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92" name="Rectangle 16"/>
            <p:cNvSpPr>
              <a:spLocks noChangeArrowheads="1"/>
            </p:cNvSpPr>
            <p:nvPr/>
          </p:nvSpPr>
          <p:spPr bwMode="auto">
            <a:xfrm>
              <a:off x="2256" y="2688"/>
              <a:ext cx="384" cy="96"/>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93" name="Rectangle 17"/>
            <p:cNvSpPr>
              <a:spLocks noChangeArrowheads="1"/>
            </p:cNvSpPr>
            <p:nvPr/>
          </p:nvSpPr>
          <p:spPr bwMode="auto">
            <a:xfrm>
              <a:off x="2160" y="2688"/>
              <a:ext cx="96" cy="624"/>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94" name="Rectangle 18"/>
            <p:cNvSpPr>
              <a:spLocks noChangeArrowheads="1"/>
            </p:cNvSpPr>
            <p:nvPr/>
          </p:nvSpPr>
          <p:spPr bwMode="auto">
            <a:xfrm>
              <a:off x="2640" y="2688"/>
              <a:ext cx="96" cy="624"/>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95" name="Rectangle 19"/>
            <p:cNvSpPr>
              <a:spLocks noChangeArrowheads="1"/>
            </p:cNvSpPr>
            <p:nvPr/>
          </p:nvSpPr>
          <p:spPr bwMode="auto">
            <a:xfrm>
              <a:off x="2160" y="3360"/>
              <a:ext cx="96" cy="624"/>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96" name="Rectangle 20"/>
            <p:cNvSpPr>
              <a:spLocks noChangeArrowheads="1"/>
            </p:cNvSpPr>
            <p:nvPr/>
          </p:nvSpPr>
          <p:spPr bwMode="auto">
            <a:xfrm>
              <a:off x="2640" y="3360"/>
              <a:ext cx="96" cy="624"/>
            </a:xfrm>
            <a:prstGeom prst="rect">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97" name="AutoShape 21"/>
            <p:cNvSpPr>
              <a:spLocks noChangeArrowheads="1"/>
            </p:cNvSpPr>
            <p:nvPr/>
          </p:nvSpPr>
          <p:spPr bwMode="auto">
            <a:xfrm rot="8862712">
              <a:off x="2016" y="3984"/>
              <a:ext cx="288" cy="192"/>
            </a:xfrm>
            <a:prstGeom prst="rtTriangle">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98" name="AutoShape 22"/>
            <p:cNvSpPr>
              <a:spLocks noChangeArrowheads="1"/>
            </p:cNvSpPr>
            <p:nvPr/>
          </p:nvSpPr>
          <p:spPr bwMode="auto">
            <a:xfrm rot="8862712">
              <a:off x="2496" y="3984"/>
              <a:ext cx="288" cy="192"/>
            </a:xfrm>
            <a:prstGeom prst="rtTriangle">
              <a:avLst/>
            </a:prstGeom>
            <a:solidFill>
              <a:srgbClr val="FF5050"/>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grpSp>
      <p:sp>
        <p:nvSpPr>
          <p:cNvPr id="11269" name="AutoShape 23"/>
          <p:cNvSpPr>
            <a:spLocks noChangeArrowheads="1"/>
          </p:cNvSpPr>
          <p:nvPr/>
        </p:nvSpPr>
        <p:spPr bwMode="auto">
          <a:xfrm>
            <a:off x="6858000" y="2971800"/>
            <a:ext cx="838200" cy="609600"/>
          </a:xfrm>
          <a:prstGeom prst="rightArrow">
            <a:avLst>
              <a:gd name="adj1" fmla="val 50000"/>
              <a:gd name="adj2" fmla="val 34375"/>
            </a:avLst>
          </a:prstGeom>
          <a:solidFill>
            <a:schemeClr val="bg1"/>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70" name="AutoShape 24"/>
          <p:cNvSpPr>
            <a:spLocks noChangeArrowheads="1"/>
          </p:cNvSpPr>
          <p:nvPr/>
        </p:nvSpPr>
        <p:spPr bwMode="auto">
          <a:xfrm>
            <a:off x="6858000" y="4495800"/>
            <a:ext cx="838200" cy="609600"/>
          </a:xfrm>
          <a:prstGeom prst="rightArrow">
            <a:avLst>
              <a:gd name="adj1" fmla="val 50000"/>
              <a:gd name="adj2" fmla="val 34375"/>
            </a:avLst>
          </a:prstGeom>
          <a:solidFill>
            <a:schemeClr val="bg1"/>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71" name="Rectangle 25"/>
          <p:cNvSpPr>
            <a:spLocks noChangeArrowheads="1"/>
          </p:cNvSpPr>
          <p:nvPr/>
        </p:nvSpPr>
        <p:spPr bwMode="auto">
          <a:xfrm>
            <a:off x="4876800" y="2895600"/>
            <a:ext cx="1981200" cy="762000"/>
          </a:xfrm>
          <a:prstGeom prst="rect">
            <a:avLst/>
          </a:prstGeom>
          <a:solidFill>
            <a:schemeClr val="bg1"/>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72" name="Rectangle 26"/>
          <p:cNvSpPr>
            <a:spLocks noChangeArrowheads="1"/>
          </p:cNvSpPr>
          <p:nvPr/>
        </p:nvSpPr>
        <p:spPr bwMode="auto">
          <a:xfrm>
            <a:off x="4876800" y="4419600"/>
            <a:ext cx="1981200" cy="762000"/>
          </a:xfrm>
          <a:prstGeom prst="rect">
            <a:avLst/>
          </a:prstGeom>
          <a:solidFill>
            <a:schemeClr val="bg1"/>
          </a:solidFill>
          <a:ln w="9525">
            <a:solidFill>
              <a:schemeClr val="tx1"/>
            </a:solidFill>
            <a:miter lim="800000"/>
            <a:headEnd/>
            <a:tailE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1273" name="Text Box 27"/>
          <p:cNvSpPr txBox="1">
            <a:spLocks noChangeArrowheads="1"/>
          </p:cNvSpPr>
          <p:nvPr/>
        </p:nvSpPr>
        <p:spPr bwMode="auto">
          <a:xfrm>
            <a:off x="5257800" y="30480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spcBef>
                <a:spcPct val="50000"/>
              </a:spcBef>
            </a:pPr>
            <a:r>
              <a:rPr lang="en-US" sz="2400"/>
              <a:t>WEAK</a:t>
            </a:r>
          </a:p>
        </p:txBody>
      </p:sp>
      <p:sp>
        <p:nvSpPr>
          <p:cNvPr id="11274" name="Text Box 28"/>
          <p:cNvSpPr txBox="1">
            <a:spLocks noChangeArrowheads="1"/>
          </p:cNvSpPr>
          <p:nvPr/>
        </p:nvSpPr>
        <p:spPr bwMode="auto">
          <a:xfrm>
            <a:off x="5105400" y="45720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spcBef>
                <a:spcPct val="50000"/>
              </a:spcBef>
            </a:pPr>
            <a:r>
              <a:rPr lang="en-US" sz="2400"/>
              <a:t>STRONG</a:t>
            </a:r>
          </a:p>
        </p:txBody>
      </p:sp>
      <p:sp>
        <p:nvSpPr>
          <p:cNvPr id="11275" name="Text Box 29"/>
          <p:cNvSpPr txBox="1">
            <a:spLocks noChangeArrowheads="1"/>
          </p:cNvSpPr>
          <p:nvPr/>
        </p:nvSpPr>
        <p:spPr bwMode="auto">
          <a:xfrm>
            <a:off x="2743200" y="3048000"/>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spcBef>
                <a:spcPct val="50000"/>
              </a:spcBef>
            </a:pPr>
            <a:r>
              <a:rPr lang="en-US" sz="2400"/>
              <a:t>Your Back</a:t>
            </a:r>
          </a:p>
        </p:txBody>
      </p:sp>
      <p:sp>
        <p:nvSpPr>
          <p:cNvPr id="11276" name="Text Box 30"/>
          <p:cNvSpPr txBox="1">
            <a:spLocks noChangeArrowheads="1"/>
          </p:cNvSpPr>
          <p:nvPr/>
        </p:nvSpPr>
        <p:spPr bwMode="auto">
          <a:xfrm>
            <a:off x="2743200" y="4572000"/>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spcBef>
                <a:spcPct val="50000"/>
              </a:spcBef>
            </a:pPr>
            <a:r>
              <a:rPr lang="en-US" sz="2400"/>
              <a:t>Your Legs</a:t>
            </a:r>
          </a:p>
        </p:txBody>
      </p:sp>
      <p:sp>
        <p:nvSpPr>
          <p:cNvPr id="11277" name="Text Box 31"/>
          <p:cNvSpPr txBox="1">
            <a:spLocks noChangeArrowheads="1"/>
          </p:cNvSpPr>
          <p:nvPr/>
        </p:nvSpPr>
        <p:spPr bwMode="auto">
          <a:xfrm>
            <a:off x="4419600" y="3810000"/>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spcBef>
                <a:spcPct val="50000"/>
              </a:spcBef>
            </a:pPr>
            <a:r>
              <a:rPr lang="en-US" sz="2400"/>
              <a:t>Protect it</a:t>
            </a:r>
          </a:p>
        </p:txBody>
      </p:sp>
      <p:sp>
        <p:nvSpPr>
          <p:cNvPr id="11278" name="Text Box 32"/>
          <p:cNvSpPr txBox="1">
            <a:spLocks noChangeArrowheads="1"/>
          </p:cNvSpPr>
          <p:nvPr/>
        </p:nvSpPr>
        <p:spPr bwMode="auto">
          <a:xfrm>
            <a:off x="4419600" y="5334000"/>
            <a:ext cx="3048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spcBef>
                <a:spcPct val="50000"/>
              </a:spcBef>
            </a:pPr>
            <a:r>
              <a:rPr lang="en-US" sz="2200"/>
              <a:t>Use their power to lift correctly…. And safely</a:t>
            </a:r>
          </a:p>
        </p:txBody>
      </p:sp>
      <p:sp>
        <p:nvSpPr>
          <p:cNvPr id="11279" name="Text Box 33"/>
          <p:cNvSpPr txBox="1">
            <a:spLocks noChangeArrowheads="1"/>
          </p:cNvSpPr>
          <p:nvPr/>
        </p:nvSpPr>
        <p:spPr bwMode="auto">
          <a:xfrm>
            <a:off x="2133600" y="1752601"/>
            <a:ext cx="297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spcBef>
                <a:spcPct val="50000"/>
              </a:spcBef>
            </a:pPr>
            <a:r>
              <a:rPr lang="en-US" sz="2800"/>
              <a:t>Meet you body</a:t>
            </a:r>
          </a:p>
        </p:txBody>
      </p:sp>
    </p:spTree>
    <p:extLst>
      <p:ext uri="{BB962C8B-B14F-4D97-AF65-F5344CB8AC3E}">
        <p14:creationId xmlns:p14="http://schemas.microsoft.com/office/powerpoint/2010/main" val="1968321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63F692CE-116C-4A8E-9514-0F48675FE141}" type="slidenum">
              <a:rPr lang="en-US" sz="1000"/>
              <a:pPr eaLnBrk="1" hangingPunct="1"/>
              <a:t>8</a:t>
            </a:fld>
            <a:endParaRPr lang="en-US" sz="1000"/>
          </a:p>
        </p:txBody>
      </p:sp>
      <p:sp>
        <p:nvSpPr>
          <p:cNvPr id="108546" name="Rectangle 2"/>
          <p:cNvSpPr>
            <a:spLocks noGrp="1" noChangeArrowheads="1"/>
          </p:cNvSpPr>
          <p:nvPr>
            <p:ph type="title"/>
          </p:nvPr>
        </p:nvSpPr>
        <p:spPr/>
        <p:txBody>
          <a:bodyPr/>
          <a:lstStyle/>
          <a:p>
            <a:pPr algn="ctr" eaLnBrk="1" hangingPunct="1">
              <a:defRPr/>
            </a:pPr>
            <a:r>
              <a:rPr lang="en-US" sz="4000">
                <a:effectLst>
                  <a:outerShdw blurRad="38100" dist="38100" dir="2700000" algn="tl">
                    <a:srgbClr val="C0C0C0"/>
                  </a:outerShdw>
                </a:effectLst>
              </a:rPr>
              <a:t>LIFTING COMPARISON</a:t>
            </a:r>
          </a:p>
        </p:txBody>
      </p:sp>
      <p:sp>
        <p:nvSpPr>
          <p:cNvPr id="12292" name="Text Box 3"/>
          <p:cNvSpPr txBox="1">
            <a:spLocks noChangeArrowheads="1"/>
          </p:cNvSpPr>
          <p:nvPr/>
        </p:nvSpPr>
        <p:spPr bwMode="auto">
          <a:xfrm>
            <a:off x="2743200" y="1690688"/>
            <a:ext cx="2438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spcBef>
                <a:spcPct val="50000"/>
              </a:spcBef>
            </a:pPr>
            <a:r>
              <a:rPr lang="en-US" sz="2800"/>
              <a:t>Wrong Way</a:t>
            </a:r>
          </a:p>
        </p:txBody>
      </p:sp>
      <p:grpSp>
        <p:nvGrpSpPr>
          <p:cNvPr id="12293" name="Group 4"/>
          <p:cNvGrpSpPr>
            <a:grpSpLocks/>
          </p:cNvGrpSpPr>
          <p:nvPr/>
        </p:nvGrpSpPr>
        <p:grpSpPr bwMode="auto">
          <a:xfrm>
            <a:off x="2011364" y="2438400"/>
            <a:ext cx="3017837" cy="3352800"/>
            <a:chOff x="864" y="1536"/>
            <a:chExt cx="1901" cy="2112"/>
          </a:xfrm>
        </p:grpSpPr>
        <p:grpSp>
          <p:nvGrpSpPr>
            <p:cNvPr id="12332" name="Group 5"/>
            <p:cNvGrpSpPr>
              <a:grpSpLocks/>
            </p:cNvGrpSpPr>
            <p:nvPr/>
          </p:nvGrpSpPr>
          <p:grpSpPr bwMode="auto">
            <a:xfrm rot="2207125">
              <a:off x="2352" y="1536"/>
              <a:ext cx="413" cy="564"/>
              <a:chOff x="1824" y="1440"/>
              <a:chExt cx="384" cy="576"/>
            </a:xfrm>
          </p:grpSpPr>
          <p:sp>
            <p:nvSpPr>
              <p:cNvPr id="12352" name="Line 6"/>
              <p:cNvSpPr>
                <a:spLocks noChangeShapeType="1"/>
              </p:cNvSpPr>
              <p:nvPr/>
            </p:nvSpPr>
            <p:spPr bwMode="auto">
              <a:xfrm flipV="1">
                <a:off x="1824" y="1440"/>
                <a:ext cx="240" cy="52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53" name="Line 7"/>
              <p:cNvSpPr>
                <a:spLocks noChangeShapeType="1"/>
              </p:cNvSpPr>
              <p:nvPr/>
            </p:nvSpPr>
            <p:spPr bwMode="auto">
              <a:xfrm>
                <a:off x="2064" y="1440"/>
                <a:ext cx="144"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54" name="Line 8"/>
              <p:cNvSpPr>
                <a:spLocks noChangeShapeType="1"/>
              </p:cNvSpPr>
              <p:nvPr/>
            </p:nvSpPr>
            <p:spPr bwMode="auto">
              <a:xfrm>
                <a:off x="2208" y="1488"/>
                <a:ext cx="0" cy="336"/>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55" name="Line 9"/>
              <p:cNvSpPr>
                <a:spLocks noChangeShapeType="1"/>
              </p:cNvSpPr>
              <p:nvPr/>
            </p:nvSpPr>
            <p:spPr bwMode="auto">
              <a:xfrm flipH="1" flipV="1">
                <a:off x="2064" y="1776"/>
                <a:ext cx="144"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56" name="Line 10"/>
              <p:cNvSpPr>
                <a:spLocks noChangeShapeType="1"/>
              </p:cNvSpPr>
              <p:nvPr/>
            </p:nvSpPr>
            <p:spPr bwMode="auto">
              <a:xfrm flipH="1">
                <a:off x="1968" y="1776"/>
                <a:ext cx="96" cy="240"/>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57" name="Line 11"/>
              <p:cNvSpPr>
                <a:spLocks noChangeShapeType="1"/>
              </p:cNvSpPr>
              <p:nvPr/>
            </p:nvSpPr>
            <p:spPr bwMode="auto">
              <a:xfrm>
                <a:off x="1920" y="1968"/>
                <a:ext cx="48"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grpSp>
        <p:sp>
          <p:nvSpPr>
            <p:cNvPr id="12333" name="Rectangle 12"/>
            <p:cNvSpPr>
              <a:spLocks noChangeArrowheads="1"/>
            </p:cNvSpPr>
            <p:nvPr/>
          </p:nvSpPr>
          <p:spPr bwMode="auto">
            <a:xfrm>
              <a:off x="2064" y="2976"/>
              <a:ext cx="505" cy="520"/>
            </a:xfrm>
            <a:prstGeom prst="rect">
              <a:avLst/>
            </a:prstGeom>
            <a:noFill/>
            <a:ln w="5715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2334" name="Line 13"/>
            <p:cNvSpPr>
              <a:spLocks noChangeShapeType="1"/>
            </p:cNvSpPr>
            <p:nvPr/>
          </p:nvSpPr>
          <p:spPr bwMode="auto">
            <a:xfrm>
              <a:off x="1920" y="2016"/>
              <a:ext cx="415" cy="1399"/>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35" name="Line 14"/>
            <p:cNvSpPr>
              <a:spLocks noChangeShapeType="1"/>
            </p:cNvSpPr>
            <p:nvPr/>
          </p:nvSpPr>
          <p:spPr bwMode="auto">
            <a:xfrm flipH="1">
              <a:off x="864" y="3024"/>
              <a:ext cx="192" cy="624"/>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36" name="Line 15"/>
            <p:cNvSpPr>
              <a:spLocks noChangeShapeType="1"/>
            </p:cNvSpPr>
            <p:nvPr/>
          </p:nvSpPr>
          <p:spPr bwMode="auto">
            <a:xfrm flipH="1">
              <a:off x="864" y="3648"/>
              <a:ext cx="432" cy="0"/>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37" name="Line 16"/>
            <p:cNvSpPr>
              <a:spLocks noChangeShapeType="1"/>
            </p:cNvSpPr>
            <p:nvPr/>
          </p:nvSpPr>
          <p:spPr bwMode="auto">
            <a:xfrm>
              <a:off x="1056" y="3456"/>
              <a:ext cx="275" cy="173"/>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38" name="AutoShape 17"/>
            <p:cNvSpPr>
              <a:spLocks noChangeArrowheads="1"/>
            </p:cNvSpPr>
            <p:nvPr/>
          </p:nvSpPr>
          <p:spPr bwMode="auto">
            <a:xfrm>
              <a:off x="2256" y="3216"/>
              <a:ext cx="92" cy="260"/>
            </a:xfrm>
            <a:prstGeom prst="octagon">
              <a:avLst>
                <a:gd name="adj" fmla="val 29287"/>
              </a:avLst>
            </a:prstGeom>
            <a:solidFill>
              <a:schemeClr val="tx1"/>
            </a:solidFill>
            <a:ln w="57150" cap="sq">
              <a:solidFill>
                <a:schemeClr val="tx1"/>
              </a:solidFill>
              <a:miter lim="800000"/>
              <a:headEnd type="none" w="sm" len="sm"/>
              <a:tailEnd type="none" w="sm" len="sm"/>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2339" name="Line 18"/>
            <p:cNvSpPr>
              <a:spLocks noChangeShapeType="1"/>
            </p:cNvSpPr>
            <p:nvPr/>
          </p:nvSpPr>
          <p:spPr bwMode="auto">
            <a:xfrm flipH="1">
              <a:off x="1152" y="2976"/>
              <a:ext cx="192" cy="576"/>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40" name="Line 19"/>
            <p:cNvSpPr>
              <a:spLocks noChangeShapeType="1"/>
            </p:cNvSpPr>
            <p:nvPr/>
          </p:nvSpPr>
          <p:spPr bwMode="auto">
            <a:xfrm flipH="1">
              <a:off x="1152" y="3552"/>
              <a:ext cx="432" cy="0"/>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41" name="Line 20"/>
            <p:cNvSpPr>
              <a:spLocks noChangeShapeType="1"/>
            </p:cNvSpPr>
            <p:nvPr/>
          </p:nvSpPr>
          <p:spPr bwMode="auto">
            <a:xfrm>
              <a:off x="1344" y="3360"/>
              <a:ext cx="275" cy="173"/>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42" name="Line 21"/>
            <p:cNvSpPr>
              <a:spLocks noChangeShapeType="1"/>
            </p:cNvSpPr>
            <p:nvPr/>
          </p:nvSpPr>
          <p:spPr bwMode="auto">
            <a:xfrm flipV="1">
              <a:off x="1296" y="2352"/>
              <a:ext cx="288" cy="144"/>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sp>
          <p:nvSpPr>
            <p:cNvPr id="12343" name="Line 22"/>
            <p:cNvSpPr>
              <a:spLocks noChangeShapeType="1"/>
            </p:cNvSpPr>
            <p:nvPr/>
          </p:nvSpPr>
          <p:spPr bwMode="auto">
            <a:xfrm flipH="1">
              <a:off x="1056" y="2544"/>
              <a:ext cx="192" cy="384"/>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sp>
          <p:nvSpPr>
            <p:cNvPr id="12344" name="Line 23"/>
            <p:cNvSpPr>
              <a:spLocks noChangeShapeType="1"/>
            </p:cNvSpPr>
            <p:nvPr/>
          </p:nvSpPr>
          <p:spPr bwMode="auto">
            <a:xfrm flipH="1">
              <a:off x="1344" y="2448"/>
              <a:ext cx="192" cy="43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sp>
          <p:nvSpPr>
            <p:cNvPr id="12345" name="Line 24"/>
            <p:cNvSpPr>
              <a:spLocks noChangeShapeType="1"/>
            </p:cNvSpPr>
            <p:nvPr/>
          </p:nvSpPr>
          <p:spPr bwMode="auto">
            <a:xfrm flipV="1">
              <a:off x="1680" y="1872"/>
              <a:ext cx="48" cy="96"/>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sp>
          <p:nvSpPr>
            <p:cNvPr id="12346" name="Line 25"/>
            <p:cNvSpPr>
              <a:spLocks noChangeShapeType="1"/>
            </p:cNvSpPr>
            <p:nvPr/>
          </p:nvSpPr>
          <p:spPr bwMode="auto">
            <a:xfrm flipV="1">
              <a:off x="1584" y="1920"/>
              <a:ext cx="48" cy="96"/>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sp>
          <p:nvSpPr>
            <p:cNvPr id="12347" name="Line 26"/>
            <p:cNvSpPr>
              <a:spLocks noChangeShapeType="1"/>
            </p:cNvSpPr>
            <p:nvPr/>
          </p:nvSpPr>
          <p:spPr bwMode="auto">
            <a:xfrm flipV="1">
              <a:off x="1488" y="2016"/>
              <a:ext cx="48" cy="96"/>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sp>
          <p:nvSpPr>
            <p:cNvPr id="12348" name="Line 27"/>
            <p:cNvSpPr>
              <a:spLocks noChangeShapeType="1"/>
            </p:cNvSpPr>
            <p:nvPr/>
          </p:nvSpPr>
          <p:spPr bwMode="auto">
            <a:xfrm flipV="1">
              <a:off x="2016" y="1824"/>
              <a:ext cx="48" cy="96"/>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sp>
          <p:nvSpPr>
            <p:cNvPr id="12349" name="Line 28"/>
            <p:cNvSpPr>
              <a:spLocks noChangeShapeType="1"/>
            </p:cNvSpPr>
            <p:nvPr/>
          </p:nvSpPr>
          <p:spPr bwMode="auto">
            <a:xfrm flipV="1">
              <a:off x="1392" y="2304"/>
              <a:ext cx="48" cy="96"/>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sp>
          <p:nvSpPr>
            <p:cNvPr id="12350" name="Line 29"/>
            <p:cNvSpPr>
              <a:spLocks noChangeShapeType="1"/>
            </p:cNvSpPr>
            <p:nvPr/>
          </p:nvSpPr>
          <p:spPr bwMode="auto">
            <a:xfrm flipV="1">
              <a:off x="1824" y="1824"/>
              <a:ext cx="48" cy="96"/>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sp>
          <p:nvSpPr>
            <p:cNvPr id="12351" name="Line 30"/>
            <p:cNvSpPr>
              <a:spLocks noChangeShapeType="1"/>
            </p:cNvSpPr>
            <p:nvPr/>
          </p:nvSpPr>
          <p:spPr bwMode="auto">
            <a:xfrm>
              <a:off x="1248" y="216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PH"/>
            </a:p>
          </p:txBody>
        </p:sp>
      </p:grpSp>
      <p:grpSp>
        <p:nvGrpSpPr>
          <p:cNvPr id="12294" name="Group 31"/>
          <p:cNvGrpSpPr>
            <a:grpSpLocks/>
          </p:cNvGrpSpPr>
          <p:nvPr/>
        </p:nvGrpSpPr>
        <p:grpSpPr bwMode="auto">
          <a:xfrm>
            <a:off x="7239000" y="1752600"/>
            <a:ext cx="2286000" cy="4267200"/>
            <a:chOff x="1344" y="1248"/>
            <a:chExt cx="1104" cy="2976"/>
          </a:xfrm>
        </p:grpSpPr>
        <p:grpSp>
          <p:nvGrpSpPr>
            <p:cNvPr id="12296" name="Group 32"/>
            <p:cNvGrpSpPr>
              <a:grpSpLocks/>
            </p:cNvGrpSpPr>
            <p:nvPr/>
          </p:nvGrpSpPr>
          <p:grpSpPr bwMode="auto">
            <a:xfrm>
              <a:off x="1488" y="2544"/>
              <a:ext cx="816" cy="1344"/>
              <a:chOff x="1488" y="2544"/>
              <a:chExt cx="816" cy="1344"/>
            </a:xfrm>
          </p:grpSpPr>
          <p:grpSp>
            <p:nvGrpSpPr>
              <p:cNvPr id="12324" name="Group 33"/>
              <p:cNvGrpSpPr>
                <a:grpSpLocks/>
              </p:cNvGrpSpPr>
              <p:nvPr/>
            </p:nvGrpSpPr>
            <p:grpSpPr bwMode="auto">
              <a:xfrm>
                <a:off x="1872" y="2544"/>
                <a:ext cx="432" cy="624"/>
                <a:chOff x="1824" y="1440"/>
                <a:chExt cx="384" cy="576"/>
              </a:xfrm>
            </p:grpSpPr>
            <p:sp>
              <p:nvSpPr>
                <p:cNvPr id="12326" name="Line 34"/>
                <p:cNvSpPr>
                  <a:spLocks noChangeShapeType="1"/>
                </p:cNvSpPr>
                <p:nvPr/>
              </p:nvSpPr>
              <p:spPr bwMode="auto">
                <a:xfrm flipV="1">
                  <a:off x="1824" y="1440"/>
                  <a:ext cx="240" cy="52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27" name="Line 35"/>
                <p:cNvSpPr>
                  <a:spLocks noChangeShapeType="1"/>
                </p:cNvSpPr>
                <p:nvPr/>
              </p:nvSpPr>
              <p:spPr bwMode="auto">
                <a:xfrm>
                  <a:off x="2064" y="1440"/>
                  <a:ext cx="144"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28" name="Line 36"/>
                <p:cNvSpPr>
                  <a:spLocks noChangeShapeType="1"/>
                </p:cNvSpPr>
                <p:nvPr/>
              </p:nvSpPr>
              <p:spPr bwMode="auto">
                <a:xfrm>
                  <a:off x="2208" y="1488"/>
                  <a:ext cx="0" cy="336"/>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29" name="Line 37"/>
                <p:cNvSpPr>
                  <a:spLocks noChangeShapeType="1"/>
                </p:cNvSpPr>
                <p:nvPr/>
              </p:nvSpPr>
              <p:spPr bwMode="auto">
                <a:xfrm flipH="1" flipV="1">
                  <a:off x="2064" y="1776"/>
                  <a:ext cx="144"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30" name="Line 38"/>
                <p:cNvSpPr>
                  <a:spLocks noChangeShapeType="1"/>
                </p:cNvSpPr>
                <p:nvPr/>
              </p:nvSpPr>
              <p:spPr bwMode="auto">
                <a:xfrm flipH="1">
                  <a:off x="1968" y="1776"/>
                  <a:ext cx="96" cy="240"/>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31" name="Line 39"/>
                <p:cNvSpPr>
                  <a:spLocks noChangeShapeType="1"/>
                </p:cNvSpPr>
                <p:nvPr/>
              </p:nvSpPr>
              <p:spPr bwMode="auto">
                <a:xfrm>
                  <a:off x="1920" y="1968"/>
                  <a:ext cx="48"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grpSp>
          <p:sp>
            <p:nvSpPr>
              <p:cNvPr id="12325" name="Line 40"/>
              <p:cNvSpPr>
                <a:spLocks noChangeShapeType="1"/>
              </p:cNvSpPr>
              <p:nvPr/>
            </p:nvSpPr>
            <p:spPr bwMode="auto">
              <a:xfrm flipH="1">
                <a:off x="1488" y="3120"/>
                <a:ext cx="384" cy="768"/>
              </a:xfrm>
              <a:prstGeom prst="line">
                <a:avLst/>
              </a:prstGeom>
              <a:noFill/>
              <a:ln w="5715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grpSp>
        <p:sp>
          <p:nvSpPr>
            <p:cNvPr id="12297" name="Rectangle 41"/>
            <p:cNvSpPr>
              <a:spLocks noChangeArrowheads="1"/>
            </p:cNvSpPr>
            <p:nvPr/>
          </p:nvSpPr>
          <p:spPr bwMode="auto">
            <a:xfrm>
              <a:off x="1920" y="3552"/>
              <a:ext cx="528" cy="576"/>
            </a:xfrm>
            <a:prstGeom prst="rect">
              <a:avLst/>
            </a:prstGeom>
            <a:noFill/>
            <a:ln w="5715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sp>
          <p:nvSpPr>
            <p:cNvPr id="12298" name="Line 42"/>
            <p:cNvSpPr>
              <a:spLocks noChangeShapeType="1"/>
            </p:cNvSpPr>
            <p:nvPr/>
          </p:nvSpPr>
          <p:spPr bwMode="auto">
            <a:xfrm>
              <a:off x="1824" y="3216"/>
              <a:ext cx="384" cy="912"/>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grpSp>
          <p:nvGrpSpPr>
            <p:cNvPr id="12299" name="Group 43"/>
            <p:cNvGrpSpPr>
              <a:grpSpLocks/>
            </p:cNvGrpSpPr>
            <p:nvPr/>
          </p:nvGrpSpPr>
          <p:grpSpPr bwMode="auto">
            <a:xfrm>
              <a:off x="1344" y="3744"/>
              <a:ext cx="912" cy="480"/>
              <a:chOff x="1344" y="3744"/>
              <a:chExt cx="912" cy="480"/>
            </a:xfrm>
          </p:grpSpPr>
          <p:sp>
            <p:nvSpPr>
              <p:cNvPr id="12318" name="Line 44"/>
              <p:cNvSpPr>
                <a:spLocks noChangeShapeType="1"/>
              </p:cNvSpPr>
              <p:nvPr/>
            </p:nvSpPr>
            <p:spPr bwMode="auto">
              <a:xfrm flipH="1">
                <a:off x="1344" y="3888"/>
                <a:ext cx="144" cy="28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19" name="Line 45"/>
              <p:cNvSpPr>
                <a:spLocks noChangeShapeType="1"/>
              </p:cNvSpPr>
              <p:nvPr/>
            </p:nvSpPr>
            <p:spPr bwMode="auto">
              <a:xfrm flipV="1">
                <a:off x="1344" y="3744"/>
                <a:ext cx="672" cy="432"/>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20" name="Line 46"/>
              <p:cNvSpPr>
                <a:spLocks noChangeShapeType="1"/>
              </p:cNvSpPr>
              <p:nvPr/>
            </p:nvSpPr>
            <p:spPr bwMode="auto">
              <a:xfrm flipH="1">
                <a:off x="1680" y="3744"/>
                <a:ext cx="336" cy="480"/>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21" name="Line 47"/>
              <p:cNvSpPr>
                <a:spLocks noChangeShapeType="1"/>
              </p:cNvSpPr>
              <p:nvPr/>
            </p:nvSpPr>
            <p:spPr bwMode="auto">
              <a:xfrm flipH="1">
                <a:off x="1680" y="4224"/>
                <a:ext cx="384" cy="0"/>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22" name="Line 48"/>
              <p:cNvSpPr>
                <a:spLocks noChangeShapeType="1"/>
              </p:cNvSpPr>
              <p:nvPr/>
            </p:nvSpPr>
            <p:spPr bwMode="auto">
              <a:xfrm>
                <a:off x="1776" y="4128"/>
                <a:ext cx="288" cy="96"/>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23" name="AutoShape 49"/>
              <p:cNvSpPr>
                <a:spLocks noChangeArrowheads="1"/>
              </p:cNvSpPr>
              <p:nvPr/>
            </p:nvSpPr>
            <p:spPr bwMode="auto">
              <a:xfrm>
                <a:off x="2160" y="4032"/>
                <a:ext cx="96" cy="144"/>
              </a:xfrm>
              <a:prstGeom prst="octagon">
                <a:avLst>
                  <a:gd name="adj" fmla="val 29287"/>
                </a:avLst>
              </a:prstGeom>
              <a:solidFill>
                <a:schemeClr val="tx1"/>
              </a:solidFill>
              <a:ln w="57150" cap="sq">
                <a:solidFill>
                  <a:schemeClr val="tx1"/>
                </a:solidFill>
                <a:miter lim="800000"/>
                <a:headEnd type="none" w="sm" len="sm"/>
                <a:tailEnd type="none" w="sm" len="sm"/>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endParaRPr lang="en-PH"/>
              </a:p>
            </p:txBody>
          </p:sp>
        </p:grpSp>
        <p:grpSp>
          <p:nvGrpSpPr>
            <p:cNvPr id="12300" name="Group 50"/>
            <p:cNvGrpSpPr>
              <a:grpSpLocks/>
            </p:cNvGrpSpPr>
            <p:nvPr/>
          </p:nvGrpSpPr>
          <p:grpSpPr bwMode="auto">
            <a:xfrm rot="-652184">
              <a:off x="1488" y="1248"/>
              <a:ext cx="816" cy="1344"/>
              <a:chOff x="1488" y="2544"/>
              <a:chExt cx="816" cy="1344"/>
            </a:xfrm>
          </p:grpSpPr>
          <p:grpSp>
            <p:nvGrpSpPr>
              <p:cNvPr id="12310" name="Group 51"/>
              <p:cNvGrpSpPr>
                <a:grpSpLocks/>
              </p:cNvGrpSpPr>
              <p:nvPr/>
            </p:nvGrpSpPr>
            <p:grpSpPr bwMode="auto">
              <a:xfrm>
                <a:off x="1872" y="2544"/>
                <a:ext cx="432" cy="624"/>
                <a:chOff x="1824" y="1440"/>
                <a:chExt cx="384" cy="576"/>
              </a:xfrm>
            </p:grpSpPr>
            <p:sp>
              <p:nvSpPr>
                <p:cNvPr id="12312" name="Line 52"/>
                <p:cNvSpPr>
                  <a:spLocks noChangeShapeType="1"/>
                </p:cNvSpPr>
                <p:nvPr/>
              </p:nvSpPr>
              <p:spPr bwMode="auto">
                <a:xfrm flipV="1">
                  <a:off x="1824" y="1440"/>
                  <a:ext cx="240" cy="52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13" name="Line 53"/>
                <p:cNvSpPr>
                  <a:spLocks noChangeShapeType="1"/>
                </p:cNvSpPr>
                <p:nvPr/>
              </p:nvSpPr>
              <p:spPr bwMode="auto">
                <a:xfrm>
                  <a:off x="2064" y="1440"/>
                  <a:ext cx="144"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14" name="Line 54"/>
                <p:cNvSpPr>
                  <a:spLocks noChangeShapeType="1"/>
                </p:cNvSpPr>
                <p:nvPr/>
              </p:nvSpPr>
              <p:spPr bwMode="auto">
                <a:xfrm>
                  <a:off x="2208" y="1488"/>
                  <a:ext cx="0" cy="336"/>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15" name="Line 55"/>
                <p:cNvSpPr>
                  <a:spLocks noChangeShapeType="1"/>
                </p:cNvSpPr>
                <p:nvPr/>
              </p:nvSpPr>
              <p:spPr bwMode="auto">
                <a:xfrm flipH="1" flipV="1">
                  <a:off x="2064" y="1776"/>
                  <a:ext cx="144"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16" name="Line 56"/>
                <p:cNvSpPr>
                  <a:spLocks noChangeShapeType="1"/>
                </p:cNvSpPr>
                <p:nvPr/>
              </p:nvSpPr>
              <p:spPr bwMode="auto">
                <a:xfrm flipH="1">
                  <a:off x="1968" y="1776"/>
                  <a:ext cx="96" cy="240"/>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17" name="Line 57"/>
                <p:cNvSpPr>
                  <a:spLocks noChangeShapeType="1"/>
                </p:cNvSpPr>
                <p:nvPr/>
              </p:nvSpPr>
              <p:spPr bwMode="auto">
                <a:xfrm>
                  <a:off x="1920" y="1968"/>
                  <a:ext cx="48"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grpSp>
          <p:sp>
            <p:nvSpPr>
              <p:cNvPr id="12311" name="Line 58"/>
              <p:cNvSpPr>
                <a:spLocks noChangeShapeType="1"/>
              </p:cNvSpPr>
              <p:nvPr/>
            </p:nvSpPr>
            <p:spPr bwMode="auto">
              <a:xfrm flipH="1">
                <a:off x="1488" y="3120"/>
                <a:ext cx="384" cy="768"/>
              </a:xfrm>
              <a:prstGeom prst="line">
                <a:avLst/>
              </a:prstGeom>
              <a:noFill/>
              <a:ln w="5715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grpSp>
        <p:grpSp>
          <p:nvGrpSpPr>
            <p:cNvPr id="12301" name="Group 59"/>
            <p:cNvGrpSpPr>
              <a:grpSpLocks/>
            </p:cNvGrpSpPr>
            <p:nvPr/>
          </p:nvGrpSpPr>
          <p:grpSpPr bwMode="auto">
            <a:xfrm rot="-454056">
              <a:off x="1440" y="1968"/>
              <a:ext cx="816" cy="1344"/>
              <a:chOff x="1488" y="2544"/>
              <a:chExt cx="816" cy="1344"/>
            </a:xfrm>
          </p:grpSpPr>
          <p:grpSp>
            <p:nvGrpSpPr>
              <p:cNvPr id="12302" name="Group 60"/>
              <p:cNvGrpSpPr>
                <a:grpSpLocks/>
              </p:cNvGrpSpPr>
              <p:nvPr/>
            </p:nvGrpSpPr>
            <p:grpSpPr bwMode="auto">
              <a:xfrm>
                <a:off x="1872" y="2544"/>
                <a:ext cx="432" cy="624"/>
                <a:chOff x="1824" y="1440"/>
                <a:chExt cx="384" cy="576"/>
              </a:xfrm>
            </p:grpSpPr>
            <p:sp>
              <p:nvSpPr>
                <p:cNvPr id="12304" name="Line 61"/>
                <p:cNvSpPr>
                  <a:spLocks noChangeShapeType="1"/>
                </p:cNvSpPr>
                <p:nvPr/>
              </p:nvSpPr>
              <p:spPr bwMode="auto">
                <a:xfrm flipV="1">
                  <a:off x="1824" y="1440"/>
                  <a:ext cx="240" cy="52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05" name="Line 62"/>
                <p:cNvSpPr>
                  <a:spLocks noChangeShapeType="1"/>
                </p:cNvSpPr>
                <p:nvPr/>
              </p:nvSpPr>
              <p:spPr bwMode="auto">
                <a:xfrm>
                  <a:off x="2064" y="1440"/>
                  <a:ext cx="144"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06" name="Line 63"/>
                <p:cNvSpPr>
                  <a:spLocks noChangeShapeType="1"/>
                </p:cNvSpPr>
                <p:nvPr/>
              </p:nvSpPr>
              <p:spPr bwMode="auto">
                <a:xfrm>
                  <a:off x="2208" y="1488"/>
                  <a:ext cx="0" cy="336"/>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07" name="Line 64"/>
                <p:cNvSpPr>
                  <a:spLocks noChangeShapeType="1"/>
                </p:cNvSpPr>
                <p:nvPr/>
              </p:nvSpPr>
              <p:spPr bwMode="auto">
                <a:xfrm flipH="1" flipV="1">
                  <a:off x="2064" y="1776"/>
                  <a:ext cx="144"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08" name="Line 65"/>
                <p:cNvSpPr>
                  <a:spLocks noChangeShapeType="1"/>
                </p:cNvSpPr>
                <p:nvPr/>
              </p:nvSpPr>
              <p:spPr bwMode="auto">
                <a:xfrm flipH="1">
                  <a:off x="1968" y="1776"/>
                  <a:ext cx="96" cy="240"/>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sp>
              <p:nvSpPr>
                <p:cNvPr id="12309" name="Line 66"/>
                <p:cNvSpPr>
                  <a:spLocks noChangeShapeType="1"/>
                </p:cNvSpPr>
                <p:nvPr/>
              </p:nvSpPr>
              <p:spPr bwMode="auto">
                <a:xfrm>
                  <a:off x="1920" y="1968"/>
                  <a:ext cx="48" cy="48"/>
                </a:xfrm>
                <a:prstGeom prst="line">
                  <a:avLst/>
                </a:prstGeom>
                <a:noFill/>
                <a:ln w="5715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grpSp>
          <p:sp>
            <p:nvSpPr>
              <p:cNvPr id="12303" name="Line 67"/>
              <p:cNvSpPr>
                <a:spLocks noChangeShapeType="1"/>
              </p:cNvSpPr>
              <p:nvPr/>
            </p:nvSpPr>
            <p:spPr bwMode="auto">
              <a:xfrm flipH="1">
                <a:off x="1488" y="3120"/>
                <a:ext cx="384" cy="768"/>
              </a:xfrm>
              <a:prstGeom prst="line">
                <a:avLst/>
              </a:prstGeom>
              <a:noFill/>
              <a:ln w="5715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lstStyle/>
              <a:p>
                <a:endParaRPr lang="en-PH"/>
              </a:p>
            </p:txBody>
          </p:sp>
        </p:grpSp>
      </p:grpSp>
      <p:sp>
        <p:nvSpPr>
          <p:cNvPr id="12295" name="Text Box 68"/>
          <p:cNvSpPr txBox="1">
            <a:spLocks noChangeArrowheads="1"/>
          </p:cNvSpPr>
          <p:nvPr/>
        </p:nvSpPr>
        <p:spPr bwMode="auto">
          <a:xfrm>
            <a:off x="6629400" y="1752601"/>
            <a:ext cx="2438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spcBef>
                <a:spcPct val="50000"/>
              </a:spcBef>
            </a:pPr>
            <a:r>
              <a:rPr lang="en-US" sz="2800"/>
              <a:t>Right Way</a:t>
            </a:r>
          </a:p>
        </p:txBody>
      </p:sp>
    </p:spTree>
    <p:extLst>
      <p:ext uri="{BB962C8B-B14F-4D97-AF65-F5344CB8AC3E}">
        <p14:creationId xmlns:p14="http://schemas.microsoft.com/office/powerpoint/2010/main" val="1236128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EF08C861-AAC2-4C1C-9DE0-83C84EC6AE08}" type="slidenum">
              <a:rPr lang="en-US" sz="1000"/>
              <a:pPr eaLnBrk="1" hangingPunct="1"/>
              <a:t>9</a:t>
            </a:fld>
            <a:endParaRPr lang="en-US" sz="1000"/>
          </a:p>
        </p:txBody>
      </p:sp>
      <p:sp>
        <p:nvSpPr>
          <p:cNvPr id="4100" name="Rectangle 2"/>
          <p:cNvSpPr>
            <a:spLocks noGrp="1" noChangeArrowheads="1"/>
          </p:cNvSpPr>
          <p:nvPr>
            <p:ph type="title"/>
          </p:nvPr>
        </p:nvSpPr>
        <p:spPr/>
        <p:txBody>
          <a:bodyPr/>
          <a:lstStyle/>
          <a:p>
            <a:pPr algn="ctr" eaLnBrk="1" hangingPunct="1"/>
            <a:r>
              <a:rPr lang="en-US" sz="4000">
                <a:solidFill>
                  <a:srgbClr val="000000"/>
                </a:solidFill>
                <a:cs typeface="Times New Roman" panose="02020603050405020304" pitchFamily="18" charset="0"/>
              </a:rPr>
              <a:t>MECHANICAL HANDLING</a:t>
            </a:r>
            <a:endParaRPr lang="en-US" sz="4000">
              <a:solidFill>
                <a:srgbClr val="C1C1C1"/>
              </a:solidFill>
              <a:cs typeface="Times New Roman" panose="02020603050405020304" pitchFamily="18" charset="0"/>
            </a:endParaRPr>
          </a:p>
        </p:txBody>
      </p:sp>
      <p:sp>
        <p:nvSpPr>
          <p:cNvPr id="4101" name="Rectangle 3"/>
          <p:cNvSpPr>
            <a:spLocks noGrp="1" noChangeArrowheads="1"/>
          </p:cNvSpPr>
          <p:nvPr>
            <p:ph type="body" sz="half" idx="1"/>
          </p:nvPr>
        </p:nvSpPr>
        <p:spPr bwMode="auto">
          <a:xfrm>
            <a:off x="2209800" y="1905000"/>
            <a:ext cx="4724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mtClean="0"/>
              <a:t>Non-Power Driven</a:t>
            </a:r>
          </a:p>
          <a:p>
            <a:pPr eaLnBrk="1" hangingPunct="1"/>
            <a:r>
              <a:rPr lang="en-US" smtClean="0"/>
              <a:t>Wheeler/hand truck</a:t>
            </a:r>
          </a:p>
          <a:p>
            <a:pPr eaLnBrk="1" hangingPunct="1"/>
            <a:r>
              <a:rPr lang="en-US" smtClean="0"/>
              <a:t>Wheelbarrow</a:t>
            </a:r>
          </a:p>
          <a:p>
            <a:pPr eaLnBrk="1" hangingPunct="1">
              <a:buFontTx/>
              <a:buNone/>
            </a:pPr>
            <a:r>
              <a:rPr lang="en-US" smtClean="0"/>
              <a:t>•  cart</a:t>
            </a:r>
          </a:p>
          <a:p>
            <a:pPr eaLnBrk="1" hangingPunct="1">
              <a:buFontTx/>
              <a:buNone/>
            </a:pPr>
            <a:r>
              <a:rPr lang="en-US" smtClean="0"/>
              <a:t>•  drum tilter</a:t>
            </a:r>
          </a:p>
          <a:p>
            <a:pPr eaLnBrk="1" hangingPunct="1">
              <a:buFontTx/>
              <a:buNone/>
            </a:pPr>
            <a:r>
              <a:rPr lang="en-US" smtClean="0"/>
              <a:t>•  trolley</a:t>
            </a:r>
          </a:p>
          <a:p>
            <a:pPr eaLnBrk="1" hangingPunct="1"/>
            <a:r>
              <a:rPr lang="en-US" smtClean="0"/>
              <a:t>hand pallet (pallet jack)</a:t>
            </a:r>
          </a:p>
          <a:p>
            <a:pPr eaLnBrk="1" hangingPunct="1">
              <a:buFontTx/>
              <a:buNone/>
            </a:pPr>
            <a:r>
              <a:rPr lang="en-US" smtClean="0"/>
              <a:t>•  pulley</a:t>
            </a:r>
          </a:p>
        </p:txBody>
      </p:sp>
      <p:graphicFrame>
        <p:nvGraphicFramePr>
          <p:cNvPr id="4098" name="Object 4"/>
          <p:cNvGraphicFramePr>
            <a:graphicFrameLocks noChangeAspect="1"/>
          </p:cNvGraphicFramePr>
          <p:nvPr/>
        </p:nvGraphicFramePr>
        <p:xfrm>
          <a:off x="8610600" y="1905000"/>
          <a:ext cx="1195388" cy="1295400"/>
        </p:xfrm>
        <a:graphic>
          <a:graphicData uri="http://schemas.openxmlformats.org/presentationml/2006/ole">
            <mc:AlternateContent xmlns:mc="http://schemas.openxmlformats.org/markup-compatibility/2006">
              <mc:Choice xmlns:v="urn:schemas-microsoft-com:vml" Requires="v">
                <p:oleObj spid="_x0000_s5126" name="Clip" r:id="rId3" imgW="1029960" imgH="1117080" progId="MS_ClipArt_Gallery.2">
                  <p:embed/>
                </p:oleObj>
              </mc:Choice>
              <mc:Fallback>
                <p:oleObj name="Clip" r:id="rId3" imgW="1029960" imgH="1117080"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0600" y="1905000"/>
                        <a:ext cx="1195388"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4102" name="Picture 5" descr="Palletjs">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05800" y="3733800"/>
            <a:ext cx="1752600"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6" descr="cylintran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7000" y="1905000"/>
            <a:ext cx="16764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7" descr="BS02105_"/>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24601" y="3505200"/>
            <a:ext cx="156527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3903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Cloud skipper design template" id="{30DBBF30-EDA2-4408-9702-3B0A8AED6F12}" vid="{0F128B79-39D4-4007-9EC6-E245A2CC91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A1AFEDE-5CAF-4D05-AC35-0F55C5366E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Cloud skipper design slides</Template>
  <TotalTime>0</TotalTime>
  <Words>840</Words>
  <Application>Microsoft Office PowerPoint</Application>
  <PresentationFormat>Widescreen</PresentationFormat>
  <Paragraphs>151</Paragraphs>
  <Slides>17</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4" baseType="lpstr">
      <vt:lpstr>Arial</vt:lpstr>
      <vt:lpstr>Calibri</vt:lpstr>
      <vt:lpstr>Cambria</vt:lpstr>
      <vt:lpstr>Garamond</vt:lpstr>
      <vt:lpstr>Times New Roman</vt:lpstr>
      <vt:lpstr>Cloud skipper design template</vt:lpstr>
      <vt:lpstr>Clip</vt:lpstr>
      <vt:lpstr>COSH CONSTRUCTION  OCCUPATIONAL SAFETY &amp; HEALTH COURSE</vt:lpstr>
      <vt:lpstr>MATERIALS HANDLING</vt:lpstr>
      <vt:lpstr>MATERIALS HANDLING</vt:lpstr>
      <vt:lpstr>CLASSIFICATION OF MATERIALS HANDLING OPERATION </vt:lpstr>
      <vt:lpstr>MANUAL HANDLING –  MISTAKES THAT CAUSE INJURIES</vt:lpstr>
      <vt:lpstr>PRECAUTIONS IN MANUAL HANDLING</vt:lpstr>
      <vt:lpstr>HUMAN BODY ANATOMY</vt:lpstr>
      <vt:lpstr>LIFTING COMPARISON</vt:lpstr>
      <vt:lpstr>MECHANICAL HANDLING</vt:lpstr>
      <vt:lpstr>MECHANICAL HANDLING</vt:lpstr>
      <vt:lpstr>MECHANICAL HANDLING</vt:lpstr>
      <vt:lpstr>LIFTING EQUIPMENT TYPES</vt:lpstr>
      <vt:lpstr>TRANSPORT EQUIPMENT TYPES</vt:lpstr>
      <vt:lpstr>MECHANICAL HANDLING SAFE PRACTICES</vt:lpstr>
      <vt:lpstr>MECHANICAL HANDLING SAFE PRACTICES</vt:lpstr>
      <vt:lpstr>MECHANICAL HANDLING GENERAL REQUIREMENTS</vt:lpstr>
      <vt:lpstr>THANK YOU!!!!!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2016-05-01T03:37:28Z</dcterms:created>
  <dcterms:modified xsi:type="dcterms:W3CDTF">2017-12-13T02:59:58Z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TC034605089991</vt:lpwstr>
  </property>
</Properties>
</file>