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57" r:id="rId3"/>
    <p:sldId id="288" r:id="rId4"/>
    <p:sldId id="289" r:id="rId5"/>
    <p:sldId id="290" r:id="rId6"/>
    <p:sldId id="291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92" r:id="rId16"/>
    <p:sldId id="293" r:id="rId17"/>
    <p:sldId id="321" r:id="rId18"/>
    <p:sldId id="322" r:id="rId19"/>
    <p:sldId id="323" r:id="rId20"/>
    <p:sldId id="310" r:id="rId21"/>
    <p:sldId id="311" r:id="rId22"/>
    <p:sldId id="309" r:id="rId23"/>
    <p:sldId id="308" r:id="rId24"/>
    <p:sldId id="312" r:id="rId25"/>
    <p:sldId id="279" r:id="rId26"/>
  </p:sldIdLst>
  <p:sldSz cx="9144000" cy="6858000" type="screen4x3"/>
  <p:notesSz cx="6858000" cy="9144000"/>
  <p:defaultTextStyle>
    <a:defPPr>
      <a:defRPr lang="fil-P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l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8CA32-AE87-4717-8489-09FAEDBAE484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l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BD577-12F4-442D-81B2-5A763E4B75EE}" type="slidenum">
              <a:rPr lang="fil-PH" smtClean="0"/>
              <a:t>‹#›</a:t>
            </a:fld>
            <a:endParaRPr lang="fil-PH"/>
          </a:p>
        </p:txBody>
      </p:sp>
    </p:spTree>
    <p:extLst>
      <p:ext uri="{BB962C8B-B14F-4D97-AF65-F5344CB8AC3E}">
        <p14:creationId xmlns:p14="http://schemas.microsoft.com/office/powerpoint/2010/main" val="104300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10000"/>
            <a:ext cx="7086600" cy="1981200"/>
          </a:xfrm>
        </p:spPr>
        <p:txBody>
          <a:bodyPr>
            <a:noAutofit/>
          </a:bodyPr>
          <a:lstStyle/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Prepared by:</a:t>
            </a:r>
          </a:p>
          <a:p>
            <a:pPr algn="l"/>
            <a:endParaRPr lang="fil-PH" sz="1800" b="1" dirty="0">
              <a:solidFill>
                <a:schemeClr val="tx1"/>
              </a:solidFill>
            </a:endParaRPr>
          </a:p>
          <a:p>
            <a:pPr algn="l"/>
            <a:r>
              <a:rPr lang="fil-PH" b="1" dirty="0" smtClean="0">
                <a:solidFill>
                  <a:schemeClr val="tx1"/>
                </a:solidFill>
              </a:rPr>
              <a:t>DEXTER T. </a:t>
            </a:r>
            <a:r>
              <a:rPr lang="fil-PH" b="1" dirty="0">
                <a:solidFill>
                  <a:schemeClr val="tx1"/>
                </a:solidFill>
              </a:rPr>
              <a:t> </a:t>
            </a:r>
            <a:r>
              <a:rPr lang="fil-PH" b="1" dirty="0" smtClean="0">
                <a:solidFill>
                  <a:schemeClr val="tx1"/>
                </a:solidFill>
              </a:rPr>
              <a:t>MANIGBAS, RN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Accredited OSH Practitioner 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Pollution Control Officer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Accredited Fire Safety Practitioner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Certified OSH Trainer</a:t>
            </a:r>
            <a:endParaRPr lang="fil-PH" sz="18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066800"/>
            <a:ext cx="8077200" cy="2209800"/>
          </a:xfrm>
        </p:spPr>
        <p:txBody>
          <a:bodyPr/>
          <a:lstStyle/>
          <a:p>
            <a:pPr marL="182880" indent="0" algn="ctr">
              <a:buNone/>
            </a:pPr>
            <a:r>
              <a:rPr lang="en-US" sz="6200" dirty="0">
                <a:solidFill>
                  <a:schemeClr val="tx1"/>
                </a:solidFill>
              </a:rPr>
              <a:t>Fire Safety and Fire Extinguisher Use</a:t>
            </a:r>
            <a:endParaRPr lang="fil-PH" sz="6200" b="1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315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685800" y="731520"/>
            <a:ext cx="4724400" cy="52882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il-PH" sz="4000" b="1" dirty="0" smtClean="0">
                <a:solidFill>
                  <a:schemeClr val="tx1"/>
                </a:solidFill>
              </a:rPr>
              <a:t>CLASSES OF FIRE</a:t>
            </a:r>
          </a:p>
          <a:p>
            <a:pPr marL="342900" indent="-342900">
              <a:buFontTx/>
              <a:buChar char="•"/>
            </a:pPr>
            <a:r>
              <a:rPr lang="en-US" sz="2400" b="1" i="1" u="sng" dirty="0">
                <a:solidFill>
                  <a:schemeClr val="tx1"/>
                </a:solidFill>
              </a:rPr>
              <a:t>Class A</a:t>
            </a:r>
            <a:r>
              <a:rPr lang="en-US" sz="2400" u="sng" dirty="0">
                <a:solidFill>
                  <a:schemeClr val="tx1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- Wood, paper</a:t>
            </a:r>
            <a:r>
              <a:rPr lang="en-US" sz="2400" dirty="0" smtClean="0">
                <a:solidFill>
                  <a:schemeClr val="tx1"/>
                </a:solidFill>
              </a:rPr>
              <a:t>, cloth</a:t>
            </a:r>
            <a:r>
              <a:rPr lang="en-US" sz="2400" dirty="0">
                <a:solidFill>
                  <a:schemeClr val="tx1"/>
                </a:solidFill>
              </a:rPr>
              <a:t>, 	trash, etc… </a:t>
            </a:r>
            <a:r>
              <a:rPr lang="en-US" sz="2400" b="1" dirty="0">
                <a:solidFill>
                  <a:schemeClr val="tx1"/>
                </a:solidFill>
              </a:rPr>
              <a:t>(A - Ash)</a:t>
            </a:r>
          </a:p>
          <a:p>
            <a:pPr marL="342900" indent="-342900">
              <a:buFontTx/>
              <a:buChar char="•"/>
            </a:pP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•"/>
            </a:pPr>
            <a:r>
              <a:rPr lang="en-US" sz="2400" b="1" i="1" u="sng" dirty="0">
                <a:solidFill>
                  <a:schemeClr val="tx1"/>
                </a:solidFill>
              </a:rPr>
              <a:t>Class B</a:t>
            </a:r>
            <a:r>
              <a:rPr lang="en-US" sz="2400" dirty="0">
                <a:solidFill>
                  <a:schemeClr val="tx1"/>
                </a:solidFill>
              </a:rPr>
              <a:t> -  Flammable liquids, 	oil, gas, grease, etc...		</a:t>
            </a:r>
            <a:r>
              <a:rPr lang="en-US" sz="2400" b="1" dirty="0">
                <a:solidFill>
                  <a:schemeClr val="tx1"/>
                </a:solidFill>
              </a:rPr>
              <a:t>(B - Barrel)</a:t>
            </a:r>
          </a:p>
          <a:p>
            <a:pPr marL="342900" indent="-342900">
              <a:buFontTx/>
              <a:buChar char="•"/>
            </a:pPr>
            <a:endParaRPr lang="en-US" sz="2400" b="1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•"/>
            </a:pPr>
            <a:r>
              <a:rPr lang="en-US" sz="2400" b="1" i="1" u="sng" dirty="0">
                <a:solidFill>
                  <a:schemeClr val="tx1"/>
                </a:solidFill>
              </a:rPr>
              <a:t>Class C</a:t>
            </a:r>
            <a:r>
              <a:rPr lang="en-US" sz="2400" dirty="0">
                <a:solidFill>
                  <a:schemeClr val="tx1"/>
                </a:solidFill>
              </a:rPr>
              <a:t> - Energized electrical 	equipment </a:t>
            </a:r>
            <a:r>
              <a:rPr lang="en-US" sz="2400" b="1" dirty="0">
                <a:solidFill>
                  <a:schemeClr val="tx1"/>
                </a:solidFill>
              </a:rPr>
              <a:t>(C - Circuit)</a:t>
            </a:r>
          </a:p>
          <a:p>
            <a:pPr marL="45720" indent="0">
              <a:buNone/>
            </a:pPr>
            <a:endParaRPr lang="fil-PH" sz="2400" b="1" dirty="0"/>
          </a:p>
        </p:txBody>
      </p:sp>
      <p:pic>
        <p:nvPicPr>
          <p:cNvPr id="1028" name="Picture 4" descr="Resulta ng larawan para sa class a fi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86969"/>
            <a:ext cx="2816225" cy="159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foxvalleyfire.com/wp-content/uploads/2014/10/B-Symb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446" y="2743200"/>
            <a:ext cx="2862579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foxvalleyfire.com/wp-content/uploads/2014/10/C-Symbo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446" y="4724401"/>
            <a:ext cx="2862579" cy="158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10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pPr marL="0" indent="0" algn="l">
              <a:buNone/>
            </a:pPr>
            <a:r>
              <a:rPr lang="fil-PH" sz="4000" dirty="0" smtClean="0">
                <a:solidFill>
                  <a:schemeClr val="tx1"/>
                </a:solidFill>
              </a:rPr>
              <a:t>CLASSES OF FIRE</a:t>
            </a:r>
            <a:endParaRPr lang="fil-PH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752600"/>
            <a:ext cx="4800600" cy="43735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600" dirty="0"/>
              <a:t> </a:t>
            </a:r>
            <a:r>
              <a:rPr lang="en-US" sz="2600" dirty="0" smtClean="0"/>
              <a:t> </a:t>
            </a:r>
            <a:r>
              <a:rPr lang="en-US" sz="2800" b="1" i="1" u="sng" dirty="0" smtClean="0">
                <a:solidFill>
                  <a:schemeClr val="tx1"/>
                </a:solidFill>
              </a:rPr>
              <a:t>Class D</a:t>
            </a:r>
            <a:r>
              <a:rPr lang="en-US" sz="2800" dirty="0" smtClean="0">
                <a:solidFill>
                  <a:schemeClr val="tx1"/>
                </a:solidFill>
              </a:rPr>
              <a:t> – metal type of fire </a:t>
            </a:r>
            <a:r>
              <a:rPr lang="en-US" sz="2800" dirty="0" smtClean="0">
                <a:solidFill>
                  <a:schemeClr val="tx1"/>
                </a:solidFill>
              </a:rPr>
              <a:t>(Type D Fire)</a:t>
            </a:r>
          </a:p>
          <a:p>
            <a:pPr marL="45720" indent="0">
              <a:lnSpc>
                <a:spcPct val="80000"/>
              </a:lnSpc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</a:rPr>
              <a:t>  </a:t>
            </a:r>
            <a:r>
              <a:rPr lang="en-US" sz="2800" b="1" i="1" u="sng" dirty="0" smtClean="0">
                <a:solidFill>
                  <a:schemeClr val="tx1"/>
                </a:solidFill>
              </a:rPr>
              <a:t>Class K</a:t>
            </a:r>
            <a:r>
              <a:rPr lang="en-US" sz="2800" dirty="0" smtClean="0">
                <a:solidFill>
                  <a:schemeClr val="tx1"/>
                </a:solidFill>
              </a:rPr>
              <a:t> – Kitchen type Fire (commercial cooking oil)</a:t>
            </a:r>
            <a:endParaRPr lang="fil-PH" sz="2400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s://www.foxvalleyfire.com/wp-content/uploads/2014/10/D-Symb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71600"/>
            <a:ext cx="3127452" cy="173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foxvalleyfire.com/wp-content/uploads/2014/10/K-Symb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09" y="3505200"/>
            <a:ext cx="3127452" cy="194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541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Types of Fire Extinguishers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905000"/>
            <a:ext cx="7010400" cy="4221163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US" sz="3600" b="1" dirty="0">
                <a:solidFill>
                  <a:schemeClr val="tx1"/>
                </a:solidFill>
              </a:rPr>
              <a:t>The 4 most </a:t>
            </a:r>
            <a:r>
              <a:rPr lang="en-US" sz="3600" b="1" dirty="0" smtClean="0">
                <a:solidFill>
                  <a:schemeClr val="tx1"/>
                </a:solidFill>
              </a:rPr>
              <a:t>common are:</a:t>
            </a:r>
            <a:endParaRPr lang="en-US" sz="3600" b="1" dirty="0">
              <a:solidFill>
                <a:schemeClr val="tx1"/>
              </a:solidFill>
            </a:endParaRPr>
          </a:p>
          <a:p>
            <a:pPr marL="911225" lvl="1" indent="-454025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dirty="0">
                <a:solidFill>
                  <a:schemeClr val="tx1"/>
                </a:solidFill>
              </a:rPr>
              <a:t>All-Purpose Water</a:t>
            </a:r>
          </a:p>
          <a:p>
            <a:pPr marL="911225" lvl="1" indent="-454025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dirty="0">
                <a:solidFill>
                  <a:schemeClr val="tx1"/>
                </a:solidFill>
              </a:rPr>
              <a:t>Carbon Dioxide</a:t>
            </a:r>
          </a:p>
          <a:p>
            <a:pPr marL="911225" lvl="1" indent="-454025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dirty="0">
                <a:solidFill>
                  <a:schemeClr val="tx1"/>
                </a:solidFill>
              </a:rPr>
              <a:t>Multi-Purpose Dry Chemical</a:t>
            </a:r>
          </a:p>
          <a:p>
            <a:pPr marL="911225" lvl="1" indent="-454025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3200" dirty="0">
                <a:solidFill>
                  <a:schemeClr val="tx1"/>
                </a:solidFill>
              </a:rPr>
              <a:t>Dry Powder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US" sz="3600" i="1" dirty="0"/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US" b="1" i="1" dirty="0">
                <a:solidFill>
                  <a:schemeClr val="tx1"/>
                </a:solidFill>
              </a:rPr>
              <a:t>Each has a specific use</a:t>
            </a:r>
          </a:p>
          <a:p>
            <a:endParaRPr lang="fil-PH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73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dirty="0" smtClean="0">
                <a:solidFill>
                  <a:schemeClr val="tx1"/>
                </a:solidFill>
              </a:rPr>
              <a:t>All Purpose Water Type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057400"/>
            <a:ext cx="4800600" cy="4068763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Use on Class A </a:t>
            </a:r>
            <a:r>
              <a:rPr lang="en-US" sz="2800" dirty="0" smtClean="0">
                <a:solidFill>
                  <a:schemeClr val="tx1"/>
                </a:solidFill>
              </a:rPr>
              <a:t>fires (cooling effect)</a:t>
            </a:r>
            <a:endParaRPr lang="en-US" sz="2800" dirty="0">
              <a:solidFill>
                <a:schemeClr val="tx1"/>
              </a:solidFill>
            </a:endParaRPr>
          </a:p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Pressurized water</a:t>
            </a:r>
          </a:p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Pressure gauge present</a:t>
            </a:r>
          </a:p>
          <a:p>
            <a:pPr marL="45720" indent="0">
              <a:buNone/>
            </a:pPr>
            <a:endParaRPr lang="fil-PH" sz="2800" dirty="0">
              <a:solidFill>
                <a:schemeClr val="tx1"/>
              </a:solidFill>
            </a:endParaRPr>
          </a:p>
        </p:txBody>
      </p:sp>
      <p:pic>
        <p:nvPicPr>
          <p:cNvPr id="7" name="Picture 6" descr="apw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5000"/>
            <a:ext cx="3921125" cy="3551238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021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Carbon Dioxide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4648200" cy="4449763"/>
          </a:xfrm>
        </p:spPr>
        <p:txBody>
          <a:bodyPr>
            <a:normAutofit/>
          </a:bodyPr>
          <a:lstStyle/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Use on Class B and Class C fires</a:t>
            </a:r>
          </a:p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Hard, plastic nozzle</a:t>
            </a:r>
          </a:p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No pressure gauge</a:t>
            </a:r>
          </a:p>
          <a:p>
            <a:endParaRPr lang="fil-PH" dirty="0"/>
          </a:p>
        </p:txBody>
      </p:sp>
      <p:pic>
        <p:nvPicPr>
          <p:cNvPr id="9" name="Picture 8" descr="co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14600"/>
            <a:ext cx="4157663" cy="3124200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794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914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3800" b="1" dirty="0" smtClean="0">
                <a:solidFill>
                  <a:schemeClr val="tx1"/>
                </a:solidFill>
              </a:rPr>
              <a:t>Multi – Purpose Dry Chemical Type</a:t>
            </a:r>
            <a:endParaRPr lang="fil-PH" sz="3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Use on Class A, Class B, and Class C fires</a:t>
            </a:r>
          </a:p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Fine powder under pressure</a:t>
            </a:r>
          </a:p>
          <a:p>
            <a:pPr marL="342900" indent="-34290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Pressure gauge present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3074" name="Picture 2" descr="Resulta ng larawan para sa dry chemical fire extinguisher par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31473"/>
            <a:ext cx="3810000" cy="366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837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il-PH" sz="4000" b="1" dirty="0" smtClean="0">
                <a:solidFill>
                  <a:schemeClr val="tx1"/>
                </a:solidFill>
              </a:rPr>
              <a:t>How to Use a Fire Extinguisher</a:t>
            </a:r>
            <a:endParaRPr lang="fil-PH" sz="40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Resulta ng larawan para sa dry chemical fire extinguisher par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97180"/>
            <a:ext cx="7391400" cy="444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328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P.A.S.S. Method 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819400"/>
            <a:ext cx="3810000" cy="32004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4400" b="1" dirty="0" smtClean="0">
                <a:solidFill>
                  <a:srgbClr val="FF0000"/>
                </a:solidFill>
              </a:rPr>
              <a:t>  P</a:t>
            </a:r>
            <a:r>
              <a:rPr lang="en-US" sz="4400" b="1" dirty="0" smtClean="0">
                <a:solidFill>
                  <a:schemeClr val="tx1"/>
                </a:solidFill>
              </a:rPr>
              <a:t>ull </a:t>
            </a:r>
            <a:r>
              <a:rPr lang="en-US" sz="4400" b="1" dirty="0">
                <a:solidFill>
                  <a:schemeClr val="tx1"/>
                </a:solidFill>
              </a:rPr>
              <a:t>the pin</a:t>
            </a:r>
            <a:endParaRPr lang="en-US" sz="20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fil-PH" sz="4000" dirty="0"/>
          </a:p>
        </p:txBody>
      </p:sp>
      <p:sp>
        <p:nvSpPr>
          <p:cNvPr id="4" name="Oval 3"/>
          <p:cNvSpPr/>
          <p:nvPr/>
        </p:nvSpPr>
        <p:spPr>
          <a:xfrm>
            <a:off x="6248400" y="2667000"/>
            <a:ext cx="1295400" cy="1143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562600" y="2362200"/>
            <a:ext cx="685800" cy="457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" t="5000" r="5190" b="5000"/>
          <a:stretch>
            <a:fillRect/>
          </a:stretch>
        </p:blipFill>
        <p:spPr bwMode="auto">
          <a:xfrm>
            <a:off x="5086782" y="1774031"/>
            <a:ext cx="3514725" cy="40719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54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914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P.A.S.S. Method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514600"/>
            <a:ext cx="4038600" cy="36115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FF0000"/>
                </a:solidFill>
              </a:rPr>
              <a:t>A</a:t>
            </a:r>
            <a:r>
              <a:rPr lang="en-US" sz="4400" b="1" dirty="0">
                <a:solidFill>
                  <a:schemeClr val="tx1"/>
                </a:solidFill>
              </a:rPr>
              <a:t>im at the base of the fire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fil-PH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745673"/>
            <a:ext cx="4572000" cy="3962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69479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P.A.S.S. Method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590800"/>
            <a:ext cx="4495800" cy="353536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4400" b="1" dirty="0">
                <a:solidFill>
                  <a:srgbClr val="FF0000"/>
                </a:solidFill>
              </a:rPr>
              <a:t>S</a:t>
            </a:r>
            <a:r>
              <a:rPr lang="en-US" sz="4400" b="1" dirty="0">
                <a:solidFill>
                  <a:schemeClr val="tx1"/>
                </a:solidFill>
              </a:rPr>
              <a:t>queeze the handle</a:t>
            </a:r>
          </a:p>
          <a:p>
            <a:pPr marL="45720" indent="0" algn="ctr">
              <a:buNone/>
            </a:pPr>
            <a:endParaRPr lang="fil-PH" sz="44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" t="5026" r="5217" b="5026"/>
          <a:stretch>
            <a:fillRect/>
          </a:stretch>
        </p:blipFill>
        <p:spPr bwMode="auto">
          <a:xfrm>
            <a:off x="4876800" y="1752600"/>
            <a:ext cx="3511550" cy="38385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06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marL="0" indent="0" algn="ctr">
              <a:buNone/>
            </a:pPr>
            <a:r>
              <a:rPr lang="fil-PH" b="1" dirty="0" smtClean="0">
                <a:solidFill>
                  <a:schemeClr val="tx1"/>
                </a:solidFill>
              </a:rPr>
              <a:t>Coverage of this Module: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911927"/>
            <a:ext cx="4191000" cy="4297363"/>
          </a:xfrm>
        </p:spPr>
        <p:txBody>
          <a:bodyPr/>
          <a:lstStyle/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</a:rPr>
              <a:t>Workplace Fire Statistics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</a:rPr>
              <a:t>Workplace Fire                                      Prevention</a:t>
            </a:r>
            <a:endParaRPr lang="en-US" sz="2800" dirty="0">
              <a:solidFill>
                <a:schemeClr val="tx1"/>
              </a:solidFill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</a:rPr>
              <a:t>How </a:t>
            </a:r>
            <a:r>
              <a:rPr lang="en-US" sz="2800" dirty="0">
                <a:solidFill>
                  <a:schemeClr val="tx1"/>
                </a:solidFill>
              </a:rPr>
              <a:t>Does A Fire Work?</a:t>
            </a:r>
          </a:p>
          <a:p>
            <a:pPr>
              <a:buClrTx/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</a:rPr>
              <a:t>Classes </a:t>
            </a:r>
            <a:r>
              <a:rPr lang="en-US" sz="2800" dirty="0">
                <a:solidFill>
                  <a:schemeClr val="tx1"/>
                </a:solidFill>
              </a:rPr>
              <a:t>of Fire Extinguishers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29200" y="1911927"/>
            <a:ext cx="3505200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800" dirty="0"/>
              <a:t>Types of Fire Extinguishers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800" dirty="0"/>
              <a:t>How To Use a Fire Extinguisher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800" dirty="0"/>
              <a:t>General Fire Safety Tips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800" dirty="0"/>
              <a:t>Hazard Recognition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58988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P.A.S.S. Method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2590800"/>
            <a:ext cx="4343400" cy="353536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4400" b="1" dirty="0">
                <a:solidFill>
                  <a:srgbClr val="FF0000"/>
                </a:solidFill>
              </a:rPr>
              <a:t>S</a:t>
            </a:r>
            <a:r>
              <a:rPr lang="en-US" sz="4400" b="1" dirty="0">
                <a:solidFill>
                  <a:schemeClr val="tx1"/>
                </a:solidFill>
              </a:rPr>
              <a:t>weep side to side</a:t>
            </a:r>
          </a:p>
          <a:p>
            <a:pPr marL="45720" indent="0">
              <a:buNone/>
            </a:pPr>
            <a:endParaRPr lang="fil-PH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" t="5052" r="5217" b="5052"/>
          <a:stretch>
            <a:fillRect/>
          </a:stretch>
        </p:blipFill>
        <p:spPr bwMode="auto">
          <a:xfrm>
            <a:off x="4959927" y="1676400"/>
            <a:ext cx="3511550" cy="3768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352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3600" b="1" dirty="0" smtClean="0">
                <a:solidFill>
                  <a:schemeClr val="tx1"/>
                </a:solidFill>
              </a:rPr>
              <a:t>When Dealing with Fire</a:t>
            </a:r>
            <a:endParaRPr lang="fil-PH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447800"/>
            <a:ext cx="6553200" cy="4678363"/>
          </a:xfrm>
        </p:spPr>
        <p:txBody>
          <a:bodyPr>
            <a:normAutofit/>
          </a:bodyPr>
          <a:lstStyle/>
          <a:p>
            <a:pPr marL="222250" indent="-222250">
              <a:buFontTx/>
              <a:buNone/>
            </a:pPr>
            <a:r>
              <a:rPr lang="en-US" sz="3200" b="1" u="sng" dirty="0">
                <a:solidFill>
                  <a:srgbClr val="FF0000"/>
                </a:solidFill>
              </a:rPr>
              <a:t>NEVER</a:t>
            </a:r>
            <a:r>
              <a:rPr lang="en-US" sz="2800" dirty="0">
                <a:solidFill>
                  <a:schemeClr val="tx1"/>
                </a:solidFill>
              </a:rPr>
              <a:t> fight </a:t>
            </a:r>
            <a:r>
              <a:rPr lang="en-US" sz="2800" dirty="0" smtClean="0">
                <a:solidFill>
                  <a:schemeClr val="tx1"/>
                </a:solidFill>
              </a:rPr>
              <a:t>a </a:t>
            </a:r>
            <a:r>
              <a:rPr lang="en-US" sz="2800" dirty="0">
                <a:solidFill>
                  <a:schemeClr val="tx1"/>
                </a:solidFill>
              </a:rPr>
              <a:t>fire if</a:t>
            </a:r>
            <a:r>
              <a:rPr lang="en-US" sz="2800" dirty="0" smtClean="0">
                <a:solidFill>
                  <a:schemeClr val="tx1"/>
                </a:solidFill>
              </a:rPr>
              <a:t>:</a:t>
            </a:r>
          </a:p>
          <a:p>
            <a:pPr eaLnBrk="0" hangingPunct="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You do not have the proper extinguisher or equipment</a:t>
            </a:r>
          </a:p>
          <a:p>
            <a:pPr eaLnBrk="0" hangingPunct="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The fire has spread beyond its point of origin</a:t>
            </a:r>
          </a:p>
          <a:p>
            <a:pPr eaLnBrk="0" hangingPunct="0">
              <a:spcBef>
                <a:spcPct val="75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Your instincts tell you to “GET OUT!!”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3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3600" dirty="0">
                <a:solidFill>
                  <a:schemeClr val="tx1"/>
                </a:solidFill>
              </a:rPr>
              <a:t>P</a:t>
            </a:r>
            <a:r>
              <a:rPr lang="fil-PH" sz="3600" b="1" dirty="0" smtClean="0">
                <a:solidFill>
                  <a:schemeClr val="tx1"/>
                </a:solidFill>
              </a:rPr>
              <a:t>roper Care for Fire Extinguisher</a:t>
            </a:r>
            <a:endParaRPr lang="fil-PH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447800"/>
            <a:ext cx="7924800" cy="4678363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Random Testing for supplied Fire Extinguisher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Inspect</a:t>
            </a:r>
            <a:r>
              <a:rPr lang="en-US" sz="2800" b="1" dirty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Monthly (Employee)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Annually (Competent Professional)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Mount in designated/conspicuous locations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Mount near </a:t>
            </a:r>
            <a:r>
              <a:rPr lang="en-US" sz="2800" b="1" dirty="0" smtClean="0">
                <a:solidFill>
                  <a:schemeClr val="tx1"/>
                </a:solidFill>
              </a:rPr>
              <a:t>exits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Recharged or Replaced out of charge / pressure fire extinguishers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840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fil-PH" sz="4000" b="1" dirty="0" smtClean="0">
                <a:solidFill>
                  <a:schemeClr val="tx1"/>
                </a:solidFill>
              </a:rPr>
              <a:t>Conduct Training</a:t>
            </a:r>
            <a:endParaRPr lang="fil-PH" sz="40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Types of fire extinguishers</a:t>
            </a:r>
          </a:p>
          <a:p>
            <a:pPr marL="342900" indent="-342900"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How to use an </a:t>
            </a:r>
            <a:r>
              <a:rPr lang="en-US" sz="3000" dirty="0" smtClean="0">
                <a:solidFill>
                  <a:schemeClr val="tx1"/>
                </a:solidFill>
              </a:rPr>
              <a:t>extinguisher (fire fighting demonstration)</a:t>
            </a:r>
            <a:endParaRPr lang="en-US" sz="3000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Location of fire extinguishers</a:t>
            </a:r>
          </a:p>
          <a:p>
            <a:pPr marL="342900" indent="-342900"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Extinguisher limitations</a:t>
            </a:r>
          </a:p>
          <a:p>
            <a:pPr marL="342900" indent="-342900"/>
            <a:endParaRPr lang="en-US" sz="3000" dirty="0">
              <a:solidFill>
                <a:schemeClr val="tx1"/>
              </a:solidFill>
            </a:endParaRPr>
          </a:p>
          <a:p>
            <a:pPr marL="342900" indent="-342900"/>
            <a:r>
              <a:rPr lang="en-US" sz="3000" dirty="0">
                <a:solidFill>
                  <a:schemeClr val="tx1"/>
                </a:solidFill>
              </a:rPr>
              <a:t>HANDS ON TRAINING IS REQUIRED!</a:t>
            </a:r>
          </a:p>
          <a:p>
            <a:pPr marL="45720" indent="0">
              <a:buNone/>
            </a:pPr>
            <a:endParaRPr lang="fil-PH" sz="2400" dirty="0">
              <a:solidFill>
                <a:schemeClr val="tx1"/>
              </a:solidFill>
            </a:endParaRPr>
          </a:p>
        </p:txBody>
      </p:sp>
      <p:pic>
        <p:nvPicPr>
          <p:cNvPr id="7" name="Picture 6" descr="clipbo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81200"/>
            <a:ext cx="3408363" cy="3533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3491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2954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fil-PH" sz="3600" b="1" dirty="0" smtClean="0">
                <a:solidFill>
                  <a:schemeClr val="tx1"/>
                </a:solidFill>
              </a:rPr>
              <a:t>ENERGENCY EVACUATION / EMERGENCY PREPAREDNESS PLAN</a:t>
            </a:r>
            <a:endParaRPr lang="fil-PH" sz="36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57400"/>
            <a:ext cx="7315200" cy="40687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fil-PH" sz="2400" dirty="0" smtClean="0">
                <a:solidFill>
                  <a:schemeClr val="tx1"/>
                </a:solidFill>
              </a:rPr>
              <a:t>Provision of Emergency Evacuation Plan per Level or Area of Construction Wordplace.</a:t>
            </a:r>
          </a:p>
          <a:p>
            <a:pPr>
              <a:buFont typeface="Wingdings" pitchFamily="2" charset="2"/>
              <a:buChar char="q"/>
            </a:pPr>
            <a:r>
              <a:rPr lang="fil-PH" sz="2400" dirty="0" smtClean="0">
                <a:solidFill>
                  <a:schemeClr val="tx1"/>
                </a:solidFill>
              </a:rPr>
              <a:t>Conduct Training on Emergency Preparedness (Emergency Drills, Emergecy Evacuation, Emergency Preparedness and Response)</a:t>
            </a:r>
          </a:p>
          <a:p>
            <a:pPr>
              <a:buFont typeface="Wingdings" pitchFamily="2" charset="2"/>
              <a:buChar char="q"/>
            </a:pPr>
            <a:r>
              <a:rPr lang="fil-PH" sz="2400" dirty="0" smtClean="0">
                <a:solidFill>
                  <a:schemeClr val="tx1"/>
                </a:solidFill>
              </a:rPr>
              <a:t>Provide Information, Awareness and Education proper to all workers regarding Fire Prevention.</a:t>
            </a:r>
          </a:p>
          <a:p>
            <a:pPr>
              <a:buFont typeface="Wingdings" pitchFamily="2" charset="2"/>
              <a:buChar char="q"/>
            </a:pPr>
            <a:r>
              <a:rPr lang="fil-PH" sz="2400" dirty="0" smtClean="0">
                <a:solidFill>
                  <a:schemeClr val="tx1"/>
                </a:solidFill>
              </a:rPr>
              <a:t>Information regarding Fire Exit of the areas and Fire Fighting Equipment Location (Fire Extinguishers)</a:t>
            </a:r>
            <a:endParaRPr lang="fil-PH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8975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il-PH" sz="4400" b="1" dirty="0" smtClean="0">
                <a:solidFill>
                  <a:schemeClr val="tx1"/>
                </a:solidFill>
                <a:latin typeface="Adobe Myungjo Std M" pitchFamily="18" charset="-128"/>
                <a:ea typeface="Adobe Myungjo Std M" pitchFamily="18" charset="-128"/>
              </a:rPr>
              <a:t>THANK YOU SO MUCH!!!!!</a:t>
            </a:r>
          </a:p>
          <a:p>
            <a:pPr marL="0" indent="0" algn="ctr">
              <a:buNone/>
            </a:pPr>
            <a:endParaRPr lang="fil-PH" sz="4400" b="1" dirty="0">
              <a:solidFill>
                <a:schemeClr val="tx1"/>
              </a:solidFill>
              <a:latin typeface="Adobe Myungjo Std M" pitchFamily="18" charset="-128"/>
              <a:ea typeface="Adobe Myungjo Std M" pitchFamily="18" charset="-128"/>
            </a:endParaRPr>
          </a:p>
          <a:p>
            <a:pPr marL="0" indent="0" algn="ctr">
              <a:buNone/>
            </a:pPr>
            <a:r>
              <a:rPr lang="fil-PH" sz="4400" b="1" dirty="0" smtClean="0">
                <a:solidFill>
                  <a:schemeClr val="tx1"/>
                </a:solidFill>
                <a:latin typeface="Adobe Myungjo Std M" pitchFamily="18" charset="-128"/>
                <a:ea typeface="Adobe Myungjo Std M" pitchFamily="18" charset="-128"/>
              </a:rPr>
              <a:t>-END OF SLIDE-</a:t>
            </a:r>
            <a:endParaRPr lang="fil-PH" sz="4400" b="1" dirty="0">
              <a:solidFill>
                <a:schemeClr val="tx1"/>
              </a:solidFill>
              <a:latin typeface="Adobe Myungjo Std M" pitchFamily="18" charset="-128"/>
              <a:ea typeface="Adobe Myungjo Std M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1377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62000"/>
          </a:xfrm>
        </p:spPr>
        <p:txBody>
          <a:bodyPr/>
          <a:lstStyle/>
          <a:p>
            <a:pPr marL="0" indent="0" algn="l">
              <a:buNone/>
            </a:pPr>
            <a:r>
              <a:rPr lang="fil-PH" sz="4000" b="1" dirty="0" smtClean="0">
                <a:solidFill>
                  <a:schemeClr val="tx1"/>
                </a:solidFill>
              </a:rPr>
              <a:t>Work Place Fire Statistics</a:t>
            </a:r>
            <a:endParaRPr lang="fil-PH" sz="40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905000"/>
            <a:ext cx="8229600" cy="4221163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tx1"/>
                </a:solidFill>
              </a:rPr>
              <a:t>Fires and explosions kill more than </a:t>
            </a:r>
            <a:r>
              <a:rPr lang="en-US" sz="2800" b="1" dirty="0">
                <a:solidFill>
                  <a:schemeClr val="tx1"/>
                </a:solidFill>
              </a:rPr>
              <a:t>200</a:t>
            </a:r>
            <a:r>
              <a:rPr lang="en-US" sz="2800" dirty="0">
                <a:solidFill>
                  <a:schemeClr val="tx1"/>
                </a:solidFill>
              </a:rPr>
              <a:t> and injure more than </a:t>
            </a:r>
            <a:r>
              <a:rPr lang="en-US" sz="2800" b="1" dirty="0">
                <a:solidFill>
                  <a:schemeClr val="tx1"/>
                </a:solidFill>
              </a:rPr>
              <a:t>5,000</a:t>
            </a:r>
            <a:r>
              <a:rPr lang="en-US" sz="2800" dirty="0">
                <a:solidFill>
                  <a:schemeClr val="tx1"/>
                </a:solidFill>
              </a:rPr>
              <a:t> workers each year</a:t>
            </a:r>
          </a:p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chemeClr val="tx1"/>
                </a:solidFill>
              </a:rPr>
              <a:t>BFP </a:t>
            </a:r>
            <a:r>
              <a:rPr lang="en-US" sz="2800" dirty="0">
                <a:solidFill>
                  <a:schemeClr val="tx1"/>
                </a:solidFill>
              </a:rPr>
              <a:t>requires employers to provide </a:t>
            </a:r>
            <a:r>
              <a:rPr lang="en-US" sz="2800" u="sng" dirty="0">
                <a:solidFill>
                  <a:schemeClr val="tx1"/>
                </a:solidFill>
              </a:rPr>
              <a:t>proper exits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u="sng" dirty="0">
                <a:solidFill>
                  <a:schemeClr val="tx1"/>
                </a:solidFill>
              </a:rPr>
              <a:t>fire fighting equipment</a:t>
            </a:r>
            <a:r>
              <a:rPr lang="en-US" sz="2800" dirty="0">
                <a:solidFill>
                  <a:schemeClr val="tx1"/>
                </a:solidFill>
              </a:rPr>
              <a:t>, and </a:t>
            </a:r>
            <a:r>
              <a:rPr lang="en-US" sz="2800" u="sng" dirty="0">
                <a:solidFill>
                  <a:schemeClr val="tx1"/>
                </a:solidFill>
              </a:rPr>
              <a:t>employee training</a:t>
            </a:r>
            <a:r>
              <a:rPr lang="en-US" sz="2800" dirty="0">
                <a:solidFill>
                  <a:schemeClr val="tx1"/>
                </a:solidFill>
              </a:rPr>
              <a:t> to prevent fire deaths and injuries in the workplace</a:t>
            </a:r>
          </a:p>
          <a:p>
            <a:endParaRPr lang="fil-PH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52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dirty="0" smtClean="0">
                <a:solidFill>
                  <a:schemeClr val="tx1"/>
                </a:solidFill>
              </a:rPr>
              <a:t>More Statistics</a:t>
            </a:r>
            <a:endParaRPr lang="fil-PH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524000"/>
            <a:ext cx="7086600" cy="347472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There are approximately </a:t>
            </a:r>
            <a:r>
              <a:rPr lang="en-US" sz="2800" b="1" dirty="0">
                <a:solidFill>
                  <a:schemeClr val="tx1"/>
                </a:solidFill>
              </a:rPr>
              <a:t>6,000</a:t>
            </a:r>
            <a:r>
              <a:rPr lang="en-US" sz="2800" dirty="0">
                <a:solidFill>
                  <a:schemeClr val="tx1"/>
                </a:solidFill>
              </a:rPr>
              <a:t> office fires in the United States every year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Major causes of office fires:</a:t>
            </a:r>
          </a:p>
          <a:p>
            <a:pPr lvl="1"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Arson</a:t>
            </a:r>
          </a:p>
          <a:p>
            <a:pPr lvl="1"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Smoking</a:t>
            </a:r>
          </a:p>
          <a:p>
            <a:pPr lvl="1"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Wiring and Appliances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33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marL="0" indent="0" algn="l">
              <a:buNone/>
            </a:pPr>
            <a:r>
              <a:rPr lang="fil-PH" dirty="0" smtClean="0">
                <a:solidFill>
                  <a:schemeClr val="tx1"/>
                </a:solidFill>
              </a:rPr>
              <a:t>Fire Prevention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447800"/>
            <a:ext cx="7467600" cy="4419600"/>
          </a:xfrm>
        </p:spPr>
        <p:txBody>
          <a:bodyPr>
            <a:normAutofit/>
          </a:bodyPr>
          <a:lstStyle/>
          <a:p>
            <a:r>
              <a:rPr lang="en-US" sz="3200" b="1" u="sng" dirty="0">
                <a:solidFill>
                  <a:schemeClr val="tx1"/>
                </a:solidFill>
              </a:rPr>
              <a:t>Arson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Pay close attention to security measures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Lock doors and windows after business hours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Keep areas around the building well-lit and clear of combustibles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Pay attention to housekeeping within the building as well</a:t>
            </a:r>
          </a:p>
          <a:p>
            <a:endParaRPr lang="en-US" sz="1600" dirty="0">
              <a:solidFill>
                <a:schemeClr val="tx1"/>
              </a:solidFill>
            </a:endParaRPr>
          </a:p>
          <a:p>
            <a:endParaRPr lang="fil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530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800100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fil-PH" dirty="0" smtClean="0"/>
              <a:t/>
            </a:r>
            <a:br>
              <a:rPr lang="fil-PH" dirty="0" smtClean="0"/>
            </a:br>
            <a:r>
              <a:rPr lang="fil-PH" dirty="0" smtClean="0">
                <a:solidFill>
                  <a:schemeClr val="tx1"/>
                </a:solidFill>
              </a:rPr>
              <a:t>Fire Prevention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685800"/>
            <a:ext cx="8229600" cy="8382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67500" lnSpcReduction="20000"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fil-PH" smtClean="0"/>
              <a:t/>
            </a:r>
            <a:br>
              <a:rPr lang="fil-PH" smtClean="0"/>
            </a:br>
            <a:endParaRPr lang="fil-PH" sz="4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1600200"/>
            <a:ext cx="7315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u="sng" dirty="0"/>
              <a:t>Smoking Materials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/>
              <a:t>Use large, non-tip ashtrays in areas where smoking is allowed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/>
              <a:t>Make sure ashtray contents are cold before emptying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/>
              <a:t>Make sure no one leaves smoldering cigarettes in wastebaskets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/>
              <a:t>Prohibit smoking in hazardous </a:t>
            </a:r>
            <a:r>
              <a:rPr lang="en-US" sz="2800" dirty="0" smtClean="0"/>
              <a:t>areas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US" sz="2800" dirty="0" smtClean="0"/>
              <a:t>Strictly implement policies with regards to smoking premises and non smoking in the project.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94294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Fire Prevention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1524000"/>
            <a:ext cx="7924800" cy="4343400"/>
          </a:xfrm>
        </p:spPr>
        <p:txBody>
          <a:bodyPr>
            <a:normAutofit/>
          </a:bodyPr>
          <a:lstStyle/>
          <a:p>
            <a:r>
              <a:rPr lang="en-US" sz="3200" b="1" u="sng" dirty="0">
                <a:solidFill>
                  <a:schemeClr val="tx1"/>
                </a:solidFill>
              </a:rPr>
              <a:t>Wiring &amp; Appliances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Designate an employee to turn off and unplug all appliances at the end of the day (including coffee makers)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Do not overload outlets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Replace broken or cracked electrical cords</a:t>
            </a:r>
          </a:p>
          <a:p>
            <a:pPr marL="0" indent="0">
              <a:buNone/>
            </a:pPr>
            <a:endParaRPr lang="fil-PH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998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8382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fil-PH" sz="4400" b="1" dirty="0" smtClean="0">
                <a:solidFill>
                  <a:schemeClr val="tx1"/>
                </a:solidFill>
              </a:rPr>
              <a:t>Hazards to Avoid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ClrTx/>
              <a:buFont typeface="Wingdings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Missing or broken fire safety equipment</a:t>
            </a:r>
          </a:p>
          <a:p>
            <a:pPr>
              <a:buClrTx/>
              <a:buFont typeface="Wingdings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Burned out exit lights</a:t>
            </a:r>
          </a:p>
          <a:p>
            <a:pPr>
              <a:buClrTx/>
              <a:buFont typeface="Wingdings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Accumulated trash</a:t>
            </a:r>
          </a:p>
          <a:p>
            <a:pPr>
              <a:buClrTx/>
              <a:buFont typeface="Wingdings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Propped open fire doors</a:t>
            </a:r>
          </a:p>
          <a:p>
            <a:pPr>
              <a:buClrTx/>
              <a:buFont typeface="Wingdings" pitchFamily="2" charset="2"/>
              <a:buChar char="v"/>
            </a:pPr>
            <a:r>
              <a:rPr lang="en-US" sz="3200" dirty="0">
                <a:solidFill>
                  <a:schemeClr val="tx1"/>
                </a:solidFill>
              </a:rPr>
              <a:t>Blocked </a:t>
            </a:r>
            <a:r>
              <a:rPr lang="en-US" sz="3200" dirty="0" smtClean="0">
                <a:solidFill>
                  <a:schemeClr val="tx1"/>
                </a:solidFill>
              </a:rPr>
              <a:t>stairways</a:t>
            </a:r>
          </a:p>
          <a:p>
            <a:pPr>
              <a:buClrTx/>
              <a:buFont typeface="Wingdings" pitchFamily="2" charset="2"/>
              <a:buChar char="v"/>
            </a:pPr>
            <a:r>
              <a:rPr lang="en-US" sz="3200" dirty="0" smtClean="0">
                <a:solidFill>
                  <a:schemeClr val="tx1"/>
                </a:solidFill>
              </a:rPr>
              <a:t>No proper trainings and information in fire preventive measures</a:t>
            </a:r>
            <a:endParaRPr lang="en-US" sz="3200" dirty="0">
              <a:solidFill>
                <a:schemeClr val="tx1"/>
              </a:solidFill>
            </a:endParaRPr>
          </a:p>
          <a:p>
            <a:pPr>
              <a:buClrTx/>
              <a:buFont typeface="Wingdings" pitchFamily="2" charset="2"/>
              <a:buChar char="v"/>
            </a:pPr>
            <a:endParaRPr lang="fil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08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334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fil-PH" sz="4000" dirty="0" smtClean="0">
                <a:solidFill>
                  <a:schemeClr val="tx1"/>
                </a:solidFill>
              </a:rPr>
              <a:t>How Does a Fire Work?</a:t>
            </a:r>
            <a:endParaRPr lang="fil-PH" sz="40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371600"/>
            <a:ext cx="4114800" cy="4754563"/>
          </a:xfrm>
        </p:spPr>
        <p:txBody>
          <a:bodyPr>
            <a:normAutofit/>
          </a:bodyPr>
          <a:lstStyle/>
          <a:p>
            <a:pPr marL="342900" indent="-342900"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All three fire triangle components are needed for a fire to start/continue burning</a:t>
            </a:r>
          </a:p>
          <a:p>
            <a:pPr marL="342900" indent="-342900">
              <a:buFontTx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pPr marL="342900" indent="-342900"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Fire extinguishers remove one or more of these components</a:t>
            </a:r>
          </a:p>
          <a:p>
            <a:pPr>
              <a:lnSpc>
                <a:spcPct val="80000"/>
              </a:lnSpc>
            </a:pPr>
            <a:endParaRPr lang="fil-PH" sz="2800" dirty="0">
              <a:solidFill>
                <a:schemeClr val="tx1"/>
              </a:solidFill>
            </a:endParaRPr>
          </a:p>
        </p:txBody>
      </p:sp>
      <p:pic>
        <p:nvPicPr>
          <p:cNvPr id="6" name="Picture 5" descr="triang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00200"/>
            <a:ext cx="3796145" cy="37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533354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275</TotalTime>
  <Words>651</Words>
  <Application>Microsoft Office PowerPoint</Application>
  <PresentationFormat>On-screen Show (4:3)</PresentationFormat>
  <Paragraphs>124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Slipstream</vt:lpstr>
      <vt:lpstr>Fire Safety and Fire Extinguisher Use</vt:lpstr>
      <vt:lpstr>Coverage of this Module:</vt:lpstr>
      <vt:lpstr>Work Place Fire Statistics</vt:lpstr>
      <vt:lpstr>More Statistics</vt:lpstr>
      <vt:lpstr>Fire Prevention</vt:lpstr>
      <vt:lpstr> Fire Prevention</vt:lpstr>
      <vt:lpstr>Fire Prevention</vt:lpstr>
      <vt:lpstr>Hazards to Avoid</vt:lpstr>
      <vt:lpstr>How Does a Fire Work?</vt:lpstr>
      <vt:lpstr>PowerPoint Presentation</vt:lpstr>
      <vt:lpstr>CLASSES OF FIRE</vt:lpstr>
      <vt:lpstr>Types of Fire Extinguishers</vt:lpstr>
      <vt:lpstr>All Purpose Water Type</vt:lpstr>
      <vt:lpstr>Carbon Dioxide</vt:lpstr>
      <vt:lpstr>Multi – Purpose Dry Chemical Type</vt:lpstr>
      <vt:lpstr>How to Use a Fire Extinguisher</vt:lpstr>
      <vt:lpstr>P.A.S.S. Method </vt:lpstr>
      <vt:lpstr>P.A.S.S. Method</vt:lpstr>
      <vt:lpstr>P.A.S.S. Method</vt:lpstr>
      <vt:lpstr>P.A.S.S. Method</vt:lpstr>
      <vt:lpstr>When Dealing with Fire</vt:lpstr>
      <vt:lpstr>Proper Care for Fire Extinguisher</vt:lpstr>
      <vt:lpstr>Conduct Training</vt:lpstr>
      <vt:lpstr>ENERGENCY EVACUATION / EMERGENCY PREPAREDNESS PLAN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 SAFETY</dc:title>
  <dc:creator>JAYAR</dc:creator>
  <cp:lastModifiedBy>JAYAR</cp:lastModifiedBy>
  <cp:revision>29</cp:revision>
  <dcterms:created xsi:type="dcterms:W3CDTF">2017-09-16T05:39:05Z</dcterms:created>
  <dcterms:modified xsi:type="dcterms:W3CDTF">2017-09-16T14:23:28Z</dcterms:modified>
</cp:coreProperties>
</file>