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7"/>
  </p:handoutMasterIdLst>
  <p:sldIdLst>
    <p:sldId id="256" r:id="rId2"/>
    <p:sldId id="29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91" r:id="rId36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20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503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E3CCE3DE-30C2-4A00-93D3-F46B13524B1A}" type="datetimeFigureOut">
              <a:rPr lang="en-GB" smtClean="0"/>
              <a:t>27/01/2018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6879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503" y="8916879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CF9D4646-A537-4607-8B51-DBA96A4DCB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6654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9A3C0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285750" cy="533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12750" y="134937"/>
            <a:ext cx="8731250" cy="27463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09575" y="134937"/>
            <a:ext cx="138430" cy="141605"/>
          </a:xfrm>
          <a:custGeom>
            <a:avLst/>
            <a:gdLst/>
            <a:ahLst/>
            <a:cxnLst/>
            <a:rect l="l" t="t" r="r" b="b"/>
            <a:pathLst>
              <a:path w="138429" h="141604">
                <a:moveTo>
                  <a:pt x="0" y="141287"/>
                </a:moveTo>
                <a:lnTo>
                  <a:pt x="138112" y="141287"/>
                </a:lnTo>
                <a:lnTo>
                  <a:pt x="138112" y="0"/>
                </a:lnTo>
                <a:lnTo>
                  <a:pt x="0" y="0"/>
                </a:lnTo>
                <a:lnTo>
                  <a:pt x="0" y="141287"/>
                </a:lnTo>
                <a:close/>
              </a:path>
            </a:pathLst>
          </a:custGeom>
          <a:solidFill>
            <a:srgbClr val="CCCC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547687" y="63"/>
            <a:ext cx="139700" cy="138430"/>
          </a:xfrm>
          <a:custGeom>
            <a:avLst/>
            <a:gdLst/>
            <a:ahLst/>
            <a:cxnLst/>
            <a:rect l="l" t="t" r="r" b="b"/>
            <a:pathLst>
              <a:path w="139700" h="138430">
                <a:moveTo>
                  <a:pt x="0" y="138112"/>
                </a:moveTo>
                <a:lnTo>
                  <a:pt x="139700" y="138112"/>
                </a:lnTo>
                <a:lnTo>
                  <a:pt x="139700" y="0"/>
                </a:lnTo>
                <a:lnTo>
                  <a:pt x="0" y="0"/>
                </a:lnTo>
                <a:lnTo>
                  <a:pt x="0" y="138112"/>
                </a:lnTo>
                <a:close/>
              </a:path>
            </a:pathLst>
          </a:custGeom>
          <a:solidFill>
            <a:srgbClr val="CCCC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547687" y="134937"/>
            <a:ext cx="139700" cy="141605"/>
          </a:xfrm>
          <a:custGeom>
            <a:avLst/>
            <a:gdLst/>
            <a:ahLst/>
            <a:cxnLst/>
            <a:rect l="l" t="t" r="r" b="b"/>
            <a:pathLst>
              <a:path w="139700" h="141604">
                <a:moveTo>
                  <a:pt x="0" y="141287"/>
                </a:moveTo>
                <a:lnTo>
                  <a:pt x="139700" y="141287"/>
                </a:lnTo>
                <a:lnTo>
                  <a:pt x="139700" y="0"/>
                </a:lnTo>
                <a:lnTo>
                  <a:pt x="0" y="0"/>
                </a:lnTo>
                <a:lnTo>
                  <a:pt x="0" y="141287"/>
                </a:lnTo>
                <a:close/>
              </a:path>
            </a:pathLst>
          </a:custGeom>
          <a:solidFill>
            <a:srgbClr val="99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274637" y="274637"/>
            <a:ext cx="136525" cy="138430"/>
          </a:xfrm>
          <a:custGeom>
            <a:avLst/>
            <a:gdLst/>
            <a:ahLst/>
            <a:cxnLst/>
            <a:rect l="l" t="t" r="r" b="b"/>
            <a:pathLst>
              <a:path w="136525" h="138429">
                <a:moveTo>
                  <a:pt x="0" y="138112"/>
                </a:moveTo>
                <a:lnTo>
                  <a:pt x="136525" y="138112"/>
                </a:lnTo>
                <a:lnTo>
                  <a:pt x="136525" y="0"/>
                </a:lnTo>
                <a:lnTo>
                  <a:pt x="0" y="0"/>
                </a:lnTo>
                <a:lnTo>
                  <a:pt x="0" y="138112"/>
                </a:lnTo>
                <a:close/>
              </a:path>
            </a:pathLst>
          </a:custGeom>
          <a:solidFill>
            <a:srgbClr val="CCCC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131762" y="136588"/>
            <a:ext cx="141605" cy="138430"/>
          </a:xfrm>
          <a:custGeom>
            <a:avLst/>
            <a:gdLst/>
            <a:ahLst/>
            <a:cxnLst/>
            <a:rect l="l" t="t" r="r" b="b"/>
            <a:pathLst>
              <a:path w="141604" h="138429">
                <a:moveTo>
                  <a:pt x="0" y="138112"/>
                </a:moveTo>
                <a:lnTo>
                  <a:pt x="141287" y="138112"/>
                </a:lnTo>
                <a:lnTo>
                  <a:pt x="141287" y="0"/>
                </a:lnTo>
                <a:lnTo>
                  <a:pt x="0" y="0"/>
                </a:lnTo>
                <a:lnTo>
                  <a:pt x="0" y="138112"/>
                </a:lnTo>
                <a:close/>
              </a:path>
            </a:pathLst>
          </a:custGeom>
          <a:solidFill>
            <a:srgbClr val="0000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409575" y="271462"/>
            <a:ext cx="138430" cy="138430"/>
          </a:xfrm>
          <a:custGeom>
            <a:avLst/>
            <a:gdLst/>
            <a:ahLst/>
            <a:cxnLst/>
            <a:rect l="l" t="t" r="r" b="b"/>
            <a:pathLst>
              <a:path w="138429" h="138429">
                <a:moveTo>
                  <a:pt x="0" y="138112"/>
                </a:moveTo>
                <a:lnTo>
                  <a:pt x="138112" y="138112"/>
                </a:lnTo>
                <a:lnTo>
                  <a:pt x="138112" y="0"/>
                </a:lnTo>
                <a:lnTo>
                  <a:pt x="0" y="0"/>
                </a:lnTo>
                <a:lnTo>
                  <a:pt x="0" y="138112"/>
                </a:lnTo>
                <a:close/>
              </a:path>
            </a:pathLst>
          </a:custGeom>
          <a:solidFill>
            <a:srgbClr val="99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274637" y="409575"/>
            <a:ext cx="136525" cy="136525"/>
          </a:xfrm>
          <a:custGeom>
            <a:avLst/>
            <a:gdLst/>
            <a:ahLst/>
            <a:cxnLst/>
            <a:rect l="l" t="t" r="r" b="b"/>
            <a:pathLst>
              <a:path w="136525" h="136525">
                <a:moveTo>
                  <a:pt x="0" y="136525"/>
                </a:moveTo>
                <a:lnTo>
                  <a:pt x="136525" y="136525"/>
                </a:lnTo>
                <a:lnTo>
                  <a:pt x="136525" y="0"/>
                </a:lnTo>
                <a:lnTo>
                  <a:pt x="0" y="0"/>
                </a:lnTo>
                <a:lnTo>
                  <a:pt x="0" y="136525"/>
                </a:lnTo>
                <a:close/>
              </a:path>
            </a:pathLst>
          </a:custGeom>
          <a:solidFill>
            <a:srgbClr val="99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472440" y="792480"/>
            <a:ext cx="8077200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7821168" y="792480"/>
            <a:ext cx="925068" cy="1231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9A3C0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489828" y="2178430"/>
            <a:ext cx="3034029" cy="3440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1/27/2018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9A3C0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1/27/2018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1/27/2018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285750" cy="5334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12750" y="134937"/>
            <a:ext cx="8731250" cy="27463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09575" y="134937"/>
            <a:ext cx="138430" cy="141605"/>
          </a:xfrm>
          <a:custGeom>
            <a:avLst/>
            <a:gdLst/>
            <a:ahLst/>
            <a:cxnLst/>
            <a:rect l="l" t="t" r="r" b="b"/>
            <a:pathLst>
              <a:path w="138429" h="141604">
                <a:moveTo>
                  <a:pt x="0" y="141287"/>
                </a:moveTo>
                <a:lnTo>
                  <a:pt x="138112" y="141287"/>
                </a:lnTo>
                <a:lnTo>
                  <a:pt x="138112" y="0"/>
                </a:lnTo>
                <a:lnTo>
                  <a:pt x="0" y="0"/>
                </a:lnTo>
                <a:lnTo>
                  <a:pt x="0" y="141287"/>
                </a:lnTo>
                <a:close/>
              </a:path>
            </a:pathLst>
          </a:custGeom>
          <a:solidFill>
            <a:srgbClr val="CCCC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547687" y="63"/>
            <a:ext cx="139700" cy="138430"/>
          </a:xfrm>
          <a:custGeom>
            <a:avLst/>
            <a:gdLst/>
            <a:ahLst/>
            <a:cxnLst/>
            <a:rect l="l" t="t" r="r" b="b"/>
            <a:pathLst>
              <a:path w="139700" h="138430">
                <a:moveTo>
                  <a:pt x="0" y="138112"/>
                </a:moveTo>
                <a:lnTo>
                  <a:pt x="139700" y="138112"/>
                </a:lnTo>
                <a:lnTo>
                  <a:pt x="139700" y="0"/>
                </a:lnTo>
                <a:lnTo>
                  <a:pt x="0" y="0"/>
                </a:lnTo>
                <a:lnTo>
                  <a:pt x="0" y="138112"/>
                </a:lnTo>
                <a:close/>
              </a:path>
            </a:pathLst>
          </a:custGeom>
          <a:solidFill>
            <a:srgbClr val="CCCC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547687" y="134937"/>
            <a:ext cx="139700" cy="141605"/>
          </a:xfrm>
          <a:custGeom>
            <a:avLst/>
            <a:gdLst/>
            <a:ahLst/>
            <a:cxnLst/>
            <a:rect l="l" t="t" r="r" b="b"/>
            <a:pathLst>
              <a:path w="139700" h="141604">
                <a:moveTo>
                  <a:pt x="0" y="141287"/>
                </a:moveTo>
                <a:lnTo>
                  <a:pt x="139700" y="141287"/>
                </a:lnTo>
                <a:lnTo>
                  <a:pt x="139700" y="0"/>
                </a:lnTo>
                <a:lnTo>
                  <a:pt x="0" y="0"/>
                </a:lnTo>
                <a:lnTo>
                  <a:pt x="0" y="141287"/>
                </a:lnTo>
                <a:close/>
              </a:path>
            </a:pathLst>
          </a:custGeom>
          <a:solidFill>
            <a:srgbClr val="99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274637" y="274637"/>
            <a:ext cx="136525" cy="138430"/>
          </a:xfrm>
          <a:custGeom>
            <a:avLst/>
            <a:gdLst/>
            <a:ahLst/>
            <a:cxnLst/>
            <a:rect l="l" t="t" r="r" b="b"/>
            <a:pathLst>
              <a:path w="136525" h="138429">
                <a:moveTo>
                  <a:pt x="0" y="138112"/>
                </a:moveTo>
                <a:lnTo>
                  <a:pt x="136525" y="138112"/>
                </a:lnTo>
                <a:lnTo>
                  <a:pt x="136525" y="0"/>
                </a:lnTo>
                <a:lnTo>
                  <a:pt x="0" y="0"/>
                </a:lnTo>
                <a:lnTo>
                  <a:pt x="0" y="138112"/>
                </a:lnTo>
                <a:close/>
              </a:path>
            </a:pathLst>
          </a:custGeom>
          <a:solidFill>
            <a:srgbClr val="CCCC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131762" y="136588"/>
            <a:ext cx="141605" cy="138430"/>
          </a:xfrm>
          <a:custGeom>
            <a:avLst/>
            <a:gdLst/>
            <a:ahLst/>
            <a:cxnLst/>
            <a:rect l="l" t="t" r="r" b="b"/>
            <a:pathLst>
              <a:path w="141604" h="138429">
                <a:moveTo>
                  <a:pt x="0" y="138112"/>
                </a:moveTo>
                <a:lnTo>
                  <a:pt x="141287" y="138112"/>
                </a:lnTo>
                <a:lnTo>
                  <a:pt x="141287" y="0"/>
                </a:lnTo>
                <a:lnTo>
                  <a:pt x="0" y="0"/>
                </a:lnTo>
                <a:lnTo>
                  <a:pt x="0" y="138112"/>
                </a:lnTo>
                <a:close/>
              </a:path>
            </a:pathLst>
          </a:custGeom>
          <a:solidFill>
            <a:srgbClr val="0000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409575" y="271462"/>
            <a:ext cx="138430" cy="138430"/>
          </a:xfrm>
          <a:custGeom>
            <a:avLst/>
            <a:gdLst/>
            <a:ahLst/>
            <a:cxnLst/>
            <a:rect l="l" t="t" r="r" b="b"/>
            <a:pathLst>
              <a:path w="138429" h="138429">
                <a:moveTo>
                  <a:pt x="0" y="138112"/>
                </a:moveTo>
                <a:lnTo>
                  <a:pt x="138112" y="138112"/>
                </a:lnTo>
                <a:lnTo>
                  <a:pt x="138112" y="0"/>
                </a:lnTo>
                <a:lnTo>
                  <a:pt x="0" y="0"/>
                </a:lnTo>
                <a:lnTo>
                  <a:pt x="0" y="138112"/>
                </a:lnTo>
                <a:close/>
              </a:path>
            </a:pathLst>
          </a:custGeom>
          <a:solidFill>
            <a:srgbClr val="99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274637" y="409575"/>
            <a:ext cx="136525" cy="136525"/>
          </a:xfrm>
          <a:custGeom>
            <a:avLst/>
            <a:gdLst/>
            <a:ahLst/>
            <a:cxnLst/>
            <a:rect l="l" t="t" r="r" b="b"/>
            <a:pathLst>
              <a:path w="136525" h="136525">
                <a:moveTo>
                  <a:pt x="0" y="136525"/>
                </a:moveTo>
                <a:lnTo>
                  <a:pt x="136525" y="136525"/>
                </a:lnTo>
                <a:lnTo>
                  <a:pt x="136525" y="0"/>
                </a:lnTo>
                <a:lnTo>
                  <a:pt x="0" y="0"/>
                </a:lnTo>
                <a:lnTo>
                  <a:pt x="0" y="136525"/>
                </a:lnTo>
                <a:close/>
              </a:path>
            </a:pathLst>
          </a:custGeom>
          <a:solidFill>
            <a:srgbClr val="9999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5940" y="517743"/>
            <a:ext cx="8072119" cy="18656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9A3C0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3450" y="1834641"/>
            <a:ext cx="7477099" cy="38506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6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8.png"/><Relationship Id="rId10" Type="http://schemas.openxmlformats.org/officeDocument/2006/relationships/image" Target="../media/image31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25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9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25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8.png"/><Relationship Id="rId3" Type="http://schemas.openxmlformats.org/officeDocument/2006/relationships/image" Target="../media/image6.png"/><Relationship Id="rId7" Type="http://schemas.openxmlformats.org/officeDocument/2006/relationships/image" Target="../media/image43.png"/><Relationship Id="rId12" Type="http://schemas.openxmlformats.org/officeDocument/2006/relationships/image" Target="../media/image4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6.png"/><Relationship Id="rId5" Type="http://schemas.openxmlformats.org/officeDocument/2006/relationships/image" Target="../media/image41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image" Target="../media/image40.png"/><Relationship Id="rId9" Type="http://schemas.openxmlformats.org/officeDocument/2006/relationships/image" Target="../media/image34.png"/><Relationship Id="rId1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6.png"/><Relationship Id="rId7" Type="http://schemas.openxmlformats.org/officeDocument/2006/relationships/image" Target="../media/image54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g"/><Relationship Id="rId3" Type="http://schemas.openxmlformats.org/officeDocument/2006/relationships/image" Target="../media/image6.png"/><Relationship Id="rId7" Type="http://schemas.openxmlformats.org/officeDocument/2006/relationships/image" Target="../media/image61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g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6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.png"/><Relationship Id="rId7" Type="http://schemas.openxmlformats.org/officeDocument/2006/relationships/image" Target="../media/image7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g"/><Relationship Id="rId3" Type="http://schemas.openxmlformats.org/officeDocument/2006/relationships/image" Target="../media/image6.png"/><Relationship Id="rId7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7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g"/><Relationship Id="rId5" Type="http://schemas.openxmlformats.org/officeDocument/2006/relationships/image" Target="../media/image8.png"/><Relationship Id="rId4" Type="http://schemas.openxmlformats.org/officeDocument/2006/relationships/image" Target="../media/image8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42.png"/><Relationship Id="rId4" Type="http://schemas.openxmlformats.org/officeDocument/2006/relationships/image" Target="../media/image8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8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g"/><Relationship Id="rId3" Type="http://schemas.openxmlformats.org/officeDocument/2006/relationships/image" Target="../media/image6.png"/><Relationship Id="rId7" Type="http://schemas.openxmlformats.org/officeDocument/2006/relationships/image" Target="../media/image88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11" Type="http://schemas.openxmlformats.org/officeDocument/2006/relationships/image" Target="../media/image92.jpg"/><Relationship Id="rId5" Type="http://schemas.openxmlformats.org/officeDocument/2006/relationships/image" Target="../media/image86.png"/><Relationship Id="rId10" Type="http://schemas.openxmlformats.org/officeDocument/2006/relationships/image" Target="../media/image91.jpg"/><Relationship Id="rId4" Type="http://schemas.openxmlformats.org/officeDocument/2006/relationships/image" Target="../media/image85.png"/><Relationship Id="rId9" Type="http://schemas.openxmlformats.org/officeDocument/2006/relationships/image" Target="../media/image90.jp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g"/><Relationship Id="rId3" Type="http://schemas.openxmlformats.org/officeDocument/2006/relationships/image" Target="../media/image6.png"/><Relationship Id="rId7" Type="http://schemas.openxmlformats.org/officeDocument/2006/relationships/image" Target="../media/image9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Relationship Id="rId9" Type="http://schemas.openxmlformats.org/officeDocument/2006/relationships/image" Target="../media/image98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9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6.png"/><Relationship Id="rId7" Type="http://schemas.openxmlformats.org/officeDocument/2006/relationships/image" Target="../media/image10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9100" y="2057400"/>
            <a:ext cx="8305800" cy="1905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</a:ln>
        </p:spPr>
        <p:txBody>
          <a:bodyPr vert="horz" wrap="square" lIns="0" tIns="120014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944"/>
              </a:spcBef>
            </a:pPr>
            <a:r>
              <a:rPr sz="5400" b="1" dirty="0">
                <a:latin typeface="Verdana"/>
                <a:cs typeface="Verdana"/>
              </a:rPr>
              <a:t>Personal</a:t>
            </a:r>
            <a:r>
              <a:rPr sz="5400" b="1" spc="-75" dirty="0">
                <a:latin typeface="Verdana"/>
                <a:cs typeface="Verdana"/>
              </a:rPr>
              <a:t> </a:t>
            </a:r>
            <a:r>
              <a:rPr sz="5400" b="1" dirty="0">
                <a:latin typeface="Verdana"/>
                <a:cs typeface="Verdana"/>
              </a:rPr>
              <a:t>Protective</a:t>
            </a:r>
            <a:endParaRPr sz="5400" dirty="0">
              <a:latin typeface="Verdana"/>
              <a:cs typeface="Verdana"/>
            </a:endParaRPr>
          </a:p>
          <a:p>
            <a:pPr marL="1905" algn="ctr">
              <a:lnSpc>
                <a:spcPct val="100000"/>
              </a:lnSpc>
            </a:pPr>
            <a:r>
              <a:rPr sz="5400" b="1" spc="-5" dirty="0">
                <a:latin typeface="Verdana"/>
                <a:cs typeface="Verdana"/>
              </a:rPr>
              <a:t>Equipment</a:t>
            </a:r>
            <a:endParaRPr sz="5400" dirty="0">
              <a:latin typeface="Verdana"/>
              <a:cs typeface="Verdana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0ACD14D-B406-4BCC-8777-31A3034F4231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980C792-6C49-4D4C-9FD4-55A116BFEE39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3523133A-A31A-4BE1-A411-62B762289B86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F33D29F2-8699-4C7E-9962-8C8656F96649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9" name="Group 8">
                  <a:extLst>
                    <a:ext uri="{FF2B5EF4-FFF2-40B4-BE49-F238E27FC236}">
                      <a16:creationId xmlns:a16="http://schemas.microsoft.com/office/drawing/2014/main" id="{104D2A13-47A4-4206-98EC-E2B7684258BF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0" name="Rectangle 10">
                    <a:extLst>
                      <a:ext uri="{FF2B5EF4-FFF2-40B4-BE49-F238E27FC236}">
                        <a16:creationId xmlns:a16="http://schemas.microsoft.com/office/drawing/2014/main" id="{8416D7CD-870F-4675-8A00-82969B96AC4C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D111B58E-0803-44F2-B0CD-D69EEE69205C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3F701991-DA61-402B-9FD2-474AEE5E2F77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027C7C2-8128-4005-A649-E212C4F45655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C46643D-6783-4F2B-A9E5-7D9A1FDC3AF5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BAF50F5-A9F2-4394-804F-BB040C4DFF2B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E1D50E1-285E-4D9E-B782-D68A6310A4A1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8565532A-A884-4EBF-895B-40D709DB3B3B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D46001AA-F33F-4F63-9877-C430973E6F1D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73FCE713-23B5-47AF-8267-46D141580886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3EA7BCDB-E074-407E-9772-B90E22B33BF5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DF7F751D-CBD6-47D8-976D-2829F9FD8A69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ADBEEC2-4D46-49B2-BF8C-F4F4E53D8584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6480" y="737644"/>
            <a:ext cx="8097520" cy="1864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400" b="0" u="heavy" spc="-5" dirty="0">
                <a:latin typeface="Verdana"/>
                <a:cs typeface="Verdana"/>
              </a:rPr>
              <a:t>Safety </a:t>
            </a:r>
            <a:r>
              <a:rPr sz="4400" b="0" u="heavy" dirty="0">
                <a:latin typeface="Verdana"/>
                <a:cs typeface="Verdana"/>
              </a:rPr>
              <a:t>Spectacles or</a:t>
            </a:r>
            <a:r>
              <a:rPr sz="4400" b="0" u="heavy" spc="-110" dirty="0">
                <a:latin typeface="Verdana"/>
                <a:cs typeface="Verdana"/>
              </a:rPr>
              <a:t> </a:t>
            </a:r>
            <a:r>
              <a:rPr sz="4400" b="0" u="heavy" spc="-5" dirty="0">
                <a:latin typeface="Verdana"/>
                <a:cs typeface="Verdana"/>
              </a:rPr>
              <a:t>Glasses</a:t>
            </a:r>
            <a:endParaRPr sz="4400" dirty="0">
              <a:latin typeface="Verdana"/>
              <a:cs typeface="Verdana"/>
            </a:endParaRPr>
          </a:p>
          <a:p>
            <a:pPr marL="12700" marR="71755">
              <a:lnSpc>
                <a:spcPct val="100000"/>
              </a:lnSpc>
              <a:spcBef>
                <a:spcPts val="15"/>
              </a:spcBef>
            </a:pP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are primary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protective </a:t>
            </a: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devices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intended </a:t>
            </a:r>
            <a:r>
              <a:rPr sz="2600" b="0" spc="5" dirty="0">
                <a:solidFill>
                  <a:srgbClr val="000000"/>
                </a:solidFill>
                <a:latin typeface="Verdana"/>
                <a:cs typeface="Verdana"/>
              </a:rPr>
              <a:t>to  </a:t>
            </a: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shield the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wearer’s </a:t>
            </a:r>
            <a:r>
              <a:rPr sz="2600" b="0" spc="-10" dirty="0">
                <a:solidFill>
                  <a:srgbClr val="000000"/>
                </a:solidFill>
                <a:latin typeface="Verdana"/>
                <a:cs typeface="Verdana"/>
              </a:rPr>
              <a:t>eyes </a:t>
            </a: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from flying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and</a:t>
            </a:r>
            <a:r>
              <a:rPr sz="2600" b="0" spc="-8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striking  objects, glare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and </a:t>
            </a: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injurious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radiation</a:t>
            </a:r>
            <a:r>
              <a:rPr sz="2600" b="0" spc="-8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hazards.</a:t>
            </a:r>
            <a:endParaRPr sz="2600" dirty="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200" y="2590673"/>
            <a:ext cx="4114800" cy="23987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76800" y="2590673"/>
            <a:ext cx="3886200" cy="24241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07340" y="5073650"/>
            <a:ext cx="8453755" cy="1283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3200" dirty="0">
                <a:latin typeface="Verdana"/>
                <a:cs typeface="Verdana"/>
              </a:rPr>
              <a:t>Sideshield </a:t>
            </a:r>
            <a:r>
              <a:rPr sz="2600" dirty="0">
                <a:latin typeface="Verdana"/>
                <a:cs typeface="Verdana"/>
              </a:rPr>
              <a:t>is an </a:t>
            </a:r>
            <a:r>
              <a:rPr sz="2600" spc="-5" dirty="0">
                <a:latin typeface="Verdana"/>
                <a:cs typeface="Verdana"/>
              </a:rPr>
              <a:t>integral device </a:t>
            </a:r>
            <a:r>
              <a:rPr sz="2600" dirty="0">
                <a:latin typeface="Verdana"/>
                <a:cs typeface="Verdana"/>
              </a:rPr>
              <a:t>or an accessory  attached </a:t>
            </a:r>
            <a:r>
              <a:rPr sz="2600" spc="-5" dirty="0">
                <a:latin typeface="Verdana"/>
                <a:cs typeface="Verdana"/>
              </a:rPr>
              <a:t>to </a:t>
            </a:r>
            <a:r>
              <a:rPr sz="2600" dirty="0">
                <a:latin typeface="Verdana"/>
                <a:cs typeface="Verdana"/>
              </a:rPr>
              <a:t>spectacles </a:t>
            </a:r>
            <a:r>
              <a:rPr sz="2600" spc="-5" dirty="0">
                <a:latin typeface="Verdana"/>
                <a:cs typeface="Verdana"/>
              </a:rPr>
              <a:t>that provides </a:t>
            </a:r>
            <a:r>
              <a:rPr sz="2600" dirty="0">
                <a:latin typeface="Verdana"/>
                <a:cs typeface="Verdana"/>
              </a:rPr>
              <a:t>side </a:t>
            </a:r>
            <a:r>
              <a:rPr sz="2600" spc="-5" dirty="0">
                <a:latin typeface="Verdana"/>
                <a:cs typeface="Verdana"/>
              </a:rPr>
              <a:t>exposure  </a:t>
            </a:r>
            <a:r>
              <a:rPr sz="2600" dirty="0">
                <a:latin typeface="Verdana"/>
                <a:cs typeface="Verdana"/>
              </a:rPr>
              <a:t>protection </a:t>
            </a:r>
            <a:r>
              <a:rPr sz="2600" spc="-5" dirty="0">
                <a:latin typeface="Verdana"/>
                <a:cs typeface="Verdana"/>
              </a:rPr>
              <a:t>to the</a:t>
            </a:r>
            <a:r>
              <a:rPr sz="2600" spc="-110" dirty="0">
                <a:latin typeface="Verdana"/>
                <a:cs typeface="Verdana"/>
              </a:rPr>
              <a:t> </a:t>
            </a:r>
            <a:r>
              <a:rPr sz="2600" spc="-10" dirty="0">
                <a:latin typeface="Verdana"/>
                <a:cs typeface="Verdana"/>
              </a:rPr>
              <a:t>eye.</a:t>
            </a:r>
            <a:endParaRPr sz="26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D934DD8-829F-46BC-B39A-AAE908131BF3}"/>
              </a:ext>
            </a:extLst>
          </p:cNvPr>
          <p:cNvGrpSpPr/>
          <p:nvPr/>
        </p:nvGrpSpPr>
        <p:grpSpPr>
          <a:xfrm>
            <a:off x="0" y="-54287"/>
            <a:ext cx="9296400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F38B251-642E-4704-B678-713866748528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86A70556-A364-4EEC-A16B-3D69F7A0BD76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5DF4DB25-808A-48C3-9B2E-B04EEC1C2C90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7F9341C6-25DF-47B3-92DB-6DB5A8BC0FE7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4C457AD0-F6A9-4119-9D6B-9E5D1C604A4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7B3FA5EA-99B4-490D-9E9F-A713E07B6DB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F792B28F-BDAC-4BFA-8DE5-0FD183427740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6EE827A-58DB-4271-87FF-678B4D1FF530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74188" y="995458"/>
            <a:ext cx="8072119" cy="1865630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indent="196215">
              <a:lnSpc>
                <a:spcPct val="100000"/>
              </a:lnSpc>
              <a:spcBef>
                <a:spcPts val="5"/>
              </a:spcBef>
            </a:pPr>
            <a:r>
              <a:rPr sz="4400" b="0" u="heavy" dirty="0">
                <a:latin typeface="Verdana"/>
                <a:cs typeface="Verdana"/>
              </a:rPr>
              <a:t>Goggles </a:t>
            </a: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are primary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protective</a:t>
            </a:r>
            <a:r>
              <a:rPr sz="2600" b="0" spc="-13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devices</a:t>
            </a:r>
            <a:endParaRPr sz="2600" dirty="0">
              <a:latin typeface="Verdana"/>
              <a:cs typeface="Verdana"/>
            </a:endParaRPr>
          </a:p>
          <a:p>
            <a:pPr marR="5080">
              <a:lnSpc>
                <a:spcPct val="100000"/>
              </a:lnSpc>
              <a:spcBef>
                <a:spcPts val="10"/>
              </a:spcBef>
            </a:pP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intended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to </a:t>
            </a: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fit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the face immediately </a:t>
            </a: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surrounding 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the</a:t>
            </a:r>
            <a:r>
              <a:rPr sz="2600" b="0" spc="-7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2600" b="0" spc="-10" dirty="0">
                <a:solidFill>
                  <a:srgbClr val="000000"/>
                </a:solidFill>
                <a:latin typeface="Verdana"/>
                <a:cs typeface="Verdana"/>
              </a:rPr>
              <a:t>eyes</a:t>
            </a:r>
            <a:r>
              <a:rPr sz="3200" b="0" spc="-10" dirty="0">
                <a:solidFill>
                  <a:srgbClr val="000000"/>
                </a:solidFill>
                <a:latin typeface="Verdana"/>
                <a:cs typeface="Verdana"/>
              </a:rPr>
              <a:t>.</a:t>
            </a:r>
            <a:endParaRPr sz="3200" dirty="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9740" y="5172075"/>
            <a:ext cx="7872730" cy="7962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600" spc="-5" dirty="0">
                <a:latin typeface="Verdana"/>
                <a:cs typeface="Verdana"/>
              </a:rPr>
              <a:t>Unlike safety glasses, goggles provide </a:t>
            </a:r>
            <a:r>
              <a:rPr sz="2600" dirty="0">
                <a:latin typeface="Verdana"/>
                <a:cs typeface="Verdana"/>
              </a:rPr>
              <a:t>a secure  shield around </a:t>
            </a:r>
            <a:r>
              <a:rPr sz="2600" spc="5" dirty="0">
                <a:latin typeface="Verdana"/>
                <a:cs typeface="Verdana"/>
              </a:rPr>
              <a:t>the </a:t>
            </a:r>
            <a:r>
              <a:rPr sz="2600" dirty="0">
                <a:latin typeface="Verdana"/>
                <a:cs typeface="Verdana"/>
              </a:rPr>
              <a:t>entire </a:t>
            </a:r>
            <a:r>
              <a:rPr sz="2600" spc="-15" dirty="0">
                <a:latin typeface="Verdana"/>
                <a:cs typeface="Verdana"/>
              </a:rPr>
              <a:t>eye</a:t>
            </a:r>
            <a:r>
              <a:rPr sz="2600" spc="-10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area.</a:t>
            </a:r>
            <a:endParaRPr sz="26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18978" y="2738075"/>
            <a:ext cx="3200400" cy="2444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957689" y="2556566"/>
            <a:ext cx="3200400" cy="24669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52F6AA0-015B-40EC-AF5B-E1A2538DA8A1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5645DF2-2EE7-434D-A8EC-3474837F667A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41546411-51BE-4E69-9E3B-3827C8CF24F4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AC67CBD9-0552-4786-8D8A-3F043B100959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5AED6912-3EF4-4E1C-87A6-C94F22158B01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B217B2E8-9572-42D9-A1D0-AA87003B974A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E2866C47-AF9E-476C-B8F9-37B4ADA5193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B94B6C20-E83B-4432-B89C-EE7A5CCF075D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A59E26E-D0BA-43D5-9553-DC11D7FB6FA4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07595" y="1458621"/>
            <a:ext cx="8072119" cy="1865630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4400" b="0" u="heavy" spc="-55" dirty="0">
                <a:latin typeface="Verdana"/>
                <a:cs typeface="Verdana"/>
              </a:rPr>
              <a:t>Face </a:t>
            </a:r>
            <a:r>
              <a:rPr sz="4400" b="0" u="heavy" dirty="0">
                <a:latin typeface="Verdana"/>
                <a:cs typeface="Verdana"/>
              </a:rPr>
              <a:t>Shield </a:t>
            </a: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is a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protective</a:t>
            </a:r>
            <a:r>
              <a:rPr sz="2600" b="0" spc="-5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device</a:t>
            </a:r>
            <a:endParaRPr sz="2600" dirty="0"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  <a:spcBef>
                <a:spcPts val="15"/>
              </a:spcBef>
            </a:pP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intended </a:t>
            </a:r>
            <a:r>
              <a:rPr sz="2600" b="0" spc="5" dirty="0">
                <a:solidFill>
                  <a:srgbClr val="000000"/>
                </a:solidFill>
                <a:latin typeface="Verdana"/>
                <a:cs typeface="Verdana"/>
              </a:rPr>
              <a:t>to </a:t>
            </a: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shield the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wearer’s </a:t>
            </a: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face, or</a:t>
            </a:r>
            <a:r>
              <a:rPr sz="2600" b="0" spc="-65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portions 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thereof </a:t>
            </a: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from striking objects or chemical,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heat  and </a:t>
            </a:r>
            <a:r>
              <a:rPr sz="2600" b="0" dirty="0">
                <a:solidFill>
                  <a:srgbClr val="000000"/>
                </a:solidFill>
                <a:latin typeface="Verdana"/>
                <a:cs typeface="Verdana"/>
              </a:rPr>
              <a:t>glare</a:t>
            </a:r>
            <a:r>
              <a:rPr sz="2600" b="0" spc="-7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sz="2600" b="0" spc="-5" dirty="0">
                <a:solidFill>
                  <a:srgbClr val="000000"/>
                </a:solidFill>
                <a:latin typeface="Verdana"/>
                <a:cs typeface="Verdana"/>
              </a:rPr>
              <a:t>hazards.</a:t>
            </a:r>
            <a:endParaRPr sz="2600" dirty="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447800" y="3429000"/>
            <a:ext cx="6483350" cy="32082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30C2FB47-800D-4C4C-8F59-F98759BA4963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9F1154E-1939-4D69-A052-06830E40FFD7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9E9BB766-9190-4DA7-AE52-8995253D16E7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C975F92C-2B8E-43D8-94E8-DE4421631078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62163BF2-6FD3-4844-BD59-889E42A33529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5" name="Rectangle 10">
                    <a:extLst>
                      <a:ext uri="{FF2B5EF4-FFF2-40B4-BE49-F238E27FC236}">
                        <a16:creationId xmlns:a16="http://schemas.microsoft.com/office/drawing/2014/main" id="{4BCAA5B3-579C-418D-B6D2-22BE76CE1D26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B2764B62-62CF-4A82-A070-74860E5CC144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B4D9A24C-059D-4B05-80F1-E96250166862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9C59E24-110A-40FA-B880-448EDC8A4F53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754902" y="1193616"/>
            <a:ext cx="8019288" cy="13411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56782" y="1898295"/>
            <a:ext cx="8217408" cy="1341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869935" y="1086611"/>
            <a:ext cx="961644" cy="13411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31115" y="1375433"/>
            <a:ext cx="7456805" cy="146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4800" b="0" dirty="0">
                <a:latin typeface="Arial"/>
                <a:cs typeface="Arial"/>
              </a:rPr>
              <a:t>When Should You Wear</a:t>
            </a:r>
            <a:r>
              <a:rPr sz="4800" b="0" spc="-20" dirty="0">
                <a:latin typeface="Arial"/>
                <a:cs typeface="Arial"/>
              </a:rPr>
              <a:t> </a:t>
            </a:r>
            <a:r>
              <a:rPr sz="4800" b="0" dirty="0">
                <a:latin typeface="Arial"/>
                <a:cs typeface="Arial"/>
              </a:rPr>
              <a:t>a</a:t>
            </a:r>
            <a:endParaRPr sz="48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4800" b="0" spc="-5" dirty="0">
                <a:latin typeface="Arial"/>
                <a:cs typeface="Arial"/>
              </a:rPr>
              <a:t>Hearing </a:t>
            </a:r>
            <a:r>
              <a:rPr sz="4800" b="0" dirty="0">
                <a:latin typeface="Arial"/>
                <a:cs typeface="Arial"/>
              </a:rPr>
              <a:t>Protection</a:t>
            </a:r>
            <a:r>
              <a:rPr sz="4800" b="0" spc="50" dirty="0">
                <a:latin typeface="Arial"/>
                <a:cs typeface="Arial"/>
              </a:rPr>
              <a:t> </a:t>
            </a:r>
            <a:r>
              <a:rPr sz="4800" b="0" spc="-5" dirty="0">
                <a:latin typeface="Arial"/>
                <a:cs typeface="Arial"/>
              </a:rPr>
              <a:t>Device?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78940" y="3027425"/>
            <a:ext cx="6690995" cy="1706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800" spc="-65" dirty="0">
                <a:latin typeface="Verdana"/>
                <a:cs typeface="Verdana"/>
              </a:rPr>
              <a:t>You </a:t>
            </a:r>
            <a:r>
              <a:rPr sz="2800" spc="-10" dirty="0">
                <a:latin typeface="Verdana"/>
                <a:cs typeface="Verdana"/>
              </a:rPr>
              <a:t>should </a:t>
            </a:r>
            <a:r>
              <a:rPr sz="2800" spc="-5" dirty="0">
                <a:latin typeface="Verdana"/>
                <a:cs typeface="Verdana"/>
              </a:rPr>
              <a:t>wear a </a:t>
            </a:r>
            <a:r>
              <a:rPr sz="2800" spc="-10" dirty="0">
                <a:latin typeface="Verdana"/>
                <a:cs typeface="Verdana"/>
              </a:rPr>
              <a:t>hearing protection  device whenever </a:t>
            </a:r>
            <a:r>
              <a:rPr sz="2800" spc="-15" dirty="0">
                <a:latin typeface="Verdana"/>
                <a:cs typeface="Verdana"/>
              </a:rPr>
              <a:t>you </a:t>
            </a:r>
            <a:r>
              <a:rPr sz="2800" spc="-5" dirty="0">
                <a:latin typeface="Verdana"/>
                <a:cs typeface="Verdana"/>
              </a:rPr>
              <a:t>are exposed </a:t>
            </a:r>
            <a:r>
              <a:rPr sz="2800" spc="-10" dirty="0">
                <a:latin typeface="Verdana"/>
                <a:cs typeface="Verdana"/>
              </a:rPr>
              <a:t>to  noise that is </a:t>
            </a:r>
            <a:r>
              <a:rPr sz="2800" spc="-5" dirty="0">
                <a:latin typeface="Verdana"/>
                <a:cs typeface="Verdana"/>
              </a:rPr>
              <a:t>90 </a:t>
            </a:r>
            <a:r>
              <a:rPr sz="2800" spc="-10" dirty="0">
                <a:latin typeface="Verdana"/>
                <a:cs typeface="Verdana"/>
              </a:rPr>
              <a:t>decibels </a:t>
            </a:r>
            <a:r>
              <a:rPr sz="2800" spc="-5" dirty="0">
                <a:latin typeface="Verdana"/>
                <a:cs typeface="Verdana"/>
              </a:rPr>
              <a:t>or </a:t>
            </a:r>
            <a:r>
              <a:rPr sz="2800" spc="-10" dirty="0">
                <a:latin typeface="Verdana"/>
                <a:cs typeface="Verdana"/>
              </a:rPr>
              <a:t>greater  </a:t>
            </a:r>
            <a:r>
              <a:rPr sz="2800" spc="-5" dirty="0">
                <a:latin typeface="Verdana"/>
                <a:cs typeface="Verdana"/>
              </a:rPr>
              <a:t>for an 8-hour </a:t>
            </a:r>
            <a:r>
              <a:rPr sz="2800" spc="-10" dirty="0">
                <a:latin typeface="Verdana"/>
                <a:cs typeface="Verdana"/>
              </a:rPr>
              <a:t>period </a:t>
            </a:r>
            <a:r>
              <a:rPr sz="2800" spc="-5" dirty="0">
                <a:latin typeface="Verdana"/>
                <a:cs typeface="Verdana"/>
              </a:rPr>
              <a:t>of</a:t>
            </a:r>
            <a:r>
              <a:rPr sz="2800" spc="50" dirty="0">
                <a:latin typeface="Verdana"/>
                <a:cs typeface="Verdana"/>
              </a:rPr>
              <a:t> </a:t>
            </a:r>
            <a:r>
              <a:rPr sz="2800" spc="-10" dirty="0">
                <a:latin typeface="Verdana"/>
                <a:cs typeface="Verdana"/>
              </a:rPr>
              <a:t>time.</a:t>
            </a:r>
            <a:endParaRPr sz="2800" dirty="0"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680" y="5041723"/>
            <a:ext cx="7543800" cy="145745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vert="horz" wrap="square" lIns="0" tIns="163195" rIns="0" bIns="0" rtlCol="0">
            <a:spAutoFit/>
          </a:bodyPr>
          <a:lstStyle/>
          <a:p>
            <a:pPr marL="409575" marR="582930" algn="just">
              <a:lnSpc>
                <a:spcPct val="100000"/>
              </a:lnSpc>
              <a:spcBef>
                <a:spcPts val="1285"/>
              </a:spcBef>
            </a:pPr>
            <a:r>
              <a:rPr sz="2800" spc="-5" dirty="0">
                <a:latin typeface="Verdana"/>
                <a:cs typeface="Verdana"/>
              </a:rPr>
              <a:t>A </a:t>
            </a:r>
            <a:r>
              <a:rPr sz="2800" spc="-5" dirty="0">
                <a:solidFill>
                  <a:srgbClr val="9A3C00"/>
                </a:solidFill>
                <a:latin typeface="Verdana"/>
                <a:cs typeface="Verdana"/>
              </a:rPr>
              <a:t>hearing </a:t>
            </a:r>
            <a:r>
              <a:rPr sz="2800" spc="-10" dirty="0">
                <a:solidFill>
                  <a:srgbClr val="9A3C00"/>
                </a:solidFill>
                <a:latin typeface="Verdana"/>
                <a:cs typeface="Verdana"/>
              </a:rPr>
              <a:t>protection device </a:t>
            </a:r>
            <a:r>
              <a:rPr sz="2800" spc="-25" dirty="0">
                <a:latin typeface="Verdana"/>
                <a:cs typeface="Verdana"/>
              </a:rPr>
              <a:t>is  </a:t>
            </a:r>
            <a:r>
              <a:rPr sz="2800" spc="-10" dirty="0">
                <a:latin typeface="Verdana"/>
                <a:cs typeface="Verdana"/>
              </a:rPr>
              <a:t>anything that </a:t>
            </a:r>
            <a:r>
              <a:rPr sz="2800" spc="-5" dirty="0">
                <a:latin typeface="Verdana"/>
                <a:cs typeface="Verdana"/>
              </a:rPr>
              <a:t>can be </a:t>
            </a:r>
            <a:r>
              <a:rPr sz="2800" spc="-10" dirty="0">
                <a:latin typeface="Verdana"/>
                <a:cs typeface="Verdana"/>
              </a:rPr>
              <a:t>worn </a:t>
            </a:r>
            <a:r>
              <a:rPr sz="2800" spc="-5" dirty="0">
                <a:latin typeface="Verdana"/>
                <a:cs typeface="Verdana"/>
              </a:rPr>
              <a:t>to reduce  </a:t>
            </a:r>
            <a:r>
              <a:rPr sz="2800" spc="-10" dirty="0">
                <a:latin typeface="Verdana"/>
                <a:cs typeface="Verdana"/>
              </a:rPr>
              <a:t>the level </a:t>
            </a:r>
            <a:r>
              <a:rPr sz="2800" spc="-5" dirty="0">
                <a:latin typeface="Verdana"/>
                <a:cs typeface="Verdana"/>
              </a:rPr>
              <a:t>of </a:t>
            </a:r>
            <a:r>
              <a:rPr sz="2800" spc="-10" dirty="0">
                <a:latin typeface="Verdana"/>
                <a:cs typeface="Verdana"/>
              </a:rPr>
              <a:t>sound </a:t>
            </a:r>
            <a:r>
              <a:rPr sz="2800" spc="-5" dirty="0">
                <a:latin typeface="Verdana"/>
                <a:cs typeface="Verdana"/>
              </a:rPr>
              <a:t>entering </a:t>
            </a:r>
            <a:r>
              <a:rPr sz="2800" spc="-10" dirty="0">
                <a:latin typeface="Verdana"/>
                <a:cs typeface="Verdana"/>
              </a:rPr>
              <a:t>the</a:t>
            </a:r>
            <a:r>
              <a:rPr sz="2800" spc="90" dirty="0">
                <a:latin typeface="Verdana"/>
                <a:cs typeface="Verdana"/>
              </a:rPr>
              <a:t> </a:t>
            </a:r>
            <a:r>
              <a:rPr sz="2800" spc="-105" dirty="0">
                <a:latin typeface="Verdana"/>
                <a:cs typeface="Verdana"/>
              </a:rPr>
              <a:t>ear.</a:t>
            </a:r>
            <a:endParaRPr sz="28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AF81E3B1-5714-439F-9F92-6D1168105331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098AD31-BB58-4953-BDD5-C1D169F0F603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6CBDD98B-12F4-4ED9-9F40-5394A892679D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E26CB7E1-094C-45D5-A4DC-270EF2E3DB04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2CD8509D-8271-4025-85C1-8037F2F81A26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22" name="Rectangle 10">
                    <a:extLst>
                      <a:ext uri="{FF2B5EF4-FFF2-40B4-BE49-F238E27FC236}">
                        <a16:creationId xmlns:a16="http://schemas.microsoft.com/office/drawing/2014/main" id="{31C4B981-E08F-429E-B831-B5F6A62ED739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23" name="Rectangle 22">
                    <a:extLst>
                      <a:ext uri="{FF2B5EF4-FFF2-40B4-BE49-F238E27FC236}">
                        <a16:creationId xmlns:a16="http://schemas.microsoft.com/office/drawing/2014/main" id="{247E43EC-91A1-43D3-8273-6E4F23FE2DFB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FBA5C116-C86E-4256-B52B-8586931F8201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47CE1D2-1DA9-44F8-9B84-FC7F0B9D0AF5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984503" y="783336"/>
            <a:ext cx="7234428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90459" y="783336"/>
            <a:ext cx="918972" cy="1231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38566" rIns="0" bIns="0" rtlCol="0">
            <a:spAutoFit/>
          </a:bodyPr>
          <a:lstStyle/>
          <a:p>
            <a:pPr marL="793115">
              <a:lnSpc>
                <a:spcPts val="5260"/>
              </a:lnSpc>
            </a:pPr>
            <a:r>
              <a:rPr sz="4400" dirty="0"/>
              <a:t>ARM’S LENGTH</a:t>
            </a:r>
            <a:r>
              <a:rPr sz="4400" spc="-120" dirty="0"/>
              <a:t> </a:t>
            </a:r>
            <a:r>
              <a:rPr sz="4400" dirty="0"/>
              <a:t>RULE</a:t>
            </a:r>
            <a:endParaRPr sz="4400"/>
          </a:p>
        </p:txBody>
      </p:sp>
      <p:sp>
        <p:nvSpPr>
          <p:cNvPr id="5" name="object 5"/>
          <p:cNvSpPr/>
          <p:nvPr/>
        </p:nvSpPr>
        <p:spPr>
          <a:xfrm>
            <a:off x="1088136" y="2292095"/>
            <a:ext cx="6960108" cy="7924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31036" y="2718816"/>
            <a:ext cx="6893052" cy="7924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31036" y="3145535"/>
            <a:ext cx="6912863" cy="79248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31036" y="3572255"/>
            <a:ext cx="6583679" cy="7924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31036" y="3998976"/>
            <a:ext cx="6102096" cy="79248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31036" y="4425696"/>
            <a:ext cx="5602223" cy="79248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431036" y="4852415"/>
            <a:ext cx="2881884" cy="79247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840479" y="4852415"/>
            <a:ext cx="594360" cy="79247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8136" y="5364479"/>
            <a:ext cx="594360" cy="79247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571880" rIns="0" bIns="0" rtlCol="0">
            <a:spAutoFit/>
          </a:bodyPr>
          <a:lstStyle/>
          <a:p>
            <a:pPr marL="819785" marR="5080" indent="-342900">
              <a:lnSpc>
                <a:spcPct val="100000"/>
              </a:lnSpc>
            </a:pPr>
            <a:r>
              <a:rPr b="1" spc="-5" dirty="0">
                <a:latin typeface="Verdana"/>
                <a:cs typeface="Verdana"/>
              </a:rPr>
              <a:t>“If two people (with no hearing  impairment) </a:t>
            </a:r>
            <a:r>
              <a:rPr b="1" spc="-10" dirty="0">
                <a:latin typeface="Verdana"/>
                <a:cs typeface="Verdana"/>
              </a:rPr>
              <a:t>have </a:t>
            </a:r>
            <a:r>
              <a:rPr b="1" spc="-5" dirty="0">
                <a:latin typeface="Verdana"/>
                <a:cs typeface="Verdana"/>
              </a:rPr>
              <a:t>to raise their  voices or </a:t>
            </a:r>
            <a:r>
              <a:rPr b="1" spc="-10" dirty="0">
                <a:latin typeface="Verdana"/>
                <a:cs typeface="Verdana"/>
              </a:rPr>
              <a:t>shout </a:t>
            </a:r>
            <a:r>
              <a:rPr b="1" spc="-5" dirty="0">
                <a:latin typeface="Verdana"/>
                <a:cs typeface="Verdana"/>
              </a:rPr>
              <a:t>to </a:t>
            </a:r>
            <a:r>
              <a:rPr b="1" spc="-10" dirty="0">
                <a:latin typeface="Verdana"/>
                <a:cs typeface="Verdana"/>
              </a:rPr>
              <a:t>be </a:t>
            </a:r>
            <a:r>
              <a:rPr b="1" spc="-5" dirty="0">
                <a:latin typeface="Verdana"/>
                <a:cs typeface="Verdana"/>
              </a:rPr>
              <a:t>heard in a  distance of less than an arm’s  length </a:t>
            </a:r>
            <a:r>
              <a:rPr b="1" spc="-10" dirty="0">
                <a:latin typeface="Verdana"/>
                <a:cs typeface="Verdana"/>
              </a:rPr>
              <a:t>from each </a:t>
            </a:r>
            <a:r>
              <a:rPr b="1" spc="-5" dirty="0">
                <a:latin typeface="Verdana"/>
                <a:cs typeface="Verdana"/>
              </a:rPr>
              <a:t>other, the  </a:t>
            </a:r>
            <a:r>
              <a:rPr b="1" spc="-10" dirty="0">
                <a:latin typeface="Verdana"/>
                <a:cs typeface="Verdana"/>
              </a:rPr>
              <a:t>sound </a:t>
            </a:r>
            <a:r>
              <a:rPr b="1" spc="-5" dirty="0">
                <a:latin typeface="Verdana"/>
                <a:cs typeface="Verdana"/>
              </a:rPr>
              <a:t>level is potentially  hazardous.”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5BEBF2D-CF86-4A2D-8799-C166E12677EC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28967DB-E1BD-40AB-8B12-6403EC43DCF5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6D2D9CAB-6E2A-4F19-AC70-742BE81A45AA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9A14CE9A-DDA2-4BE8-B5A1-4120ECEA770C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2C7DBC4B-94C7-41D0-B82B-30C27FC6EB6C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5" name="Rectangle 10">
                    <a:extLst>
                      <a:ext uri="{FF2B5EF4-FFF2-40B4-BE49-F238E27FC236}">
                        <a16:creationId xmlns:a16="http://schemas.microsoft.com/office/drawing/2014/main" id="{8AA46264-2473-4404-8FB3-B0C4463E9F6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F4FD6A22-B03D-4E10-AB13-E586DA770466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779C8D3A-E9C4-4523-A5A7-F252080327BF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ED893B9-1D43-4AC3-871D-ADCFF62C35F0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1024627" y="708543"/>
            <a:ext cx="8385048" cy="13411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64780" y="400811"/>
            <a:ext cx="961644" cy="1341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417625" y="867537"/>
            <a:ext cx="8072119" cy="1865630"/>
          </a:xfrm>
          <a:prstGeom prst="rect">
            <a:avLst/>
          </a:prstGeom>
        </p:spPr>
        <p:txBody>
          <a:bodyPr vert="horz" wrap="square" lIns="0" tIns="60106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b="0" dirty="0">
                <a:latin typeface="Arial"/>
                <a:cs typeface="Arial"/>
              </a:rPr>
              <a:t>Types of Hearing</a:t>
            </a:r>
            <a:r>
              <a:rPr sz="4800" b="0" spc="-5" dirty="0">
                <a:latin typeface="Arial"/>
                <a:cs typeface="Arial"/>
              </a:rPr>
              <a:t> Protectors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32484" y="1680209"/>
            <a:ext cx="7020559" cy="18561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1" i="1" dirty="0">
                <a:latin typeface="Arial"/>
                <a:cs typeface="Arial"/>
              </a:rPr>
              <a:t>Earplugs</a:t>
            </a:r>
            <a:endParaRPr sz="3200">
              <a:latin typeface="Arial"/>
              <a:cs typeface="Arial"/>
            </a:endParaRPr>
          </a:p>
          <a:p>
            <a:pPr marL="756285" marR="5080" indent="-90170">
              <a:lnSpc>
                <a:spcPct val="100000"/>
              </a:lnSpc>
              <a:spcBef>
                <a:spcPts val="690"/>
              </a:spcBef>
            </a:pPr>
            <a:r>
              <a:rPr sz="2800" spc="-5" dirty="0">
                <a:latin typeface="Arial"/>
                <a:cs typeface="Arial"/>
              </a:rPr>
              <a:t>Hearing </a:t>
            </a:r>
            <a:r>
              <a:rPr sz="2800" dirty="0">
                <a:latin typeface="Arial"/>
                <a:cs typeface="Arial"/>
              </a:rPr>
              <a:t>protectors </a:t>
            </a:r>
            <a:r>
              <a:rPr sz="2800" spc="-5" dirty="0">
                <a:latin typeface="Arial"/>
                <a:cs typeface="Arial"/>
              </a:rPr>
              <a:t>placed </a:t>
            </a:r>
            <a:r>
              <a:rPr sz="2800" dirty="0">
                <a:latin typeface="Arial"/>
                <a:cs typeface="Arial"/>
              </a:rPr>
              <a:t>inside </a:t>
            </a:r>
            <a:r>
              <a:rPr sz="2800" spc="-5" dirty="0">
                <a:latin typeface="Arial"/>
                <a:cs typeface="Arial"/>
              </a:rPr>
              <a:t>the </a:t>
            </a:r>
            <a:r>
              <a:rPr sz="2800" dirty="0">
                <a:latin typeface="Arial"/>
                <a:cs typeface="Arial"/>
              </a:rPr>
              <a:t>ear  </a:t>
            </a:r>
            <a:r>
              <a:rPr sz="2800" spc="-5" dirty="0">
                <a:latin typeface="Arial"/>
                <a:cs typeface="Arial"/>
              </a:rPr>
              <a:t>to block </a:t>
            </a:r>
            <a:r>
              <a:rPr sz="2800" dirty="0">
                <a:latin typeface="Arial"/>
                <a:cs typeface="Arial"/>
              </a:rPr>
              <a:t>out </a:t>
            </a:r>
            <a:r>
              <a:rPr sz="2800" spc="-5" dirty="0">
                <a:latin typeface="Arial"/>
                <a:cs typeface="Arial"/>
              </a:rPr>
              <a:t>noise. To work </a:t>
            </a:r>
            <a:r>
              <a:rPr sz="2800" dirty="0">
                <a:latin typeface="Arial"/>
                <a:cs typeface="Arial"/>
              </a:rPr>
              <a:t>effectively,  they should fit snugly </a:t>
            </a:r>
            <a:r>
              <a:rPr sz="2800" spc="-5" dirty="0">
                <a:latin typeface="Arial"/>
                <a:cs typeface="Arial"/>
              </a:rPr>
              <a:t>into the ear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canal.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334000" y="4114736"/>
            <a:ext cx="2147951" cy="22844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76400" y="4191000"/>
            <a:ext cx="2143125" cy="22447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0659D63F-A28F-4C3E-9DE0-FEAADD7D7CF8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F5CDE1A-C3F6-4474-98A8-9825C97A2ABA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80032362-2CBC-46A8-897F-E2B2A691012C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598B2B59-FF24-4B81-AB02-8BB4F4A2E23F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829D16B0-0302-433B-965E-88962B3FD72F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5" name="Rectangle 10">
                    <a:extLst>
                      <a:ext uri="{FF2B5EF4-FFF2-40B4-BE49-F238E27FC236}">
                        <a16:creationId xmlns:a16="http://schemas.microsoft.com/office/drawing/2014/main" id="{65C41D48-666A-4BF3-B096-396F08DC1982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448A04FD-6CF0-4815-BD3C-AAE687F9097D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6F847E36-0A87-465F-AF4B-78A1FD009BB8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C71AE73-5481-43ED-8B91-9C535E96B4A0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989076" y="573844"/>
            <a:ext cx="8385048" cy="13411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64780" y="324611"/>
            <a:ext cx="961644" cy="1341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76681" y="790055"/>
            <a:ext cx="8072119" cy="1865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b="0" dirty="0">
                <a:latin typeface="Arial"/>
                <a:cs typeface="Arial"/>
              </a:rPr>
              <a:t>Types of Hearing</a:t>
            </a:r>
            <a:r>
              <a:rPr sz="4800" b="0" spc="-5" dirty="0">
                <a:latin typeface="Arial"/>
                <a:cs typeface="Arial"/>
              </a:rPr>
              <a:t> Protectors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03580" y="1519935"/>
            <a:ext cx="7651115" cy="2282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1" i="1" dirty="0">
                <a:latin typeface="Arial"/>
                <a:cs typeface="Arial"/>
              </a:rPr>
              <a:t>Earmuffs</a:t>
            </a:r>
            <a:endParaRPr sz="3200">
              <a:latin typeface="Arial"/>
              <a:cs typeface="Arial"/>
            </a:endParaRPr>
          </a:p>
          <a:p>
            <a:pPr marL="756285" marR="5080" indent="8890">
              <a:lnSpc>
                <a:spcPct val="100000"/>
              </a:lnSpc>
              <a:spcBef>
                <a:spcPts val="690"/>
              </a:spcBef>
            </a:pPr>
            <a:r>
              <a:rPr sz="2800" spc="-5" dirty="0">
                <a:latin typeface="Arial"/>
                <a:cs typeface="Arial"/>
              </a:rPr>
              <a:t>A </a:t>
            </a:r>
            <a:r>
              <a:rPr sz="2800" dirty="0">
                <a:latin typeface="Arial"/>
                <a:cs typeface="Arial"/>
              </a:rPr>
              <a:t>device composed </a:t>
            </a:r>
            <a:r>
              <a:rPr sz="2800" spc="-5" dirty="0">
                <a:latin typeface="Arial"/>
                <a:cs typeface="Arial"/>
              </a:rPr>
              <a:t>of a </a:t>
            </a:r>
            <a:r>
              <a:rPr sz="2800" dirty="0">
                <a:latin typeface="Arial"/>
                <a:cs typeface="Arial"/>
              </a:rPr>
              <a:t>headband </a:t>
            </a:r>
            <a:r>
              <a:rPr sz="2800" spc="-5" dirty="0">
                <a:latin typeface="Arial"/>
                <a:cs typeface="Arial"/>
              </a:rPr>
              <a:t>with two  </a:t>
            </a:r>
            <a:r>
              <a:rPr sz="2800" dirty="0">
                <a:latin typeface="Arial"/>
                <a:cs typeface="Arial"/>
              </a:rPr>
              <a:t>cushioned </a:t>
            </a:r>
            <a:r>
              <a:rPr sz="2800" spc="-5" dirty="0">
                <a:latin typeface="Arial"/>
                <a:cs typeface="Arial"/>
              </a:rPr>
              <a:t>ear </a:t>
            </a:r>
            <a:r>
              <a:rPr sz="2800" dirty="0">
                <a:latin typeface="Arial"/>
                <a:cs typeface="Arial"/>
              </a:rPr>
              <a:t>cups that </a:t>
            </a:r>
            <a:r>
              <a:rPr sz="2800" spc="-5" dirty="0">
                <a:latin typeface="Arial"/>
                <a:cs typeface="Arial"/>
              </a:rPr>
              <a:t>form a </a:t>
            </a:r>
            <a:r>
              <a:rPr sz="2800" dirty="0">
                <a:latin typeface="Arial"/>
                <a:cs typeface="Arial"/>
              </a:rPr>
              <a:t>seal around  </a:t>
            </a:r>
            <a:r>
              <a:rPr sz="2800" spc="-5" dirty="0">
                <a:latin typeface="Arial"/>
                <a:cs typeface="Arial"/>
              </a:rPr>
              <a:t>the </a:t>
            </a:r>
            <a:r>
              <a:rPr sz="2800" dirty="0">
                <a:latin typeface="Arial"/>
                <a:cs typeface="Arial"/>
              </a:rPr>
              <a:t>outer ear, covering </a:t>
            </a:r>
            <a:r>
              <a:rPr sz="2800" spc="-5" dirty="0">
                <a:latin typeface="Arial"/>
                <a:cs typeface="Arial"/>
              </a:rPr>
              <a:t>it </a:t>
            </a:r>
            <a:r>
              <a:rPr sz="2800" dirty="0">
                <a:latin typeface="Arial"/>
                <a:cs typeface="Arial"/>
              </a:rPr>
              <a:t>completely and  blocking out the</a:t>
            </a:r>
            <a:r>
              <a:rPr sz="2800" spc="-65" dirty="0">
                <a:latin typeface="Arial"/>
                <a:cs typeface="Arial"/>
              </a:rPr>
              <a:t> </a:t>
            </a:r>
            <a:r>
              <a:rPr sz="2800" dirty="0">
                <a:latin typeface="Arial"/>
                <a:cs typeface="Arial"/>
              </a:rPr>
              <a:t>noise.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47800" y="3810000"/>
            <a:ext cx="2514600" cy="2286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81600" y="3810000"/>
            <a:ext cx="2286000" cy="2286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098BC325-F215-4E78-BDDF-BC6478C8144D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4FF43AF-52FC-44F1-9F16-98874E0308D1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00198893-983D-47D9-9F2F-74E95A9849E1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09E1B3C7-4A10-4A09-9121-196EF4929A38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5F0C58C1-CD26-466A-AF92-04F964F2EE75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31" name="Rectangle 10">
                    <a:extLst>
                      <a:ext uri="{FF2B5EF4-FFF2-40B4-BE49-F238E27FC236}">
                        <a16:creationId xmlns:a16="http://schemas.microsoft.com/office/drawing/2014/main" id="{4B252DBB-8E0D-4F67-B7B7-9CB356BCEE1A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853BF681-0017-44AD-85ED-66611DE3FB53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CA6F3944-E3CF-4C23-8D1E-AFE39836FB89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C2C3394-8D04-42E8-BCEE-6B00BF8D6432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935090" y="723503"/>
            <a:ext cx="5995416" cy="15072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35090" y="1519467"/>
            <a:ext cx="4166616" cy="15072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477767" y="1251203"/>
            <a:ext cx="1080515" cy="15072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286072" y="841180"/>
            <a:ext cx="8072119" cy="1865630"/>
          </a:xfrm>
          <a:prstGeom prst="rect">
            <a:avLst/>
          </a:prstGeom>
        </p:spPr>
        <p:txBody>
          <a:bodyPr vert="horz" wrap="square" lIns="0" tIns="109509" rIns="0" bIns="0" rtlCol="0">
            <a:spAutoFit/>
          </a:bodyPr>
          <a:lstStyle/>
          <a:p>
            <a:pPr marL="88900">
              <a:lnSpc>
                <a:spcPct val="100000"/>
              </a:lnSpc>
            </a:pPr>
            <a:r>
              <a:rPr sz="5400" b="0" dirty="0">
                <a:latin typeface="Arial"/>
                <a:cs typeface="Arial"/>
              </a:rPr>
              <a:t>RESPIRATORY</a:t>
            </a:r>
            <a:endParaRPr sz="5400" dirty="0">
              <a:latin typeface="Arial"/>
              <a:cs typeface="Arial"/>
            </a:endParaRPr>
          </a:p>
          <a:p>
            <a:pPr marL="88900">
              <a:lnSpc>
                <a:spcPct val="100000"/>
              </a:lnSpc>
            </a:pPr>
            <a:r>
              <a:rPr sz="5400" b="0" spc="-5" dirty="0">
                <a:latin typeface="Arial"/>
                <a:cs typeface="Arial"/>
              </a:rPr>
              <a:t>HAZARDS</a:t>
            </a:r>
            <a:endParaRPr sz="54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43712" y="2761488"/>
            <a:ext cx="755904" cy="6659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62227" y="2673095"/>
            <a:ext cx="2823972" cy="7924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413759" y="2673095"/>
            <a:ext cx="594360" cy="7924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43712" y="3401567"/>
            <a:ext cx="755904" cy="66598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62227" y="3313176"/>
            <a:ext cx="3816096" cy="79248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405884" y="3313176"/>
            <a:ext cx="594360" cy="7924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43712" y="4041647"/>
            <a:ext cx="755904" cy="6659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62227" y="3953255"/>
            <a:ext cx="3494532" cy="79248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084320" y="3953255"/>
            <a:ext cx="594360" cy="79248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43712" y="4681728"/>
            <a:ext cx="755904" cy="6659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62227" y="4593335"/>
            <a:ext cx="4235196" cy="79247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824984" y="4593335"/>
            <a:ext cx="594360" cy="7924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43712" y="5321808"/>
            <a:ext cx="755904" cy="6659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62227" y="5233415"/>
            <a:ext cx="4689348" cy="79247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279135" y="5233415"/>
            <a:ext cx="594360" cy="7924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917244" y="2787522"/>
            <a:ext cx="4596765" cy="29876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 dirty="0">
                <a:solidFill>
                  <a:srgbClr val="666699"/>
                </a:solidFill>
                <a:latin typeface="Webdings"/>
                <a:cs typeface="Webdings"/>
              </a:rPr>
              <a:t></a:t>
            </a:r>
            <a:r>
              <a:rPr sz="2800" b="1" spc="-5" dirty="0">
                <a:latin typeface="Verdana"/>
                <a:cs typeface="Verdana"/>
              </a:rPr>
              <a:t>Acids/Mists</a:t>
            </a:r>
            <a:endParaRPr sz="2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</a:pPr>
            <a:r>
              <a:rPr sz="2800" spc="-5" dirty="0">
                <a:solidFill>
                  <a:srgbClr val="666699"/>
                </a:solidFill>
                <a:latin typeface="Webdings"/>
                <a:cs typeface="Webdings"/>
              </a:rPr>
              <a:t></a:t>
            </a:r>
            <a:r>
              <a:rPr sz="2800" b="1" spc="-5" dirty="0">
                <a:latin typeface="Verdana"/>
                <a:cs typeface="Verdana"/>
              </a:rPr>
              <a:t>Solvents/Vapors</a:t>
            </a:r>
            <a:endParaRPr sz="2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</a:pPr>
            <a:r>
              <a:rPr sz="2800" spc="-10" dirty="0">
                <a:solidFill>
                  <a:srgbClr val="666699"/>
                </a:solidFill>
                <a:latin typeface="Webdings"/>
                <a:cs typeface="Webdings"/>
              </a:rPr>
              <a:t></a:t>
            </a:r>
            <a:r>
              <a:rPr sz="2800" b="1" spc="-10" dirty="0">
                <a:latin typeface="Verdana"/>
                <a:cs typeface="Verdana"/>
              </a:rPr>
              <a:t>Gases </a:t>
            </a:r>
            <a:r>
              <a:rPr sz="2800" b="1" spc="-5" dirty="0">
                <a:latin typeface="Verdana"/>
                <a:cs typeface="Verdana"/>
              </a:rPr>
              <a:t>/</a:t>
            </a:r>
            <a:r>
              <a:rPr sz="2800" b="1" spc="-35" dirty="0">
                <a:latin typeface="Verdana"/>
                <a:cs typeface="Verdana"/>
              </a:rPr>
              <a:t> </a:t>
            </a:r>
            <a:r>
              <a:rPr sz="2800" b="1" spc="-5" dirty="0">
                <a:latin typeface="Verdana"/>
                <a:cs typeface="Verdana"/>
              </a:rPr>
              <a:t>Smoke</a:t>
            </a:r>
            <a:endParaRPr sz="2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</a:pPr>
            <a:r>
              <a:rPr sz="2800" spc="-10" dirty="0">
                <a:solidFill>
                  <a:srgbClr val="666699"/>
                </a:solidFill>
                <a:latin typeface="Webdings"/>
                <a:cs typeface="Webdings"/>
              </a:rPr>
              <a:t></a:t>
            </a:r>
            <a:r>
              <a:rPr sz="2800" b="1" spc="-10" dirty="0">
                <a:latin typeface="Verdana"/>
                <a:cs typeface="Verdana"/>
              </a:rPr>
              <a:t>Dusts/Particulates</a:t>
            </a:r>
            <a:endParaRPr sz="28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</a:pPr>
            <a:r>
              <a:rPr sz="2800" spc="-10" dirty="0">
                <a:solidFill>
                  <a:srgbClr val="666699"/>
                </a:solidFill>
                <a:latin typeface="Webdings"/>
                <a:cs typeface="Webdings"/>
              </a:rPr>
              <a:t></a:t>
            </a:r>
            <a:r>
              <a:rPr sz="2800" b="1" spc="-10" dirty="0">
                <a:latin typeface="Verdana"/>
                <a:cs typeface="Verdana"/>
              </a:rPr>
              <a:t>Heavy</a:t>
            </a:r>
            <a:r>
              <a:rPr sz="2800" b="1" spc="-20" dirty="0">
                <a:latin typeface="Verdana"/>
                <a:cs typeface="Verdana"/>
              </a:rPr>
              <a:t> </a:t>
            </a:r>
            <a:r>
              <a:rPr sz="2800" b="1" spc="-5" dirty="0">
                <a:latin typeface="Verdana"/>
                <a:cs typeface="Verdana"/>
              </a:rPr>
              <a:t>Metals/Fumes</a:t>
            </a:r>
            <a:endParaRPr sz="2800">
              <a:latin typeface="Verdana"/>
              <a:cs typeface="Verdana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629400" y="1066800"/>
            <a:ext cx="2209800" cy="161442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553200" y="4876863"/>
            <a:ext cx="2209800" cy="155727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DEEED58-C722-46CD-A0FC-44A50CF91D4C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1EF7342-B264-486D-B630-61BEF6C6B5C0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E5D9D408-9C91-403B-B8F0-2D482748C22B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9F222F4C-FD69-4594-831A-66321E72CE10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7E00A28A-75CB-4194-A76E-FF38C404427C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9" name="Rectangle 10">
                    <a:extLst>
                      <a:ext uri="{FF2B5EF4-FFF2-40B4-BE49-F238E27FC236}">
                        <a16:creationId xmlns:a16="http://schemas.microsoft.com/office/drawing/2014/main" id="{57B00B46-CFC8-4AD8-8480-96DB51866E83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4E593CA0-54ED-42B6-AABC-B8C5C54EAA56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7EF89828-8E9E-4FDC-8764-0DAC392C6027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6ED64E7-9B54-4D62-8185-FD5ECDDB3FC8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760476" y="4715255"/>
            <a:ext cx="761999" cy="10378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0476" y="5279135"/>
            <a:ext cx="761999" cy="10378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90600" y="4191000"/>
            <a:ext cx="2487676" cy="17875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57600" y="4190936"/>
            <a:ext cx="2482850" cy="17256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442075" y="2303526"/>
            <a:ext cx="2038350" cy="373214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87782" y="1089630"/>
            <a:ext cx="9111996" cy="94227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414004" y="335279"/>
            <a:ext cx="729996" cy="11780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619760" y="1193926"/>
            <a:ext cx="8448040" cy="638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025"/>
              </a:lnSpc>
            </a:pPr>
            <a:r>
              <a:rPr sz="4200" spc="-5" dirty="0"/>
              <a:t>RESPIRATORY</a:t>
            </a:r>
            <a:r>
              <a:rPr sz="4200" spc="-25" dirty="0"/>
              <a:t> </a:t>
            </a:r>
            <a:r>
              <a:rPr sz="4200" spc="-5" dirty="0"/>
              <a:t>PROTECTION</a:t>
            </a:r>
            <a:endParaRPr sz="4200" dirty="0"/>
          </a:p>
        </p:txBody>
      </p:sp>
      <p:sp>
        <p:nvSpPr>
          <p:cNvPr id="10" name="object 10"/>
          <p:cNvSpPr/>
          <p:nvPr/>
        </p:nvSpPr>
        <p:spPr>
          <a:xfrm>
            <a:off x="1693164" y="3616452"/>
            <a:ext cx="675132" cy="90220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06553" rIns="0" bIns="0" rtlCol="0">
            <a:spAutoFit/>
          </a:bodyPr>
          <a:lstStyle/>
          <a:p>
            <a:pPr marL="248285">
              <a:lnSpc>
                <a:spcPct val="100000"/>
              </a:lnSpc>
            </a:pPr>
            <a:r>
              <a:rPr sz="2550" spc="10" dirty="0">
                <a:latin typeface="Wingdings"/>
                <a:cs typeface="Wingdings"/>
              </a:rPr>
              <a:t></a:t>
            </a:r>
            <a:r>
              <a:rPr sz="3200" spc="10" dirty="0">
                <a:solidFill>
                  <a:srgbClr val="000408"/>
                </a:solidFill>
                <a:latin typeface="Verdana"/>
                <a:cs typeface="Verdana"/>
              </a:rPr>
              <a:t>Filtration</a:t>
            </a:r>
            <a:r>
              <a:rPr sz="3200" spc="-50" dirty="0">
                <a:solidFill>
                  <a:srgbClr val="000408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0408"/>
                </a:solidFill>
                <a:latin typeface="Verdana"/>
                <a:cs typeface="Verdana"/>
              </a:rPr>
              <a:t>respirator</a:t>
            </a:r>
            <a:endParaRPr sz="3200">
              <a:latin typeface="Verdana"/>
              <a:cs typeface="Verdana"/>
            </a:endParaRPr>
          </a:p>
          <a:p>
            <a:pPr marL="248285">
              <a:lnSpc>
                <a:spcPct val="100000"/>
              </a:lnSpc>
              <a:spcBef>
                <a:spcPts val="380"/>
              </a:spcBef>
            </a:pPr>
            <a:r>
              <a:rPr sz="2550" spc="20" dirty="0">
                <a:latin typeface="Wingdings"/>
                <a:cs typeface="Wingdings"/>
              </a:rPr>
              <a:t></a:t>
            </a:r>
            <a:r>
              <a:rPr sz="3200" spc="20" dirty="0">
                <a:solidFill>
                  <a:srgbClr val="000408"/>
                </a:solidFill>
                <a:latin typeface="Verdana"/>
                <a:cs typeface="Verdana"/>
              </a:rPr>
              <a:t>Chemical</a:t>
            </a:r>
            <a:r>
              <a:rPr sz="3200" spc="-55" dirty="0">
                <a:solidFill>
                  <a:srgbClr val="000408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0408"/>
                </a:solidFill>
                <a:latin typeface="Verdana"/>
                <a:cs typeface="Verdana"/>
              </a:rPr>
              <a:t>respirator</a:t>
            </a:r>
            <a:endParaRPr sz="3200">
              <a:latin typeface="Verdana"/>
              <a:cs typeface="Verdana"/>
            </a:endParaRPr>
          </a:p>
          <a:p>
            <a:pPr marL="248285">
              <a:lnSpc>
                <a:spcPct val="100000"/>
              </a:lnSpc>
              <a:spcBef>
                <a:spcPts val="385"/>
              </a:spcBef>
            </a:pPr>
            <a:r>
              <a:rPr sz="2550" spc="10" dirty="0">
                <a:latin typeface="Wingdings"/>
                <a:cs typeface="Wingdings"/>
              </a:rPr>
              <a:t></a:t>
            </a:r>
            <a:r>
              <a:rPr sz="3200" spc="10" dirty="0">
                <a:solidFill>
                  <a:srgbClr val="000408"/>
                </a:solidFill>
                <a:latin typeface="Verdana"/>
                <a:cs typeface="Verdana"/>
              </a:rPr>
              <a:t>Air-supplying</a:t>
            </a:r>
            <a:r>
              <a:rPr sz="3200" spc="-55" dirty="0">
                <a:solidFill>
                  <a:srgbClr val="000408"/>
                </a:solidFill>
                <a:latin typeface="Verdana"/>
                <a:cs typeface="Verdana"/>
              </a:rPr>
              <a:t> </a:t>
            </a:r>
            <a:r>
              <a:rPr sz="3200" spc="-10" dirty="0">
                <a:solidFill>
                  <a:srgbClr val="000408"/>
                </a:solidFill>
                <a:latin typeface="Verdana"/>
                <a:cs typeface="Verdana"/>
              </a:rPr>
              <a:t>respirator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8119586-93AC-404E-B3DF-1DDDE19A58B9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F4AFB29-6586-4143-88B3-69C8C89BEA68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64CA142B-1D0D-4286-8EAF-89A39BD7D3FE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7E8C23E1-4B9C-4CF9-84B7-63C1255B264B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7375F1B5-4970-4A4C-A740-98F77A5246A7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6" name="Rectangle 10">
                    <a:extLst>
                      <a:ext uri="{FF2B5EF4-FFF2-40B4-BE49-F238E27FC236}">
                        <a16:creationId xmlns:a16="http://schemas.microsoft.com/office/drawing/2014/main" id="{1B01296D-2A05-4C09-B293-2E47132D7028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7" name="Rectangle 16">
                    <a:extLst>
                      <a:ext uri="{FF2B5EF4-FFF2-40B4-BE49-F238E27FC236}">
                        <a16:creationId xmlns:a16="http://schemas.microsoft.com/office/drawing/2014/main" id="{DB00409B-B3C9-4FCC-84A4-091125D52352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0B1D9065-92A0-4DED-8D1C-1D87E8D85C1F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3D35160-D62B-40F1-8CD1-9FDD813EAACA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39274" y="688213"/>
            <a:ext cx="3300095" cy="792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00" spc="-5" dirty="0"/>
              <a:t>FILTRATION</a:t>
            </a:r>
            <a:endParaRPr sz="2600" dirty="0"/>
          </a:p>
          <a:p>
            <a:pPr marL="12700">
              <a:lnSpc>
                <a:spcPct val="100000"/>
              </a:lnSpc>
              <a:tabLst>
                <a:tab pos="2894330" algn="l"/>
              </a:tabLst>
            </a:pPr>
            <a:r>
              <a:rPr sz="2600" spc="-5" dirty="0"/>
              <a:t>RESPIRAT</a:t>
            </a:r>
            <a:r>
              <a:rPr sz="2600" spc="-15" dirty="0"/>
              <a:t>O</a:t>
            </a:r>
            <a:r>
              <a:rPr sz="2600" spc="-5" dirty="0"/>
              <a:t>R</a:t>
            </a:r>
            <a:r>
              <a:rPr sz="2600" dirty="0"/>
              <a:t>S	or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445514"/>
            <a:ext cx="8027034" cy="503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691890">
              <a:lnSpc>
                <a:spcPct val="100000"/>
              </a:lnSpc>
              <a:tabLst>
                <a:tab pos="2403475" algn="l"/>
              </a:tabLst>
            </a:pPr>
            <a:r>
              <a:rPr sz="2600" b="1" dirty="0">
                <a:solidFill>
                  <a:srgbClr val="9A3C00"/>
                </a:solidFill>
                <a:latin typeface="Verdana"/>
                <a:cs typeface="Verdana"/>
              </a:rPr>
              <a:t>Mechanical</a:t>
            </a:r>
            <a:r>
              <a:rPr sz="2600" b="1" spc="-135" dirty="0">
                <a:solidFill>
                  <a:srgbClr val="9A3C00"/>
                </a:solidFill>
                <a:latin typeface="Verdana"/>
                <a:cs typeface="Verdana"/>
              </a:rPr>
              <a:t> </a:t>
            </a:r>
            <a:r>
              <a:rPr sz="2600" b="1" dirty="0">
                <a:solidFill>
                  <a:srgbClr val="9A3C00"/>
                </a:solidFill>
                <a:latin typeface="Verdana"/>
                <a:cs typeface="Verdana"/>
              </a:rPr>
              <a:t>Respirators  </a:t>
            </a:r>
            <a:r>
              <a:rPr sz="2600" dirty="0">
                <a:latin typeface="Verdana"/>
                <a:cs typeface="Verdana"/>
              </a:rPr>
              <a:t>screen out </a:t>
            </a:r>
            <a:r>
              <a:rPr sz="2600" spc="-5" dirty="0">
                <a:latin typeface="Verdana"/>
                <a:cs typeface="Verdana"/>
              </a:rPr>
              <a:t>dust and</a:t>
            </a:r>
            <a:r>
              <a:rPr sz="2600" spc="-6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some  form</a:t>
            </a:r>
            <a:r>
              <a:rPr sz="2600" spc="-30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of</a:t>
            </a:r>
            <a:r>
              <a:rPr sz="2600" spc="5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mist.	Such</a:t>
            </a:r>
            <a:r>
              <a:rPr sz="2600" spc="-9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filters  </a:t>
            </a:r>
            <a:r>
              <a:rPr sz="2600" dirty="0">
                <a:latin typeface="Verdana"/>
                <a:cs typeface="Verdana"/>
              </a:rPr>
              <a:t>need </a:t>
            </a:r>
            <a:r>
              <a:rPr sz="2600" spc="-5" dirty="0">
                <a:latin typeface="Verdana"/>
                <a:cs typeface="Verdana"/>
              </a:rPr>
              <a:t>to </a:t>
            </a:r>
            <a:r>
              <a:rPr sz="2600" dirty="0">
                <a:latin typeface="Verdana"/>
                <a:cs typeface="Verdana"/>
              </a:rPr>
              <a:t>be replaced </a:t>
            </a:r>
            <a:r>
              <a:rPr sz="2600" spc="-10" dirty="0">
                <a:latin typeface="Verdana"/>
                <a:cs typeface="Verdana"/>
              </a:rPr>
              <a:t>at  </a:t>
            </a:r>
            <a:r>
              <a:rPr sz="2600" spc="-5" dirty="0">
                <a:latin typeface="Verdana"/>
                <a:cs typeface="Verdana"/>
              </a:rPr>
              <a:t>frequent</a:t>
            </a:r>
            <a:r>
              <a:rPr sz="2600" spc="-4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intervals.</a:t>
            </a:r>
            <a:endParaRPr sz="2600" dirty="0">
              <a:latin typeface="Verdana"/>
              <a:cs typeface="Verdana"/>
            </a:endParaRPr>
          </a:p>
          <a:p>
            <a:pPr marL="3594735">
              <a:lnSpc>
                <a:spcPct val="100000"/>
              </a:lnSpc>
              <a:spcBef>
                <a:spcPts val="980"/>
              </a:spcBef>
            </a:pPr>
            <a:r>
              <a:rPr sz="2400" b="1" dirty="0">
                <a:solidFill>
                  <a:srgbClr val="9A3C00"/>
                </a:solidFill>
                <a:latin typeface="Verdana"/>
                <a:cs typeface="Verdana"/>
              </a:rPr>
              <a:t>CHEMICAL</a:t>
            </a:r>
            <a:r>
              <a:rPr sz="2400" b="1" spc="-95" dirty="0">
                <a:solidFill>
                  <a:srgbClr val="9A3C00"/>
                </a:solidFill>
                <a:latin typeface="Verdana"/>
                <a:cs typeface="Verdana"/>
              </a:rPr>
              <a:t> </a:t>
            </a:r>
            <a:r>
              <a:rPr sz="2400" b="1" spc="-5" dirty="0">
                <a:solidFill>
                  <a:srgbClr val="9A3C00"/>
                </a:solidFill>
                <a:latin typeface="Verdana"/>
                <a:cs typeface="Verdana"/>
              </a:rPr>
              <a:t>CARTRIDGE</a:t>
            </a:r>
            <a:endParaRPr sz="2400" dirty="0">
              <a:latin typeface="Verdana"/>
              <a:cs typeface="Verdana"/>
            </a:endParaRPr>
          </a:p>
          <a:p>
            <a:pPr marL="3594735" marR="5080">
              <a:lnSpc>
                <a:spcPct val="100000"/>
              </a:lnSpc>
            </a:pPr>
            <a:r>
              <a:rPr sz="2400" b="1" spc="-5" dirty="0">
                <a:solidFill>
                  <a:srgbClr val="9A3C00"/>
                </a:solidFill>
                <a:latin typeface="Verdana"/>
                <a:cs typeface="Verdana"/>
              </a:rPr>
              <a:t>DEVICES </a:t>
            </a:r>
            <a:r>
              <a:rPr sz="2400" spc="-10" dirty="0">
                <a:latin typeface="Verdana"/>
                <a:cs typeface="Verdana"/>
              </a:rPr>
              <a:t>remove  </a:t>
            </a:r>
            <a:r>
              <a:rPr sz="2400" spc="-5" dirty="0">
                <a:latin typeface="Verdana"/>
                <a:cs typeface="Verdana"/>
              </a:rPr>
              <a:t>contaminants by passing </a:t>
            </a:r>
            <a:r>
              <a:rPr sz="2400" dirty="0">
                <a:latin typeface="Verdana"/>
                <a:cs typeface="Verdana"/>
              </a:rPr>
              <a:t>the  </a:t>
            </a:r>
            <a:r>
              <a:rPr sz="2400" spc="-5" dirty="0">
                <a:latin typeface="Verdana"/>
                <a:cs typeface="Verdana"/>
              </a:rPr>
              <a:t>tainted </a:t>
            </a:r>
            <a:r>
              <a:rPr sz="2400" spc="-10" dirty="0">
                <a:latin typeface="Verdana"/>
                <a:cs typeface="Verdana"/>
              </a:rPr>
              <a:t>air </a:t>
            </a:r>
            <a:r>
              <a:rPr sz="2400" spc="-5" dirty="0">
                <a:latin typeface="Verdana"/>
                <a:cs typeface="Verdana"/>
              </a:rPr>
              <a:t>through material  </a:t>
            </a:r>
            <a:r>
              <a:rPr sz="2400" dirty="0">
                <a:latin typeface="Verdana"/>
                <a:cs typeface="Verdana"/>
              </a:rPr>
              <a:t>that </a:t>
            </a:r>
            <a:r>
              <a:rPr sz="2400" spc="-10" dirty="0">
                <a:latin typeface="Verdana"/>
                <a:cs typeface="Verdana"/>
              </a:rPr>
              <a:t>traps </a:t>
            </a:r>
            <a:r>
              <a:rPr sz="2400" dirty="0">
                <a:latin typeface="Verdana"/>
                <a:cs typeface="Verdana"/>
              </a:rPr>
              <a:t>the harmful  </a:t>
            </a:r>
            <a:r>
              <a:rPr sz="2400" spc="-5" dirty="0">
                <a:latin typeface="Verdana"/>
                <a:cs typeface="Verdana"/>
              </a:rPr>
              <a:t>portions. There are specific  cartridges for specific  </a:t>
            </a:r>
            <a:r>
              <a:rPr sz="2400" dirty="0">
                <a:latin typeface="Verdana"/>
                <a:cs typeface="Verdana"/>
              </a:rPr>
              <a:t>contaminants.</a:t>
            </a:r>
          </a:p>
        </p:txBody>
      </p:sp>
      <p:sp>
        <p:nvSpPr>
          <p:cNvPr id="4" name="object 4"/>
          <p:cNvSpPr/>
          <p:nvPr/>
        </p:nvSpPr>
        <p:spPr>
          <a:xfrm>
            <a:off x="5562600" y="1143000"/>
            <a:ext cx="2274951" cy="16351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90600" y="4724400"/>
            <a:ext cx="1568450" cy="16002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14400" y="3733736"/>
            <a:ext cx="1066800" cy="78263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286000" y="3962336"/>
            <a:ext cx="1066800" cy="760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895600" y="4876800"/>
            <a:ext cx="990600" cy="7254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08B6256E-5E39-4636-881B-DEAA511CEC9F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9F6B446-564C-4B0E-8717-D97F2412EA68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3729EF1A-08DE-4800-899B-3227C1AFCC2B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881B3FC0-6D46-4EB2-A55F-B31985FA0F09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D132A05B-08B3-40C6-9327-9EDBF7AC27A6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DABCD883-6354-449E-B098-9AC7C1842EC0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3C6CDFF0-F59C-40EA-B1E4-A9A81FC69848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25F4D75E-99DF-4674-8039-82662CBB9DFC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B08266E-AADB-4634-9C9A-49705846582C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1313134" y="1365745"/>
            <a:ext cx="7288575" cy="147540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</a:ln>
        </p:spPr>
        <p:txBody>
          <a:bodyPr vert="horz" wrap="square" lIns="0" tIns="120014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944"/>
              </a:spcBef>
            </a:pPr>
            <a:r>
              <a:rPr sz="4400" b="1" dirty="0">
                <a:latin typeface="Verdana"/>
                <a:cs typeface="Verdana"/>
              </a:rPr>
              <a:t>Personal</a:t>
            </a:r>
            <a:r>
              <a:rPr sz="4400" b="1" spc="-75" dirty="0">
                <a:latin typeface="Verdana"/>
                <a:cs typeface="Verdana"/>
              </a:rPr>
              <a:t> </a:t>
            </a:r>
            <a:r>
              <a:rPr sz="4400" b="1" dirty="0">
                <a:latin typeface="Verdana"/>
                <a:cs typeface="Verdana"/>
              </a:rPr>
              <a:t>Protective</a:t>
            </a:r>
            <a:endParaRPr sz="4400" dirty="0">
              <a:latin typeface="Verdana"/>
              <a:cs typeface="Verdana"/>
            </a:endParaRPr>
          </a:p>
          <a:p>
            <a:pPr marL="1905" algn="ctr">
              <a:lnSpc>
                <a:spcPct val="100000"/>
              </a:lnSpc>
            </a:pPr>
            <a:r>
              <a:rPr sz="4400" b="1" spc="-5" dirty="0">
                <a:latin typeface="Verdana"/>
                <a:cs typeface="Verdana"/>
              </a:rPr>
              <a:t>Equipment</a:t>
            </a:r>
            <a:endParaRPr sz="4400" dirty="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12140" y="3321177"/>
            <a:ext cx="7989570" cy="171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800" spc="-15" dirty="0">
                <a:latin typeface="Verdana"/>
                <a:cs typeface="Verdana"/>
              </a:rPr>
              <a:t>Personal </a:t>
            </a:r>
            <a:r>
              <a:rPr sz="2800" spc="-10" dirty="0">
                <a:latin typeface="Verdana"/>
                <a:cs typeface="Verdana"/>
              </a:rPr>
              <a:t>protective equipment </a:t>
            </a:r>
            <a:r>
              <a:rPr sz="2800" spc="-5" dirty="0">
                <a:latin typeface="Verdana"/>
                <a:cs typeface="Verdana"/>
              </a:rPr>
              <a:t>are </a:t>
            </a:r>
            <a:r>
              <a:rPr sz="2800" spc="-20" dirty="0">
                <a:latin typeface="Verdana"/>
                <a:cs typeface="Verdana"/>
              </a:rPr>
              <a:t>variety </a:t>
            </a:r>
            <a:r>
              <a:rPr sz="2800" spc="-5" dirty="0">
                <a:latin typeface="Verdana"/>
                <a:cs typeface="Verdana"/>
              </a:rPr>
              <a:t>of  </a:t>
            </a:r>
            <a:r>
              <a:rPr sz="2800" spc="-10" dirty="0">
                <a:latin typeface="Verdana"/>
                <a:cs typeface="Verdana"/>
              </a:rPr>
              <a:t>devices </a:t>
            </a:r>
            <a:r>
              <a:rPr sz="2800" spc="-5" dirty="0">
                <a:latin typeface="Verdana"/>
                <a:cs typeface="Verdana"/>
              </a:rPr>
              <a:t>and </a:t>
            </a:r>
            <a:r>
              <a:rPr sz="2800" spc="-10" dirty="0">
                <a:latin typeface="Verdana"/>
                <a:cs typeface="Verdana"/>
              </a:rPr>
              <a:t>garments designed </a:t>
            </a:r>
            <a:r>
              <a:rPr sz="2800" spc="-5" dirty="0">
                <a:latin typeface="Verdana"/>
                <a:cs typeface="Verdana"/>
              </a:rPr>
              <a:t>to </a:t>
            </a:r>
            <a:r>
              <a:rPr sz="2800" spc="-10" dirty="0">
                <a:latin typeface="Verdana"/>
                <a:cs typeface="Verdana"/>
              </a:rPr>
              <a:t>serve </a:t>
            </a:r>
            <a:r>
              <a:rPr sz="2800" spc="-5" dirty="0">
                <a:latin typeface="Verdana"/>
                <a:cs typeface="Verdana"/>
              </a:rPr>
              <a:t>as  </a:t>
            </a:r>
            <a:r>
              <a:rPr sz="2800" spc="-10" dirty="0">
                <a:latin typeface="Verdana"/>
                <a:cs typeface="Verdana"/>
              </a:rPr>
              <a:t>barriers </a:t>
            </a:r>
            <a:r>
              <a:rPr sz="2800" spc="-5" dirty="0">
                <a:latin typeface="Verdana"/>
                <a:cs typeface="Verdana"/>
              </a:rPr>
              <a:t>between </a:t>
            </a:r>
            <a:r>
              <a:rPr sz="2800" spc="-10" dirty="0">
                <a:latin typeface="Verdana"/>
                <a:cs typeface="Verdana"/>
              </a:rPr>
              <a:t>workers </a:t>
            </a:r>
            <a:r>
              <a:rPr sz="2800" spc="-5" dirty="0">
                <a:latin typeface="Verdana"/>
                <a:cs typeface="Verdana"/>
              </a:rPr>
              <a:t>and </a:t>
            </a:r>
            <a:r>
              <a:rPr sz="2800" spc="-10" dirty="0">
                <a:latin typeface="Verdana"/>
                <a:cs typeface="Verdana"/>
              </a:rPr>
              <a:t>workplace  </a:t>
            </a:r>
            <a:r>
              <a:rPr sz="2800" spc="-5" dirty="0">
                <a:latin typeface="Verdana"/>
                <a:cs typeface="Verdana"/>
              </a:rPr>
              <a:t>hazards.</a:t>
            </a:r>
            <a:endParaRPr sz="280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8447223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A5C8CF2-4B16-4E8C-AB4D-48D951888781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81E6EB5-162E-42DB-90C5-EF0B75C20202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EA79F861-DC38-4F00-86C9-E13F69785FC8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10E7C8AB-865B-456C-8E5A-6886B278FA77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87F13A9F-F13E-4719-87FD-0ACFC9D8FD28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5" name="Rectangle 10">
                    <a:extLst>
                      <a:ext uri="{FF2B5EF4-FFF2-40B4-BE49-F238E27FC236}">
                        <a16:creationId xmlns:a16="http://schemas.microsoft.com/office/drawing/2014/main" id="{4380BFAF-8945-46E6-BE15-934C582338A9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50A9D51E-3DB1-4186-AC1D-BB925B9C8DE8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C83CE683-2905-41A3-A360-5F9D3336B2E8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8F417B9-1AAC-473B-B5FB-DE34DCF468D5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310895" y="1138427"/>
            <a:ext cx="1510284" cy="11216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56716" y="1138427"/>
            <a:ext cx="833628" cy="11216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25880" y="1138427"/>
            <a:ext cx="7347204" cy="11216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008619" y="1138427"/>
            <a:ext cx="806196" cy="112166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68893" rIns="0" bIns="0" rtlCol="0">
            <a:spAutoFit/>
          </a:bodyPr>
          <a:lstStyle/>
          <a:p>
            <a:pPr marL="88900">
              <a:lnSpc>
                <a:spcPct val="100000"/>
              </a:lnSpc>
            </a:pPr>
            <a:r>
              <a:rPr b="0" spc="-5" dirty="0">
                <a:latin typeface="Arial"/>
                <a:cs typeface="Arial"/>
              </a:rPr>
              <a:t>AIR-SUPPLYING</a:t>
            </a:r>
            <a:r>
              <a:rPr b="0" spc="-10" dirty="0">
                <a:latin typeface="Arial"/>
                <a:cs typeface="Arial"/>
              </a:rPr>
              <a:t> </a:t>
            </a:r>
            <a:r>
              <a:rPr b="0" spc="-5" dirty="0">
                <a:latin typeface="Arial"/>
                <a:cs typeface="Arial"/>
              </a:rPr>
              <a:t>RESPIRATORS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08508" y="2594990"/>
            <a:ext cx="8054975" cy="2155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545" indent="-157480">
              <a:lnSpc>
                <a:spcPct val="100000"/>
              </a:lnSpc>
            </a:pPr>
            <a:r>
              <a:rPr sz="3200" spc="-5" dirty="0">
                <a:latin typeface="Arial"/>
                <a:cs typeface="Arial"/>
              </a:rPr>
              <a:t>Self-Contained Breathing Apparatus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(SCBA)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4650">
              <a:latin typeface="Times New Roman"/>
              <a:cs typeface="Times New Roman"/>
            </a:endParaRPr>
          </a:p>
          <a:p>
            <a:pPr marL="169545" marR="5080">
              <a:lnSpc>
                <a:spcPct val="100000"/>
              </a:lnSpc>
            </a:pPr>
            <a:r>
              <a:rPr sz="3200" spc="-5" dirty="0">
                <a:latin typeface="Arial"/>
                <a:cs typeface="Arial"/>
              </a:rPr>
              <a:t>Supplies air </a:t>
            </a:r>
            <a:r>
              <a:rPr sz="3200" dirty="0">
                <a:latin typeface="Arial"/>
                <a:cs typeface="Arial"/>
              </a:rPr>
              <a:t>from an </a:t>
            </a:r>
            <a:r>
              <a:rPr sz="3200" spc="-5" dirty="0">
                <a:latin typeface="Arial"/>
                <a:cs typeface="Arial"/>
              </a:rPr>
              <a:t>air tank strapped </a:t>
            </a:r>
            <a:r>
              <a:rPr sz="3200" dirty="0">
                <a:latin typeface="Arial"/>
                <a:cs typeface="Arial"/>
              </a:rPr>
              <a:t>at</a:t>
            </a:r>
            <a:r>
              <a:rPr sz="3200" spc="-7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the  person’s </a:t>
            </a:r>
            <a:r>
              <a:rPr sz="3200" spc="-5" dirty="0">
                <a:latin typeface="Arial"/>
                <a:cs typeface="Arial"/>
              </a:rPr>
              <a:t>back </a:t>
            </a:r>
            <a:r>
              <a:rPr sz="3200" dirty="0">
                <a:latin typeface="Arial"/>
                <a:cs typeface="Arial"/>
              </a:rPr>
              <a:t>or from a </a:t>
            </a:r>
            <a:r>
              <a:rPr sz="3200" spc="-5" dirty="0">
                <a:latin typeface="Arial"/>
                <a:cs typeface="Arial"/>
              </a:rPr>
              <a:t>distant</a:t>
            </a:r>
            <a:r>
              <a:rPr sz="3200" spc="-12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source.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2E46FF2-5049-4389-BC40-0FE9E25C7324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063DD79-3C07-4B36-B753-ED0EDF27EAEA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9AAE6445-CCA6-4C99-A137-077CD121352A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0BE1E552-C47E-425B-B449-706CDE5CF018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7F14C707-C869-4590-9068-1902D1297EDE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85B13282-C1A4-4B6D-B55C-782A04DD011B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314C8CB5-44D4-4C03-8ED2-CAD1E0CC3648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EEFEBD7C-8EF5-4F9E-AF78-65B8EAEFEBD2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73720BB-3673-4752-865C-20F6930CA334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627380" y="1853819"/>
            <a:ext cx="7499350" cy="3566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21334" indent="-508634">
              <a:lnSpc>
                <a:spcPct val="100000"/>
              </a:lnSpc>
              <a:buAutoNum type="arabicPeriod"/>
              <a:tabLst>
                <a:tab pos="521970" algn="l"/>
              </a:tabLst>
            </a:pPr>
            <a:r>
              <a:rPr sz="3600" dirty="0">
                <a:latin typeface="Arial"/>
                <a:cs typeface="Arial"/>
              </a:rPr>
              <a:t>Temperature</a:t>
            </a:r>
            <a:r>
              <a:rPr sz="3600" spc="-80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extremes</a:t>
            </a:r>
            <a:endParaRPr sz="3600">
              <a:latin typeface="Arial"/>
              <a:cs typeface="Arial"/>
            </a:endParaRPr>
          </a:p>
          <a:p>
            <a:pPr marL="520700" indent="-50800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521334" algn="l"/>
              </a:tabLst>
            </a:pPr>
            <a:r>
              <a:rPr sz="3600" dirty="0">
                <a:latin typeface="Arial"/>
                <a:cs typeface="Arial"/>
              </a:rPr>
              <a:t>Chemical exposures </a:t>
            </a:r>
            <a:r>
              <a:rPr sz="3600" spc="-5" dirty="0">
                <a:latin typeface="Arial"/>
                <a:cs typeface="Arial"/>
              </a:rPr>
              <a:t>and</a:t>
            </a:r>
            <a:r>
              <a:rPr sz="3600" spc="-95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splashes</a:t>
            </a:r>
            <a:endParaRPr sz="3600">
              <a:latin typeface="Arial"/>
              <a:cs typeface="Arial"/>
            </a:endParaRPr>
          </a:p>
          <a:p>
            <a:pPr marL="520700" indent="-50800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521334" algn="l"/>
              </a:tabLst>
            </a:pPr>
            <a:r>
              <a:rPr sz="3600" spc="-5" dirty="0">
                <a:latin typeface="Arial"/>
                <a:cs typeface="Arial"/>
              </a:rPr>
              <a:t>Sharp</a:t>
            </a:r>
            <a:r>
              <a:rPr sz="3600" spc="-65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objects</a:t>
            </a:r>
            <a:endParaRPr sz="3600">
              <a:latin typeface="Arial"/>
              <a:cs typeface="Arial"/>
            </a:endParaRPr>
          </a:p>
          <a:p>
            <a:pPr marL="520700" indent="-50800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521334" algn="l"/>
              </a:tabLst>
            </a:pPr>
            <a:r>
              <a:rPr sz="3600" spc="-5" dirty="0">
                <a:latin typeface="Arial"/>
                <a:cs typeface="Arial"/>
              </a:rPr>
              <a:t>Fire</a:t>
            </a:r>
            <a:endParaRPr sz="3600">
              <a:latin typeface="Arial"/>
              <a:cs typeface="Arial"/>
            </a:endParaRPr>
          </a:p>
          <a:p>
            <a:pPr marL="520700" indent="-508000">
              <a:lnSpc>
                <a:spcPct val="100000"/>
              </a:lnSpc>
              <a:spcBef>
                <a:spcPts val="430"/>
              </a:spcBef>
              <a:buAutoNum type="arabicPeriod"/>
              <a:tabLst>
                <a:tab pos="521334" algn="l"/>
              </a:tabLst>
            </a:pPr>
            <a:r>
              <a:rPr sz="3600" dirty="0">
                <a:latin typeface="Arial"/>
                <a:cs typeface="Arial"/>
              </a:rPr>
              <a:t>Abrasive</a:t>
            </a:r>
            <a:r>
              <a:rPr sz="3600" spc="-85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materials</a:t>
            </a:r>
            <a:endParaRPr sz="3600">
              <a:latin typeface="Arial"/>
              <a:cs typeface="Arial"/>
            </a:endParaRPr>
          </a:p>
          <a:p>
            <a:pPr marL="521334" indent="-508634">
              <a:lnSpc>
                <a:spcPct val="100000"/>
              </a:lnSpc>
              <a:spcBef>
                <a:spcPts val="434"/>
              </a:spcBef>
              <a:buAutoNum type="arabicPeriod"/>
              <a:tabLst>
                <a:tab pos="521970" algn="l"/>
              </a:tabLst>
            </a:pPr>
            <a:r>
              <a:rPr sz="3600" dirty="0">
                <a:latin typeface="Arial"/>
                <a:cs typeface="Arial"/>
              </a:rPr>
              <a:t>Live Electrical</a:t>
            </a:r>
            <a:r>
              <a:rPr sz="3600" spc="-90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Conductors</a:t>
            </a:r>
            <a:endParaRPr sz="36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90878" y="615885"/>
            <a:ext cx="8052816" cy="15072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440168" y="361188"/>
            <a:ext cx="1080516" cy="15072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468246" y="846074"/>
            <a:ext cx="8072119" cy="1865630"/>
          </a:xfrm>
          <a:prstGeom prst="rect">
            <a:avLst/>
          </a:prstGeom>
        </p:spPr>
        <p:txBody>
          <a:bodyPr vert="horz" wrap="square" lIns="0" tIns="43342" rIns="0" bIns="0" rtlCol="0">
            <a:spAutoFit/>
          </a:bodyPr>
          <a:lstStyle/>
          <a:p>
            <a:pPr marL="165100">
              <a:lnSpc>
                <a:spcPct val="100000"/>
              </a:lnSpc>
            </a:pPr>
            <a:r>
              <a:rPr sz="5400" b="0" dirty="0">
                <a:latin typeface="Arial"/>
                <a:cs typeface="Arial"/>
              </a:rPr>
              <a:t>Hand and Arm</a:t>
            </a:r>
            <a:r>
              <a:rPr sz="5400" b="0" spc="-90" dirty="0">
                <a:latin typeface="Arial"/>
                <a:cs typeface="Arial"/>
              </a:rPr>
              <a:t> </a:t>
            </a:r>
            <a:r>
              <a:rPr sz="5400" b="0" dirty="0">
                <a:latin typeface="Arial"/>
                <a:cs typeface="Arial"/>
              </a:rPr>
              <a:t>Hazards</a:t>
            </a:r>
            <a:endParaRPr sz="54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F9CB71A-A61B-469C-9952-900B6DD82012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CC8C318-E1D8-4458-8B63-192927ACDDFC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6900E2ED-21EC-4C4D-B548-927D476E77AA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B23F4C86-D16D-424C-8F78-3EC76C8130FC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B6088C50-3F2E-4B33-86C0-06767C6D7F5F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2D79550D-A5D0-421D-96D6-1B299EA1CEF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8D116D42-FD5B-4A1C-8E79-2812E8683403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5DBE0E81-43E3-4BCE-A8B8-B324E24ED173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3E796F8-2DB6-47A7-B49A-648E2641012C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877824" y="863108"/>
            <a:ext cx="8418576" cy="13411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98307" y="553212"/>
            <a:ext cx="961644" cy="1341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67078" y="854770"/>
            <a:ext cx="8072119" cy="1865630"/>
          </a:xfrm>
          <a:prstGeom prst="rect">
            <a:avLst/>
          </a:prstGeom>
        </p:spPr>
        <p:txBody>
          <a:bodyPr vert="horz" wrap="square" lIns="0" tIns="212506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b="0" spc="-5" dirty="0">
                <a:latin typeface="Arial"/>
                <a:cs typeface="Arial"/>
              </a:rPr>
              <a:t>Common Hand </a:t>
            </a:r>
            <a:r>
              <a:rPr sz="4800" b="0" dirty="0">
                <a:latin typeface="Arial"/>
                <a:cs typeface="Arial"/>
              </a:rPr>
              <a:t>&amp; Arm</a:t>
            </a:r>
            <a:r>
              <a:rPr sz="4800" b="0" spc="40" dirty="0">
                <a:latin typeface="Arial"/>
                <a:cs typeface="Arial"/>
              </a:rPr>
              <a:t> </a:t>
            </a:r>
            <a:r>
              <a:rPr sz="4800" b="0" spc="-5" dirty="0">
                <a:latin typeface="Arial"/>
                <a:cs typeface="Arial"/>
              </a:rPr>
              <a:t>Injury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65833" y="1756409"/>
            <a:ext cx="2744470" cy="4000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74345" indent="-461645">
              <a:lnSpc>
                <a:spcPct val="100000"/>
              </a:lnSpc>
              <a:buClr>
                <a:srgbClr val="00007C"/>
              </a:buClr>
              <a:buSzPct val="75000"/>
              <a:buFont typeface="Wingdings"/>
              <a:buChar char=""/>
              <a:tabLst>
                <a:tab pos="474345" algn="l"/>
                <a:tab pos="474980" algn="l"/>
              </a:tabLst>
            </a:pPr>
            <a:r>
              <a:rPr sz="3200" spc="-5" dirty="0">
                <a:latin typeface="Arial"/>
                <a:cs typeface="Arial"/>
              </a:rPr>
              <a:t>Burns</a:t>
            </a:r>
            <a:endParaRPr sz="3200">
              <a:latin typeface="Arial"/>
              <a:cs typeface="Arial"/>
            </a:endParaRPr>
          </a:p>
          <a:p>
            <a:pPr marL="474345" indent="-461645">
              <a:lnSpc>
                <a:spcPct val="100000"/>
              </a:lnSpc>
              <a:spcBef>
                <a:spcPts val="770"/>
              </a:spcBef>
              <a:buClr>
                <a:srgbClr val="00007C"/>
              </a:buClr>
              <a:buSzPct val="75000"/>
              <a:buFont typeface="Wingdings"/>
              <a:buChar char=""/>
              <a:tabLst>
                <a:tab pos="474345" algn="l"/>
                <a:tab pos="474980" algn="l"/>
              </a:tabLst>
            </a:pPr>
            <a:r>
              <a:rPr sz="3200" dirty="0">
                <a:latin typeface="Arial"/>
                <a:cs typeface="Arial"/>
              </a:rPr>
              <a:t>Bruises</a:t>
            </a:r>
            <a:endParaRPr sz="3200">
              <a:latin typeface="Arial"/>
              <a:cs typeface="Arial"/>
            </a:endParaRPr>
          </a:p>
          <a:p>
            <a:pPr marL="474345" indent="-461645">
              <a:lnSpc>
                <a:spcPct val="100000"/>
              </a:lnSpc>
              <a:spcBef>
                <a:spcPts val="765"/>
              </a:spcBef>
              <a:buClr>
                <a:srgbClr val="00007C"/>
              </a:buClr>
              <a:buSzPct val="75000"/>
              <a:buFont typeface="Wingdings"/>
              <a:buChar char=""/>
              <a:tabLst>
                <a:tab pos="474345" algn="l"/>
                <a:tab pos="474980" algn="l"/>
              </a:tabLst>
            </a:pPr>
            <a:r>
              <a:rPr sz="3200" dirty="0">
                <a:latin typeface="Arial"/>
                <a:cs typeface="Arial"/>
              </a:rPr>
              <a:t>Abrasions</a:t>
            </a:r>
            <a:endParaRPr sz="3200">
              <a:latin typeface="Arial"/>
              <a:cs typeface="Arial"/>
            </a:endParaRPr>
          </a:p>
          <a:p>
            <a:pPr marL="474345" indent="-461645">
              <a:lnSpc>
                <a:spcPct val="100000"/>
              </a:lnSpc>
              <a:spcBef>
                <a:spcPts val="770"/>
              </a:spcBef>
              <a:buClr>
                <a:srgbClr val="00007C"/>
              </a:buClr>
              <a:buSzPct val="75000"/>
              <a:buFont typeface="Wingdings"/>
              <a:buChar char=""/>
              <a:tabLst>
                <a:tab pos="474345" algn="l"/>
                <a:tab pos="474980" algn="l"/>
              </a:tabLst>
            </a:pPr>
            <a:r>
              <a:rPr sz="3200" dirty="0">
                <a:latin typeface="Arial"/>
                <a:cs typeface="Arial"/>
              </a:rPr>
              <a:t>Cuts</a:t>
            </a:r>
            <a:endParaRPr sz="3200">
              <a:latin typeface="Arial"/>
              <a:cs typeface="Arial"/>
            </a:endParaRPr>
          </a:p>
          <a:p>
            <a:pPr marL="474345" indent="-461645">
              <a:lnSpc>
                <a:spcPct val="100000"/>
              </a:lnSpc>
              <a:spcBef>
                <a:spcPts val="765"/>
              </a:spcBef>
              <a:buClr>
                <a:srgbClr val="00007C"/>
              </a:buClr>
              <a:buSzPct val="75000"/>
              <a:buFont typeface="Wingdings"/>
              <a:buChar char=""/>
              <a:tabLst>
                <a:tab pos="474345" algn="l"/>
                <a:tab pos="474980" algn="l"/>
              </a:tabLst>
            </a:pPr>
            <a:r>
              <a:rPr sz="3200" dirty="0">
                <a:latin typeface="Arial"/>
                <a:cs typeface="Arial"/>
              </a:rPr>
              <a:t>Punctures</a:t>
            </a:r>
            <a:endParaRPr sz="3200">
              <a:latin typeface="Arial"/>
              <a:cs typeface="Arial"/>
            </a:endParaRPr>
          </a:p>
          <a:p>
            <a:pPr marL="474345" indent="-461645">
              <a:lnSpc>
                <a:spcPct val="100000"/>
              </a:lnSpc>
              <a:spcBef>
                <a:spcPts val="770"/>
              </a:spcBef>
              <a:buClr>
                <a:srgbClr val="00007C"/>
              </a:buClr>
              <a:buSzPct val="75000"/>
              <a:buFont typeface="Wingdings"/>
              <a:buChar char=""/>
              <a:tabLst>
                <a:tab pos="474345" algn="l"/>
                <a:tab pos="474980" algn="l"/>
              </a:tabLst>
            </a:pPr>
            <a:r>
              <a:rPr sz="3200" dirty="0">
                <a:latin typeface="Arial"/>
                <a:cs typeface="Arial"/>
              </a:rPr>
              <a:t>Fractures</a:t>
            </a:r>
            <a:endParaRPr sz="3200">
              <a:latin typeface="Arial"/>
              <a:cs typeface="Arial"/>
            </a:endParaRPr>
          </a:p>
          <a:p>
            <a:pPr marL="474345" indent="-461645">
              <a:lnSpc>
                <a:spcPct val="100000"/>
              </a:lnSpc>
              <a:spcBef>
                <a:spcPts val="765"/>
              </a:spcBef>
              <a:buClr>
                <a:srgbClr val="00007C"/>
              </a:buClr>
              <a:buSzPct val="75000"/>
              <a:buFont typeface="Wingdings"/>
              <a:buChar char=""/>
              <a:tabLst>
                <a:tab pos="474345" algn="l"/>
                <a:tab pos="474980" algn="l"/>
              </a:tabLst>
            </a:pPr>
            <a:r>
              <a:rPr sz="3200" spc="-5" dirty="0">
                <a:latin typeface="Arial"/>
                <a:cs typeface="Arial"/>
              </a:rPr>
              <a:t>Amputations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8D9982C9-FB6F-4A49-B344-77469780E401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658445D-5FAB-44D4-880C-B5395017E94F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F0FD1003-46AD-4B9A-822B-40741DCDEB9A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262CFAB9-A7BA-4971-B1F0-0FD847E4F950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7620BAEA-FF65-4920-BA7C-7EFC5C53F431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8" name="Rectangle 10">
                    <a:extLst>
                      <a:ext uri="{FF2B5EF4-FFF2-40B4-BE49-F238E27FC236}">
                        <a16:creationId xmlns:a16="http://schemas.microsoft.com/office/drawing/2014/main" id="{D4C19E21-2CB0-47C5-A712-CFB23CD697DA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9" name="Rectangle 18">
                    <a:extLst>
                      <a:ext uri="{FF2B5EF4-FFF2-40B4-BE49-F238E27FC236}">
                        <a16:creationId xmlns:a16="http://schemas.microsoft.com/office/drawing/2014/main" id="{DD871F4D-538B-4E64-A485-2402EC2C2EE4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462E930F-47A2-4CA4-BB0F-98FFB92C7690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78BBFBD-38BD-4DC6-867D-056622E586B2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1694689" y="675041"/>
            <a:ext cx="7449311" cy="136702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310628" y="597408"/>
            <a:ext cx="979931" cy="13670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616052" y="632890"/>
            <a:ext cx="8072119" cy="1865630"/>
          </a:xfrm>
          <a:prstGeom prst="rect">
            <a:avLst/>
          </a:prstGeom>
        </p:spPr>
        <p:txBody>
          <a:bodyPr vert="horz" wrap="square" lIns="0" tIns="258734" rIns="0" bIns="0" rtlCol="0">
            <a:spAutoFit/>
          </a:bodyPr>
          <a:lstStyle/>
          <a:p>
            <a:pPr marL="515620">
              <a:lnSpc>
                <a:spcPct val="100000"/>
              </a:lnSpc>
            </a:pPr>
            <a:r>
              <a:rPr sz="4900" b="0" spc="-5" dirty="0">
                <a:latin typeface="Arial"/>
                <a:cs typeface="Arial"/>
              </a:rPr>
              <a:t>Different kinds of</a:t>
            </a:r>
            <a:r>
              <a:rPr sz="4900" b="0" spc="-20" dirty="0">
                <a:latin typeface="Arial"/>
                <a:cs typeface="Arial"/>
              </a:rPr>
              <a:t> </a:t>
            </a:r>
            <a:r>
              <a:rPr sz="4900" b="0" spc="-5" dirty="0">
                <a:latin typeface="Arial"/>
                <a:cs typeface="Arial"/>
              </a:rPr>
              <a:t>gloves</a:t>
            </a:r>
            <a:endParaRPr sz="49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43000" y="1828800"/>
            <a:ext cx="2040001" cy="20574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45844" y="4158869"/>
            <a:ext cx="1837689" cy="15303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000" b="1" dirty="0">
                <a:latin typeface="Verdana"/>
                <a:cs typeface="Verdana"/>
              </a:rPr>
              <a:t>Metal </a:t>
            </a:r>
            <a:r>
              <a:rPr sz="2000" b="1" spc="-5" dirty="0">
                <a:latin typeface="Verdana"/>
                <a:cs typeface="Verdana"/>
              </a:rPr>
              <a:t>mesh  </a:t>
            </a:r>
            <a:r>
              <a:rPr sz="2000" b="1" dirty="0">
                <a:latin typeface="Verdana"/>
                <a:cs typeface="Verdana"/>
              </a:rPr>
              <a:t>gloves</a:t>
            </a:r>
            <a:r>
              <a:rPr sz="2000" b="1" spc="-95" dirty="0">
                <a:latin typeface="Verdana"/>
                <a:cs typeface="Verdana"/>
              </a:rPr>
              <a:t> </a:t>
            </a:r>
            <a:r>
              <a:rPr sz="2000" b="1" spc="-5" dirty="0">
                <a:latin typeface="Verdana"/>
                <a:cs typeface="Verdana"/>
              </a:rPr>
              <a:t>resist  sharp edges  </a:t>
            </a:r>
            <a:r>
              <a:rPr sz="2000" b="1" dirty="0">
                <a:latin typeface="Verdana"/>
                <a:cs typeface="Verdana"/>
              </a:rPr>
              <a:t>and </a:t>
            </a:r>
            <a:r>
              <a:rPr sz="2000" b="1" spc="-5" dirty="0">
                <a:latin typeface="Verdana"/>
                <a:cs typeface="Verdana"/>
              </a:rPr>
              <a:t>prevent  cuts</a:t>
            </a:r>
            <a:endParaRPr sz="2000">
              <a:latin typeface="Verdana"/>
              <a:cs typeface="Verdan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886200" y="1828800"/>
            <a:ext cx="2057400" cy="20574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813175" y="4158869"/>
            <a:ext cx="2160270" cy="15303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000" b="1" spc="-5" dirty="0">
                <a:latin typeface="Verdana"/>
                <a:cs typeface="Verdana"/>
              </a:rPr>
              <a:t>Leather </a:t>
            </a:r>
            <a:r>
              <a:rPr sz="2000" b="1" dirty="0">
                <a:latin typeface="Verdana"/>
                <a:cs typeface="Verdana"/>
              </a:rPr>
              <a:t>gloves  </a:t>
            </a:r>
            <a:r>
              <a:rPr sz="2000" b="1" spc="-5" dirty="0">
                <a:latin typeface="Verdana"/>
                <a:cs typeface="Verdana"/>
              </a:rPr>
              <a:t>shield </a:t>
            </a:r>
            <a:r>
              <a:rPr sz="2000" b="1" dirty="0">
                <a:latin typeface="Verdana"/>
                <a:cs typeface="Verdana"/>
              </a:rPr>
              <a:t>your  </a:t>
            </a:r>
            <a:r>
              <a:rPr sz="2000" b="1" spc="-5" dirty="0">
                <a:latin typeface="Verdana"/>
                <a:cs typeface="Verdana"/>
              </a:rPr>
              <a:t>hands from  </a:t>
            </a:r>
            <a:r>
              <a:rPr sz="2000" b="1" dirty="0">
                <a:latin typeface="Verdana"/>
                <a:cs typeface="Verdana"/>
              </a:rPr>
              <a:t>rough</a:t>
            </a:r>
            <a:r>
              <a:rPr sz="2000" b="1" spc="-100" dirty="0">
                <a:latin typeface="Verdana"/>
                <a:cs typeface="Verdana"/>
              </a:rPr>
              <a:t> </a:t>
            </a:r>
            <a:r>
              <a:rPr sz="2000" b="1" dirty="0">
                <a:latin typeface="Verdana"/>
                <a:cs typeface="Verdana"/>
              </a:rPr>
              <a:t>surfaces  and</a:t>
            </a:r>
            <a:r>
              <a:rPr sz="2000" b="1" spc="-100" dirty="0">
                <a:latin typeface="Verdana"/>
                <a:cs typeface="Verdana"/>
              </a:rPr>
              <a:t> </a:t>
            </a:r>
            <a:r>
              <a:rPr sz="2000" b="1" dirty="0">
                <a:latin typeface="Verdana"/>
                <a:cs typeface="Verdana"/>
              </a:rPr>
              <a:t>heat</a:t>
            </a:r>
            <a:endParaRPr sz="2000"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477000" y="1828673"/>
            <a:ext cx="2057400" cy="203682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404609" y="4158869"/>
            <a:ext cx="2068830" cy="1835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000" b="1" dirty="0">
                <a:latin typeface="Verdana"/>
                <a:cs typeface="Verdana"/>
              </a:rPr>
              <a:t>Vinyl &amp;  </a:t>
            </a:r>
            <a:r>
              <a:rPr sz="2000" b="1" spc="-5" dirty="0">
                <a:latin typeface="Verdana"/>
                <a:cs typeface="Verdana"/>
              </a:rPr>
              <a:t>neoprene  </a:t>
            </a:r>
            <a:r>
              <a:rPr sz="2000" b="1" dirty="0">
                <a:latin typeface="Verdana"/>
                <a:cs typeface="Verdana"/>
              </a:rPr>
              <a:t>gloves</a:t>
            </a:r>
            <a:r>
              <a:rPr sz="2000" b="1" spc="-95" dirty="0">
                <a:latin typeface="Verdana"/>
                <a:cs typeface="Verdana"/>
              </a:rPr>
              <a:t> </a:t>
            </a:r>
            <a:r>
              <a:rPr sz="2000" b="1" dirty="0">
                <a:latin typeface="Verdana"/>
                <a:cs typeface="Verdana"/>
              </a:rPr>
              <a:t>protect  your </a:t>
            </a:r>
            <a:r>
              <a:rPr sz="2000" b="1" spc="-5" dirty="0">
                <a:latin typeface="Verdana"/>
                <a:cs typeface="Verdana"/>
              </a:rPr>
              <a:t>hands  </a:t>
            </a:r>
            <a:r>
              <a:rPr sz="2000" b="1" dirty="0">
                <a:latin typeface="Verdana"/>
                <a:cs typeface="Verdana"/>
              </a:rPr>
              <a:t>against toxic  </a:t>
            </a:r>
            <a:r>
              <a:rPr sz="2000" b="1" spc="-5" dirty="0">
                <a:latin typeface="Verdana"/>
                <a:cs typeface="Verdana"/>
              </a:rPr>
              <a:t>chemicals</a:t>
            </a:r>
            <a:endParaRPr sz="20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0135371A-95D0-4491-98C7-E05ED5CAF2CE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122B995A-AFFB-43D3-9E92-BE4FB0BFD721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54E9B5D5-1E4E-40EF-A335-310ED00C0CF7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AD2FF001-0557-41A7-9417-28014FA8057E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D5DD48AF-498C-41DB-A55D-C02A74FA12B2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8" name="Rectangle 10">
                    <a:extLst>
                      <a:ext uri="{FF2B5EF4-FFF2-40B4-BE49-F238E27FC236}">
                        <a16:creationId xmlns:a16="http://schemas.microsoft.com/office/drawing/2014/main" id="{4AA1082D-C808-4FB2-BBC3-9004515C8F74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9" name="Rectangle 18">
                    <a:extLst>
                      <a:ext uri="{FF2B5EF4-FFF2-40B4-BE49-F238E27FC236}">
                        <a16:creationId xmlns:a16="http://schemas.microsoft.com/office/drawing/2014/main" id="{E83FA064-D296-4292-A713-47A2F9C1E20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6C0CCCFD-9DF4-401D-A194-DB4F2ABB2033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E0A359B-FAFF-4767-AD44-1967B06AA027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459740" y="4235069"/>
            <a:ext cx="2068195" cy="15303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000" b="1" dirty="0">
                <a:latin typeface="Verdana"/>
                <a:cs typeface="Verdana"/>
              </a:rPr>
              <a:t>Rubber</a:t>
            </a:r>
            <a:r>
              <a:rPr sz="2000" b="1" spc="-120" dirty="0">
                <a:latin typeface="Verdana"/>
                <a:cs typeface="Verdana"/>
              </a:rPr>
              <a:t> </a:t>
            </a:r>
            <a:r>
              <a:rPr sz="2000" b="1" dirty="0">
                <a:latin typeface="Verdana"/>
                <a:cs typeface="Verdana"/>
              </a:rPr>
              <a:t>gloves  protect you  when </a:t>
            </a:r>
            <a:r>
              <a:rPr sz="2000" b="1" spc="-5" dirty="0">
                <a:latin typeface="Verdana"/>
                <a:cs typeface="Verdana"/>
              </a:rPr>
              <a:t>working  </a:t>
            </a:r>
            <a:r>
              <a:rPr sz="2000" b="1" dirty="0">
                <a:latin typeface="Verdana"/>
                <a:cs typeface="Verdana"/>
              </a:rPr>
              <a:t>around  </a:t>
            </a:r>
            <a:r>
              <a:rPr sz="2000" b="1" spc="-5" dirty="0">
                <a:latin typeface="Verdana"/>
                <a:cs typeface="Verdana"/>
              </a:rPr>
              <a:t>electricity.</a:t>
            </a:r>
            <a:endParaRPr sz="20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432175" y="4158869"/>
            <a:ext cx="2068830" cy="15303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75260">
              <a:lnSpc>
                <a:spcPct val="100000"/>
              </a:lnSpc>
            </a:pPr>
            <a:r>
              <a:rPr sz="2000" b="1" dirty="0">
                <a:latin typeface="Verdana"/>
                <a:cs typeface="Verdana"/>
              </a:rPr>
              <a:t>Welder’s  gloves</a:t>
            </a:r>
            <a:r>
              <a:rPr sz="2000" b="1" spc="-95" dirty="0">
                <a:latin typeface="Verdana"/>
                <a:cs typeface="Verdana"/>
              </a:rPr>
              <a:t> </a:t>
            </a:r>
            <a:r>
              <a:rPr sz="2000" b="1" dirty="0">
                <a:latin typeface="Verdana"/>
                <a:cs typeface="Verdana"/>
              </a:rPr>
              <a:t>protect  your </a:t>
            </a:r>
            <a:r>
              <a:rPr sz="2000" b="1" spc="-5" dirty="0">
                <a:latin typeface="Verdana"/>
                <a:cs typeface="Verdana"/>
              </a:rPr>
              <a:t>hands  </a:t>
            </a:r>
            <a:r>
              <a:rPr sz="2000" b="1" dirty="0">
                <a:latin typeface="Verdana"/>
                <a:cs typeface="Verdana"/>
              </a:rPr>
              <a:t>from heat and  flames</a:t>
            </a:r>
            <a:endParaRPr sz="20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57200" y="1981200"/>
            <a:ext cx="2057400" cy="2057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33800" y="1981200"/>
            <a:ext cx="1962150" cy="19812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145792" y="457200"/>
            <a:ext cx="7303008" cy="134111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39940" y="477012"/>
            <a:ext cx="961644" cy="134111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062481" y="517743"/>
            <a:ext cx="8072119" cy="1865630"/>
          </a:xfrm>
          <a:prstGeom prst="rect">
            <a:avLst/>
          </a:prstGeom>
        </p:spPr>
        <p:txBody>
          <a:bodyPr vert="horz" wrap="square" lIns="0" tIns="136306" rIns="0" bIns="0" rtlCol="0">
            <a:spAutoFit/>
          </a:bodyPr>
          <a:lstStyle/>
          <a:p>
            <a:pPr marL="469900">
              <a:lnSpc>
                <a:spcPct val="100000"/>
              </a:lnSpc>
            </a:pPr>
            <a:r>
              <a:rPr sz="4800" b="0" spc="-5" dirty="0">
                <a:latin typeface="Arial"/>
                <a:cs typeface="Arial"/>
              </a:rPr>
              <a:t>Different </a:t>
            </a:r>
            <a:r>
              <a:rPr sz="4800" b="0" dirty="0">
                <a:latin typeface="Arial"/>
                <a:cs typeface="Arial"/>
              </a:rPr>
              <a:t>kinds of </a:t>
            </a:r>
            <a:r>
              <a:rPr sz="4800" b="0" spc="-5" dirty="0">
                <a:latin typeface="Arial"/>
                <a:cs typeface="Arial"/>
              </a:rPr>
              <a:t>gloves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629400" y="1676400"/>
            <a:ext cx="2071751" cy="22098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633209" y="4236084"/>
            <a:ext cx="2064385" cy="1927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800" b="1" spc="-5" dirty="0">
                <a:latin typeface="Verdana"/>
                <a:cs typeface="Verdana"/>
              </a:rPr>
              <a:t>Cotton </a:t>
            </a:r>
            <a:r>
              <a:rPr sz="1800" b="1" spc="-10" dirty="0">
                <a:latin typeface="Verdana"/>
                <a:cs typeface="Verdana"/>
              </a:rPr>
              <a:t>gloves  </a:t>
            </a:r>
            <a:r>
              <a:rPr sz="1800" b="1" dirty="0">
                <a:latin typeface="Verdana"/>
                <a:cs typeface="Verdana"/>
              </a:rPr>
              <a:t>help grasp  </a:t>
            </a:r>
            <a:r>
              <a:rPr sz="1800" b="1" spc="-5" dirty="0">
                <a:latin typeface="Verdana"/>
                <a:cs typeface="Verdana"/>
              </a:rPr>
              <a:t>slippery</a:t>
            </a:r>
            <a:r>
              <a:rPr sz="1800" b="1" spc="-75" dirty="0">
                <a:latin typeface="Verdana"/>
                <a:cs typeface="Verdana"/>
              </a:rPr>
              <a:t> </a:t>
            </a:r>
            <a:r>
              <a:rPr sz="1800" b="1" spc="-5" dirty="0">
                <a:latin typeface="Verdana"/>
                <a:cs typeface="Verdana"/>
              </a:rPr>
              <a:t>objects  </a:t>
            </a:r>
            <a:r>
              <a:rPr sz="1800" b="1" dirty="0">
                <a:latin typeface="Verdana"/>
                <a:cs typeface="Verdana"/>
              </a:rPr>
              <a:t>and </a:t>
            </a:r>
            <a:r>
              <a:rPr sz="1800" b="1" spc="-5" dirty="0">
                <a:latin typeface="Verdana"/>
                <a:cs typeface="Verdana"/>
              </a:rPr>
              <a:t>protect  against slivers,  dirt, moderate  </a:t>
            </a:r>
            <a:r>
              <a:rPr sz="1800" b="1" dirty="0">
                <a:latin typeface="Verdana"/>
                <a:cs typeface="Verdana"/>
              </a:rPr>
              <a:t>heat or</a:t>
            </a:r>
            <a:r>
              <a:rPr sz="1800" b="1" spc="-105" dirty="0">
                <a:latin typeface="Verdana"/>
                <a:cs typeface="Verdana"/>
              </a:rPr>
              <a:t> </a:t>
            </a:r>
            <a:r>
              <a:rPr sz="1800" b="1" spc="-5" dirty="0">
                <a:latin typeface="Verdana"/>
                <a:cs typeface="Verdana"/>
              </a:rPr>
              <a:t>cold.</a:t>
            </a:r>
            <a:endParaRPr sz="1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A339CF2-DFF0-4FCA-AC20-88D068655286}"/>
              </a:ext>
            </a:extLst>
          </p:cNvPr>
          <p:cNvGrpSpPr/>
          <p:nvPr/>
        </p:nvGrpSpPr>
        <p:grpSpPr>
          <a:xfrm>
            <a:off x="0" y="-9998"/>
            <a:ext cx="9144001" cy="6867998"/>
            <a:chOff x="0" y="-9998"/>
            <a:chExt cx="9144001" cy="686799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EB46D20-445A-43A2-8F36-D7B6163DA74B}"/>
                </a:ext>
              </a:extLst>
            </p:cNvPr>
            <p:cNvGrpSpPr/>
            <p:nvPr/>
          </p:nvGrpSpPr>
          <p:grpSpPr>
            <a:xfrm>
              <a:off x="0" y="-9998"/>
              <a:ext cx="9144001" cy="5007012"/>
              <a:chOff x="0" y="-9998"/>
              <a:chExt cx="9144001" cy="5007012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28F7D54B-B66C-4A18-BFA4-8C59B8625997}"/>
                  </a:ext>
                </a:extLst>
              </p:cNvPr>
              <p:cNvGrpSpPr/>
              <p:nvPr/>
            </p:nvGrpSpPr>
            <p:grpSpPr>
              <a:xfrm>
                <a:off x="0" y="-9998"/>
                <a:ext cx="9144001" cy="5007012"/>
                <a:chOff x="0" y="19050"/>
                <a:chExt cx="3165922" cy="2233272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475E19CB-55BF-4AC9-B289-1242729A30AB}"/>
                    </a:ext>
                  </a:extLst>
                </p:cNvPr>
                <p:cNvSpPr/>
                <p:nvPr/>
              </p:nvSpPr>
              <p:spPr>
                <a:xfrm>
                  <a:off x="642403" y="223556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7FD25DE1-55FE-4788-8D3D-CD0D127C7F01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638B9E31-890C-449B-B98A-8DC95CFEC39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87262DE4-6452-4A6C-9E9C-429522DE1748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E77B74DE-8C35-462F-B626-11BB11B65B84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6BFB679-39B3-490F-BB3D-68B57067E4FE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2164079" y="758951"/>
            <a:ext cx="4853940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289547" y="758951"/>
            <a:ext cx="918972" cy="1231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14563" rIns="0" bIns="0" rtlCol="0">
            <a:spAutoFit/>
          </a:bodyPr>
          <a:lstStyle/>
          <a:p>
            <a:pPr marL="1973580">
              <a:lnSpc>
                <a:spcPts val="5260"/>
              </a:lnSpc>
            </a:pPr>
            <a:r>
              <a:rPr sz="4400" spc="-5" dirty="0"/>
              <a:t>Foot</a:t>
            </a:r>
            <a:r>
              <a:rPr sz="4400" spc="-55" dirty="0"/>
              <a:t> </a:t>
            </a:r>
            <a:r>
              <a:rPr sz="4400" spc="-5" dirty="0"/>
              <a:t>Hazards</a:t>
            </a:r>
            <a:endParaRPr sz="4400"/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415163" rIns="0" bIns="0" rtlCol="0">
            <a:spAutoFit/>
          </a:bodyPr>
          <a:lstStyle/>
          <a:p>
            <a:pPr marL="849630">
              <a:lnSpc>
                <a:spcPct val="100000"/>
              </a:lnSpc>
            </a:pPr>
            <a:r>
              <a:rPr sz="1950" spc="5" dirty="0">
                <a:latin typeface="Wingdings"/>
                <a:cs typeface="Wingdings"/>
              </a:rPr>
              <a:t></a:t>
            </a:r>
            <a:r>
              <a:rPr sz="1950" spc="5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Verdana"/>
                <a:cs typeface="Verdana"/>
              </a:rPr>
              <a:t>Falling or rolling</a:t>
            </a:r>
            <a:r>
              <a:rPr b="1" spc="-135" dirty="0">
                <a:latin typeface="Verdana"/>
                <a:cs typeface="Verdana"/>
              </a:rPr>
              <a:t> </a:t>
            </a:r>
            <a:r>
              <a:rPr b="1" spc="-5" dirty="0">
                <a:latin typeface="Verdana"/>
                <a:cs typeface="Verdana"/>
              </a:rPr>
              <a:t>objects</a:t>
            </a:r>
            <a:endParaRPr sz="1950">
              <a:latin typeface="Verdana"/>
              <a:cs typeface="Verdana"/>
            </a:endParaRPr>
          </a:p>
          <a:p>
            <a:pPr marL="849630">
              <a:lnSpc>
                <a:spcPct val="100000"/>
              </a:lnSpc>
              <a:spcBef>
                <a:spcPts val="335"/>
              </a:spcBef>
            </a:pPr>
            <a:r>
              <a:rPr sz="1950" spc="5" dirty="0">
                <a:latin typeface="Wingdings"/>
                <a:cs typeface="Wingdings"/>
              </a:rPr>
              <a:t></a:t>
            </a:r>
            <a:r>
              <a:rPr sz="1950" spc="5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Verdana"/>
                <a:cs typeface="Verdana"/>
              </a:rPr>
              <a:t>Sharp</a:t>
            </a:r>
            <a:r>
              <a:rPr b="1" spc="-220" dirty="0">
                <a:latin typeface="Verdana"/>
                <a:cs typeface="Verdana"/>
              </a:rPr>
              <a:t> </a:t>
            </a:r>
            <a:r>
              <a:rPr b="1" spc="-5" dirty="0">
                <a:latin typeface="Verdana"/>
                <a:cs typeface="Verdana"/>
              </a:rPr>
              <a:t>objects</a:t>
            </a:r>
            <a:endParaRPr sz="1950">
              <a:latin typeface="Verdana"/>
              <a:cs typeface="Verdana"/>
            </a:endParaRPr>
          </a:p>
          <a:p>
            <a:pPr marL="849630">
              <a:lnSpc>
                <a:spcPct val="100000"/>
              </a:lnSpc>
              <a:spcBef>
                <a:spcPts val="335"/>
              </a:spcBef>
            </a:pPr>
            <a:r>
              <a:rPr sz="1950" spc="5" dirty="0">
                <a:latin typeface="Wingdings"/>
                <a:cs typeface="Wingdings"/>
              </a:rPr>
              <a:t></a:t>
            </a:r>
            <a:r>
              <a:rPr sz="1950" spc="5" dirty="0">
                <a:latin typeface="Times New Roman"/>
                <a:cs typeface="Times New Roman"/>
              </a:rPr>
              <a:t> </a:t>
            </a:r>
            <a:r>
              <a:rPr b="1" spc="-10" dirty="0">
                <a:latin typeface="Verdana"/>
                <a:cs typeface="Verdana"/>
              </a:rPr>
              <a:t>Live Electrical</a:t>
            </a:r>
            <a:r>
              <a:rPr b="1" spc="-90" dirty="0">
                <a:latin typeface="Verdana"/>
                <a:cs typeface="Verdana"/>
              </a:rPr>
              <a:t> </a:t>
            </a:r>
            <a:r>
              <a:rPr b="1" spc="-10" dirty="0">
                <a:latin typeface="Verdana"/>
                <a:cs typeface="Verdana"/>
              </a:rPr>
              <a:t>conductors</a:t>
            </a:r>
            <a:endParaRPr sz="1950">
              <a:latin typeface="Verdana"/>
              <a:cs typeface="Verdana"/>
            </a:endParaRPr>
          </a:p>
          <a:p>
            <a:pPr marL="849630">
              <a:lnSpc>
                <a:spcPct val="100000"/>
              </a:lnSpc>
              <a:spcBef>
                <a:spcPts val="335"/>
              </a:spcBef>
            </a:pPr>
            <a:r>
              <a:rPr sz="1950" spc="5" dirty="0">
                <a:latin typeface="Wingdings"/>
                <a:cs typeface="Wingdings"/>
              </a:rPr>
              <a:t></a:t>
            </a:r>
            <a:r>
              <a:rPr sz="1950" spc="5" dirty="0">
                <a:latin typeface="Times New Roman"/>
                <a:cs typeface="Times New Roman"/>
              </a:rPr>
              <a:t> </a:t>
            </a:r>
            <a:r>
              <a:rPr b="1" spc="-10" dirty="0">
                <a:latin typeface="Verdana"/>
                <a:cs typeface="Verdana"/>
              </a:rPr>
              <a:t>Hot</a:t>
            </a:r>
            <a:r>
              <a:rPr b="1" spc="-204" dirty="0">
                <a:latin typeface="Verdana"/>
                <a:cs typeface="Verdana"/>
              </a:rPr>
              <a:t> </a:t>
            </a:r>
            <a:r>
              <a:rPr b="1" spc="-10" dirty="0">
                <a:latin typeface="Verdana"/>
                <a:cs typeface="Verdana"/>
              </a:rPr>
              <a:t>surfaces</a:t>
            </a:r>
            <a:endParaRPr sz="1950">
              <a:latin typeface="Verdana"/>
              <a:cs typeface="Verdana"/>
            </a:endParaRPr>
          </a:p>
          <a:p>
            <a:pPr marL="849630">
              <a:lnSpc>
                <a:spcPct val="100000"/>
              </a:lnSpc>
              <a:spcBef>
                <a:spcPts val="335"/>
              </a:spcBef>
            </a:pPr>
            <a:r>
              <a:rPr sz="1950" spc="5" dirty="0">
                <a:latin typeface="Wingdings"/>
                <a:cs typeface="Wingdings"/>
              </a:rPr>
              <a:t></a:t>
            </a:r>
            <a:r>
              <a:rPr sz="1950" spc="5" dirty="0">
                <a:latin typeface="Times New Roman"/>
                <a:cs typeface="Times New Roman"/>
              </a:rPr>
              <a:t> </a:t>
            </a:r>
            <a:r>
              <a:rPr b="1" spc="-10" dirty="0">
                <a:latin typeface="Verdana"/>
                <a:cs typeface="Verdana"/>
              </a:rPr>
              <a:t>Wet, slippery</a:t>
            </a:r>
            <a:r>
              <a:rPr b="1" spc="-114" dirty="0">
                <a:latin typeface="Verdana"/>
                <a:cs typeface="Verdana"/>
              </a:rPr>
              <a:t> </a:t>
            </a:r>
            <a:r>
              <a:rPr b="1" spc="-10" dirty="0">
                <a:latin typeface="Verdana"/>
                <a:cs typeface="Verdana"/>
              </a:rPr>
              <a:t>surfaces</a:t>
            </a:r>
            <a:endParaRPr sz="195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0355C67-8A03-45A8-B158-5285DBE6067C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765987C-7A16-49F0-B7D6-38F2C27DBF6A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4AE53FF8-DE56-4470-B30C-8D9136F98B8A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9AA0748C-830C-4334-AC5E-989ADA66028B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43403B70-4EC2-43D8-86B8-D69EDB244A49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792546FF-500F-445A-B4DA-D94590BBBD6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B9B664E9-527A-44A4-A71A-2D670953C31B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77D0AEEE-C13E-4ECA-BA85-4B7C285CF5C4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F98B6AB-506A-433D-9C49-995256744EFA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807528" y="880427"/>
            <a:ext cx="8695944" cy="13411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23276" y="387095"/>
            <a:ext cx="961644" cy="13411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90878" y="1077116"/>
            <a:ext cx="7929245" cy="738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800" b="0" spc="-5" dirty="0">
                <a:latin typeface="Arial"/>
                <a:cs typeface="Arial"/>
              </a:rPr>
              <a:t>Common Foot and Leg</a:t>
            </a:r>
            <a:r>
              <a:rPr sz="4800" b="0" spc="85" dirty="0">
                <a:latin typeface="Arial"/>
                <a:cs typeface="Arial"/>
              </a:rPr>
              <a:t> </a:t>
            </a:r>
            <a:r>
              <a:rPr sz="4800" b="0" spc="-5" dirty="0">
                <a:latin typeface="Arial"/>
                <a:cs typeface="Arial"/>
              </a:rPr>
              <a:t>Injury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694433" y="1921890"/>
            <a:ext cx="3303270" cy="39706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00007C"/>
              </a:buClr>
              <a:buSzPct val="75000"/>
              <a:buFont typeface="Wingdings"/>
              <a:buChar char=""/>
              <a:tabLst>
                <a:tab pos="355600" algn="l"/>
              </a:tabLst>
            </a:pPr>
            <a:r>
              <a:rPr sz="4000" spc="-5" dirty="0">
                <a:latin typeface="Arial"/>
                <a:cs typeface="Arial"/>
              </a:rPr>
              <a:t>Fractures</a:t>
            </a:r>
            <a:endParaRPr sz="4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Clr>
                <a:srgbClr val="00007C"/>
              </a:buClr>
              <a:buSzPct val="75000"/>
              <a:buFont typeface="Wingdings"/>
              <a:buChar char=""/>
              <a:tabLst>
                <a:tab pos="355600" algn="l"/>
              </a:tabLst>
            </a:pPr>
            <a:r>
              <a:rPr sz="4000" spc="-5" dirty="0">
                <a:latin typeface="Arial"/>
                <a:cs typeface="Arial"/>
              </a:rPr>
              <a:t>Punctures</a:t>
            </a:r>
            <a:endParaRPr sz="4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Clr>
                <a:srgbClr val="00007C"/>
              </a:buClr>
              <a:buSzPct val="75000"/>
              <a:buFont typeface="Wingdings"/>
              <a:buChar char=""/>
              <a:tabLst>
                <a:tab pos="355600" algn="l"/>
              </a:tabLst>
            </a:pPr>
            <a:r>
              <a:rPr sz="4000" spc="-5" dirty="0">
                <a:latin typeface="Arial"/>
                <a:cs typeface="Arial"/>
              </a:rPr>
              <a:t>Burns</a:t>
            </a:r>
            <a:endParaRPr sz="4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Clr>
                <a:srgbClr val="00007C"/>
              </a:buClr>
              <a:buSzPct val="75000"/>
              <a:buFont typeface="Wingdings"/>
              <a:buChar char=""/>
              <a:tabLst>
                <a:tab pos="355600" algn="l"/>
              </a:tabLst>
            </a:pPr>
            <a:r>
              <a:rPr sz="4000" spc="-5" dirty="0">
                <a:latin typeface="Arial"/>
                <a:cs typeface="Arial"/>
              </a:rPr>
              <a:t>Cuts</a:t>
            </a:r>
            <a:endParaRPr sz="4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Clr>
                <a:srgbClr val="00007C"/>
              </a:buClr>
              <a:buSzPct val="75000"/>
              <a:buFont typeface="Wingdings"/>
              <a:buChar char=""/>
              <a:tabLst>
                <a:tab pos="355600" algn="l"/>
              </a:tabLst>
            </a:pPr>
            <a:r>
              <a:rPr sz="4000" spc="-5" dirty="0">
                <a:latin typeface="Arial"/>
                <a:cs typeface="Arial"/>
              </a:rPr>
              <a:t>Amputations</a:t>
            </a:r>
            <a:endParaRPr sz="4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480"/>
              </a:spcBef>
              <a:buClr>
                <a:srgbClr val="00007C"/>
              </a:buClr>
              <a:buSzPct val="75000"/>
              <a:buFont typeface="Wingdings"/>
              <a:buChar char=""/>
              <a:tabLst>
                <a:tab pos="355600" algn="l"/>
              </a:tabLst>
            </a:pPr>
            <a:r>
              <a:rPr sz="4000" spc="-5" dirty="0">
                <a:latin typeface="Arial"/>
                <a:cs typeface="Arial"/>
              </a:rPr>
              <a:t>Electrocution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9108A3A5-21F8-4D06-9E35-98BA407AA955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FC31A9B-CE13-4472-90EF-7CF4B54F60DB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E1F4939F-FF14-4032-B7CF-5650A47EEBBF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B3040FBD-D2D9-4375-9176-869F0A558C9F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0FBE5821-3466-48D9-A191-782703A6DA83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5" name="Rectangle 10">
                    <a:extLst>
                      <a:ext uri="{FF2B5EF4-FFF2-40B4-BE49-F238E27FC236}">
                        <a16:creationId xmlns:a16="http://schemas.microsoft.com/office/drawing/2014/main" id="{008AFFA1-941E-4097-9184-05624C203E8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27102EBB-1FED-4ABB-A2D8-E9FB45FBE456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898EDFA5-915F-483F-BA0B-973195582BFE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6C28A48-1022-400E-AFAA-60FB3439F5BD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1220724" y="478536"/>
            <a:ext cx="6739128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231380" y="478536"/>
            <a:ext cx="918972" cy="1231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766" rIns="0" bIns="0" rtlCol="0">
            <a:spAutoFit/>
          </a:bodyPr>
          <a:lstStyle/>
          <a:p>
            <a:pPr marL="1029969">
              <a:lnSpc>
                <a:spcPct val="100000"/>
              </a:lnSpc>
            </a:pPr>
            <a:r>
              <a:rPr sz="4400" dirty="0"/>
              <a:t>FOOT</a:t>
            </a:r>
            <a:r>
              <a:rPr sz="4400" spc="-105" dirty="0"/>
              <a:t> </a:t>
            </a:r>
            <a:r>
              <a:rPr sz="4400" dirty="0"/>
              <a:t>PROTECTION</a:t>
            </a:r>
            <a:endParaRPr sz="4400"/>
          </a:p>
        </p:txBody>
      </p:sp>
      <p:sp>
        <p:nvSpPr>
          <p:cNvPr id="5" name="object 5"/>
          <p:cNvSpPr txBox="1"/>
          <p:nvPr/>
        </p:nvSpPr>
        <p:spPr>
          <a:xfrm>
            <a:off x="383540" y="1718690"/>
            <a:ext cx="3540125" cy="579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560"/>
              </a:lnSpc>
            </a:pPr>
            <a:r>
              <a:rPr sz="3800" b="1" spc="-5" dirty="0">
                <a:solidFill>
                  <a:srgbClr val="9A3C00"/>
                </a:solidFill>
                <a:latin typeface="Verdana"/>
                <a:cs typeface="Verdana"/>
              </a:rPr>
              <a:t>Safety</a:t>
            </a:r>
            <a:r>
              <a:rPr sz="3800" b="1" spc="-65" dirty="0">
                <a:solidFill>
                  <a:srgbClr val="9A3C00"/>
                </a:solidFill>
                <a:latin typeface="Verdana"/>
                <a:cs typeface="Verdana"/>
              </a:rPr>
              <a:t> </a:t>
            </a:r>
            <a:r>
              <a:rPr sz="3800" b="1" spc="-5" dirty="0">
                <a:solidFill>
                  <a:srgbClr val="9A3C00"/>
                </a:solidFill>
                <a:latin typeface="Verdana"/>
                <a:cs typeface="Verdana"/>
              </a:rPr>
              <a:t>Shoes</a:t>
            </a:r>
            <a:endParaRPr sz="38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3540" y="2710307"/>
            <a:ext cx="7087234" cy="33121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537585">
              <a:lnSpc>
                <a:spcPct val="100000"/>
              </a:lnSpc>
            </a:pPr>
            <a:r>
              <a:rPr sz="3600" b="1" spc="-5" dirty="0">
                <a:latin typeface="Tahoma"/>
                <a:cs typeface="Tahoma"/>
              </a:rPr>
              <a:t>Toe cap </a:t>
            </a:r>
            <a:r>
              <a:rPr sz="2800" spc="-10" dirty="0">
                <a:latin typeface="Tahoma"/>
                <a:cs typeface="Tahoma"/>
              </a:rPr>
              <a:t>footwear  </a:t>
            </a:r>
            <a:r>
              <a:rPr sz="2800" spc="-5" dirty="0">
                <a:latin typeface="Tahoma"/>
                <a:cs typeface="Tahoma"/>
              </a:rPr>
              <a:t>protects </a:t>
            </a:r>
            <a:r>
              <a:rPr sz="2800" spc="-10" dirty="0">
                <a:latin typeface="Tahoma"/>
                <a:cs typeface="Tahoma"/>
              </a:rPr>
              <a:t>your </a:t>
            </a:r>
            <a:r>
              <a:rPr sz="2800" spc="-5" dirty="0">
                <a:latin typeface="Tahoma"/>
                <a:cs typeface="Tahoma"/>
              </a:rPr>
              <a:t>toes  </a:t>
            </a:r>
            <a:r>
              <a:rPr sz="2800" spc="-10" dirty="0">
                <a:latin typeface="Tahoma"/>
                <a:cs typeface="Tahoma"/>
              </a:rPr>
              <a:t>from </a:t>
            </a:r>
            <a:r>
              <a:rPr sz="2800" spc="-5" dirty="0">
                <a:latin typeface="Tahoma"/>
                <a:cs typeface="Tahoma"/>
              </a:rPr>
              <a:t>being crushed by  </a:t>
            </a:r>
            <a:r>
              <a:rPr sz="2800" spc="-10" dirty="0">
                <a:latin typeface="Tahoma"/>
                <a:cs typeface="Tahoma"/>
              </a:rPr>
              <a:t>falling</a:t>
            </a:r>
            <a:r>
              <a:rPr sz="2800" spc="-45" dirty="0">
                <a:latin typeface="Tahoma"/>
                <a:cs typeface="Tahoma"/>
              </a:rPr>
              <a:t> </a:t>
            </a:r>
            <a:r>
              <a:rPr sz="2800" spc="-5" dirty="0">
                <a:latin typeface="Tahoma"/>
                <a:cs typeface="Tahoma"/>
              </a:rPr>
              <a:t>objects.</a:t>
            </a:r>
            <a:endParaRPr sz="2800" dirty="0">
              <a:latin typeface="Tahoma"/>
              <a:cs typeface="Tahoma"/>
            </a:endParaRPr>
          </a:p>
          <a:p>
            <a:pPr marL="3137535">
              <a:lnSpc>
                <a:spcPct val="100000"/>
              </a:lnSpc>
              <a:spcBef>
                <a:spcPts val="595"/>
              </a:spcBef>
            </a:pPr>
            <a:r>
              <a:rPr sz="3600" b="1" spc="-5" dirty="0">
                <a:latin typeface="Tahoma"/>
                <a:cs typeface="Tahoma"/>
              </a:rPr>
              <a:t>Mid-sole</a:t>
            </a:r>
            <a:r>
              <a:rPr sz="3600" b="1" spc="-90" dirty="0">
                <a:latin typeface="Tahoma"/>
                <a:cs typeface="Tahoma"/>
              </a:rPr>
              <a:t> </a:t>
            </a:r>
            <a:r>
              <a:rPr sz="3600" b="1" spc="-5" dirty="0">
                <a:latin typeface="Tahoma"/>
                <a:cs typeface="Tahoma"/>
              </a:rPr>
              <a:t>Device</a:t>
            </a:r>
            <a:endParaRPr sz="3600" dirty="0">
              <a:latin typeface="Tahoma"/>
              <a:cs typeface="Tahoma"/>
            </a:endParaRPr>
          </a:p>
          <a:p>
            <a:pPr marL="3137535" marR="5080">
              <a:lnSpc>
                <a:spcPct val="100000"/>
              </a:lnSpc>
              <a:spcBef>
                <a:spcPts val="5"/>
              </a:spcBef>
            </a:pPr>
            <a:r>
              <a:rPr sz="2800" spc="-10" dirty="0">
                <a:latin typeface="Verdana"/>
                <a:cs typeface="Verdana"/>
              </a:rPr>
              <a:t>protects the foot from  punctured</a:t>
            </a:r>
            <a:r>
              <a:rPr sz="2800" dirty="0">
                <a:latin typeface="Verdana"/>
                <a:cs typeface="Verdana"/>
              </a:rPr>
              <a:t> </a:t>
            </a:r>
            <a:r>
              <a:rPr sz="2800" spc="-5" dirty="0">
                <a:latin typeface="Verdana"/>
                <a:cs typeface="Verdana"/>
              </a:rPr>
              <a:t>hazards.</a:t>
            </a:r>
            <a:endParaRPr sz="2800" dirty="0">
              <a:latin typeface="Verdana"/>
              <a:cs typeface="Verdan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357751" y="1752473"/>
            <a:ext cx="3948049" cy="23225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EA29F83A-B17C-4C2D-AA76-A519328B31F7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370BD29-62E6-42D6-A28C-5F468B723D1E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972CF59C-C234-40D8-9F7A-A50691A703AB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C62394D8-6BCD-4DB7-B6DB-0A19D4A250FC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9EC5C8FB-14E7-48F6-A651-B829FEE3857C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76ADE276-3D5B-463E-950B-237C0272B930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BC0B3E95-D74A-4E1E-B36A-ADB8075E3E12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524363B0-952A-41DB-9EF1-8BA6132A7E63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CC9B07D-383B-4D45-B139-9E88565FF407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19484" y="517743"/>
            <a:ext cx="7288575" cy="984023"/>
          </a:xfrm>
          <a:prstGeom prst="rect">
            <a:avLst/>
          </a:prstGeom>
        </p:spPr>
        <p:txBody>
          <a:bodyPr vert="horz" wrap="square" lIns="0" tIns="242986" rIns="0" bIns="0" rtlCol="0">
            <a:spAutoFit/>
          </a:bodyPr>
          <a:lstStyle/>
          <a:p>
            <a:pPr marL="256540">
              <a:lnSpc>
                <a:spcPct val="100000"/>
              </a:lnSpc>
            </a:pPr>
            <a:r>
              <a:rPr sz="4800" spc="-5" dirty="0">
                <a:latin typeface="Arial"/>
                <a:cs typeface="Arial"/>
              </a:rPr>
              <a:t>Safety Shoes </a:t>
            </a:r>
            <a:r>
              <a:rPr sz="4800" dirty="0">
                <a:latin typeface="Arial"/>
                <a:cs typeface="Arial"/>
              </a:rPr>
              <a:t>and</a:t>
            </a:r>
            <a:r>
              <a:rPr sz="4800" spc="75" dirty="0">
                <a:latin typeface="Arial"/>
                <a:cs typeface="Arial"/>
              </a:rPr>
              <a:t> </a:t>
            </a:r>
            <a:r>
              <a:rPr sz="4800" spc="-5" dirty="0">
                <a:latin typeface="Arial"/>
                <a:cs typeface="Arial"/>
              </a:rPr>
              <a:t>Boots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8340" y="2102230"/>
            <a:ext cx="7905115" cy="38582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300" b="1" spc="-5" dirty="0">
                <a:solidFill>
                  <a:srgbClr val="404057"/>
                </a:solidFill>
                <a:latin typeface="Tahoma"/>
                <a:cs typeface="Tahoma"/>
              </a:rPr>
              <a:t>ELECTRICAL</a:t>
            </a:r>
            <a:r>
              <a:rPr sz="3300" b="1" spc="-55" dirty="0">
                <a:solidFill>
                  <a:srgbClr val="404057"/>
                </a:solidFill>
                <a:latin typeface="Tahoma"/>
                <a:cs typeface="Tahoma"/>
              </a:rPr>
              <a:t> </a:t>
            </a:r>
            <a:r>
              <a:rPr sz="3300" b="1" spc="-5" dirty="0">
                <a:solidFill>
                  <a:srgbClr val="404057"/>
                </a:solidFill>
                <a:latin typeface="Tahoma"/>
                <a:cs typeface="Tahoma"/>
              </a:rPr>
              <a:t>RESISTANCE</a:t>
            </a:r>
            <a:endParaRPr sz="3300" dirty="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  <a:spcBef>
                <a:spcPts val="1675"/>
              </a:spcBef>
            </a:pPr>
            <a:r>
              <a:rPr sz="2800" b="1" spc="-5" dirty="0">
                <a:solidFill>
                  <a:srgbClr val="404057"/>
                </a:solidFill>
                <a:latin typeface="Tahoma"/>
                <a:cs typeface="Tahoma"/>
              </a:rPr>
              <a:t>footwear are insulated with tough rubber to  </a:t>
            </a:r>
            <a:r>
              <a:rPr sz="2800" b="1" spc="-10" dirty="0">
                <a:solidFill>
                  <a:srgbClr val="404057"/>
                </a:solidFill>
                <a:latin typeface="Tahoma"/>
                <a:cs typeface="Tahoma"/>
              </a:rPr>
              <a:t>prevent </a:t>
            </a:r>
            <a:r>
              <a:rPr sz="2800" b="1" spc="-5" dirty="0">
                <a:solidFill>
                  <a:srgbClr val="404057"/>
                </a:solidFill>
                <a:latin typeface="Tahoma"/>
                <a:cs typeface="Tahoma"/>
              </a:rPr>
              <a:t>shocks and burns </a:t>
            </a:r>
            <a:r>
              <a:rPr sz="2800" b="1" spc="-10" dirty="0">
                <a:solidFill>
                  <a:srgbClr val="404057"/>
                </a:solidFill>
                <a:latin typeface="Tahoma"/>
                <a:cs typeface="Tahoma"/>
              </a:rPr>
              <a:t>from</a:t>
            </a:r>
            <a:r>
              <a:rPr sz="2800" b="1" spc="70" dirty="0">
                <a:solidFill>
                  <a:srgbClr val="404057"/>
                </a:solidFill>
                <a:latin typeface="Tahoma"/>
                <a:cs typeface="Tahoma"/>
              </a:rPr>
              <a:t> </a:t>
            </a:r>
            <a:r>
              <a:rPr sz="2800" b="1" spc="-5" dirty="0">
                <a:solidFill>
                  <a:srgbClr val="404057"/>
                </a:solidFill>
                <a:latin typeface="Tahoma"/>
                <a:cs typeface="Tahoma"/>
              </a:rPr>
              <a:t>electricity.</a:t>
            </a:r>
            <a:endParaRPr sz="28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28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425"/>
              </a:spcBef>
            </a:pPr>
            <a:r>
              <a:rPr sz="3300" b="1" spc="-5" dirty="0">
                <a:solidFill>
                  <a:srgbClr val="404057"/>
                </a:solidFill>
                <a:latin typeface="Tahoma"/>
                <a:cs typeface="Tahoma"/>
              </a:rPr>
              <a:t>ELECTROSTATIC</a:t>
            </a:r>
            <a:r>
              <a:rPr sz="3300" b="1" spc="-25" dirty="0">
                <a:solidFill>
                  <a:srgbClr val="404057"/>
                </a:solidFill>
                <a:latin typeface="Tahoma"/>
                <a:cs typeface="Tahoma"/>
              </a:rPr>
              <a:t> </a:t>
            </a:r>
            <a:r>
              <a:rPr sz="3300" b="1" spc="-5" dirty="0">
                <a:solidFill>
                  <a:srgbClr val="404057"/>
                </a:solidFill>
                <a:latin typeface="Tahoma"/>
                <a:cs typeface="Tahoma"/>
              </a:rPr>
              <a:t>DISSIPATING</a:t>
            </a:r>
            <a:endParaRPr sz="33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675"/>
              </a:spcBef>
            </a:pPr>
            <a:r>
              <a:rPr sz="2800" b="1" spc="-10" dirty="0">
                <a:solidFill>
                  <a:srgbClr val="404057"/>
                </a:solidFill>
                <a:latin typeface="Tahoma"/>
                <a:cs typeface="Tahoma"/>
              </a:rPr>
              <a:t>footwear </a:t>
            </a:r>
            <a:r>
              <a:rPr sz="2800" b="1" spc="-5" dirty="0">
                <a:solidFill>
                  <a:srgbClr val="404057"/>
                </a:solidFill>
                <a:latin typeface="Tahoma"/>
                <a:cs typeface="Tahoma"/>
              </a:rPr>
              <a:t>conducts static electricity</a:t>
            </a:r>
            <a:r>
              <a:rPr sz="2800" b="1" spc="40" dirty="0">
                <a:solidFill>
                  <a:srgbClr val="404057"/>
                </a:solidFill>
                <a:latin typeface="Tahoma"/>
                <a:cs typeface="Tahoma"/>
              </a:rPr>
              <a:t> </a:t>
            </a:r>
            <a:r>
              <a:rPr sz="2800" b="1" spc="-5" dirty="0">
                <a:solidFill>
                  <a:srgbClr val="404057"/>
                </a:solidFill>
                <a:latin typeface="Tahoma"/>
                <a:cs typeface="Tahoma"/>
              </a:rPr>
              <a:t>to</a:t>
            </a:r>
            <a:endParaRPr sz="2800" dirty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2800" b="1" spc="-10" dirty="0">
                <a:solidFill>
                  <a:srgbClr val="404057"/>
                </a:solidFill>
                <a:latin typeface="Tahoma"/>
                <a:cs typeface="Tahoma"/>
              </a:rPr>
              <a:t>floors </a:t>
            </a:r>
            <a:r>
              <a:rPr sz="2800" b="1" spc="-5" dirty="0">
                <a:solidFill>
                  <a:srgbClr val="404057"/>
                </a:solidFill>
                <a:latin typeface="Tahoma"/>
                <a:cs typeface="Tahoma"/>
              </a:rPr>
              <a:t>that are</a:t>
            </a:r>
            <a:r>
              <a:rPr sz="2800" b="1" spc="-15" dirty="0">
                <a:solidFill>
                  <a:srgbClr val="404057"/>
                </a:solidFill>
                <a:latin typeface="Tahoma"/>
                <a:cs typeface="Tahoma"/>
              </a:rPr>
              <a:t> </a:t>
            </a:r>
            <a:r>
              <a:rPr sz="2800" b="1" spc="-5" dirty="0">
                <a:solidFill>
                  <a:srgbClr val="404057"/>
                </a:solidFill>
                <a:latin typeface="Tahoma"/>
                <a:cs typeface="Tahoma"/>
              </a:rPr>
              <a:t>grounded.</a:t>
            </a:r>
            <a:endParaRPr sz="2800" dirty="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98A65D07-53A8-4ACB-8F11-4644A3F6D65B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5E5D7C0-BD51-4253-96B3-46C4833D472C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D3DF71E1-F263-4C33-9334-945AD54A7003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869324FC-447C-4B7F-B991-5E4C4AEFA9F6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CAAF7261-A72A-46F5-938B-43493A96937A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4" name="Rectangle 10">
                    <a:extLst>
                      <a:ext uri="{FF2B5EF4-FFF2-40B4-BE49-F238E27FC236}">
                        <a16:creationId xmlns:a16="http://schemas.microsoft.com/office/drawing/2014/main" id="{FF6012EE-BFDA-4D1E-97B9-8C75A2F5AF61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5" name="Rectangle 14">
                    <a:extLst>
                      <a:ext uri="{FF2B5EF4-FFF2-40B4-BE49-F238E27FC236}">
                        <a16:creationId xmlns:a16="http://schemas.microsoft.com/office/drawing/2014/main" id="{414622DB-FE7C-4F45-9B6C-F63B2A53D570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3FD42FDC-4BE4-47E2-99ED-470EDF20252D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4EECFA8-03F2-4C63-A7E0-37BC656F83CB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734568" y="513587"/>
            <a:ext cx="7405116" cy="15072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249668" y="513587"/>
            <a:ext cx="1080516" cy="15072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95742" rIns="0" bIns="0" rtlCol="0">
            <a:spAutoFit/>
          </a:bodyPr>
          <a:lstStyle/>
          <a:p>
            <a:pPr marL="622300">
              <a:lnSpc>
                <a:spcPct val="100000"/>
              </a:lnSpc>
            </a:pPr>
            <a:r>
              <a:rPr sz="5400" b="0" spc="-5" dirty="0">
                <a:latin typeface="Arial"/>
                <a:cs typeface="Arial"/>
              </a:rPr>
              <a:t>Fall Restraint</a:t>
            </a:r>
            <a:r>
              <a:rPr sz="5400" b="0" spc="-35" dirty="0">
                <a:latin typeface="Arial"/>
                <a:cs typeface="Arial"/>
              </a:rPr>
              <a:t> </a:t>
            </a:r>
            <a:r>
              <a:rPr sz="5400" b="0" dirty="0">
                <a:latin typeface="Arial"/>
                <a:cs typeface="Arial"/>
              </a:rPr>
              <a:t>System</a:t>
            </a:r>
            <a:endParaRPr sz="5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1180" y="2061590"/>
            <a:ext cx="4679315" cy="4487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Travel Restriction</a:t>
            </a:r>
            <a:r>
              <a:rPr sz="3200" spc="-12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System</a:t>
            </a:r>
            <a:endParaRPr sz="3200">
              <a:latin typeface="Arial"/>
              <a:cs typeface="Arial"/>
            </a:endParaRPr>
          </a:p>
          <a:p>
            <a:pPr marL="355600" marR="5080">
              <a:lnSpc>
                <a:spcPct val="100000"/>
              </a:lnSpc>
              <a:spcBef>
                <a:spcPts val="765"/>
              </a:spcBef>
            </a:pPr>
            <a:r>
              <a:rPr sz="3200" dirty="0">
                <a:latin typeface="Arial"/>
                <a:cs typeface="Arial"/>
              </a:rPr>
              <a:t>- is an assembly  composed of </a:t>
            </a:r>
            <a:r>
              <a:rPr sz="3200" spc="-5" dirty="0">
                <a:latin typeface="Arial"/>
                <a:cs typeface="Arial"/>
              </a:rPr>
              <a:t>body belt  and proper </a:t>
            </a:r>
            <a:r>
              <a:rPr sz="3200" dirty="0">
                <a:latin typeface="Arial"/>
                <a:cs typeface="Arial"/>
              </a:rPr>
              <a:t>accessories  </a:t>
            </a:r>
            <a:r>
              <a:rPr sz="3200" spc="-5" dirty="0">
                <a:latin typeface="Arial"/>
                <a:cs typeface="Arial"/>
              </a:rPr>
              <a:t>that </a:t>
            </a:r>
            <a:r>
              <a:rPr sz="3200" dirty="0">
                <a:latin typeface="Arial"/>
                <a:cs typeface="Arial"/>
              </a:rPr>
              <a:t>prevent a worker  from traveling to an  </a:t>
            </a:r>
            <a:r>
              <a:rPr sz="3200" spc="-5" dirty="0">
                <a:latin typeface="Arial"/>
                <a:cs typeface="Arial"/>
              </a:rPr>
              <a:t>edge from </a:t>
            </a:r>
            <a:r>
              <a:rPr sz="3200" dirty="0">
                <a:latin typeface="Arial"/>
                <a:cs typeface="Arial"/>
              </a:rPr>
              <a:t>where he or  she may </a:t>
            </a:r>
            <a:r>
              <a:rPr sz="3200" spc="-5" dirty="0">
                <a:latin typeface="Arial"/>
                <a:cs typeface="Arial"/>
              </a:rPr>
              <a:t>fall </a:t>
            </a:r>
            <a:r>
              <a:rPr sz="3200" dirty="0">
                <a:latin typeface="Arial"/>
                <a:cs typeface="Arial"/>
              </a:rPr>
              <a:t>like</a:t>
            </a:r>
            <a:r>
              <a:rPr sz="3200" spc="-8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leading  edges </a:t>
            </a:r>
            <a:r>
              <a:rPr sz="3200" spc="-10" dirty="0">
                <a:latin typeface="Arial"/>
                <a:cs typeface="Arial"/>
              </a:rPr>
              <a:t>or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roof.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334000" y="2286000"/>
            <a:ext cx="3505200" cy="32052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F985BA6-2BBA-4D38-881D-A69156309E76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31A5668-24CD-4592-BE9E-37E963D7771F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B466EF91-5AC7-4D2A-BD25-B2C5F4E53C9D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041C07C8-50BA-4FF8-BC1B-03A809DD5346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972AE5F3-E6D0-46C0-8673-0C311A67D7DE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E837E7B4-432B-4112-9472-AF7268002612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24F989D0-D0BF-48D2-9FB8-E1380A4AAFCA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47C8CC92-2FA2-4573-8882-6E3D5DEA6AB1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734EF28-30CC-43EE-B9DB-A84CFB952AC1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71881" y="427266"/>
            <a:ext cx="8072119" cy="1865630"/>
          </a:xfrm>
          <a:prstGeom prst="rect">
            <a:avLst/>
          </a:prstGeom>
        </p:spPr>
        <p:txBody>
          <a:bodyPr vert="horz" wrap="square" lIns="0" tIns="448091" rIns="0" bIns="0" rtlCol="0">
            <a:spAutoFit/>
          </a:bodyPr>
          <a:lstStyle/>
          <a:p>
            <a:pPr marL="281305">
              <a:lnSpc>
                <a:spcPts val="5260"/>
              </a:lnSpc>
            </a:pPr>
            <a:r>
              <a:rPr sz="4400" spc="-5" dirty="0"/>
              <a:t>Head </a:t>
            </a:r>
            <a:r>
              <a:rPr sz="4400" dirty="0"/>
              <a:t>Hazards &amp;</a:t>
            </a:r>
            <a:r>
              <a:rPr sz="4400" spc="-85" dirty="0"/>
              <a:t> </a:t>
            </a:r>
            <a:r>
              <a:rPr sz="4400" dirty="0"/>
              <a:t>Effects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2178430"/>
            <a:ext cx="4328795" cy="3369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110615" algn="ctr">
              <a:lnSpc>
                <a:spcPct val="100000"/>
              </a:lnSpc>
            </a:pPr>
            <a:r>
              <a:rPr sz="2400" spc="-5" dirty="0">
                <a:latin typeface="Verdana"/>
                <a:cs typeface="Verdana"/>
              </a:rPr>
              <a:t>HAZARDS</a:t>
            </a:r>
            <a:endParaRPr sz="2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914"/>
              </a:spcBef>
            </a:pPr>
            <a:r>
              <a:rPr sz="2200" spc="10" dirty="0">
                <a:solidFill>
                  <a:srgbClr val="000099"/>
                </a:solidFill>
                <a:latin typeface="Wingdings"/>
                <a:cs typeface="Wingdings"/>
              </a:rPr>
              <a:t></a:t>
            </a:r>
            <a:r>
              <a:rPr sz="2200" spc="10" dirty="0">
                <a:latin typeface="Verdana"/>
                <a:cs typeface="Verdana"/>
              </a:rPr>
              <a:t>Impact </a:t>
            </a:r>
            <a:r>
              <a:rPr sz="2200" spc="-5" dirty="0">
                <a:latin typeface="Verdana"/>
                <a:cs typeface="Verdana"/>
              </a:rPr>
              <a:t>from falling</a:t>
            </a:r>
            <a:r>
              <a:rPr sz="2200" spc="-55" dirty="0">
                <a:latin typeface="Verdana"/>
                <a:cs typeface="Verdana"/>
              </a:rPr>
              <a:t> </a:t>
            </a:r>
            <a:r>
              <a:rPr sz="2200" spc="-5" dirty="0">
                <a:latin typeface="Verdana"/>
                <a:cs typeface="Verdana"/>
              </a:rPr>
              <a:t>objects</a:t>
            </a:r>
            <a:endParaRPr sz="2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25"/>
              </a:spcBef>
            </a:pPr>
            <a:r>
              <a:rPr sz="2200" spc="15" dirty="0">
                <a:solidFill>
                  <a:srgbClr val="000099"/>
                </a:solidFill>
                <a:latin typeface="Wingdings"/>
                <a:cs typeface="Wingdings"/>
              </a:rPr>
              <a:t></a:t>
            </a:r>
            <a:r>
              <a:rPr sz="2200" spc="15" dirty="0">
                <a:latin typeface="Verdana"/>
                <a:cs typeface="Verdana"/>
              </a:rPr>
              <a:t>Bump </a:t>
            </a:r>
            <a:r>
              <a:rPr sz="2200" spc="-5" dirty="0">
                <a:latin typeface="Verdana"/>
                <a:cs typeface="Verdana"/>
              </a:rPr>
              <a:t>against</a:t>
            </a:r>
            <a:r>
              <a:rPr sz="2200" spc="-80" dirty="0">
                <a:latin typeface="Verdana"/>
                <a:cs typeface="Verdana"/>
              </a:rPr>
              <a:t> </a:t>
            </a:r>
            <a:r>
              <a:rPr sz="2200" dirty="0">
                <a:latin typeface="Verdana"/>
                <a:cs typeface="Verdana"/>
              </a:rPr>
              <a:t>rigid</a:t>
            </a:r>
            <a:endParaRPr sz="2200">
              <a:latin typeface="Verdana"/>
              <a:cs typeface="Verdana"/>
            </a:endParaRPr>
          </a:p>
          <a:p>
            <a:pPr marR="1209675" algn="ctr">
              <a:lnSpc>
                <a:spcPct val="100000"/>
              </a:lnSpc>
              <a:spcBef>
                <a:spcPts val="530"/>
              </a:spcBef>
            </a:pPr>
            <a:r>
              <a:rPr sz="2200" spc="-5" dirty="0">
                <a:latin typeface="Verdana"/>
                <a:cs typeface="Verdana"/>
              </a:rPr>
              <a:t>stationary</a:t>
            </a:r>
            <a:r>
              <a:rPr sz="2200" spc="-50" dirty="0">
                <a:latin typeface="Verdana"/>
                <a:cs typeface="Verdana"/>
              </a:rPr>
              <a:t> </a:t>
            </a:r>
            <a:r>
              <a:rPr sz="2200" spc="-5" dirty="0">
                <a:latin typeface="Verdana"/>
                <a:cs typeface="Verdana"/>
              </a:rPr>
              <a:t>objects</a:t>
            </a:r>
            <a:endParaRPr sz="2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25"/>
              </a:spcBef>
            </a:pPr>
            <a:r>
              <a:rPr sz="2200" spc="-5" dirty="0">
                <a:solidFill>
                  <a:srgbClr val="000099"/>
                </a:solidFill>
                <a:latin typeface="Wingdings"/>
                <a:cs typeface="Wingdings"/>
              </a:rPr>
              <a:t></a:t>
            </a:r>
            <a:r>
              <a:rPr sz="2200" spc="-5" dirty="0">
                <a:latin typeface="Verdana"/>
                <a:cs typeface="Verdana"/>
              </a:rPr>
              <a:t>Penetration by sharp</a:t>
            </a:r>
            <a:r>
              <a:rPr sz="2200" spc="-25" dirty="0">
                <a:latin typeface="Verdana"/>
                <a:cs typeface="Verdana"/>
              </a:rPr>
              <a:t> </a:t>
            </a:r>
            <a:r>
              <a:rPr sz="2200" spc="-5" dirty="0">
                <a:latin typeface="Verdana"/>
                <a:cs typeface="Verdana"/>
              </a:rPr>
              <a:t>objects</a:t>
            </a:r>
            <a:endParaRPr sz="2200">
              <a:latin typeface="Verdana"/>
              <a:cs typeface="Verdana"/>
            </a:endParaRPr>
          </a:p>
          <a:p>
            <a:pPr marL="299085" marR="329565" indent="-287020">
              <a:lnSpc>
                <a:spcPct val="120000"/>
              </a:lnSpc>
            </a:pPr>
            <a:r>
              <a:rPr sz="2200" spc="5" dirty="0">
                <a:solidFill>
                  <a:srgbClr val="000099"/>
                </a:solidFill>
                <a:latin typeface="Wingdings"/>
                <a:cs typeface="Wingdings"/>
              </a:rPr>
              <a:t></a:t>
            </a:r>
            <a:r>
              <a:rPr sz="2200" spc="5" dirty="0">
                <a:latin typeface="Verdana"/>
                <a:cs typeface="Verdana"/>
              </a:rPr>
              <a:t>Contact </a:t>
            </a:r>
            <a:r>
              <a:rPr sz="2200" spc="-5" dirty="0">
                <a:latin typeface="Verdana"/>
                <a:cs typeface="Verdana"/>
              </a:rPr>
              <a:t>with </a:t>
            </a:r>
            <a:r>
              <a:rPr sz="2200" spc="-10" dirty="0">
                <a:latin typeface="Verdana"/>
                <a:cs typeface="Verdana"/>
              </a:rPr>
              <a:t>live </a:t>
            </a:r>
            <a:r>
              <a:rPr sz="2200" spc="-5" dirty="0">
                <a:latin typeface="Verdana"/>
                <a:cs typeface="Verdana"/>
              </a:rPr>
              <a:t>electrical  conductors</a:t>
            </a:r>
            <a:endParaRPr sz="2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2200" spc="15" dirty="0">
                <a:solidFill>
                  <a:srgbClr val="000099"/>
                </a:solidFill>
                <a:latin typeface="Wingdings"/>
                <a:cs typeface="Wingdings"/>
              </a:rPr>
              <a:t></a:t>
            </a:r>
            <a:r>
              <a:rPr sz="2200" spc="15" dirty="0">
                <a:latin typeface="Verdana"/>
                <a:cs typeface="Verdana"/>
              </a:rPr>
              <a:t>Fire</a:t>
            </a:r>
            <a:r>
              <a:rPr sz="2200" spc="-75" dirty="0">
                <a:latin typeface="Verdana"/>
                <a:cs typeface="Verdana"/>
              </a:rPr>
              <a:t> </a:t>
            </a:r>
            <a:r>
              <a:rPr sz="2200" spc="-5" dirty="0">
                <a:latin typeface="Verdana"/>
                <a:cs typeface="Verdana"/>
              </a:rPr>
              <a:t>hazards</a:t>
            </a:r>
            <a:endParaRPr sz="2200">
              <a:latin typeface="Verdana"/>
              <a:cs typeface="Verdan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sz="half" idx="3"/>
          </p:nvPr>
        </p:nvSpPr>
        <p:spPr>
          <a:xfrm>
            <a:off x="5489828" y="2178430"/>
            <a:ext cx="3273172" cy="35209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46760">
              <a:lnSpc>
                <a:spcPct val="100000"/>
              </a:lnSpc>
            </a:pPr>
            <a:r>
              <a:rPr spc="-5" dirty="0"/>
              <a:t>EFFECTS</a:t>
            </a:r>
          </a:p>
          <a:p>
            <a:pPr marL="405765" marR="5080" indent="-393065" algn="l">
              <a:lnSpc>
                <a:spcPct val="145000"/>
              </a:lnSpc>
              <a:spcBef>
                <a:spcPts val="1195"/>
              </a:spcBef>
              <a:buClr>
                <a:srgbClr val="A40020"/>
              </a:buClr>
              <a:buSzPct val="75000"/>
              <a:buFont typeface="Wingdings"/>
              <a:buChar char=""/>
              <a:tabLst>
                <a:tab pos="269240" algn="l"/>
              </a:tabLst>
            </a:pPr>
            <a:r>
              <a:rPr sz="2200" spc="-60" dirty="0"/>
              <a:t>P</a:t>
            </a:r>
            <a:r>
              <a:rPr sz="2200" spc="-5" dirty="0"/>
              <a:t>er</a:t>
            </a:r>
            <a:r>
              <a:rPr sz="2200" spc="-15" dirty="0"/>
              <a:t>f</a:t>
            </a:r>
            <a:r>
              <a:rPr sz="2200" spc="-5" dirty="0"/>
              <a:t>o</a:t>
            </a:r>
            <a:r>
              <a:rPr sz="2200" spc="-45" dirty="0"/>
              <a:t>r</a:t>
            </a:r>
            <a:r>
              <a:rPr sz="2200" spc="-5" dirty="0"/>
              <a:t>ation/f</a:t>
            </a:r>
            <a:r>
              <a:rPr sz="2200" spc="-50" dirty="0"/>
              <a:t>r</a:t>
            </a:r>
            <a:r>
              <a:rPr sz="2200" spc="-5" dirty="0"/>
              <a:t>acture  of </a:t>
            </a:r>
            <a:r>
              <a:rPr sz="2200" spc="-10" dirty="0"/>
              <a:t>the</a:t>
            </a:r>
            <a:r>
              <a:rPr sz="2200" spc="-55" dirty="0"/>
              <a:t> </a:t>
            </a:r>
            <a:r>
              <a:rPr sz="2200" spc="-5" dirty="0"/>
              <a:t>skull</a:t>
            </a:r>
            <a:endParaRPr sz="2200" dirty="0"/>
          </a:p>
          <a:p>
            <a:pPr>
              <a:lnSpc>
                <a:spcPct val="100000"/>
              </a:lnSpc>
              <a:buClr>
                <a:srgbClr val="A40020"/>
              </a:buClr>
              <a:buFont typeface="Wingdings"/>
              <a:buChar char=""/>
            </a:pPr>
            <a:endParaRPr sz="2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A40020"/>
              </a:buClr>
              <a:buFont typeface="Wingdings"/>
              <a:buChar char=""/>
            </a:pPr>
            <a:endParaRPr sz="2150" dirty="0">
              <a:latin typeface="Times New Roman"/>
              <a:cs typeface="Times New Roman"/>
            </a:endParaRPr>
          </a:p>
          <a:p>
            <a:pPr marL="268605" indent="-255904">
              <a:lnSpc>
                <a:spcPct val="100000"/>
              </a:lnSpc>
              <a:buClr>
                <a:srgbClr val="A40020"/>
              </a:buClr>
              <a:buSzPct val="75000"/>
              <a:buFont typeface="Wingdings"/>
              <a:buChar char=""/>
              <a:tabLst>
                <a:tab pos="269240" algn="l"/>
              </a:tabLst>
            </a:pPr>
            <a:r>
              <a:rPr sz="2200" spc="-5" dirty="0"/>
              <a:t>Electrical</a:t>
            </a:r>
            <a:r>
              <a:rPr sz="2200" spc="-80" dirty="0"/>
              <a:t> </a:t>
            </a:r>
            <a:r>
              <a:rPr sz="2200" spc="-5" dirty="0"/>
              <a:t>shock</a:t>
            </a:r>
            <a:endParaRPr sz="2200" dirty="0"/>
          </a:p>
          <a:p>
            <a:pPr>
              <a:lnSpc>
                <a:spcPct val="100000"/>
              </a:lnSpc>
              <a:buClr>
                <a:srgbClr val="A40020"/>
              </a:buClr>
              <a:buFont typeface="Wingdings"/>
              <a:buChar char=""/>
            </a:pPr>
            <a:endParaRPr sz="2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A40020"/>
              </a:buClr>
              <a:buFont typeface="Wingdings"/>
              <a:buChar char=""/>
            </a:pPr>
            <a:endParaRPr sz="2150" dirty="0">
              <a:latin typeface="Times New Roman"/>
              <a:cs typeface="Times New Roman"/>
            </a:endParaRPr>
          </a:p>
          <a:p>
            <a:pPr marL="268605" indent="-255904">
              <a:lnSpc>
                <a:spcPct val="100000"/>
              </a:lnSpc>
              <a:buClr>
                <a:srgbClr val="A40020"/>
              </a:buClr>
              <a:buSzPct val="75000"/>
              <a:buFont typeface="Wingdings"/>
              <a:buChar char=""/>
              <a:tabLst>
                <a:tab pos="269240" algn="l"/>
              </a:tabLst>
            </a:pPr>
            <a:r>
              <a:rPr sz="2200" spc="-5" dirty="0"/>
              <a:t>Burns</a:t>
            </a:r>
            <a:endParaRPr sz="22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D2910B0-BA5B-4071-99BF-24688CCEA39D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50F6AF3-DF53-405A-8E7E-DD507DD30E3F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DE05A387-35F8-47CE-AAC0-EFD7E2745C9A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7321E8A2-CFF9-4BD8-9F0B-AF162C27BF48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7BF3510F-DA4A-4885-9417-1D6996B2DE78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4" name="Rectangle 10">
                    <a:extLst>
                      <a:ext uri="{FF2B5EF4-FFF2-40B4-BE49-F238E27FC236}">
                        <a16:creationId xmlns:a16="http://schemas.microsoft.com/office/drawing/2014/main" id="{FF076F63-D252-4ED1-A208-E37C32E0844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5" name="Rectangle 14">
                    <a:extLst>
                      <a:ext uri="{FF2B5EF4-FFF2-40B4-BE49-F238E27FC236}">
                        <a16:creationId xmlns:a16="http://schemas.microsoft.com/office/drawing/2014/main" id="{D5C9FFCD-75FD-48A3-96DE-AD39F8E018E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BFAECCEF-BC4E-462A-BA68-CBC4F62A5C49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B90FAF3-B0E8-4A87-8BEB-5FD3D764BABF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1229867" y="437387"/>
            <a:ext cx="6490715" cy="15072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830568" y="437387"/>
            <a:ext cx="1080516" cy="15072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19542" rIns="0" bIns="0" rtlCol="0">
            <a:spAutoFit/>
          </a:bodyPr>
          <a:lstStyle/>
          <a:p>
            <a:pPr marL="1117600">
              <a:lnSpc>
                <a:spcPct val="100000"/>
              </a:lnSpc>
            </a:pPr>
            <a:r>
              <a:rPr sz="5400" b="0" dirty="0">
                <a:latin typeface="Arial"/>
                <a:cs typeface="Arial"/>
              </a:rPr>
              <a:t>Fall Arrest</a:t>
            </a:r>
            <a:r>
              <a:rPr sz="5400" b="0" spc="-75" dirty="0">
                <a:latin typeface="Arial"/>
                <a:cs typeface="Arial"/>
              </a:rPr>
              <a:t> </a:t>
            </a:r>
            <a:r>
              <a:rPr sz="5400" b="0" spc="-5" dirty="0">
                <a:latin typeface="Arial"/>
                <a:cs typeface="Arial"/>
              </a:rPr>
              <a:t>System</a:t>
            </a:r>
            <a:endParaRPr sz="5400">
              <a:latin typeface="Arial"/>
              <a:cs typeface="Arial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1212519" y="2099824"/>
          <a:ext cx="7026107" cy="8917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959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6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8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57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4684"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  <a:spcBef>
                          <a:spcPts val="15"/>
                        </a:spcBef>
                        <a:tabLst>
                          <a:tab pos="919480" algn="l"/>
                        </a:tabLst>
                      </a:pPr>
                      <a:r>
                        <a:rPr sz="2800" spc="-35" dirty="0">
                          <a:latin typeface="Verdana"/>
                          <a:cs typeface="Verdana"/>
                        </a:rPr>
                        <a:t>Fall	</a:t>
                      </a:r>
                      <a:r>
                        <a:rPr sz="2800" dirty="0">
                          <a:latin typeface="Verdana"/>
                          <a:cs typeface="Verdana"/>
                        </a:rPr>
                        <a:t>arrest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351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dirty="0">
                          <a:latin typeface="Verdana"/>
                          <a:cs typeface="Verdana"/>
                        </a:rPr>
                        <a:t>system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2400">
                        <a:lnSpc>
                          <a:spcPct val="100000"/>
                        </a:lnSpc>
                        <a:spcBef>
                          <a:spcPts val="15"/>
                        </a:spcBef>
                        <a:tabLst>
                          <a:tab pos="1033144" algn="l"/>
                        </a:tabLst>
                      </a:pPr>
                      <a:r>
                        <a:rPr sz="2800" spc="-5" dirty="0">
                          <a:latin typeface="Verdana"/>
                          <a:cs typeface="Verdana"/>
                        </a:rPr>
                        <a:t>are	designed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5240" algn="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800" spc="10" dirty="0">
                          <a:latin typeface="Verdana"/>
                          <a:cs typeface="Verdana"/>
                        </a:rPr>
                        <a:t>to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107">
                <a:tc>
                  <a:txBody>
                    <a:bodyPr/>
                    <a:lstStyle/>
                    <a:p>
                      <a:pPr marL="22225">
                        <a:lnSpc>
                          <a:spcPts val="3155"/>
                        </a:lnSpc>
                      </a:pPr>
                      <a:r>
                        <a:rPr sz="2800" spc="-10" dirty="0">
                          <a:latin typeface="Verdana"/>
                          <a:cs typeface="Verdana"/>
                        </a:rPr>
                        <a:t>minimize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9380">
                        <a:lnSpc>
                          <a:spcPts val="3155"/>
                        </a:lnSpc>
                      </a:pPr>
                      <a:r>
                        <a:rPr sz="2800" spc="-5" dirty="0">
                          <a:latin typeface="Verdana"/>
                          <a:cs typeface="Verdana"/>
                        </a:rPr>
                        <a:t>stress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2400">
                        <a:lnSpc>
                          <a:spcPts val="3155"/>
                        </a:lnSpc>
                        <a:tabLst>
                          <a:tab pos="1816735" algn="l"/>
                        </a:tabLst>
                      </a:pPr>
                      <a:r>
                        <a:rPr sz="2800" spc="-5" dirty="0">
                          <a:latin typeface="Verdana"/>
                          <a:cs typeface="Verdana"/>
                        </a:rPr>
                        <a:t>forces	</a:t>
                      </a:r>
                      <a:r>
                        <a:rPr sz="2800" dirty="0">
                          <a:latin typeface="Verdana"/>
                          <a:cs typeface="Verdana"/>
                        </a:rPr>
                        <a:t>on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4604" algn="r">
                        <a:lnSpc>
                          <a:spcPts val="3155"/>
                        </a:lnSpc>
                      </a:pPr>
                      <a:r>
                        <a:rPr sz="2800" spc="20" dirty="0">
                          <a:latin typeface="Verdana"/>
                          <a:cs typeface="Verdana"/>
                        </a:rPr>
                        <a:t>an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1222044" y="2955163"/>
            <a:ext cx="7007859" cy="171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2800" spc="-10" dirty="0">
                <a:latin typeface="Verdana"/>
                <a:cs typeface="Verdana"/>
              </a:rPr>
              <a:t>employee's </a:t>
            </a:r>
            <a:r>
              <a:rPr sz="2800" spc="-5" dirty="0">
                <a:latin typeface="Verdana"/>
                <a:cs typeface="Verdana"/>
              </a:rPr>
              <a:t>body in </a:t>
            </a:r>
            <a:r>
              <a:rPr sz="2800" spc="-10" dirty="0">
                <a:latin typeface="Verdana"/>
                <a:cs typeface="Verdana"/>
              </a:rPr>
              <a:t>the event </a:t>
            </a:r>
            <a:r>
              <a:rPr sz="2800" spc="-5" dirty="0">
                <a:latin typeface="Verdana"/>
                <a:cs typeface="Verdana"/>
              </a:rPr>
              <a:t>of a fall,  while providing sufficient freedom </a:t>
            </a:r>
            <a:r>
              <a:rPr sz="2800" spc="-15" dirty="0">
                <a:latin typeface="Verdana"/>
                <a:cs typeface="Verdana"/>
              </a:rPr>
              <a:t>of  </a:t>
            </a:r>
            <a:r>
              <a:rPr sz="2800" spc="-10" dirty="0">
                <a:latin typeface="Verdana"/>
                <a:cs typeface="Verdana"/>
              </a:rPr>
              <a:t>movement </a:t>
            </a:r>
            <a:r>
              <a:rPr sz="2800" spc="-5" dirty="0">
                <a:latin typeface="Verdana"/>
                <a:cs typeface="Verdana"/>
              </a:rPr>
              <a:t>to allow </a:t>
            </a:r>
            <a:r>
              <a:rPr sz="2800" spc="-10" dirty="0">
                <a:latin typeface="Verdana"/>
                <a:cs typeface="Verdana"/>
              </a:rPr>
              <a:t>work </a:t>
            </a:r>
            <a:r>
              <a:rPr sz="2800" spc="-5" dirty="0">
                <a:latin typeface="Verdana"/>
                <a:cs typeface="Verdana"/>
              </a:rPr>
              <a:t>to </a:t>
            </a:r>
            <a:r>
              <a:rPr sz="2800" spc="5" dirty="0">
                <a:latin typeface="Verdana"/>
                <a:cs typeface="Verdana"/>
              </a:rPr>
              <a:t>be  </a:t>
            </a:r>
            <a:r>
              <a:rPr sz="2800" spc="-10" dirty="0">
                <a:latin typeface="Verdana"/>
                <a:cs typeface="Verdana"/>
              </a:rPr>
              <a:t>performed.</a:t>
            </a:r>
            <a:endParaRPr sz="2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DCF6DB13-1B03-4A0E-825E-D9E86B696CA0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07B5A9E-34E2-41EB-A626-5AD7019A05CF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E627DDDF-6DF8-4EEE-A2F4-F345A77F34B3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423C0BA4-BFB7-4EE3-A488-DC83CDC16D15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58A9959B-4840-47DC-956D-7C172CE258C5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9" name="Rectangle 10">
                    <a:extLst>
                      <a:ext uri="{FF2B5EF4-FFF2-40B4-BE49-F238E27FC236}">
                        <a16:creationId xmlns:a16="http://schemas.microsoft.com/office/drawing/2014/main" id="{2BC44216-632C-4CA8-AC3B-447FF096A1DA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64EE099B-7E6C-4902-A329-C1227F8AD98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C5E3A066-0A30-41E3-9927-F9D8D1164FF2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E9EADB9-5F22-49D2-A06D-69B8DF641BF6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891539" y="585216"/>
            <a:ext cx="7630668" cy="10119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44723" y="1133855"/>
            <a:ext cx="3919728" cy="10119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63996" y="1133855"/>
            <a:ext cx="760476" cy="10119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0982" rIns="0" bIns="0" rtlCol="0">
            <a:spAutoFit/>
          </a:bodyPr>
          <a:lstStyle/>
          <a:p>
            <a:pPr marL="2492375" marR="5080" indent="-1853564">
              <a:lnSpc>
                <a:spcPct val="100000"/>
              </a:lnSpc>
            </a:pPr>
            <a:r>
              <a:rPr sz="3600" b="0" spc="-5" dirty="0">
                <a:latin typeface="Verdana"/>
                <a:cs typeface="Verdana"/>
              </a:rPr>
              <a:t>Components </a:t>
            </a:r>
            <a:r>
              <a:rPr sz="3600" b="0" dirty="0">
                <a:latin typeface="Verdana"/>
                <a:cs typeface="Verdana"/>
              </a:rPr>
              <a:t>of a </a:t>
            </a:r>
            <a:r>
              <a:rPr sz="3600" b="0" spc="-5" dirty="0">
                <a:latin typeface="Verdana"/>
                <a:cs typeface="Verdana"/>
              </a:rPr>
              <a:t>personal fall  </a:t>
            </a:r>
            <a:r>
              <a:rPr sz="3600" b="0" dirty="0">
                <a:latin typeface="Verdana"/>
                <a:cs typeface="Verdana"/>
              </a:rPr>
              <a:t>arrest</a:t>
            </a:r>
            <a:r>
              <a:rPr sz="3600" b="0" spc="-110" dirty="0">
                <a:latin typeface="Verdana"/>
                <a:cs typeface="Verdana"/>
              </a:rPr>
              <a:t> </a:t>
            </a:r>
            <a:r>
              <a:rPr sz="3600" b="0" dirty="0">
                <a:latin typeface="Verdana"/>
                <a:cs typeface="Verdana"/>
              </a:rPr>
              <a:t>system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57200" y="2785998"/>
            <a:ext cx="1676400" cy="14351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438400" y="2133600"/>
            <a:ext cx="1752600" cy="129374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438400" y="3657600"/>
            <a:ext cx="1752600" cy="145097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343400" y="2743073"/>
            <a:ext cx="1885950" cy="18399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499228" y="2787015"/>
            <a:ext cx="1771650" cy="615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000" b="1" spc="-5" dirty="0">
                <a:solidFill>
                  <a:srgbClr val="FFFFFF"/>
                </a:solidFill>
                <a:latin typeface="Verdana"/>
                <a:cs typeface="Verdana"/>
              </a:rPr>
              <a:t>R</a:t>
            </a:r>
            <a:r>
              <a:rPr sz="2000" b="1" spc="5" dirty="0">
                <a:solidFill>
                  <a:srgbClr val="FFFFFF"/>
                </a:solidFill>
                <a:latin typeface="Verdana"/>
                <a:cs typeface="Verdana"/>
              </a:rPr>
              <a:t>o</a:t>
            </a:r>
            <a:r>
              <a:rPr sz="2000" b="1" spc="-5" dirty="0">
                <a:solidFill>
                  <a:srgbClr val="FFFFFF"/>
                </a:solidFill>
                <a:latin typeface="Verdana"/>
                <a:cs typeface="Verdana"/>
              </a:rPr>
              <a:t>pe/Lanya  rd</a:t>
            </a:r>
            <a:endParaRPr sz="2000">
              <a:latin typeface="Verdana"/>
              <a:cs typeface="Verdan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477000" y="2743073"/>
            <a:ext cx="2057400" cy="179870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7C2405B-2791-4FDD-A0C4-646358BDC087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3006C70-80D5-4E94-9CE3-99562F00DE6C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126FDD59-B4A3-47C1-BBE2-C75C264092C7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2C110C0F-6697-4C7D-9EA9-6DFFACF251D1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EFD23AE8-4176-42F3-BFAA-727E5A12E809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8" name="Rectangle 10">
                    <a:extLst>
                      <a:ext uri="{FF2B5EF4-FFF2-40B4-BE49-F238E27FC236}">
                        <a16:creationId xmlns:a16="http://schemas.microsoft.com/office/drawing/2014/main" id="{7B8F6251-225E-46F7-A9D5-55FDB6AE0315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9" name="Rectangle 18">
                    <a:extLst>
                      <a:ext uri="{FF2B5EF4-FFF2-40B4-BE49-F238E27FC236}">
                        <a16:creationId xmlns:a16="http://schemas.microsoft.com/office/drawing/2014/main" id="{83094AF4-7F13-4D67-BEBF-40AADA38F176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B238673A-945A-4F06-82E4-726C1D921957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A693B9-B0B5-41EE-9444-46DE4CA8F68D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2517394" y="1491741"/>
            <a:ext cx="4093210" cy="4695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800" i="1" spc="-5" dirty="0">
                <a:latin typeface="Verdana"/>
                <a:cs typeface="Verdana"/>
              </a:rPr>
              <a:t>It consists of straps  </a:t>
            </a:r>
            <a:r>
              <a:rPr sz="2800" i="1" spc="-10" dirty="0">
                <a:latin typeface="Verdana"/>
                <a:cs typeface="Verdana"/>
              </a:rPr>
              <a:t>passed </a:t>
            </a:r>
            <a:r>
              <a:rPr sz="2800" i="1" spc="-5" dirty="0">
                <a:latin typeface="Verdana"/>
                <a:cs typeface="Verdana"/>
              </a:rPr>
              <a:t>over </a:t>
            </a:r>
            <a:r>
              <a:rPr sz="2800" i="1" spc="-10" dirty="0">
                <a:latin typeface="Verdana"/>
                <a:cs typeface="Verdana"/>
              </a:rPr>
              <a:t>the  </a:t>
            </a:r>
            <a:r>
              <a:rPr sz="2800" i="1" spc="-5" dirty="0">
                <a:latin typeface="Verdana"/>
                <a:cs typeface="Verdana"/>
              </a:rPr>
              <a:t>shoulders, across </a:t>
            </a:r>
            <a:r>
              <a:rPr sz="2800" i="1" spc="-10" dirty="0">
                <a:latin typeface="Verdana"/>
                <a:cs typeface="Verdana"/>
              </a:rPr>
              <a:t>the  </a:t>
            </a:r>
            <a:r>
              <a:rPr sz="2800" i="1" spc="-5" dirty="0">
                <a:latin typeface="Verdana"/>
                <a:cs typeface="Verdana"/>
              </a:rPr>
              <a:t>chest, and around </a:t>
            </a:r>
            <a:r>
              <a:rPr sz="2800" i="1" spc="-10" dirty="0">
                <a:latin typeface="Verdana"/>
                <a:cs typeface="Verdana"/>
              </a:rPr>
              <a:t>the  </a:t>
            </a:r>
            <a:r>
              <a:rPr sz="2800" i="1" spc="-5" dirty="0">
                <a:latin typeface="Verdana"/>
                <a:cs typeface="Verdana"/>
              </a:rPr>
              <a:t>legs. In a fall, a full  </a:t>
            </a:r>
            <a:r>
              <a:rPr sz="2800" i="1" spc="-10" dirty="0">
                <a:latin typeface="Verdana"/>
                <a:cs typeface="Verdana"/>
              </a:rPr>
              <a:t>body </a:t>
            </a:r>
            <a:r>
              <a:rPr sz="2800" i="1" spc="-5" dirty="0">
                <a:latin typeface="Verdana"/>
                <a:cs typeface="Verdana"/>
              </a:rPr>
              <a:t>harness </a:t>
            </a:r>
            <a:r>
              <a:rPr sz="2800" i="1" spc="-10" dirty="0">
                <a:latin typeface="Verdana"/>
                <a:cs typeface="Verdana"/>
              </a:rPr>
              <a:t>protects  </a:t>
            </a:r>
            <a:r>
              <a:rPr sz="2800" i="1" spc="-5" dirty="0">
                <a:latin typeface="Verdana"/>
                <a:cs typeface="Verdana"/>
              </a:rPr>
              <a:t>you </a:t>
            </a:r>
            <a:r>
              <a:rPr sz="2800" i="1" spc="-10" dirty="0">
                <a:latin typeface="Verdana"/>
                <a:cs typeface="Verdana"/>
              </a:rPr>
              <a:t>more than </a:t>
            </a:r>
            <a:r>
              <a:rPr sz="2800" i="1" spc="-5" dirty="0">
                <a:latin typeface="Verdana"/>
                <a:cs typeface="Verdana"/>
              </a:rPr>
              <a:t>a  safety belt, </a:t>
            </a:r>
            <a:r>
              <a:rPr sz="2800" i="1" spc="-10" dirty="0">
                <a:latin typeface="Verdana"/>
                <a:cs typeface="Verdana"/>
              </a:rPr>
              <a:t>because it  distributes </a:t>
            </a:r>
            <a:r>
              <a:rPr sz="2800" i="1" spc="-5" dirty="0">
                <a:latin typeface="Verdana"/>
                <a:cs typeface="Verdana"/>
              </a:rPr>
              <a:t>the force of  impact over a greater  area of your</a:t>
            </a:r>
            <a:r>
              <a:rPr sz="2800" i="1" spc="5" dirty="0">
                <a:latin typeface="Verdana"/>
                <a:cs typeface="Verdana"/>
              </a:rPr>
              <a:t> </a:t>
            </a:r>
            <a:r>
              <a:rPr sz="2800" i="1" spc="-10" dirty="0">
                <a:latin typeface="Verdana"/>
                <a:cs typeface="Verdana"/>
              </a:rPr>
              <a:t>body.</a:t>
            </a:r>
            <a:endParaRPr sz="28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606296" y="547116"/>
            <a:ext cx="1703831" cy="11216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645664" y="547116"/>
            <a:ext cx="908303" cy="11216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89504" y="547116"/>
            <a:ext cx="4578096" cy="11216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803135" y="547116"/>
            <a:ext cx="838200" cy="112166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88249" rIns="0" bIns="0" rtlCol="0">
            <a:spAutoFit/>
          </a:bodyPr>
          <a:lstStyle/>
          <a:p>
            <a:pPr marL="1384300">
              <a:lnSpc>
                <a:spcPct val="100000"/>
              </a:lnSpc>
            </a:pPr>
            <a:r>
              <a:rPr spc="-5" dirty="0"/>
              <a:t>Full-Body</a:t>
            </a:r>
            <a:r>
              <a:rPr spc="-65" dirty="0"/>
              <a:t> </a:t>
            </a:r>
            <a:r>
              <a:rPr spc="-10" dirty="0"/>
              <a:t>Harness</a:t>
            </a:r>
          </a:p>
        </p:txBody>
      </p:sp>
      <p:sp>
        <p:nvSpPr>
          <p:cNvPr id="8" name="object 8"/>
          <p:cNvSpPr/>
          <p:nvPr/>
        </p:nvSpPr>
        <p:spPr>
          <a:xfrm>
            <a:off x="304800" y="1904873"/>
            <a:ext cx="1979676" cy="29067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58000" y="1981200"/>
            <a:ext cx="1979676" cy="3048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334882" y="6217615"/>
            <a:ext cx="171450" cy="281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latin typeface="Verdana"/>
                <a:cs typeface="Verdana"/>
              </a:rPr>
              <a:t>L</a:t>
            </a:r>
            <a:endParaRPr sz="1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0462534-E8D5-415A-B286-B758D61323A9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1C5120E4-CEA2-4C37-B487-661F369375C4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822452EB-D2AD-46E9-8D30-F034787689C8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019DBFCA-7695-4F66-AE18-FC2BB56DABBC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6DD474A1-78D6-49F0-8FD6-C650425EBEC7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13C99028-7933-400E-A339-C933BD81D2FA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BBCD915F-19B9-43DB-9077-7F99D36EA1E0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A9F4D7C6-E176-4D6C-AA02-DA1342E73C36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EFB6303-E4CB-40DD-9FC0-C2D918C63B2C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1419203" y="381000"/>
            <a:ext cx="7900416" cy="15072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02068" y="381000"/>
            <a:ext cx="1080516" cy="15072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632660" y="584696"/>
            <a:ext cx="8072119" cy="1865630"/>
          </a:xfrm>
          <a:prstGeom prst="rect">
            <a:avLst/>
          </a:prstGeom>
        </p:spPr>
        <p:txBody>
          <a:bodyPr vert="horz" wrap="square" lIns="0" tIns="62265" rIns="0" bIns="0" rtlCol="0">
            <a:spAutoFit/>
          </a:bodyPr>
          <a:lstStyle/>
          <a:p>
            <a:pPr marL="279400">
              <a:lnSpc>
                <a:spcPct val="100000"/>
              </a:lnSpc>
            </a:pPr>
            <a:r>
              <a:rPr sz="5400" b="0" dirty="0">
                <a:latin typeface="Arial"/>
                <a:cs typeface="Arial"/>
              </a:rPr>
              <a:t>LIMITATIONS OF</a:t>
            </a:r>
            <a:r>
              <a:rPr sz="5400" b="0" spc="-95" dirty="0">
                <a:latin typeface="Arial"/>
                <a:cs typeface="Arial"/>
              </a:rPr>
              <a:t> </a:t>
            </a:r>
            <a:r>
              <a:rPr sz="5400" b="0" dirty="0">
                <a:latin typeface="Arial"/>
                <a:cs typeface="Arial"/>
              </a:rPr>
              <a:t>PPE</a:t>
            </a:r>
            <a:endParaRPr sz="54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96290" indent="-608965">
              <a:lnSpc>
                <a:spcPct val="100000"/>
              </a:lnSpc>
              <a:buSzPct val="75000"/>
              <a:buAutoNum type="arabicPeriod"/>
              <a:tabLst>
                <a:tab pos="796925" algn="l"/>
                <a:tab pos="797560" algn="l"/>
              </a:tabLst>
            </a:pPr>
            <a:r>
              <a:rPr spc="-5" dirty="0"/>
              <a:t>The hazard </a:t>
            </a:r>
            <a:r>
              <a:rPr dirty="0"/>
              <a:t>still</a:t>
            </a:r>
            <a:r>
              <a:rPr spc="-5" dirty="0"/>
              <a:t> exists.</a:t>
            </a:r>
          </a:p>
          <a:p>
            <a:pPr marL="796290" indent="-608965">
              <a:lnSpc>
                <a:spcPct val="100000"/>
              </a:lnSpc>
              <a:spcBef>
                <a:spcPts val="1345"/>
              </a:spcBef>
              <a:buSzPct val="75000"/>
              <a:buAutoNum type="arabicPeriod"/>
              <a:tabLst>
                <a:tab pos="796925" algn="l"/>
                <a:tab pos="797560" algn="l"/>
              </a:tabLst>
            </a:pPr>
            <a:r>
              <a:rPr spc="-5" dirty="0"/>
              <a:t>A </a:t>
            </a:r>
            <a:r>
              <a:rPr dirty="0"/>
              <a:t>defective </a:t>
            </a:r>
            <a:r>
              <a:rPr spc="-10" dirty="0"/>
              <a:t>PPE </a:t>
            </a:r>
            <a:r>
              <a:rPr dirty="0"/>
              <a:t>offers </a:t>
            </a:r>
            <a:r>
              <a:rPr spc="-5" dirty="0"/>
              <a:t>no</a:t>
            </a:r>
            <a:r>
              <a:rPr spc="-80" dirty="0"/>
              <a:t> </a:t>
            </a:r>
            <a:r>
              <a:rPr dirty="0"/>
              <a:t>protection</a:t>
            </a:r>
          </a:p>
          <a:p>
            <a:pPr marL="796290" indent="-608965">
              <a:lnSpc>
                <a:spcPct val="100000"/>
              </a:lnSpc>
              <a:spcBef>
                <a:spcPts val="1345"/>
              </a:spcBef>
              <a:buSzPct val="75000"/>
              <a:buAutoNum type="arabicPeriod"/>
              <a:tabLst>
                <a:tab pos="796925" algn="l"/>
                <a:tab pos="797560" algn="l"/>
              </a:tabLst>
            </a:pPr>
            <a:r>
              <a:rPr spc="-5" dirty="0"/>
              <a:t>The </a:t>
            </a:r>
            <a:r>
              <a:rPr spc="-10" dirty="0"/>
              <a:t>PPE </a:t>
            </a:r>
            <a:r>
              <a:rPr spc="-5" dirty="0"/>
              <a:t>may </a:t>
            </a:r>
            <a:r>
              <a:rPr dirty="0"/>
              <a:t>introduce additional</a:t>
            </a:r>
            <a:r>
              <a:rPr spc="-25" dirty="0"/>
              <a:t> </a:t>
            </a:r>
            <a:r>
              <a:rPr dirty="0"/>
              <a:t>hazard.</a:t>
            </a:r>
          </a:p>
          <a:p>
            <a:pPr marL="796290" indent="-608965">
              <a:lnSpc>
                <a:spcPct val="100000"/>
              </a:lnSpc>
              <a:spcBef>
                <a:spcPts val="1345"/>
              </a:spcBef>
              <a:buSzPct val="75000"/>
              <a:buAutoNum type="arabicPeriod"/>
              <a:tabLst>
                <a:tab pos="796925" algn="l"/>
                <a:tab pos="797560" algn="l"/>
              </a:tabLst>
            </a:pPr>
            <a:r>
              <a:rPr spc="-5" dirty="0"/>
              <a:t>Most </a:t>
            </a:r>
            <a:r>
              <a:rPr spc="-10" dirty="0"/>
              <a:t>PPE </a:t>
            </a:r>
            <a:r>
              <a:rPr spc="-5" dirty="0"/>
              <a:t>are not for </a:t>
            </a:r>
            <a:r>
              <a:rPr dirty="0"/>
              <a:t>continuous</a:t>
            </a:r>
            <a:r>
              <a:rPr spc="15" dirty="0"/>
              <a:t> </a:t>
            </a:r>
            <a:r>
              <a:rPr dirty="0"/>
              <a:t>use.</a:t>
            </a:r>
          </a:p>
          <a:p>
            <a:pPr marL="796290" marR="144780" indent="-608965">
              <a:lnSpc>
                <a:spcPct val="100000"/>
              </a:lnSpc>
              <a:spcBef>
                <a:spcPts val="1340"/>
              </a:spcBef>
              <a:buSzPct val="75000"/>
              <a:buAutoNum type="arabicPeriod"/>
              <a:tabLst>
                <a:tab pos="796925" algn="l"/>
                <a:tab pos="797560" algn="l"/>
              </a:tabLst>
            </a:pPr>
            <a:r>
              <a:rPr spc="-5" dirty="0"/>
              <a:t>Improper wearing may not give maximum  </a:t>
            </a:r>
            <a:r>
              <a:rPr dirty="0"/>
              <a:t>protection.</a:t>
            </a:r>
          </a:p>
          <a:p>
            <a:pPr marL="796290" indent="-608965">
              <a:lnSpc>
                <a:spcPct val="100000"/>
              </a:lnSpc>
              <a:spcBef>
                <a:spcPts val="1345"/>
              </a:spcBef>
              <a:buSzPct val="75000"/>
              <a:buAutoNum type="arabicPeriod"/>
              <a:tabLst>
                <a:tab pos="796925" algn="l"/>
                <a:tab pos="797560" algn="l"/>
              </a:tabLst>
            </a:pPr>
            <a:r>
              <a:rPr spc="-5" dirty="0"/>
              <a:t>It may </a:t>
            </a:r>
            <a:r>
              <a:rPr dirty="0"/>
              <a:t>transfer </a:t>
            </a:r>
            <a:r>
              <a:rPr spc="-5" dirty="0"/>
              <a:t>hazard to </a:t>
            </a:r>
            <a:r>
              <a:rPr dirty="0"/>
              <a:t>another</a:t>
            </a:r>
            <a:r>
              <a:rPr spc="25" dirty="0"/>
              <a:t> </a:t>
            </a:r>
            <a:r>
              <a:rPr spc="-5" dirty="0"/>
              <a:t>location.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0C88215-41D6-4F45-A3FA-C314E8375BE2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1C39AFB-D41A-4566-A4EC-D053D5D79F82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3EDC51A4-5662-4582-B815-38BF1075303C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F0CC6F9A-97B8-466E-8D63-1D80DB3AA32D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ABC535AD-EC0E-41B1-BD5F-590EEC6D0329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5" name="Rectangle 10">
                    <a:extLst>
                      <a:ext uri="{FF2B5EF4-FFF2-40B4-BE49-F238E27FC236}">
                        <a16:creationId xmlns:a16="http://schemas.microsoft.com/office/drawing/2014/main" id="{535D2180-26B7-49D0-A0EC-F3A31C1F43C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E56065D8-4CA3-44CD-9009-1E271F0A1B5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1CC69D8D-8911-4DB0-90CD-21E48F8652D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F12B4C4-6A05-45F2-990B-16DA23C3CC1C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07825" y="610292"/>
            <a:ext cx="8072119" cy="1865630"/>
          </a:xfrm>
          <a:prstGeom prst="rect">
            <a:avLst/>
          </a:prstGeom>
        </p:spPr>
        <p:txBody>
          <a:bodyPr vert="horz" wrap="square" lIns="0" tIns="52359" rIns="0" bIns="0" rtlCol="0">
            <a:spAutoFit/>
          </a:bodyPr>
          <a:lstStyle/>
          <a:p>
            <a:pPr marL="317500">
              <a:lnSpc>
                <a:spcPts val="4790"/>
              </a:lnSpc>
            </a:pPr>
            <a:r>
              <a:rPr spc="-10" dirty="0"/>
              <a:t>SUMMARY</a:t>
            </a:r>
          </a:p>
        </p:txBody>
      </p:sp>
      <p:sp>
        <p:nvSpPr>
          <p:cNvPr id="3" name="object 3"/>
          <p:cNvSpPr/>
          <p:nvPr/>
        </p:nvSpPr>
        <p:spPr>
          <a:xfrm>
            <a:off x="929639" y="2386583"/>
            <a:ext cx="240791" cy="2423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29639" y="2971800"/>
            <a:ext cx="240791" cy="2423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29639" y="4044696"/>
            <a:ext cx="240791" cy="2423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29639" y="4631435"/>
            <a:ext cx="240791" cy="2423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17244" y="1634490"/>
            <a:ext cx="6591934" cy="3327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For </a:t>
            </a:r>
            <a:r>
              <a:rPr sz="3200" spc="-5" dirty="0">
                <a:latin typeface="Arial"/>
                <a:cs typeface="Arial"/>
              </a:rPr>
              <a:t>any PPE </a:t>
            </a:r>
            <a:r>
              <a:rPr sz="3200" dirty="0">
                <a:latin typeface="Arial"/>
                <a:cs typeface="Arial"/>
              </a:rPr>
              <a:t>to be</a:t>
            </a:r>
            <a:r>
              <a:rPr sz="3200" spc="-60" dirty="0">
                <a:latin typeface="Arial"/>
                <a:cs typeface="Arial"/>
              </a:rPr>
              <a:t> </a:t>
            </a:r>
            <a:r>
              <a:rPr sz="3200" spc="-10" dirty="0">
                <a:latin typeface="Arial"/>
                <a:cs typeface="Arial"/>
              </a:rPr>
              <a:t>effective…</a:t>
            </a:r>
            <a:endParaRPr sz="3200">
              <a:latin typeface="Arial"/>
              <a:cs typeface="Arial"/>
            </a:endParaRPr>
          </a:p>
          <a:p>
            <a:pPr marL="577850" marR="5080" algn="just">
              <a:lnSpc>
                <a:spcPct val="110000"/>
              </a:lnSpc>
              <a:spcBef>
                <a:spcPts val="385"/>
              </a:spcBef>
            </a:pPr>
            <a:r>
              <a:rPr sz="3200" dirty="0">
                <a:latin typeface="Arial"/>
                <a:cs typeface="Arial"/>
              </a:rPr>
              <a:t>It </a:t>
            </a:r>
            <a:r>
              <a:rPr sz="3200" spc="-5" dirty="0">
                <a:latin typeface="Arial"/>
                <a:cs typeface="Arial"/>
              </a:rPr>
              <a:t>must </a:t>
            </a:r>
            <a:r>
              <a:rPr sz="3200" dirty="0">
                <a:latin typeface="Arial"/>
                <a:cs typeface="Arial"/>
              </a:rPr>
              <a:t>be selected based on </a:t>
            </a:r>
            <a:r>
              <a:rPr sz="3200" spc="-5" dirty="0">
                <a:latin typeface="Arial"/>
                <a:cs typeface="Arial"/>
              </a:rPr>
              <a:t>use  Employees must </a:t>
            </a:r>
            <a:r>
              <a:rPr sz="3200" dirty="0">
                <a:latin typeface="Arial"/>
                <a:cs typeface="Arial"/>
              </a:rPr>
              <a:t>be </a:t>
            </a:r>
            <a:r>
              <a:rPr sz="3200" spc="-5" dirty="0">
                <a:latin typeface="Arial"/>
                <a:cs typeface="Arial"/>
              </a:rPr>
              <a:t>trained </a:t>
            </a:r>
            <a:r>
              <a:rPr sz="3200" dirty="0">
                <a:latin typeface="Arial"/>
                <a:cs typeface="Arial"/>
              </a:rPr>
              <a:t>on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its  use</a:t>
            </a:r>
            <a:endParaRPr sz="3200">
              <a:latin typeface="Arial"/>
              <a:cs typeface="Arial"/>
            </a:endParaRPr>
          </a:p>
          <a:p>
            <a:pPr marL="577850" marR="1449070">
              <a:lnSpc>
                <a:spcPts val="4620"/>
              </a:lnSpc>
              <a:spcBef>
                <a:spcPts val="270"/>
              </a:spcBef>
            </a:pPr>
            <a:r>
              <a:rPr sz="3200" dirty="0">
                <a:latin typeface="Arial"/>
                <a:cs typeface="Arial"/>
              </a:rPr>
              <a:t>It </a:t>
            </a:r>
            <a:r>
              <a:rPr sz="3200" spc="-5" dirty="0">
                <a:latin typeface="Arial"/>
                <a:cs typeface="Arial"/>
              </a:rPr>
              <a:t>must </a:t>
            </a:r>
            <a:r>
              <a:rPr sz="3200" dirty="0">
                <a:latin typeface="Arial"/>
                <a:cs typeface="Arial"/>
              </a:rPr>
              <a:t>be used </a:t>
            </a:r>
            <a:r>
              <a:rPr sz="3200" spc="-5" dirty="0">
                <a:latin typeface="Arial"/>
                <a:cs typeface="Arial"/>
              </a:rPr>
              <a:t>and</a:t>
            </a:r>
            <a:r>
              <a:rPr sz="3200" spc="-12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worn  It </a:t>
            </a:r>
            <a:r>
              <a:rPr sz="3200" spc="-5" dirty="0">
                <a:latin typeface="Arial"/>
                <a:cs typeface="Arial"/>
              </a:rPr>
              <a:t>must </a:t>
            </a:r>
            <a:r>
              <a:rPr sz="3200" dirty="0">
                <a:latin typeface="Arial"/>
                <a:cs typeface="Arial"/>
              </a:rPr>
              <a:t>be</a:t>
            </a:r>
            <a:r>
              <a:rPr sz="3200" spc="-8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maintained.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5C4FBA11-4D02-4C37-BEA8-6C4335D1CF8C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EDD9E5E-00CC-47CA-AE4C-983783891125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EB495313-DC24-4B73-A7CE-8301BE0D70DE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E221CDFB-B4F6-465D-8BE1-26F9AB0F5F5E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0CD9B815-103B-4010-A30A-96FB7BE4EC8E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32" name="Rectangle 10">
                    <a:extLst>
                      <a:ext uri="{FF2B5EF4-FFF2-40B4-BE49-F238E27FC236}">
                        <a16:creationId xmlns:a16="http://schemas.microsoft.com/office/drawing/2014/main" id="{52B80560-A050-4AC9-B136-69386B572E5B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33" name="Rectangle 32">
                    <a:extLst>
                      <a:ext uri="{FF2B5EF4-FFF2-40B4-BE49-F238E27FC236}">
                        <a16:creationId xmlns:a16="http://schemas.microsoft.com/office/drawing/2014/main" id="{D7051152-EEDE-4568-871C-17928BDD02B4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D49B2968-EF9B-438A-958A-10968FC6BFCC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2CAF0A4-B697-4BD7-AF6F-A5C50BEAD5B5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4" name="object 4"/>
          <p:cNvSpPr/>
          <p:nvPr/>
        </p:nvSpPr>
        <p:spPr>
          <a:xfrm>
            <a:off x="4530852" y="3645408"/>
            <a:ext cx="856488" cy="12344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528816" y="3645408"/>
            <a:ext cx="858012" cy="12344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542413" y="3048000"/>
            <a:ext cx="2367237" cy="50253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046979" y="3989323"/>
            <a:ext cx="1840865" cy="38646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031079" y="3048000"/>
            <a:ext cx="1872767" cy="41846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574535" y="4779264"/>
            <a:ext cx="335279" cy="4572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263640" y="5023103"/>
            <a:ext cx="335280" cy="4572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0" y="4417235"/>
            <a:ext cx="9143999" cy="11695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PH" sz="2000" b="1" spc="-30" dirty="0">
                <a:solidFill>
                  <a:srgbClr val="003300"/>
                </a:solidFill>
                <a:latin typeface="Trebuchet MS"/>
                <a:cs typeface="Trebuchet MS"/>
              </a:rPr>
              <a:t>RBA-ENVIRONMENT, HEALTH &amp; SAFETY CONSULTANCY &amp; TRAINING SOLUTION</a:t>
            </a:r>
            <a:endParaRPr sz="2000" b="1" dirty="0">
              <a:solidFill>
                <a:srgbClr val="003300"/>
              </a:solidFill>
              <a:latin typeface="Trebuchet MS"/>
              <a:cs typeface="Trebuchet MS"/>
            </a:endParaRPr>
          </a:p>
          <a:p>
            <a:pPr marL="883285" marR="876300" algn="ctr">
              <a:lnSpc>
                <a:spcPct val="100000"/>
              </a:lnSpc>
              <a:spcBef>
                <a:spcPts val="15"/>
              </a:spcBef>
            </a:pPr>
            <a:r>
              <a:rPr sz="2800" b="1" spc="-10" dirty="0">
                <a:latin typeface="Trebuchet MS"/>
                <a:cs typeface="Trebuchet MS"/>
              </a:rPr>
              <a:t>Website</a:t>
            </a:r>
            <a:r>
              <a:rPr lang="en-PH" sz="2800" b="1" spc="-10" dirty="0">
                <a:latin typeface="Trebuchet MS"/>
                <a:cs typeface="Trebuchet MS"/>
              </a:rPr>
              <a:t>: </a:t>
            </a:r>
            <a:r>
              <a:rPr sz="2800" b="1" spc="-20" dirty="0">
                <a:solidFill>
                  <a:srgbClr val="0000FF"/>
                </a:solidFill>
                <a:latin typeface="Trebuchet MS"/>
                <a:cs typeface="Trebuchet MS"/>
              </a:rPr>
              <a:t>www.</a:t>
            </a:r>
            <a:r>
              <a:rPr lang="en-PH" sz="2800" b="1" spc="-20" dirty="0">
                <a:solidFill>
                  <a:srgbClr val="0000FF"/>
                </a:solidFill>
                <a:latin typeface="Trebuchet MS"/>
                <a:cs typeface="Trebuchet MS"/>
              </a:rPr>
              <a:t>rba-ehscts.com</a:t>
            </a:r>
          </a:p>
          <a:p>
            <a:pPr marL="883285" marR="876300" algn="ctr">
              <a:lnSpc>
                <a:spcPct val="100000"/>
              </a:lnSpc>
              <a:spcBef>
                <a:spcPts val="15"/>
              </a:spcBef>
            </a:pPr>
            <a:r>
              <a:rPr sz="2800" b="1" spc="-5" dirty="0">
                <a:latin typeface="Trebuchet MS"/>
                <a:cs typeface="Trebuchet MS"/>
              </a:rPr>
              <a:t>Email:</a:t>
            </a:r>
            <a:r>
              <a:rPr lang="en-PH" sz="2800" b="1" spc="-20" dirty="0">
                <a:solidFill>
                  <a:srgbClr val="0000FF"/>
                </a:solidFill>
                <a:latin typeface="Trebuchet MS"/>
              </a:rPr>
              <a:t>rba.info@yahoo.com</a:t>
            </a:r>
            <a:endParaRPr sz="2800" b="1" spc="-20" dirty="0">
              <a:solidFill>
                <a:srgbClr val="0000FF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779023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F27CEF3-82E1-4B34-966E-C543A9947CFB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301293D-4B60-4CC9-8C52-0D6F987DD6DB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2D37D55A-63DE-4595-B4B3-AF2BC0082DB9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DCC343F2-B88D-48B3-96F5-E405A0187E48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C7DAB12E-C40C-4344-89B0-007AFF2C68AB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5" name="Rectangle 10">
                    <a:extLst>
                      <a:ext uri="{FF2B5EF4-FFF2-40B4-BE49-F238E27FC236}">
                        <a16:creationId xmlns:a16="http://schemas.microsoft.com/office/drawing/2014/main" id="{5EE7F10E-62A0-40E0-9C05-8CC081061655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id="{26BEB453-FF4A-41C6-9401-A45C26EA949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DEEFCC30-BA82-487E-9D13-911520B3280D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DAF4E7F-EBBD-411A-BE55-241B4F07AD76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1927860" y="286511"/>
            <a:ext cx="5775960" cy="1231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75347" y="286511"/>
            <a:ext cx="918972" cy="1231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60473" y="459485"/>
            <a:ext cx="5074920" cy="668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260"/>
              </a:lnSpc>
            </a:pPr>
            <a:r>
              <a:rPr sz="4400" dirty="0"/>
              <a:t>Head</a:t>
            </a:r>
            <a:r>
              <a:rPr sz="4400" spc="-70" dirty="0"/>
              <a:t> </a:t>
            </a:r>
            <a:r>
              <a:rPr sz="4400" spc="-5" dirty="0"/>
              <a:t>Protection</a:t>
            </a:r>
            <a:endParaRPr sz="4400"/>
          </a:p>
        </p:txBody>
      </p:sp>
      <p:sp>
        <p:nvSpPr>
          <p:cNvPr id="5" name="object 5"/>
          <p:cNvSpPr txBox="1"/>
          <p:nvPr/>
        </p:nvSpPr>
        <p:spPr>
          <a:xfrm>
            <a:off x="422249" y="1605026"/>
            <a:ext cx="3653154" cy="10979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99415">
              <a:lnSpc>
                <a:spcPct val="100000"/>
              </a:lnSpc>
            </a:pPr>
            <a:r>
              <a:rPr sz="3600" b="1" spc="-5" dirty="0">
                <a:latin typeface="Verdana"/>
                <a:cs typeface="Verdana"/>
              </a:rPr>
              <a:t>Hard Hat </a:t>
            </a:r>
            <a:r>
              <a:rPr sz="3600" b="1" dirty="0">
                <a:latin typeface="Verdana"/>
                <a:cs typeface="Verdana"/>
              </a:rPr>
              <a:t>or  </a:t>
            </a:r>
            <a:r>
              <a:rPr sz="3600" b="1" spc="-5" dirty="0">
                <a:latin typeface="Verdana"/>
                <a:cs typeface="Verdana"/>
              </a:rPr>
              <a:t>Safety</a:t>
            </a:r>
            <a:r>
              <a:rPr sz="3600" b="1" spc="-80" dirty="0">
                <a:latin typeface="Verdana"/>
                <a:cs typeface="Verdana"/>
              </a:rPr>
              <a:t> </a:t>
            </a:r>
            <a:r>
              <a:rPr sz="3600" b="1" spc="-5" dirty="0">
                <a:latin typeface="Verdana"/>
                <a:cs typeface="Verdana"/>
              </a:rPr>
              <a:t>Helmet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338701" y="2286000"/>
            <a:ext cx="4119499" cy="31559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17042" y="3156458"/>
            <a:ext cx="3175635" cy="2199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400" dirty="0">
                <a:latin typeface="Verdana"/>
                <a:cs typeface="Verdana"/>
              </a:rPr>
              <a:t>A </a:t>
            </a:r>
            <a:r>
              <a:rPr sz="2400" spc="-15" dirty="0">
                <a:latin typeface="Verdana"/>
                <a:cs typeface="Verdana"/>
              </a:rPr>
              <a:t>rigid </a:t>
            </a:r>
            <a:r>
              <a:rPr sz="2400" spc="-5" dirty="0">
                <a:latin typeface="Verdana"/>
                <a:cs typeface="Verdana"/>
              </a:rPr>
              <a:t>device </a:t>
            </a:r>
            <a:r>
              <a:rPr sz="2400" dirty="0">
                <a:latin typeface="Verdana"/>
                <a:cs typeface="Verdana"/>
              </a:rPr>
              <a:t>that </a:t>
            </a:r>
            <a:r>
              <a:rPr sz="2400" spc="-15" dirty="0">
                <a:latin typeface="Verdana"/>
                <a:cs typeface="Verdana"/>
              </a:rPr>
              <a:t>is  </a:t>
            </a:r>
            <a:r>
              <a:rPr sz="2400" spc="-5" dirty="0">
                <a:latin typeface="Verdana"/>
                <a:cs typeface="Verdana"/>
              </a:rPr>
              <a:t>worn to </a:t>
            </a:r>
            <a:r>
              <a:rPr sz="2400" spc="-10" dirty="0">
                <a:latin typeface="Verdana"/>
                <a:cs typeface="Verdana"/>
              </a:rPr>
              <a:t>provide  </a:t>
            </a:r>
            <a:r>
              <a:rPr sz="2400" spc="-5" dirty="0">
                <a:latin typeface="Verdana"/>
                <a:cs typeface="Verdana"/>
              </a:rPr>
              <a:t>protection for </a:t>
            </a:r>
            <a:r>
              <a:rPr sz="2400" dirty="0">
                <a:latin typeface="Verdana"/>
                <a:cs typeface="Verdana"/>
              </a:rPr>
              <a:t>the  head and </a:t>
            </a:r>
            <a:r>
              <a:rPr sz="2400" spc="-5" dirty="0">
                <a:latin typeface="Verdana"/>
                <a:cs typeface="Verdana"/>
              </a:rPr>
              <a:t>which </a:t>
            </a:r>
            <a:r>
              <a:rPr sz="2400" spc="-10" dirty="0">
                <a:latin typeface="Verdana"/>
                <a:cs typeface="Verdana"/>
              </a:rPr>
              <a:t>is  </a:t>
            </a:r>
            <a:r>
              <a:rPr sz="2400" dirty="0">
                <a:latin typeface="Verdana"/>
                <a:cs typeface="Verdana"/>
              </a:rPr>
              <a:t>held </a:t>
            </a:r>
            <a:r>
              <a:rPr sz="2400" spc="-10" dirty="0">
                <a:latin typeface="Verdana"/>
                <a:cs typeface="Verdana"/>
              </a:rPr>
              <a:t>in </a:t>
            </a:r>
            <a:r>
              <a:rPr sz="2400" spc="-5" dirty="0">
                <a:latin typeface="Verdana"/>
                <a:cs typeface="Verdana"/>
              </a:rPr>
              <a:t>place by </a:t>
            </a:r>
            <a:r>
              <a:rPr sz="2400" dirty="0">
                <a:latin typeface="Verdana"/>
                <a:cs typeface="Verdana"/>
              </a:rPr>
              <a:t>a  suitable</a:t>
            </a:r>
            <a:r>
              <a:rPr sz="2400" spc="-40" dirty="0">
                <a:latin typeface="Verdana"/>
                <a:cs typeface="Verdana"/>
              </a:rPr>
              <a:t> </a:t>
            </a:r>
            <a:r>
              <a:rPr sz="2400" spc="-5" dirty="0">
                <a:latin typeface="Verdana"/>
                <a:cs typeface="Verdana"/>
              </a:rPr>
              <a:t>suspension.</a:t>
            </a:r>
            <a:endParaRPr sz="2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D449028-EE76-4557-9D32-42ABAAAAA3F7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35DB321-60B2-45EB-AF54-BF64CC6340B1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77AFDFD2-300D-488A-8B65-C5415B6B2F67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08FDB87B-A34D-433D-B97F-52DEA7CD1DF5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47997626-BF3C-4148-979E-4D67E3CC3079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4" name="Rectangle 10">
                    <a:extLst>
                      <a:ext uri="{FF2B5EF4-FFF2-40B4-BE49-F238E27FC236}">
                        <a16:creationId xmlns:a16="http://schemas.microsoft.com/office/drawing/2014/main" id="{90A440B5-6908-4AB5-BAA3-BA45383C3E3B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5" name="Rectangle 14">
                    <a:extLst>
                      <a:ext uri="{FF2B5EF4-FFF2-40B4-BE49-F238E27FC236}">
                        <a16:creationId xmlns:a16="http://schemas.microsoft.com/office/drawing/2014/main" id="{2E6D778F-2A52-4CD5-98CC-EC97C2DF5E00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CCBD2F13-9A02-4EEA-8181-866648CD3AA6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B22D1C1-80BB-4DA9-9CE1-B13AEF252C95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4724400" y="3598926"/>
            <a:ext cx="3886200" cy="26494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407920" y="45447"/>
            <a:ext cx="6736080" cy="1231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59423" y="173736"/>
            <a:ext cx="918972" cy="1231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709500" y="288416"/>
            <a:ext cx="6034405" cy="668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260"/>
              </a:lnSpc>
            </a:pPr>
            <a:r>
              <a:rPr sz="4400" spc="-5" dirty="0"/>
              <a:t>Parts </a:t>
            </a:r>
            <a:r>
              <a:rPr sz="4400" dirty="0"/>
              <a:t>of a Hard</a:t>
            </a:r>
            <a:r>
              <a:rPr sz="4400" spc="-95" dirty="0"/>
              <a:t> </a:t>
            </a:r>
            <a:r>
              <a:rPr sz="4400" spc="-5" dirty="0"/>
              <a:t>Hat</a:t>
            </a:r>
            <a:endParaRPr sz="4400" dirty="0"/>
          </a:p>
        </p:txBody>
      </p:sp>
      <p:sp>
        <p:nvSpPr>
          <p:cNvPr id="6" name="object 6"/>
          <p:cNvSpPr txBox="1"/>
          <p:nvPr/>
        </p:nvSpPr>
        <p:spPr>
          <a:xfrm>
            <a:off x="383540" y="1298194"/>
            <a:ext cx="7524115" cy="4887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222885" indent="-457200">
              <a:lnSpc>
                <a:spcPct val="100000"/>
              </a:lnSpc>
              <a:buAutoNum type="arabicPeriod"/>
              <a:tabLst>
                <a:tab pos="469900" algn="l"/>
                <a:tab pos="470534" algn="l"/>
                <a:tab pos="5622290" algn="l"/>
              </a:tabLst>
            </a:pPr>
            <a:r>
              <a:rPr sz="2200" spc="-10" dirty="0">
                <a:latin typeface="Verdana"/>
                <a:cs typeface="Verdana"/>
              </a:rPr>
              <a:t>The suspension </a:t>
            </a:r>
            <a:r>
              <a:rPr sz="2200" spc="-5" dirty="0">
                <a:latin typeface="Verdana"/>
                <a:cs typeface="Verdana"/>
              </a:rPr>
              <a:t>system includes </a:t>
            </a:r>
            <a:r>
              <a:rPr sz="2200" spc="-10" dirty="0">
                <a:latin typeface="Verdana"/>
                <a:cs typeface="Verdana"/>
              </a:rPr>
              <a:t>the </a:t>
            </a:r>
            <a:r>
              <a:rPr sz="2200" spc="-5" dirty="0">
                <a:latin typeface="Verdana"/>
                <a:cs typeface="Verdana"/>
              </a:rPr>
              <a:t>headband  and </a:t>
            </a:r>
            <a:r>
              <a:rPr sz="2200" spc="-10" dirty="0">
                <a:latin typeface="Verdana"/>
                <a:cs typeface="Verdana"/>
              </a:rPr>
              <a:t>straps </a:t>
            </a:r>
            <a:r>
              <a:rPr sz="2200" spc="-5" dirty="0">
                <a:latin typeface="Verdana"/>
                <a:cs typeface="Verdana"/>
              </a:rPr>
              <a:t>on </a:t>
            </a:r>
            <a:r>
              <a:rPr sz="2200" spc="-10" dirty="0">
                <a:latin typeface="Verdana"/>
                <a:cs typeface="Verdana"/>
              </a:rPr>
              <a:t>the </a:t>
            </a:r>
            <a:r>
              <a:rPr sz="2200" spc="-5" dirty="0">
                <a:latin typeface="Verdana"/>
                <a:cs typeface="Verdana"/>
              </a:rPr>
              <a:t>inside </a:t>
            </a:r>
            <a:r>
              <a:rPr sz="2200" spc="-10" dirty="0">
                <a:latin typeface="Verdana"/>
                <a:cs typeface="Verdana"/>
              </a:rPr>
              <a:t>of</a:t>
            </a:r>
            <a:r>
              <a:rPr sz="2200" spc="130" dirty="0">
                <a:latin typeface="Verdana"/>
                <a:cs typeface="Verdana"/>
              </a:rPr>
              <a:t> </a:t>
            </a:r>
            <a:r>
              <a:rPr sz="2200" spc="-10" dirty="0">
                <a:latin typeface="Verdana"/>
                <a:cs typeface="Verdana"/>
              </a:rPr>
              <a:t>the</a:t>
            </a:r>
            <a:r>
              <a:rPr sz="2200" spc="10" dirty="0">
                <a:latin typeface="Verdana"/>
                <a:cs typeface="Verdana"/>
              </a:rPr>
              <a:t> </a:t>
            </a:r>
            <a:r>
              <a:rPr sz="2200" spc="-5" dirty="0">
                <a:latin typeface="Verdana"/>
                <a:cs typeface="Verdana"/>
              </a:rPr>
              <a:t>hat.	This</a:t>
            </a:r>
            <a:r>
              <a:rPr sz="2200" spc="-100" dirty="0">
                <a:latin typeface="Verdana"/>
                <a:cs typeface="Verdana"/>
              </a:rPr>
              <a:t> </a:t>
            </a:r>
            <a:r>
              <a:rPr sz="2200" spc="-5" dirty="0">
                <a:latin typeface="Verdana"/>
                <a:cs typeface="Verdana"/>
              </a:rPr>
              <a:t>system  absorbs and distributes </a:t>
            </a:r>
            <a:r>
              <a:rPr sz="2200" spc="-10" dirty="0">
                <a:latin typeface="Verdana"/>
                <a:cs typeface="Verdana"/>
              </a:rPr>
              <a:t>the force </a:t>
            </a:r>
            <a:r>
              <a:rPr sz="2200" spc="-5" dirty="0">
                <a:latin typeface="Verdana"/>
                <a:cs typeface="Verdana"/>
              </a:rPr>
              <a:t>of</a:t>
            </a:r>
            <a:r>
              <a:rPr sz="2200" spc="105" dirty="0">
                <a:latin typeface="Verdana"/>
                <a:cs typeface="Verdana"/>
              </a:rPr>
              <a:t> </a:t>
            </a:r>
            <a:r>
              <a:rPr sz="2200" spc="-5" dirty="0">
                <a:latin typeface="Verdana"/>
                <a:cs typeface="Verdana"/>
              </a:rPr>
              <a:t>impact.</a:t>
            </a:r>
            <a:endParaRPr sz="2200">
              <a:latin typeface="Verdana"/>
              <a:cs typeface="Verdana"/>
            </a:endParaRPr>
          </a:p>
          <a:p>
            <a:pPr marL="469900" marR="5080" indent="-457200">
              <a:lnSpc>
                <a:spcPct val="100000"/>
              </a:lnSpc>
              <a:spcBef>
                <a:spcPts val="1320"/>
              </a:spcBef>
              <a:buAutoNum type="arabicPeriod"/>
              <a:tabLst>
                <a:tab pos="469900" algn="l"/>
                <a:tab pos="470534" algn="l"/>
                <a:tab pos="4602480" algn="l"/>
              </a:tabLst>
            </a:pPr>
            <a:r>
              <a:rPr sz="2200" spc="-10" dirty="0">
                <a:latin typeface="Verdana"/>
                <a:cs typeface="Verdana"/>
              </a:rPr>
              <a:t>The </a:t>
            </a:r>
            <a:r>
              <a:rPr sz="2200" spc="-5" dirty="0">
                <a:latin typeface="Verdana"/>
                <a:cs typeface="Verdana"/>
              </a:rPr>
              <a:t>hard outer shell </a:t>
            </a:r>
            <a:r>
              <a:rPr sz="2200" spc="-10" dirty="0">
                <a:latin typeface="Verdana"/>
                <a:cs typeface="Verdana"/>
              </a:rPr>
              <a:t>protects the </a:t>
            </a:r>
            <a:r>
              <a:rPr sz="2200" spc="-5" dirty="0">
                <a:latin typeface="Verdana"/>
                <a:cs typeface="Verdana"/>
              </a:rPr>
              <a:t>head from sharp  objects, such as</a:t>
            </a:r>
            <a:r>
              <a:rPr sz="2200" spc="110" dirty="0">
                <a:latin typeface="Verdana"/>
                <a:cs typeface="Verdana"/>
              </a:rPr>
              <a:t> </a:t>
            </a:r>
            <a:r>
              <a:rPr sz="2200" spc="-5" dirty="0">
                <a:latin typeface="Verdana"/>
                <a:cs typeface="Verdana"/>
              </a:rPr>
              <a:t>falling tool.	</a:t>
            </a:r>
            <a:r>
              <a:rPr sz="2200" dirty="0">
                <a:latin typeface="Verdana"/>
                <a:cs typeface="Verdana"/>
              </a:rPr>
              <a:t>It </a:t>
            </a:r>
            <a:r>
              <a:rPr sz="2200" spc="-5" dirty="0">
                <a:latin typeface="Verdana"/>
                <a:cs typeface="Verdana"/>
              </a:rPr>
              <a:t>also</a:t>
            </a:r>
            <a:r>
              <a:rPr sz="2200" spc="-60" dirty="0">
                <a:latin typeface="Verdana"/>
                <a:cs typeface="Verdana"/>
              </a:rPr>
              <a:t> </a:t>
            </a:r>
            <a:r>
              <a:rPr sz="2200" spc="-5" dirty="0">
                <a:latin typeface="Verdana"/>
                <a:cs typeface="Verdana"/>
              </a:rPr>
              <a:t>absorbs</a:t>
            </a:r>
            <a:r>
              <a:rPr sz="2200" spc="15" dirty="0">
                <a:latin typeface="Verdana"/>
                <a:cs typeface="Verdana"/>
              </a:rPr>
              <a:t> </a:t>
            </a:r>
            <a:r>
              <a:rPr sz="2200" spc="-10" dirty="0">
                <a:latin typeface="Verdana"/>
                <a:cs typeface="Verdana"/>
              </a:rPr>
              <a:t>part  </a:t>
            </a:r>
            <a:r>
              <a:rPr sz="2200" spc="-5" dirty="0">
                <a:latin typeface="Verdana"/>
                <a:cs typeface="Verdana"/>
              </a:rPr>
              <a:t>of </a:t>
            </a:r>
            <a:r>
              <a:rPr sz="2200" spc="-10" dirty="0">
                <a:latin typeface="Verdana"/>
                <a:cs typeface="Verdana"/>
              </a:rPr>
              <a:t>the force </a:t>
            </a:r>
            <a:r>
              <a:rPr sz="2200" spc="-5" dirty="0">
                <a:latin typeface="Verdana"/>
                <a:cs typeface="Verdana"/>
              </a:rPr>
              <a:t>of impact, since </a:t>
            </a:r>
            <a:r>
              <a:rPr sz="2200" dirty="0">
                <a:latin typeface="Verdana"/>
                <a:cs typeface="Verdana"/>
              </a:rPr>
              <a:t>it is </a:t>
            </a:r>
            <a:r>
              <a:rPr sz="2200" spc="-5" dirty="0">
                <a:latin typeface="Verdana"/>
                <a:cs typeface="Verdana"/>
              </a:rPr>
              <a:t>somewhat  flexible.</a:t>
            </a:r>
            <a:endParaRPr sz="2200">
              <a:latin typeface="Verdana"/>
              <a:cs typeface="Verdana"/>
            </a:endParaRPr>
          </a:p>
          <a:p>
            <a:pPr marL="469900" marR="3868420" indent="-457200">
              <a:lnSpc>
                <a:spcPct val="100000"/>
              </a:lnSpc>
              <a:spcBef>
                <a:spcPts val="1475"/>
              </a:spcBef>
              <a:buAutoNum type="arabicPeriod"/>
              <a:tabLst>
                <a:tab pos="488315" algn="l"/>
                <a:tab pos="488950" algn="l"/>
              </a:tabLst>
            </a:pPr>
            <a:r>
              <a:rPr sz="2200" spc="-10" dirty="0">
                <a:latin typeface="Verdana"/>
                <a:cs typeface="Verdana"/>
              </a:rPr>
              <a:t>The </a:t>
            </a:r>
            <a:r>
              <a:rPr sz="2200" dirty="0">
                <a:latin typeface="Verdana"/>
                <a:cs typeface="Verdana"/>
              </a:rPr>
              <a:t>chin </a:t>
            </a:r>
            <a:r>
              <a:rPr sz="2200" spc="-15" dirty="0">
                <a:latin typeface="Verdana"/>
                <a:cs typeface="Verdana"/>
              </a:rPr>
              <a:t>strap</a:t>
            </a:r>
            <a:r>
              <a:rPr sz="2200" spc="-55" dirty="0">
                <a:latin typeface="Verdana"/>
                <a:cs typeface="Verdana"/>
              </a:rPr>
              <a:t> </a:t>
            </a:r>
            <a:r>
              <a:rPr sz="2200" spc="-5" dirty="0">
                <a:latin typeface="Verdana"/>
                <a:cs typeface="Verdana"/>
              </a:rPr>
              <a:t>secures  </a:t>
            </a:r>
            <a:r>
              <a:rPr sz="2200" spc="-10" dirty="0">
                <a:latin typeface="Verdana"/>
                <a:cs typeface="Verdana"/>
              </a:rPr>
              <a:t>the </a:t>
            </a:r>
            <a:r>
              <a:rPr sz="2200" spc="-5" dirty="0">
                <a:latin typeface="Verdana"/>
                <a:cs typeface="Verdana"/>
              </a:rPr>
              <a:t>hard hat to </a:t>
            </a:r>
            <a:r>
              <a:rPr sz="2200" spc="-10" dirty="0">
                <a:latin typeface="Verdana"/>
                <a:cs typeface="Verdana"/>
              </a:rPr>
              <a:t>the  wearer’s</a:t>
            </a:r>
            <a:r>
              <a:rPr sz="2200" spc="-50" dirty="0">
                <a:latin typeface="Verdana"/>
                <a:cs typeface="Verdana"/>
              </a:rPr>
              <a:t> </a:t>
            </a:r>
            <a:r>
              <a:rPr sz="2200" spc="-5" dirty="0">
                <a:latin typeface="Verdana"/>
                <a:cs typeface="Verdana"/>
              </a:rPr>
              <a:t>head.</a:t>
            </a:r>
            <a:endParaRPr sz="2200">
              <a:latin typeface="Verdana"/>
              <a:cs typeface="Verdana"/>
            </a:endParaRPr>
          </a:p>
          <a:p>
            <a:pPr marL="469900" marR="3900170" indent="-457200" algn="just">
              <a:lnSpc>
                <a:spcPct val="100000"/>
              </a:lnSpc>
              <a:spcBef>
                <a:spcPts val="1320"/>
              </a:spcBef>
              <a:buAutoNum type="arabicPeriod"/>
              <a:tabLst>
                <a:tab pos="488950" algn="l"/>
              </a:tabLst>
            </a:pPr>
            <a:r>
              <a:rPr sz="2200" spc="-10" dirty="0">
                <a:latin typeface="Verdana"/>
                <a:cs typeface="Verdana"/>
              </a:rPr>
              <a:t>The </a:t>
            </a:r>
            <a:r>
              <a:rPr sz="2200" spc="-5" dirty="0">
                <a:latin typeface="Verdana"/>
                <a:cs typeface="Verdana"/>
              </a:rPr>
              <a:t>brim redirects </a:t>
            </a:r>
            <a:r>
              <a:rPr sz="2200" spc="-10" dirty="0">
                <a:latin typeface="Verdana"/>
                <a:cs typeface="Verdana"/>
              </a:rPr>
              <a:t>the  </a:t>
            </a:r>
            <a:r>
              <a:rPr sz="2200" spc="-5" dirty="0">
                <a:latin typeface="Verdana"/>
                <a:cs typeface="Verdana"/>
              </a:rPr>
              <a:t>direction of </a:t>
            </a:r>
            <a:r>
              <a:rPr sz="2200" spc="-10" dirty="0">
                <a:latin typeface="Verdana"/>
                <a:cs typeface="Verdana"/>
              </a:rPr>
              <a:t>the </a:t>
            </a:r>
            <a:r>
              <a:rPr sz="2200" spc="-5" dirty="0">
                <a:latin typeface="Verdana"/>
                <a:cs typeface="Verdana"/>
              </a:rPr>
              <a:t>falling  object.</a:t>
            </a:r>
            <a:endParaRPr sz="2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46C42F1-9F3B-4555-984B-7362C62BADD9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7FBEFEB-9968-4F8C-9430-12F64FB1E5D3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384DCF04-8426-47AF-9018-0E303C9798F5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D8BC4A2B-4009-4E5C-9725-23D70F824046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0F6D5BD9-CD1B-452A-A736-0A86217FE0BD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4" name="Rectangle 10">
                    <a:extLst>
                      <a:ext uri="{FF2B5EF4-FFF2-40B4-BE49-F238E27FC236}">
                        <a16:creationId xmlns:a16="http://schemas.microsoft.com/office/drawing/2014/main" id="{5997DF4E-2DD3-4AE2-95E6-F72C751A40CB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5" name="Rectangle 14">
                    <a:extLst>
                      <a:ext uri="{FF2B5EF4-FFF2-40B4-BE49-F238E27FC236}">
                        <a16:creationId xmlns:a16="http://schemas.microsoft.com/office/drawing/2014/main" id="{ECA22B01-CB1C-4266-92DC-7ECEAD7D047B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1245F61A-436C-44C2-AB94-370E208DEE5A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5170731-6F69-45C0-8C51-35C5D348D576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1222044" y="194503"/>
            <a:ext cx="7687056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239000" y="554736"/>
            <a:ext cx="918972" cy="1231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471293" y="176429"/>
            <a:ext cx="8072119" cy="1865630"/>
          </a:xfrm>
          <a:prstGeom prst="rect">
            <a:avLst/>
          </a:prstGeom>
        </p:spPr>
        <p:txBody>
          <a:bodyPr vert="horz" wrap="square" lIns="0" tIns="209966" rIns="0" bIns="0" rtlCol="0">
            <a:spAutoFit/>
          </a:bodyPr>
          <a:lstStyle/>
          <a:p>
            <a:pPr marL="88900">
              <a:lnSpc>
                <a:spcPts val="5260"/>
              </a:lnSpc>
            </a:pPr>
            <a:r>
              <a:rPr sz="4400" dirty="0"/>
              <a:t>Care and</a:t>
            </a:r>
            <a:r>
              <a:rPr sz="4400" spc="-70" dirty="0"/>
              <a:t> </a:t>
            </a:r>
            <a:r>
              <a:rPr sz="4400" dirty="0"/>
              <a:t>Maintenance</a:t>
            </a:r>
          </a:p>
        </p:txBody>
      </p:sp>
      <p:sp>
        <p:nvSpPr>
          <p:cNvPr id="5" name="object 5"/>
          <p:cNvSpPr/>
          <p:nvPr/>
        </p:nvSpPr>
        <p:spPr>
          <a:xfrm>
            <a:off x="2057400" y="1828800"/>
            <a:ext cx="5105400" cy="348145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22044" y="5683199"/>
            <a:ext cx="6517640" cy="4895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spc="-40" dirty="0">
                <a:latin typeface="Verdana"/>
                <a:cs typeface="Verdana"/>
              </a:rPr>
              <a:t>Wash </a:t>
            </a:r>
            <a:r>
              <a:rPr sz="3200" spc="-5" dirty="0">
                <a:latin typeface="Verdana"/>
                <a:cs typeface="Verdana"/>
              </a:rPr>
              <a:t>with mild soap and</a:t>
            </a:r>
            <a:r>
              <a:rPr sz="3200" spc="15" dirty="0">
                <a:latin typeface="Verdana"/>
                <a:cs typeface="Verdana"/>
              </a:rPr>
              <a:t> </a:t>
            </a:r>
            <a:r>
              <a:rPr sz="3200" spc="-85" dirty="0">
                <a:latin typeface="Verdana"/>
                <a:cs typeface="Verdana"/>
              </a:rPr>
              <a:t>water.</a:t>
            </a:r>
            <a:endParaRPr sz="3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6EC1DCD6-4F53-4B3A-BD95-B25AA38B85C8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D9305C4-6FC8-4881-8D83-B933F6A64BEC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DD22BA48-0B72-4B7E-8479-0CAF16777E3B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2E4DA0A0-EA99-4365-BCA0-1B697787DFF3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862013BA-0E96-43CB-82D4-DAF50C6D034A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25" name="Rectangle 10">
                    <a:extLst>
                      <a:ext uri="{FF2B5EF4-FFF2-40B4-BE49-F238E27FC236}">
                        <a16:creationId xmlns:a16="http://schemas.microsoft.com/office/drawing/2014/main" id="{9AE469C3-3611-4263-9B31-3BDABCDC1C8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26" name="Rectangle 25">
                    <a:extLst>
                      <a:ext uri="{FF2B5EF4-FFF2-40B4-BE49-F238E27FC236}">
                        <a16:creationId xmlns:a16="http://schemas.microsoft.com/office/drawing/2014/main" id="{954A300D-BEAA-4DF4-9B33-24B6B91EC136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A8C7B769-E498-465C-8B2C-02F4DDEDD50A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6F6D5E5-57F1-4A79-9CC8-B0D6B00FD720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535940" y="2177415"/>
            <a:ext cx="7959090" cy="377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1484" marR="800100" indent="-438784" algn="just">
              <a:lnSpc>
                <a:spcPct val="100000"/>
              </a:lnSpc>
              <a:buAutoNum type="arabicPeriod"/>
              <a:tabLst>
                <a:tab pos="452120" algn="l"/>
              </a:tabLst>
            </a:pPr>
            <a:r>
              <a:rPr sz="2300" dirty="0">
                <a:latin typeface="Verdana"/>
                <a:cs typeface="Verdana"/>
              </a:rPr>
              <a:t>Large flying </a:t>
            </a:r>
            <a:r>
              <a:rPr sz="2300" spc="-5" dirty="0">
                <a:latin typeface="Verdana"/>
                <a:cs typeface="Verdana"/>
              </a:rPr>
              <a:t>particles </a:t>
            </a:r>
            <a:r>
              <a:rPr sz="2300" dirty="0">
                <a:latin typeface="Verdana"/>
                <a:cs typeface="Verdana"/>
              </a:rPr>
              <a:t>and </a:t>
            </a:r>
            <a:r>
              <a:rPr sz="2300" spc="-5" dirty="0">
                <a:latin typeface="Verdana"/>
                <a:cs typeface="Verdana"/>
              </a:rPr>
              <a:t>fragments </a:t>
            </a:r>
            <a:r>
              <a:rPr sz="2300" dirty="0">
                <a:latin typeface="Verdana"/>
                <a:cs typeface="Verdana"/>
              </a:rPr>
              <a:t>from  </a:t>
            </a:r>
            <a:r>
              <a:rPr sz="2300" spc="-5" dirty="0">
                <a:latin typeface="Verdana"/>
                <a:cs typeface="Verdana"/>
              </a:rPr>
              <a:t>operations </a:t>
            </a:r>
            <a:r>
              <a:rPr sz="2300" dirty="0">
                <a:latin typeface="Verdana"/>
                <a:cs typeface="Verdana"/>
              </a:rPr>
              <a:t>such as </a:t>
            </a:r>
            <a:r>
              <a:rPr sz="2300" spc="-5" dirty="0">
                <a:latin typeface="Verdana"/>
                <a:cs typeface="Verdana"/>
              </a:rPr>
              <a:t>chiseling, </a:t>
            </a:r>
            <a:r>
              <a:rPr sz="2300" dirty="0">
                <a:latin typeface="Verdana"/>
                <a:cs typeface="Verdana"/>
              </a:rPr>
              <a:t>coarse </a:t>
            </a:r>
            <a:r>
              <a:rPr sz="2300" spc="-5" dirty="0">
                <a:latin typeface="Verdana"/>
                <a:cs typeface="Verdana"/>
              </a:rPr>
              <a:t>grinding,  </a:t>
            </a:r>
            <a:r>
              <a:rPr sz="2300" dirty="0">
                <a:latin typeface="Verdana"/>
                <a:cs typeface="Verdana"/>
              </a:rPr>
              <a:t>hammering, metal </a:t>
            </a:r>
            <a:r>
              <a:rPr sz="2300" spc="-5" dirty="0">
                <a:latin typeface="Verdana"/>
                <a:cs typeface="Verdana"/>
              </a:rPr>
              <a:t>working </a:t>
            </a:r>
            <a:r>
              <a:rPr sz="2300" dirty="0">
                <a:latin typeface="Verdana"/>
                <a:cs typeface="Verdana"/>
              </a:rPr>
              <a:t>and</a:t>
            </a:r>
            <a:r>
              <a:rPr sz="2300" spc="-45" dirty="0">
                <a:latin typeface="Verdana"/>
                <a:cs typeface="Verdana"/>
              </a:rPr>
              <a:t> </a:t>
            </a:r>
            <a:r>
              <a:rPr sz="2300" spc="-5" dirty="0">
                <a:latin typeface="Verdana"/>
                <a:cs typeface="Verdana"/>
              </a:rPr>
              <a:t>riveting.</a:t>
            </a:r>
            <a:endParaRPr sz="2300" dirty="0">
              <a:latin typeface="Verdana"/>
              <a:cs typeface="Verdana"/>
            </a:endParaRPr>
          </a:p>
          <a:p>
            <a:pPr marL="451484" marR="5080" indent="-438784" algn="just">
              <a:lnSpc>
                <a:spcPct val="100000"/>
              </a:lnSpc>
              <a:spcBef>
                <a:spcPts val="550"/>
              </a:spcBef>
              <a:buAutoNum type="arabicPeriod"/>
              <a:tabLst>
                <a:tab pos="452120" algn="l"/>
              </a:tabLst>
            </a:pPr>
            <a:r>
              <a:rPr sz="2300" dirty="0">
                <a:latin typeface="Verdana"/>
                <a:cs typeface="Verdana"/>
              </a:rPr>
              <a:t>Dust, fumes, mists, </a:t>
            </a:r>
            <a:r>
              <a:rPr sz="2300" spc="-5" dirty="0">
                <a:latin typeface="Verdana"/>
                <a:cs typeface="Verdana"/>
              </a:rPr>
              <a:t>and </a:t>
            </a:r>
            <a:r>
              <a:rPr sz="2300" dirty="0">
                <a:latin typeface="Verdana"/>
                <a:cs typeface="Verdana"/>
              </a:rPr>
              <a:t>small </a:t>
            </a:r>
            <a:r>
              <a:rPr sz="2300" spc="-5" dirty="0">
                <a:latin typeface="Verdana"/>
                <a:cs typeface="Verdana"/>
              </a:rPr>
              <a:t>particles </a:t>
            </a:r>
            <a:r>
              <a:rPr sz="2300" dirty="0">
                <a:latin typeface="Verdana"/>
                <a:cs typeface="Verdana"/>
              </a:rPr>
              <a:t>from  woodworking, </a:t>
            </a:r>
            <a:r>
              <a:rPr sz="2300" spc="-10" dirty="0">
                <a:latin typeface="Verdana"/>
                <a:cs typeface="Verdana"/>
              </a:rPr>
              <a:t>light </a:t>
            </a:r>
            <a:r>
              <a:rPr sz="2300" spc="-5" dirty="0">
                <a:latin typeface="Verdana"/>
                <a:cs typeface="Verdana"/>
              </a:rPr>
              <a:t>grinding, </a:t>
            </a:r>
            <a:r>
              <a:rPr sz="2300" dirty="0">
                <a:latin typeface="Verdana"/>
                <a:cs typeface="Verdana"/>
              </a:rPr>
              <a:t>sanding, metal  </a:t>
            </a:r>
            <a:r>
              <a:rPr sz="2300" spc="-5" dirty="0">
                <a:latin typeface="Verdana"/>
                <a:cs typeface="Verdana"/>
              </a:rPr>
              <a:t>working, </a:t>
            </a:r>
            <a:r>
              <a:rPr sz="2300" dirty="0">
                <a:latin typeface="Verdana"/>
                <a:cs typeface="Verdana"/>
              </a:rPr>
              <a:t>spot </a:t>
            </a:r>
            <a:r>
              <a:rPr sz="2300" spc="-5" dirty="0">
                <a:latin typeface="Verdana"/>
                <a:cs typeface="Verdana"/>
              </a:rPr>
              <a:t>welding, </a:t>
            </a:r>
            <a:r>
              <a:rPr sz="2300" spc="-10" dirty="0">
                <a:latin typeface="Verdana"/>
                <a:cs typeface="Verdana"/>
              </a:rPr>
              <a:t>scaling, </a:t>
            </a:r>
            <a:r>
              <a:rPr sz="2300" dirty="0">
                <a:latin typeface="Verdana"/>
                <a:cs typeface="Verdana"/>
              </a:rPr>
              <a:t>and </a:t>
            </a:r>
            <a:r>
              <a:rPr sz="2300" spc="-5" dirty="0">
                <a:latin typeface="Verdana"/>
                <a:cs typeface="Verdana"/>
              </a:rPr>
              <a:t>paint</a:t>
            </a:r>
            <a:r>
              <a:rPr sz="2300" spc="75" dirty="0">
                <a:latin typeface="Verdana"/>
                <a:cs typeface="Verdana"/>
              </a:rPr>
              <a:t> </a:t>
            </a:r>
            <a:r>
              <a:rPr sz="2300" spc="-10" dirty="0">
                <a:latin typeface="Verdana"/>
                <a:cs typeface="Verdana"/>
              </a:rPr>
              <a:t>spraying.</a:t>
            </a:r>
            <a:endParaRPr sz="2300" dirty="0">
              <a:latin typeface="Verdana"/>
              <a:cs typeface="Verdana"/>
            </a:endParaRPr>
          </a:p>
          <a:p>
            <a:pPr marL="451484" indent="-438784" algn="just">
              <a:lnSpc>
                <a:spcPct val="100000"/>
              </a:lnSpc>
              <a:spcBef>
                <a:spcPts val="550"/>
              </a:spcBef>
              <a:buAutoNum type="arabicPeriod"/>
              <a:tabLst>
                <a:tab pos="452120" algn="l"/>
              </a:tabLst>
            </a:pPr>
            <a:r>
              <a:rPr sz="2300" spc="-20" dirty="0">
                <a:latin typeface="Verdana"/>
                <a:cs typeface="Verdana"/>
              </a:rPr>
              <a:t>Vapors </a:t>
            </a:r>
            <a:r>
              <a:rPr sz="2300" dirty="0">
                <a:latin typeface="Verdana"/>
                <a:cs typeface="Verdana"/>
              </a:rPr>
              <a:t>and </a:t>
            </a:r>
            <a:r>
              <a:rPr sz="2300" spc="-10" dirty="0">
                <a:latin typeface="Verdana"/>
                <a:cs typeface="Verdana"/>
              </a:rPr>
              <a:t>liquids </a:t>
            </a:r>
            <a:r>
              <a:rPr sz="2300" dirty="0">
                <a:latin typeface="Verdana"/>
                <a:cs typeface="Verdana"/>
              </a:rPr>
              <a:t>from </a:t>
            </a:r>
            <a:r>
              <a:rPr sz="2300" spc="-5" dirty="0">
                <a:latin typeface="Verdana"/>
                <a:cs typeface="Verdana"/>
              </a:rPr>
              <a:t>solvents and</a:t>
            </a:r>
            <a:r>
              <a:rPr sz="2300" spc="60" dirty="0">
                <a:latin typeface="Verdana"/>
                <a:cs typeface="Verdana"/>
              </a:rPr>
              <a:t> </a:t>
            </a:r>
            <a:r>
              <a:rPr sz="2300" spc="-5" dirty="0">
                <a:latin typeface="Verdana"/>
                <a:cs typeface="Verdana"/>
              </a:rPr>
              <a:t>paints.</a:t>
            </a:r>
            <a:endParaRPr sz="2300" dirty="0">
              <a:latin typeface="Verdana"/>
              <a:cs typeface="Verdana"/>
            </a:endParaRPr>
          </a:p>
          <a:p>
            <a:pPr marL="451484" marR="284480" indent="-438784" algn="just">
              <a:lnSpc>
                <a:spcPct val="100000"/>
              </a:lnSpc>
              <a:spcBef>
                <a:spcPts val="555"/>
              </a:spcBef>
              <a:buAutoNum type="arabicPeriod"/>
              <a:tabLst>
                <a:tab pos="452120" algn="l"/>
              </a:tabLst>
            </a:pPr>
            <a:r>
              <a:rPr sz="2300" dirty="0">
                <a:latin typeface="Verdana"/>
                <a:cs typeface="Verdana"/>
              </a:rPr>
              <a:t>Intense heat and </a:t>
            </a:r>
            <a:r>
              <a:rPr sz="2300" spc="-5" dirty="0">
                <a:latin typeface="Verdana"/>
                <a:cs typeface="Verdana"/>
              </a:rPr>
              <a:t>radiation </a:t>
            </a:r>
            <a:r>
              <a:rPr sz="2300" dirty="0">
                <a:latin typeface="Verdana"/>
                <a:cs typeface="Verdana"/>
              </a:rPr>
              <a:t>from furnace tending,  electric </a:t>
            </a:r>
            <a:r>
              <a:rPr sz="2300" spc="-5" dirty="0">
                <a:latin typeface="Verdana"/>
                <a:cs typeface="Verdana"/>
              </a:rPr>
              <a:t>welding, </a:t>
            </a:r>
            <a:r>
              <a:rPr sz="2300" dirty="0">
                <a:latin typeface="Verdana"/>
                <a:cs typeface="Verdana"/>
              </a:rPr>
              <a:t>and </a:t>
            </a:r>
            <a:r>
              <a:rPr sz="2300" spc="-5" dirty="0">
                <a:latin typeface="Verdana"/>
                <a:cs typeface="Verdana"/>
              </a:rPr>
              <a:t>oxyacetylene welding and  </a:t>
            </a:r>
            <a:r>
              <a:rPr sz="2300" dirty="0">
                <a:latin typeface="Verdana"/>
                <a:cs typeface="Verdana"/>
              </a:rPr>
              <a:t>cutting.</a:t>
            </a:r>
          </a:p>
        </p:txBody>
      </p:sp>
      <p:sp>
        <p:nvSpPr>
          <p:cNvPr id="5" name="object 5"/>
          <p:cNvSpPr/>
          <p:nvPr/>
        </p:nvSpPr>
        <p:spPr>
          <a:xfrm>
            <a:off x="6124955" y="969263"/>
            <a:ext cx="925068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032198" y="533400"/>
            <a:ext cx="6774180" cy="1341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4400" dirty="0"/>
              <a:t>Occupational </a:t>
            </a:r>
            <a:r>
              <a:rPr sz="4400" spc="-5" dirty="0"/>
              <a:t>Eye</a:t>
            </a:r>
            <a:r>
              <a:rPr sz="4400" spc="-110" dirty="0"/>
              <a:t> </a:t>
            </a:r>
            <a:r>
              <a:rPr sz="4400" dirty="0"/>
              <a:t>and</a:t>
            </a:r>
          </a:p>
          <a:p>
            <a:pPr algn="ctr">
              <a:lnSpc>
                <a:spcPct val="100000"/>
              </a:lnSpc>
            </a:pPr>
            <a:r>
              <a:rPr sz="4400" dirty="0"/>
              <a:t>Face</a:t>
            </a:r>
            <a:r>
              <a:rPr sz="4400" spc="-70" dirty="0"/>
              <a:t> </a:t>
            </a:r>
            <a:r>
              <a:rPr sz="4400" spc="-5" dirty="0"/>
              <a:t>Hazards</a:t>
            </a:r>
            <a:endParaRPr sz="4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0A9332-9398-44EC-8B5D-0037B09AD11F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13E51E0-0415-4A13-8D06-E4F070E28FE7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5A09601A-E8DE-4DE5-9F5A-B94E624375C4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58E2FCF6-B456-4229-A241-ACA67BF3DCB5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B92B8A73-5D76-4783-8D87-0DFD54AC95B7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4" name="Rectangle 10">
                    <a:extLst>
                      <a:ext uri="{FF2B5EF4-FFF2-40B4-BE49-F238E27FC236}">
                        <a16:creationId xmlns:a16="http://schemas.microsoft.com/office/drawing/2014/main" id="{9F1F9812-C4BC-4B5C-81C6-AA8C2FFD2653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5" name="Rectangle 14">
                    <a:extLst>
                      <a:ext uri="{FF2B5EF4-FFF2-40B4-BE49-F238E27FC236}">
                        <a16:creationId xmlns:a16="http://schemas.microsoft.com/office/drawing/2014/main" id="{A4D20995-A4D0-4EB0-ADC4-F8D5A2803A58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128AC3DD-CFE2-4BAA-9119-CBC2D0E80DCA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3A70EE5-D776-4BB8-AE3F-430BEF48DC00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 txBox="1"/>
          <p:nvPr/>
        </p:nvSpPr>
        <p:spPr>
          <a:xfrm>
            <a:off x="841044" y="2178430"/>
            <a:ext cx="4375150" cy="35610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u="heavy" spc="-5" dirty="0">
                <a:latin typeface="Verdana"/>
                <a:cs typeface="Verdana"/>
              </a:rPr>
              <a:t>EFFECTS</a:t>
            </a:r>
            <a:endParaRPr sz="2400">
              <a:latin typeface="Verdana"/>
              <a:cs typeface="Verdana"/>
            </a:endParaRPr>
          </a:p>
          <a:p>
            <a:pPr marL="621665" indent="-456565">
              <a:lnSpc>
                <a:spcPct val="100000"/>
              </a:lnSpc>
              <a:spcBef>
                <a:spcPts val="1630"/>
              </a:spcBef>
              <a:buAutoNum type="arabicPeriod"/>
              <a:tabLst>
                <a:tab pos="622300" algn="l"/>
              </a:tabLst>
            </a:pPr>
            <a:r>
              <a:rPr sz="2400" spc="-10" dirty="0">
                <a:latin typeface="Verdana"/>
                <a:cs typeface="Verdana"/>
              </a:rPr>
              <a:t>Permanent </a:t>
            </a:r>
            <a:r>
              <a:rPr sz="2400" spc="-5" dirty="0">
                <a:latin typeface="Verdana"/>
                <a:cs typeface="Verdana"/>
              </a:rPr>
              <a:t>loss </a:t>
            </a:r>
            <a:r>
              <a:rPr sz="2400" dirty="0">
                <a:latin typeface="Verdana"/>
                <a:cs typeface="Verdana"/>
              </a:rPr>
              <a:t>of </a:t>
            </a:r>
            <a:r>
              <a:rPr sz="2400" spc="-10" dirty="0">
                <a:latin typeface="Verdana"/>
                <a:cs typeface="Verdana"/>
              </a:rPr>
              <a:t>vision</a:t>
            </a:r>
            <a:endParaRPr sz="2400">
              <a:latin typeface="Verdana"/>
              <a:cs typeface="Verdana"/>
            </a:endParaRPr>
          </a:p>
          <a:p>
            <a:pPr marL="621665" indent="-456565">
              <a:lnSpc>
                <a:spcPct val="100000"/>
              </a:lnSpc>
              <a:spcBef>
                <a:spcPts val="565"/>
              </a:spcBef>
              <a:buAutoNum type="arabicPeriod"/>
              <a:tabLst>
                <a:tab pos="622300" algn="l"/>
              </a:tabLst>
            </a:pPr>
            <a:r>
              <a:rPr sz="2400" spc="-35" dirty="0">
                <a:latin typeface="Verdana"/>
                <a:cs typeface="Verdana"/>
              </a:rPr>
              <a:t>Temporary </a:t>
            </a:r>
            <a:r>
              <a:rPr sz="2400" spc="-5" dirty="0">
                <a:latin typeface="Verdana"/>
                <a:cs typeface="Verdana"/>
              </a:rPr>
              <a:t>loss </a:t>
            </a:r>
            <a:r>
              <a:rPr sz="2400" dirty="0">
                <a:latin typeface="Verdana"/>
                <a:cs typeface="Verdana"/>
              </a:rPr>
              <a:t>of</a:t>
            </a:r>
            <a:r>
              <a:rPr sz="2400" spc="10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vision</a:t>
            </a:r>
            <a:endParaRPr sz="2400">
              <a:latin typeface="Verdana"/>
              <a:cs typeface="Verdana"/>
            </a:endParaRPr>
          </a:p>
          <a:p>
            <a:pPr marL="621665" indent="-456565">
              <a:lnSpc>
                <a:spcPct val="100000"/>
              </a:lnSpc>
              <a:spcBef>
                <a:spcPts val="565"/>
              </a:spcBef>
              <a:buAutoNum type="arabicPeriod"/>
              <a:tabLst>
                <a:tab pos="622300" algn="l"/>
              </a:tabLst>
            </a:pPr>
            <a:r>
              <a:rPr sz="2400" spc="-5" dirty="0">
                <a:latin typeface="Verdana"/>
                <a:cs typeface="Verdana"/>
              </a:rPr>
              <a:t>Inflamed</a:t>
            </a:r>
            <a:r>
              <a:rPr sz="2400" spc="-35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eyes</a:t>
            </a:r>
            <a:endParaRPr sz="2400">
              <a:latin typeface="Verdana"/>
              <a:cs typeface="Verdana"/>
            </a:endParaRPr>
          </a:p>
          <a:p>
            <a:pPr marL="621665" indent="-456565">
              <a:lnSpc>
                <a:spcPct val="100000"/>
              </a:lnSpc>
              <a:spcBef>
                <a:spcPts val="550"/>
              </a:spcBef>
              <a:buAutoNum type="arabicPeriod"/>
              <a:tabLst>
                <a:tab pos="622300" algn="l"/>
              </a:tabLst>
            </a:pPr>
            <a:r>
              <a:rPr sz="2400" spc="-5" dirty="0">
                <a:latin typeface="Verdana"/>
                <a:cs typeface="Verdana"/>
              </a:rPr>
              <a:t>Skin</a:t>
            </a:r>
            <a:r>
              <a:rPr sz="2400" spc="-7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Burns</a:t>
            </a:r>
            <a:endParaRPr sz="2400">
              <a:latin typeface="Verdana"/>
              <a:cs typeface="Verdana"/>
            </a:endParaRPr>
          </a:p>
          <a:p>
            <a:pPr marL="621665" indent="-456565">
              <a:lnSpc>
                <a:spcPct val="100000"/>
              </a:lnSpc>
              <a:spcBef>
                <a:spcPts val="565"/>
              </a:spcBef>
              <a:buAutoNum type="arabicPeriod"/>
              <a:tabLst>
                <a:tab pos="622300" algn="l"/>
              </a:tabLst>
            </a:pPr>
            <a:r>
              <a:rPr sz="2400" spc="-10" dirty="0">
                <a:latin typeface="Verdana"/>
                <a:cs typeface="Verdana"/>
              </a:rPr>
              <a:t>Lacerations</a:t>
            </a:r>
            <a:endParaRPr sz="2400">
              <a:latin typeface="Verdana"/>
              <a:cs typeface="Verdana"/>
            </a:endParaRPr>
          </a:p>
          <a:p>
            <a:pPr marL="621665" indent="-456565">
              <a:lnSpc>
                <a:spcPct val="100000"/>
              </a:lnSpc>
              <a:spcBef>
                <a:spcPts val="565"/>
              </a:spcBef>
              <a:buAutoNum type="arabicPeriod"/>
              <a:tabLst>
                <a:tab pos="622300" algn="l"/>
              </a:tabLst>
            </a:pPr>
            <a:r>
              <a:rPr sz="2400" spc="-10" dirty="0">
                <a:latin typeface="Verdana"/>
                <a:cs typeface="Verdana"/>
              </a:rPr>
              <a:t>Fractures</a:t>
            </a:r>
            <a:endParaRPr sz="2400">
              <a:latin typeface="Verdana"/>
              <a:cs typeface="Verdana"/>
            </a:endParaRPr>
          </a:p>
          <a:p>
            <a:pPr marL="621665" indent="-456565">
              <a:lnSpc>
                <a:spcPct val="100000"/>
              </a:lnSpc>
              <a:spcBef>
                <a:spcPts val="550"/>
              </a:spcBef>
              <a:buAutoNum type="arabicPeriod"/>
              <a:tabLst>
                <a:tab pos="622300" algn="l"/>
              </a:tabLst>
            </a:pPr>
            <a:r>
              <a:rPr sz="2400" spc="-10" dirty="0">
                <a:latin typeface="Verdana"/>
                <a:cs typeface="Verdana"/>
              </a:rPr>
              <a:t>Broken</a:t>
            </a:r>
            <a:r>
              <a:rPr sz="2400" spc="-35" dirty="0">
                <a:latin typeface="Verdana"/>
                <a:cs typeface="Verdana"/>
              </a:rPr>
              <a:t> </a:t>
            </a:r>
            <a:r>
              <a:rPr sz="2400" spc="-55" dirty="0">
                <a:latin typeface="Verdana"/>
                <a:cs typeface="Verdana"/>
              </a:rPr>
              <a:t>Teeth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90833" y="409265"/>
            <a:ext cx="8145780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66443" y="1035212"/>
            <a:ext cx="7565135" cy="1231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563611" y="1045463"/>
            <a:ext cx="925068" cy="1231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421891" y="599819"/>
            <a:ext cx="7254240" cy="1341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4400" dirty="0"/>
              <a:t>Effects of</a:t>
            </a:r>
            <a:r>
              <a:rPr sz="4400" spc="-114" dirty="0"/>
              <a:t> </a:t>
            </a:r>
            <a:r>
              <a:rPr sz="4400" spc="-5" dirty="0"/>
              <a:t>Occupational</a:t>
            </a:r>
            <a:endParaRPr sz="4400" dirty="0"/>
          </a:p>
          <a:p>
            <a:pPr marL="1270" algn="ctr">
              <a:lnSpc>
                <a:spcPct val="100000"/>
              </a:lnSpc>
              <a:tabLst>
                <a:tab pos="2662555" algn="l"/>
              </a:tabLst>
            </a:pPr>
            <a:r>
              <a:rPr sz="4400" dirty="0"/>
              <a:t>Eye</a:t>
            </a:r>
            <a:r>
              <a:rPr sz="4400" spc="-20" dirty="0"/>
              <a:t> </a:t>
            </a:r>
            <a:r>
              <a:rPr sz="4400" dirty="0"/>
              <a:t>and	Face</a:t>
            </a:r>
            <a:r>
              <a:rPr sz="4400" spc="-95" dirty="0"/>
              <a:t> </a:t>
            </a:r>
            <a:r>
              <a:rPr sz="4400" spc="-5" dirty="0"/>
              <a:t>Hazards</a:t>
            </a:r>
            <a:endParaRPr sz="4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877FA3F8-3A21-49E8-AA81-4559DE8D8057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4DA5931-37E7-4CA2-9309-FCEAEE923BC2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C75EE78-E451-44C6-B015-06805C63DF67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89502FBB-1248-45D2-98B9-998285A07BFF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A4615079-A18F-4768-8978-495DD3D58E26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4" name="Rectangle 10">
                    <a:extLst>
                      <a:ext uri="{FF2B5EF4-FFF2-40B4-BE49-F238E27FC236}">
                        <a16:creationId xmlns:a16="http://schemas.microsoft.com/office/drawing/2014/main" id="{E7E25157-314B-4425-B57B-12E8B09209C0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5" name="Rectangle 14">
                    <a:extLst>
                      <a:ext uri="{FF2B5EF4-FFF2-40B4-BE49-F238E27FC236}">
                        <a16:creationId xmlns:a16="http://schemas.microsoft.com/office/drawing/2014/main" id="{74A8D332-9A45-49DE-8842-9BCC4677D71B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80ADBAC4-5917-43F7-B436-FA04D3FA04E1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096E8AB-5CCE-4507-B7BE-12DA6EF3A5AE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" name="object 2"/>
          <p:cNvSpPr/>
          <p:nvPr/>
        </p:nvSpPr>
        <p:spPr>
          <a:xfrm>
            <a:off x="5456301" y="2209800"/>
            <a:ext cx="3001899" cy="3733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12140" y="2025015"/>
            <a:ext cx="4553585" cy="3416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3200" spc="-5" dirty="0">
                <a:latin typeface="Verdana"/>
                <a:cs typeface="Verdana"/>
              </a:rPr>
              <a:t>Protective eye </a:t>
            </a:r>
            <a:r>
              <a:rPr sz="3200" dirty="0">
                <a:latin typeface="Verdana"/>
                <a:cs typeface="Verdana"/>
              </a:rPr>
              <a:t>and  face equipment shall  be required where  </a:t>
            </a:r>
            <a:r>
              <a:rPr sz="3200" spc="-5" dirty="0">
                <a:latin typeface="Verdana"/>
                <a:cs typeface="Verdana"/>
              </a:rPr>
              <a:t>there </a:t>
            </a:r>
            <a:r>
              <a:rPr sz="3200" spc="-10" dirty="0">
                <a:latin typeface="Verdana"/>
                <a:cs typeface="Verdana"/>
              </a:rPr>
              <a:t>is </a:t>
            </a:r>
            <a:r>
              <a:rPr sz="3200" dirty="0">
                <a:latin typeface="Verdana"/>
                <a:cs typeface="Verdana"/>
              </a:rPr>
              <a:t>a reasonable  </a:t>
            </a:r>
            <a:r>
              <a:rPr sz="3200" spc="-5" dirty="0">
                <a:latin typeface="Verdana"/>
                <a:cs typeface="Verdana"/>
              </a:rPr>
              <a:t>probability </a:t>
            </a:r>
            <a:r>
              <a:rPr sz="3200" dirty="0">
                <a:latin typeface="Verdana"/>
                <a:cs typeface="Verdana"/>
              </a:rPr>
              <a:t>of </a:t>
            </a:r>
            <a:r>
              <a:rPr sz="3200" spc="-20" dirty="0">
                <a:latin typeface="Verdana"/>
                <a:cs typeface="Verdana"/>
              </a:rPr>
              <a:t>injury  </a:t>
            </a:r>
            <a:r>
              <a:rPr sz="3200" spc="-5" dirty="0">
                <a:latin typeface="Verdana"/>
                <a:cs typeface="Verdana"/>
              </a:rPr>
              <a:t>that can </a:t>
            </a:r>
            <a:r>
              <a:rPr sz="3200" dirty="0">
                <a:latin typeface="Verdana"/>
                <a:cs typeface="Verdana"/>
              </a:rPr>
              <a:t>be </a:t>
            </a:r>
            <a:r>
              <a:rPr sz="3200" spc="-5" dirty="0">
                <a:latin typeface="Verdana"/>
                <a:cs typeface="Verdana"/>
              </a:rPr>
              <a:t>prevented  </a:t>
            </a:r>
            <a:r>
              <a:rPr sz="3200" spc="-10" dirty="0">
                <a:latin typeface="Verdana"/>
                <a:cs typeface="Verdana"/>
              </a:rPr>
              <a:t>by </a:t>
            </a:r>
            <a:r>
              <a:rPr sz="3200" dirty="0">
                <a:latin typeface="Verdana"/>
                <a:cs typeface="Verdana"/>
              </a:rPr>
              <a:t>such</a:t>
            </a:r>
            <a:r>
              <a:rPr sz="3200" spc="-50" dirty="0">
                <a:latin typeface="Verdana"/>
                <a:cs typeface="Verdana"/>
              </a:rPr>
              <a:t> </a:t>
            </a:r>
            <a:r>
              <a:rPr sz="3200" dirty="0">
                <a:latin typeface="Verdana"/>
                <a:cs typeface="Verdana"/>
              </a:rPr>
              <a:t>equipment.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59226" y="409291"/>
            <a:ext cx="8269224" cy="1231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034528" y="667512"/>
            <a:ext cx="918972" cy="1231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509555" y="648937"/>
            <a:ext cx="7568565" cy="668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5260"/>
              </a:lnSpc>
              <a:tabLst>
                <a:tab pos="2673350" algn="l"/>
              </a:tabLst>
            </a:pPr>
            <a:r>
              <a:rPr sz="4400" dirty="0"/>
              <a:t>Eye</a:t>
            </a:r>
            <a:r>
              <a:rPr sz="4400" spc="-20" dirty="0"/>
              <a:t> </a:t>
            </a:r>
            <a:r>
              <a:rPr sz="4400" dirty="0"/>
              <a:t>and	Face</a:t>
            </a:r>
            <a:r>
              <a:rPr sz="4400" spc="-80" dirty="0"/>
              <a:t> </a:t>
            </a:r>
            <a:r>
              <a:rPr sz="4400" spc="-5" dirty="0"/>
              <a:t>Protection</a:t>
            </a:r>
            <a:endParaRPr sz="4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</TotalTime>
  <Words>1022</Words>
  <Application>Microsoft Office PowerPoint</Application>
  <PresentationFormat>On-screen Show (4:3)</PresentationFormat>
  <Paragraphs>169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Arial</vt:lpstr>
      <vt:lpstr>Calibri</vt:lpstr>
      <vt:lpstr>Tahoma</vt:lpstr>
      <vt:lpstr>Times New Roman</vt:lpstr>
      <vt:lpstr>Trebuchet MS</vt:lpstr>
      <vt:lpstr>Verdana</vt:lpstr>
      <vt:lpstr>Webdings</vt:lpstr>
      <vt:lpstr>Wingdings</vt:lpstr>
      <vt:lpstr>Office Theme</vt:lpstr>
      <vt:lpstr>PowerPoint Presentation</vt:lpstr>
      <vt:lpstr>PowerPoint Presentation</vt:lpstr>
      <vt:lpstr>Head Hazards &amp; Effects</vt:lpstr>
      <vt:lpstr>Head Protection</vt:lpstr>
      <vt:lpstr>Parts of a Hard Hat</vt:lpstr>
      <vt:lpstr>Care and Maintenance</vt:lpstr>
      <vt:lpstr>Occupational Eye and Face Hazards</vt:lpstr>
      <vt:lpstr>Effects of Occupational Eye and Face Hazards</vt:lpstr>
      <vt:lpstr>Eye and Face Protection</vt:lpstr>
      <vt:lpstr>Safety Spectacles or Glasses are primary protective devices intended to  shield the wearer’s eyes from flying and striking  objects, glare and injurious radiation hazards.</vt:lpstr>
      <vt:lpstr>Goggles are primary protective devices intended to fit the face immediately surrounding  the eyes.</vt:lpstr>
      <vt:lpstr>Face Shield is a protective device intended to shield the wearer’s face, or portions  thereof from striking objects or chemical, heat  and glare hazards.</vt:lpstr>
      <vt:lpstr>When Should You Wear a Hearing Protection Device?</vt:lpstr>
      <vt:lpstr>ARM’S LENGTH RULE</vt:lpstr>
      <vt:lpstr>Types of Hearing Protectors</vt:lpstr>
      <vt:lpstr>Types of Hearing Protectors</vt:lpstr>
      <vt:lpstr>RESPIRATORY HAZARDS</vt:lpstr>
      <vt:lpstr>RESPIRATORY PROTECTION</vt:lpstr>
      <vt:lpstr>FILTRATION RESPIRATORS or</vt:lpstr>
      <vt:lpstr>AIR-SUPPLYING RESPIRATORS</vt:lpstr>
      <vt:lpstr>Hand and Arm Hazards</vt:lpstr>
      <vt:lpstr>Common Hand &amp; Arm Injury</vt:lpstr>
      <vt:lpstr>Different kinds of gloves</vt:lpstr>
      <vt:lpstr>Different kinds of gloves</vt:lpstr>
      <vt:lpstr>Foot Hazards</vt:lpstr>
      <vt:lpstr>Common Foot and Leg Injury</vt:lpstr>
      <vt:lpstr>FOOT PROTECTION</vt:lpstr>
      <vt:lpstr>Safety Shoes and Boots</vt:lpstr>
      <vt:lpstr>Fall Restraint System</vt:lpstr>
      <vt:lpstr>Fall Arrest System</vt:lpstr>
      <vt:lpstr>Components of a personal fall  arrest system</vt:lpstr>
      <vt:lpstr>Full-Body Harness</vt:lpstr>
      <vt:lpstr>LIMITATIONS OF PPE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Accident Causes and Prevention</dc:title>
  <dc:creator>Ramon B. Fernando</dc:creator>
  <cp:lastModifiedBy>Rhelly B. Agustin</cp:lastModifiedBy>
  <cp:revision>10</cp:revision>
  <cp:lastPrinted>2017-04-25T06:39:15Z</cp:lastPrinted>
  <dcterms:created xsi:type="dcterms:W3CDTF">2017-04-25T06:23:57Z</dcterms:created>
  <dcterms:modified xsi:type="dcterms:W3CDTF">2018-01-27T12:36:16Z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2015-01-14T00:00:00Z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2017-04-25T00:00:00Z</vt:filetime>
  </property>
</Properties>
</file>