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2"/>
  </p:sldMasterIdLst>
  <p:notesMasterIdLst>
    <p:notesMasterId r:id="rId60"/>
  </p:notesMasterIdLst>
  <p:handoutMasterIdLst>
    <p:handoutMasterId r:id="rId61"/>
  </p:handoutMasterIdLst>
  <p:sldIdLst>
    <p:sldId id="265" r:id="rId3"/>
    <p:sldId id="397" r:id="rId4"/>
    <p:sldId id="395" r:id="rId5"/>
    <p:sldId id="396" r:id="rId6"/>
    <p:sldId id="398" r:id="rId7"/>
    <p:sldId id="399" r:id="rId8"/>
    <p:sldId id="400" r:id="rId9"/>
    <p:sldId id="401" r:id="rId10"/>
    <p:sldId id="402" r:id="rId11"/>
    <p:sldId id="403" r:id="rId12"/>
    <p:sldId id="404" r:id="rId13"/>
    <p:sldId id="405" r:id="rId14"/>
    <p:sldId id="406" r:id="rId15"/>
    <p:sldId id="407" r:id="rId16"/>
    <p:sldId id="408" r:id="rId17"/>
    <p:sldId id="428" r:id="rId18"/>
    <p:sldId id="429" r:id="rId19"/>
    <p:sldId id="409" r:id="rId20"/>
    <p:sldId id="430" r:id="rId21"/>
    <p:sldId id="431" r:id="rId22"/>
    <p:sldId id="410" r:id="rId23"/>
    <p:sldId id="433" r:id="rId24"/>
    <p:sldId id="434" r:id="rId25"/>
    <p:sldId id="435" r:id="rId26"/>
    <p:sldId id="436" r:id="rId27"/>
    <p:sldId id="437" r:id="rId28"/>
    <p:sldId id="411" r:id="rId29"/>
    <p:sldId id="412" r:id="rId30"/>
    <p:sldId id="413" r:id="rId31"/>
    <p:sldId id="414" r:id="rId32"/>
    <p:sldId id="415" r:id="rId33"/>
    <p:sldId id="416" r:id="rId34"/>
    <p:sldId id="438" r:id="rId35"/>
    <p:sldId id="439" r:id="rId36"/>
    <p:sldId id="440" r:id="rId37"/>
    <p:sldId id="441" r:id="rId38"/>
    <p:sldId id="442" r:id="rId39"/>
    <p:sldId id="444" r:id="rId40"/>
    <p:sldId id="443" r:id="rId41"/>
    <p:sldId id="445" r:id="rId42"/>
    <p:sldId id="446" r:id="rId43"/>
    <p:sldId id="447" r:id="rId44"/>
    <p:sldId id="448" r:id="rId45"/>
    <p:sldId id="417" r:id="rId46"/>
    <p:sldId id="418" r:id="rId47"/>
    <p:sldId id="419" r:id="rId48"/>
    <p:sldId id="420" r:id="rId49"/>
    <p:sldId id="450" r:id="rId50"/>
    <p:sldId id="449" r:id="rId51"/>
    <p:sldId id="452" r:id="rId52"/>
    <p:sldId id="421" r:id="rId53"/>
    <p:sldId id="422" r:id="rId54"/>
    <p:sldId id="423" r:id="rId55"/>
    <p:sldId id="424" r:id="rId56"/>
    <p:sldId id="425" r:id="rId57"/>
    <p:sldId id="426" r:id="rId58"/>
    <p:sldId id="427"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74" d="100"/>
          <a:sy n="74" d="100"/>
        </p:scale>
        <p:origin x="576" y="72"/>
      </p:cViewPr>
      <p:guideLst>
        <p:guide orient="horz" pos="2160"/>
        <p:guide pos="3840"/>
      </p:guideLst>
    </p:cSldViewPr>
  </p:slideViewPr>
  <p:notesTextViewPr>
    <p:cViewPr>
      <p:scale>
        <a:sx n="1" d="1"/>
        <a:sy n="1" d="1"/>
      </p:scale>
      <p:origin x="0" y="0"/>
    </p:cViewPr>
  </p:notesTextViewPr>
  <p:notesViewPr>
    <p:cSldViewPr snapToGrid="0">
      <p:cViewPr varScale="1">
        <p:scale>
          <a:sx n="76" d="100"/>
          <a:sy n="76" d="100"/>
        </p:scale>
        <p:origin x="2412" y="9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58A34-83F4-4B2E-BC5A-DE51EE8822F9}" type="datetimeFigureOut">
              <a:rPr lang="en-US" smtClean="0"/>
              <a:pPr/>
              <a:t>8/21/2017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8FE58C-C1A6-4C4C-90C2-B7F5B0504B2D}" type="slidenum">
              <a:rPr lang="en-US" smtClean="0"/>
              <a:pPr/>
              <a:t>‹#›</a:t>
            </a:fld>
            <a:endParaRPr lang="en-US"/>
          </a:p>
        </p:txBody>
      </p:sp>
    </p:spTree>
    <p:extLst>
      <p:ext uri="{BB962C8B-B14F-4D97-AF65-F5344CB8AC3E}">
        <p14:creationId xmlns:p14="http://schemas.microsoft.com/office/powerpoint/2010/main" val="40346050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E1917-0BAF-4687-978A-82FFF05559C3}" type="datetimeFigureOut">
              <a:rPr lang="en-US" smtClean="0"/>
              <a:pPr/>
              <a:t>8/21/2017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E1E9A-E921-4174-A0FC-51868D7AC568}" type="slidenum">
              <a:rPr lang="en-US" smtClean="0"/>
              <a:pPr/>
              <a:t>‹#›</a:t>
            </a:fld>
            <a:endParaRPr lang="en-US"/>
          </a:p>
        </p:txBody>
      </p:sp>
    </p:spTree>
    <p:extLst>
      <p:ext uri="{BB962C8B-B14F-4D97-AF65-F5344CB8AC3E}">
        <p14:creationId xmlns:p14="http://schemas.microsoft.com/office/powerpoint/2010/main" val="37378600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10"/>
          </p:nvPr>
        </p:nvSpPr>
        <p:spPr/>
        <p:txBody>
          <a:bodyPr/>
          <a:lstStyle/>
          <a:p>
            <a:fld id="{810E1E9A-E921-4174-A0FC-51868D7AC568}" type="slidenum">
              <a:rPr lang="en-US" smtClean="0"/>
              <a:pPr/>
              <a:t>1</a:t>
            </a:fld>
            <a:endParaRPr lang="en-US"/>
          </a:p>
        </p:txBody>
      </p:sp>
    </p:spTree>
    <p:extLst>
      <p:ext uri="{BB962C8B-B14F-4D97-AF65-F5344CB8AC3E}">
        <p14:creationId xmlns:p14="http://schemas.microsoft.com/office/powerpoint/2010/main" val="32703330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924F7F-28B3-4A2B-808E-5267D2BC8465}" type="slidenum">
              <a:rPr lang="en-US"/>
              <a:pPr/>
              <a:t>18</a:t>
            </a:fld>
            <a:endParaRPr lang="en-US"/>
          </a:p>
        </p:txBody>
      </p:sp>
      <p:sp>
        <p:nvSpPr>
          <p:cNvPr id="342018" name="Rectangle 2"/>
          <p:cNvSpPr>
            <a:spLocks noGrp="1" noRot="1" noChangeAspect="1" noChangeArrowheads="1" noTextEdit="1"/>
          </p:cNvSpPr>
          <p:nvPr>
            <p:ph type="sldImg"/>
          </p:nvPr>
        </p:nvSpPr>
        <p:spPr>
          <a:ln/>
        </p:spPr>
      </p:sp>
      <p:sp>
        <p:nvSpPr>
          <p:cNvPr id="3420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35273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19</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63020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20</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048951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F09AC1-FF85-4709-9207-4602B8976265}" type="slidenum">
              <a:rPr lang="en-US"/>
              <a:pPr/>
              <a:t>21</a:t>
            </a:fld>
            <a:endParaRPr lang="en-US"/>
          </a:p>
        </p:txBody>
      </p:sp>
      <p:sp>
        <p:nvSpPr>
          <p:cNvPr id="346114" name="Rectangle 2"/>
          <p:cNvSpPr>
            <a:spLocks noGrp="1" noRot="1" noChangeAspect="1" noChangeArrowheads="1" noTextEdit="1"/>
          </p:cNvSpPr>
          <p:nvPr>
            <p:ph type="sldImg"/>
          </p:nvPr>
        </p:nvSpPr>
        <p:spPr>
          <a:ln/>
        </p:spPr>
      </p:sp>
      <p:sp>
        <p:nvSpPr>
          <p:cNvPr id="3461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995266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22</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4458817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23</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00035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24</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9746722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25</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147270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26</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58830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93DC8D-5E63-4C36-94DB-C820EB1AD1F7}" type="slidenum">
              <a:rPr lang="en-US"/>
              <a:pPr/>
              <a:t>27</a:t>
            </a:fld>
            <a:endParaRPr lang="en-US"/>
          </a:p>
        </p:txBody>
      </p:sp>
      <p:sp>
        <p:nvSpPr>
          <p:cNvPr id="348162" name="Rectangle 2"/>
          <p:cNvSpPr>
            <a:spLocks noGrp="1" noRot="1" noChangeAspect="1" noChangeArrowheads="1" noTextEdit="1"/>
          </p:cNvSpPr>
          <p:nvPr>
            <p:ph type="sldImg"/>
          </p:nvPr>
        </p:nvSpPr>
        <p:spPr>
          <a:ln/>
        </p:spPr>
      </p:sp>
      <p:sp>
        <p:nvSpPr>
          <p:cNvPr id="3481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72754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3FFCDCE9-DB3C-4AC4-9F8C-55F591A1DED7}" type="slidenum">
              <a:rPr lang="en-US"/>
              <a:pPr/>
              <a:t>3</a:t>
            </a:fld>
            <a:endParaRPr lang="en-US"/>
          </a:p>
        </p:txBody>
      </p:sp>
    </p:spTree>
    <p:extLst>
      <p:ext uri="{BB962C8B-B14F-4D97-AF65-F5344CB8AC3E}">
        <p14:creationId xmlns:p14="http://schemas.microsoft.com/office/powerpoint/2010/main" val="3783412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9E1A86-4D19-4A75-85DD-B18DF55E0E7A}" type="slidenum">
              <a:rPr lang="en-US"/>
              <a:pPr/>
              <a:t>28</a:t>
            </a:fld>
            <a:endParaRPr lang="en-US"/>
          </a:p>
        </p:txBody>
      </p:sp>
      <p:sp>
        <p:nvSpPr>
          <p:cNvPr id="155650" name="Rectangle 2"/>
          <p:cNvSpPr>
            <a:spLocks noGrp="1" noRot="1" noChangeAspect="1" noChangeArrowheads="1" noTextEdit="1"/>
          </p:cNvSpPr>
          <p:nvPr>
            <p:ph type="sldImg"/>
          </p:nvPr>
        </p:nvSpPr>
        <p:spPr>
          <a:ln/>
        </p:spPr>
      </p:sp>
      <p:sp>
        <p:nvSpPr>
          <p:cNvPr id="1556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0120617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4A8AFF-4ED9-48C1-9B03-82B96409C7EF}" type="slidenum">
              <a:rPr lang="en-US"/>
              <a:pPr/>
              <a:t>29</a:t>
            </a:fld>
            <a:endParaRPr lang="en-US"/>
          </a:p>
        </p:txBody>
      </p:sp>
      <p:sp>
        <p:nvSpPr>
          <p:cNvPr id="350210" name="Rectangle 2"/>
          <p:cNvSpPr>
            <a:spLocks noGrp="1" noRot="1" noChangeAspect="1" noChangeArrowheads="1" noTextEdit="1"/>
          </p:cNvSpPr>
          <p:nvPr>
            <p:ph type="sldImg"/>
          </p:nvPr>
        </p:nvSpPr>
        <p:spPr>
          <a:ln/>
        </p:spPr>
      </p:sp>
      <p:sp>
        <p:nvSpPr>
          <p:cNvPr id="35021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7278432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F02186-52FB-422B-8AB7-F5DAEBBB8FCE}" type="slidenum">
              <a:rPr lang="en-US"/>
              <a:pPr/>
              <a:t>30</a:t>
            </a:fld>
            <a:endParaRPr lang="en-US"/>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9414217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BCF0F7-D4F1-49AC-8538-B04D8C6E434B}" type="slidenum">
              <a:rPr lang="en-US"/>
              <a:pPr/>
              <a:t>31</a:t>
            </a:fld>
            <a:endParaRPr lang="en-US"/>
          </a:p>
        </p:txBody>
      </p:sp>
      <p:sp>
        <p:nvSpPr>
          <p:cNvPr id="354306" name="Rectangle 2"/>
          <p:cNvSpPr>
            <a:spLocks noGrp="1" noRot="1" noChangeAspect="1" noChangeArrowheads="1" noTextEdit="1"/>
          </p:cNvSpPr>
          <p:nvPr>
            <p:ph type="sldImg"/>
          </p:nvPr>
        </p:nvSpPr>
        <p:spPr>
          <a:ln/>
        </p:spPr>
      </p:sp>
      <p:sp>
        <p:nvSpPr>
          <p:cNvPr id="35430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7547803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738D2C-940B-4EF7-AFFC-50DF719E0AA0}" type="slidenum">
              <a:rPr lang="en-US"/>
              <a:pPr/>
              <a:t>32</a:t>
            </a:fld>
            <a:endParaRPr lang="en-US"/>
          </a:p>
        </p:txBody>
      </p:sp>
      <p:sp>
        <p:nvSpPr>
          <p:cNvPr id="356354" name="Rectangle 2"/>
          <p:cNvSpPr>
            <a:spLocks noGrp="1" noRot="1" noChangeAspect="1" noChangeArrowheads="1" noTextEdit="1"/>
          </p:cNvSpPr>
          <p:nvPr>
            <p:ph type="sldImg"/>
          </p:nvPr>
        </p:nvSpPr>
        <p:spPr>
          <a:ln/>
        </p:spPr>
      </p:sp>
      <p:sp>
        <p:nvSpPr>
          <p:cNvPr id="3563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2760173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33</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1629835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34</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5790039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35</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4374250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36</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631708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37</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985710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4</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7070397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38</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8433369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39</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033077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40</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7593386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41</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254136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42</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786279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43</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5286291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001855-092D-4FDA-B91E-C94FABE959A4}" type="slidenum">
              <a:rPr lang="en-US"/>
              <a:pPr/>
              <a:t>44</a:t>
            </a:fld>
            <a:endParaRPr lang="en-US"/>
          </a:p>
        </p:txBody>
      </p:sp>
      <p:sp>
        <p:nvSpPr>
          <p:cNvPr id="358402" name="Rectangle 2"/>
          <p:cNvSpPr>
            <a:spLocks noGrp="1" noRot="1" noChangeAspect="1" noChangeArrowheads="1" noTextEdit="1"/>
          </p:cNvSpPr>
          <p:nvPr>
            <p:ph type="sldImg"/>
          </p:nvPr>
        </p:nvSpPr>
        <p:spPr>
          <a:ln/>
        </p:spPr>
      </p:sp>
      <p:sp>
        <p:nvSpPr>
          <p:cNvPr id="3584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3544796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C1FEF5-38D2-4EE4-BB5B-25FA0D403D33}" type="slidenum">
              <a:rPr lang="en-US"/>
              <a:pPr/>
              <a:t>45</a:t>
            </a:fld>
            <a:endParaRPr lang="en-US"/>
          </a:p>
        </p:txBody>
      </p:sp>
      <p:sp>
        <p:nvSpPr>
          <p:cNvPr id="362498" name="Rectangle 2"/>
          <p:cNvSpPr>
            <a:spLocks noGrp="1" noRot="1" noChangeAspect="1" noChangeArrowheads="1" noTextEdit="1"/>
          </p:cNvSpPr>
          <p:nvPr>
            <p:ph type="sldImg"/>
          </p:nvPr>
        </p:nvSpPr>
        <p:spPr>
          <a:ln/>
        </p:spPr>
      </p:sp>
      <p:sp>
        <p:nvSpPr>
          <p:cNvPr id="3624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5768704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A3EDB0-BC42-450F-8CA3-3BC7B31717BB}" type="slidenum">
              <a:rPr lang="en-US"/>
              <a:pPr/>
              <a:t>46</a:t>
            </a:fld>
            <a:endParaRPr lang="en-US"/>
          </a:p>
        </p:txBody>
      </p:sp>
      <p:sp>
        <p:nvSpPr>
          <p:cNvPr id="439298" name="Rectangle 2"/>
          <p:cNvSpPr>
            <a:spLocks noGrp="1" noRot="1" noChangeAspect="1" noChangeArrowheads="1" noTextEdit="1"/>
          </p:cNvSpPr>
          <p:nvPr>
            <p:ph type="sldImg"/>
          </p:nvPr>
        </p:nvSpPr>
        <p:spPr>
          <a:ln/>
        </p:spPr>
      </p:sp>
      <p:sp>
        <p:nvSpPr>
          <p:cNvPr id="4392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992065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DA0825-2799-40A3-BEA4-368EBC7F96BC}" type="slidenum">
              <a:rPr lang="en-US"/>
              <a:pPr/>
              <a:t>47</a:t>
            </a:fld>
            <a:endParaRPr lang="en-US"/>
          </a:p>
        </p:txBody>
      </p:sp>
      <p:sp>
        <p:nvSpPr>
          <p:cNvPr id="441346" name="Rectangle 2"/>
          <p:cNvSpPr>
            <a:spLocks noGrp="1" noRot="1" noChangeAspect="1" noChangeArrowheads="1" noTextEdit="1"/>
          </p:cNvSpPr>
          <p:nvPr>
            <p:ph type="sldImg"/>
          </p:nvPr>
        </p:nvSpPr>
        <p:spPr>
          <a:xfrm>
            <a:off x="415925" y="720725"/>
            <a:ext cx="6026150" cy="3390900"/>
          </a:xfrm>
          <a:ln/>
        </p:spPr>
      </p:sp>
      <p:sp>
        <p:nvSpPr>
          <p:cNvPr id="441347" name="Rectangle 3"/>
          <p:cNvSpPr>
            <a:spLocks noGrp="1" noChangeArrowheads="1"/>
          </p:cNvSpPr>
          <p:nvPr>
            <p:ph type="body" idx="1"/>
          </p:nvPr>
        </p:nvSpPr>
        <p:spPr>
          <a:xfrm>
            <a:off x="914400" y="4329113"/>
            <a:ext cx="5029200" cy="4111625"/>
          </a:xfrm>
        </p:spPr>
        <p:txBody>
          <a:bodyPr/>
          <a:lstStyle/>
          <a:p>
            <a:endParaRPr lang="en-US"/>
          </a:p>
        </p:txBody>
      </p:sp>
    </p:spTree>
    <p:extLst>
      <p:ext uri="{BB962C8B-B14F-4D97-AF65-F5344CB8AC3E}">
        <p14:creationId xmlns:p14="http://schemas.microsoft.com/office/powerpoint/2010/main" val="3338124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EB9E00-478A-408D-9CA9-4F814CF95BFB}" type="slidenum">
              <a:rPr lang="en-US"/>
              <a:pPr/>
              <a:t>12</a:t>
            </a:fld>
            <a:endParaRPr lang="en-US"/>
          </a:p>
        </p:txBody>
      </p:sp>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7155078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48</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6574052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49</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6248500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50</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663161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413747-F04F-446E-986E-78201A671994}" type="slidenum">
              <a:rPr lang="en-US"/>
              <a:pPr/>
              <a:t>13</a:t>
            </a:fld>
            <a:endParaRPr lang="en-US"/>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824056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CBB487-3FC0-47C7-B3D8-63448A448539}" type="slidenum">
              <a:rPr lang="en-US"/>
              <a:pPr/>
              <a:t>14</a:t>
            </a:fld>
            <a:endParaRPr lang="en-US"/>
          </a:p>
        </p:txBody>
      </p:sp>
      <p:sp>
        <p:nvSpPr>
          <p:cNvPr id="337922" name="Rectangle 2"/>
          <p:cNvSpPr>
            <a:spLocks noGrp="1" noRot="1" noChangeAspect="1" noChangeArrowheads="1" noTextEdit="1"/>
          </p:cNvSpPr>
          <p:nvPr>
            <p:ph type="sldImg"/>
          </p:nvPr>
        </p:nvSpPr>
        <p:spPr>
          <a:ln/>
        </p:spPr>
      </p:sp>
      <p:sp>
        <p:nvSpPr>
          <p:cNvPr id="3379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913367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F9EDC9-FB3E-4907-911C-E759FF4A1DC9}" type="slidenum">
              <a:rPr lang="en-US"/>
              <a:pPr/>
              <a:t>15</a:t>
            </a:fld>
            <a:endParaRPr lang="en-US"/>
          </a:p>
        </p:txBody>
      </p:sp>
      <p:sp>
        <p:nvSpPr>
          <p:cNvPr id="339970" name="Rectangle 2"/>
          <p:cNvSpPr>
            <a:spLocks noGrp="1" noRot="1" noChangeAspect="1" noChangeArrowheads="1" noTextEdit="1"/>
          </p:cNvSpPr>
          <p:nvPr>
            <p:ph type="sldImg"/>
          </p:nvPr>
        </p:nvSpPr>
        <p:spPr>
          <a:ln/>
        </p:spPr>
      </p:sp>
      <p:sp>
        <p:nvSpPr>
          <p:cNvPr id="3399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910129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16</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954623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D4C8C4-87D7-4497-9234-99A1A87E5640}" type="slidenum">
              <a:rPr lang="en-US"/>
              <a:pPr/>
              <a:t>17</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061099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8/21/2017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smtClean="0"/>
              <a:t>Click to edit Master title style</a:t>
            </a:r>
            <a:endParaRPr lang="en-US" dirty="0"/>
          </a:p>
        </p:txBody>
      </p:sp>
    </p:spTree>
    <p:extLst>
      <p:ext uri="{BB962C8B-B14F-4D97-AF65-F5344CB8AC3E}">
        <p14:creationId xmlns:p14="http://schemas.microsoft.com/office/powerpoint/2010/main" val="64670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8/21/2017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Vertical Text Placeholder 2"/>
          <p:cNvSpPr>
            <a:spLocks noGrp="1"/>
          </p:cNvSpPr>
          <p:nvPr>
            <p:ph type="body" orient="vert" idx="1"/>
          </p:nvPr>
        </p:nvSpPr>
        <p:spPr>
          <a:xfrm>
            <a:off x="1562100" y="1825625"/>
            <a:ext cx="9791700" cy="43513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1885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8/21/2017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Vertical Text Placeholder 2"/>
          <p:cNvSpPr>
            <a:spLocks noGrp="1"/>
          </p:cNvSpPr>
          <p:nvPr>
            <p:ph type="body" orient="vert" idx="1"/>
          </p:nvPr>
        </p:nvSpPr>
        <p:spPr>
          <a:xfrm>
            <a:off x="1562100" y="365125"/>
            <a:ext cx="70104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Tree>
    <p:extLst>
      <p:ext uri="{BB962C8B-B14F-4D97-AF65-F5344CB8AC3E}">
        <p14:creationId xmlns:p14="http://schemas.microsoft.com/office/powerpoint/2010/main" val="338883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8/21/2017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val="341388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PH"/>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Content Placeholder 3"/>
          <p:cNvSpPr>
            <a:spLocks noGrp="1"/>
          </p:cNvSpPr>
          <p:nvPr>
            <p:ph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Date Placeholder 4"/>
          <p:cNvSpPr>
            <a:spLocks noGrp="1"/>
          </p:cNvSpPr>
          <p:nvPr>
            <p:ph type="dt" sz="half" idx="10"/>
          </p:nvPr>
        </p:nvSpPr>
        <p:spPr>
          <a:xfrm>
            <a:off x="609600" y="6245225"/>
            <a:ext cx="2844800" cy="476250"/>
          </a:xfrm>
        </p:spPr>
        <p:txBody>
          <a:bodyPr/>
          <a:lstStyle>
            <a:lvl1pPr>
              <a:defRPr/>
            </a:lvl1pPr>
          </a:lstStyle>
          <a:p>
            <a:endParaRPr lang="en-US"/>
          </a:p>
        </p:txBody>
      </p:sp>
      <p:sp>
        <p:nvSpPr>
          <p:cNvPr id="6" name="Footer Placeholder 5"/>
          <p:cNvSpPr>
            <a:spLocks noGrp="1"/>
          </p:cNvSpPr>
          <p:nvPr>
            <p:ph type="ftr" sz="quarter" idx="11"/>
          </p:nvPr>
        </p:nvSpPr>
        <p:spPr>
          <a:xfrm>
            <a:off x="4165600" y="6245225"/>
            <a:ext cx="38608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8737600" y="6245225"/>
            <a:ext cx="2844800" cy="476250"/>
          </a:xfrm>
        </p:spPr>
        <p:txBody>
          <a:bodyPr/>
          <a:lstStyle>
            <a:lvl1pPr>
              <a:defRPr/>
            </a:lvl1pPr>
          </a:lstStyle>
          <a:p>
            <a:fld id="{38C936A4-1E86-4993-BA1F-43E9A8EDE62F}" type="slidenum">
              <a:rPr lang="en-US"/>
              <a:pPr/>
              <a:t>‹#›</a:t>
            </a:fld>
            <a:endParaRPr lang="en-US"/>
          </a:p>
        </p:txBody>
      </p:sp>
    </p:spTree>
    <p:extLst>
      <p:ext uri="{BB962C8B-B14F-4D97-AF65-F5344CB8AC3E}">
        <p14:creationId xmlns:p14="http://schemas.microsoft.com/office/powerpoint/2010/main" val="1924570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8/21/2017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8793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8/21/2017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Text Placeholder 2"/>
          <p:cNvSpPr>
            <a:spLocks noGrp="1"/>
          </p:cNvSpPr>
          <p:nvPr>
            <p:ph type="body" idx="1"/>
          </p:nvPr>
        </p:nvSpPr>
        <p:spPr>
          <a:xfrm>
            <a:off x="1241658" y="4589463"/>
            <a:ext cx="10105791"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2" name="Title 1"/>
          <p:cNvSpPr>
            <a:spLocks noGrp="1"/>
          </p:cNvSpPr>
          <p:nvPr>
            <p:ph type="title"/>
          </p:nvPr>
        </p:nvSpPr>
        <p:spPr>
          <a:xfrm>
            <a:off x="1241658" y="1709738"/>
            <a:ext cx="10105791" cy="2862262"/>
          </a:xfrm>
        </p:spPr>
        <p:txBody>
          <a:bodyPr anchor="b"/>
          <a:lstStyle>
            <a:lvl1pPr>
              <a:defRPr sz="6000"/>
            </a:lvl1pPr>
          </a:lstStyle>
          <a:p>
            <a:r>
              <a:rPr lang="en-US" smtClean="0"/>
              <a:t>Click to edit Master title style</a:t>
            </a:r>
            <a:endParaRPr lang="en-US"/>
          </a:p>
        </p:txBody>
      </p:sp>
    </p:spTree>
    <p:extLst>
      <p:ext uri="{BB962C8B-B14F-4D97-AF65-F5344CB8AC3E}">
        <p14:creationId xmlns:p14="http://schemas.microsoft.com/office/powerpoint/2010/main" val="4067686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8/21/2017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4" name="Content Placeholder 3"/>
          <p:cNvSpPr>
            <a:spLocks noGrp="1"/>
          </p:cNvSpPr>
          <p:nvPr>
            <p:ph sz="half" idx="2"/>
          </p:nvPr>
        </p:nvSpPr>
        <p:spPr>
          <a:xfrm>
            <a:off x="6605325"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2"/>
          <p:cNvSpPr>
            <a:spLocks noGrp="1"/>
          </p:cNvSpPr>
          <p:nvPr>
            <p:ph sz="half" idx="1"/>
          </p:nvPr>
        </p:nvSpPr>
        <p:spPr>
          <a:xfrm>
            <a:off x="1569700"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63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84EAB7D7-3608-4730-B2E2-670834DF882C}" type="datetimeFigureOut">
              <a:rPr lang="en-US" smtClean="0"/>
              <a:pPr/>
              <a:t>8/21/2017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B7BAC7-FE87-40F6-AA24-4F4685D1B022}" type="slidenum">
              <a:rPr lang="en-US" smtClean="0"/>
              <a:pPr/>
              <a:t>‹#›</a:t>
            </a:fld>
            <a:endParaRPr lang="en-US"/>
          </a:p>
        </p:txBody>
      </p:sp>
      <p:sp>
        <p:nvSpPr>
          <p:cNvPr id="6" name="Content Placeholder 5"/>
          <p:cNvSpPr>
            <a:spLocks noGrp="1"/>
          </p:cNvSpPr>
          <p:nvPr>
            <p:ph sz="quarter" idx="4"/>
          </p:nvPr>
        </p:nvSpPr>
        <p:spPr>
          <a:xfrm>
            <a:off x="659892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9892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6210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1"/>
          </p:nvPr>
        </p:nvSpPr>
        <p:spPr>
          <a:xfrm>
            <a:off x="156210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a:xfrm>
            <a:off x="2324100" y="274638"/>
            <a:ext cx="9023350" cy="1143000"/>
          </a:xfrm>
        </p:spPr>
        <p:txBody>
          <a:bodyPr/>
          <a:lstStyle/>
          <a:p>
            <a:r>
              <a:rPr lang="en-US" smtClean="0"/>
              <a:t>Click to edit Master title style</a:t>
            </a:r>
            <a:endParaRPr lang="en-US"/>
          </a:p>
        </p:txBody>
      </p:sp>
    </p:spTree>
    <p:extLst>
      <p:ext uri="{BB962C8B-B14F-4D97-AF65-F5344CB8AC3E}">
        <p14:creationId xmlns:p14="http://schemas.microsoft.com/office/powerpoint/2010/main" val="3231661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4EAB7D7-3608-4730-B2E2-670834DF882C}" type="datetimeFigureOut">
              <a:rPr lang="en-US" smtClean="0"/>
              <a:pPr/>
              <a:t>8/21/2017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B7BAC7-FE87-40F6-AA24-4F4685D1B022}" type="slidenum">
              <a:rPr lang="en-US" smtClean="0"/>
              <a:pPr/>
              <a:t>‹#›</a:t>
            </a:fld>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0586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EAB7D7-3608-4730-B2E2-670834DF882C}" type="datetimeFigureOut">
              <a:rPr lang="en-US" smtClean="0"/>
              <a:pPr/>
              <a:t>8/21/2017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B7BAC7-FE87-40F6-AA24-4F4685D1B022}" type="slidenum">
              <a:rPr lang="en-US" smtClean="0"/>
              <a:pPr/>
              <a:t>‹#›</a:t>
            </a:fld>
            <a:endParaRPr lang="en-US"/>
          </a:p>
        </p:txBody>
      </p:sp>
    </p:spTree>
    <p:extLst>
      <p:ext uri="{BB962C8B-B14F-4D97-AF65-F5344CB8AC3E}">
        <p14:creationId xmlns:p14="http://schemas.microsoft.com/office/powerpoint/2010/main" val="321514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8/21/2017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Content Placeholder 2"/>
          <p:cNvSpPr>
            <a:spLocks noGrp="1"/>
          </p:cNvSpPr>
          <p:nvPr>
            <p:ph idx="1"/>
          </p:nvPr>
        </p:nvSpPr>
        <p:spPr>
          <a:xfrm>
            <a:off x="5678905" y="987425"/>
            <a:ext cx="567648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2"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val="219871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8/21/2017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val="161935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562100" y="6356350"/>
            <a:ext cx="25527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EAB7D7-3608-4730-B2E2-670834DF882C}" type="datetimeFigureOut">
              <a:rPr lang="en-US" smtClean="0"/>
              <a:pPr/>
              <a:t>8/21/2017</a:t>
            </a:fld>
            <a:endParaRPr lang="en-US"/>
          </a:p>
        </p:txBody>
      </p:sp>
      <p:sp>
        <p:nvSpPr>
          <p:cNvPr id="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B7BAC7-FE87-40F6-AA24-4F4685D1B022}" type="slidenum">
              <a:rPr lang="en-US" smtClean="0"/>
              <a:pPr/>
              <a:t>‹#›</a:t>
            </a:fld>
            <a:endParaRPr lang="en-US"/>
          </a:p>
        </p:txBody>
      </p:sp>
      <p:sp>
        <p:nvSpPr>
          <p:cNvPr id="3" name="Text Placeholder 2"/>
          <p:cNvSpPr>
            <a:spLocks noGrp="1"/>
          </p:cNvSpPr>
          <p:nvPr>
            <p:ph type="body" idx="1"/>
          </p:nvPr>
        </p:nvSpPr>
        <p:spPr>
          <a:xfrm>
            <a:off x="1562100" y="1825625"/>
            <a:ext cx="9791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2324100" y="365125"/>
            <a:ext cx="9029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extLst>
      <p:ext uri="{BB962C8B-B14F-4D97-AF65-F5344CB8AC3E}">
        <p14:creationId xmlns:p14="http://schemas.microsoft.com/office/powerpoint/2010/main" val="32193672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81" r:id="rId12"/>
    <p:sldLayoutId id="2147483696"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pos="1464" userDrawn="1">
          <p15:clr>
            <a:srgbClr val="F26B43"/>
          </p15:clr>
        </p15:guide>
        <p15:guide id="3" pos="7152" userDrawn="1">
          <p15:clr>
            <a:srgbClr val="F26B43"/>
          </p15:clr>
        </p15:guide>
        <p15:guide id="4" pos="984" userDrawn="1">
          <p15:clr>
            <a:srgbClr val="F26B43"/>
          </p15:clr>
        </p15:guide>
        <p15:guide id="5"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6.jpeg"/></Relationships>
</file>

<file path=ppt/slides/_rels/slide32.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4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4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notesSlide" Target="../notesSlides/notesSlide39.xml"/><Relationship Id="rId7"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4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32011" y="3602038"/>
            <a:ext cx="11013141" cy="1655762"/>
          </a:xfrm>
        </p:spPr>
        <p:txBody>
          <a:bodyPr>
            <a:normAutofit/>
          </a:bodyPr>
          <a:lstStyle/>
          <a:p>
            <a:r>
              <a:rPr lang="en-US" sz="4400" b="1" dirty="0" smtClean="0">
                <a:solidFill>
                  <a:srgbClr val="002060"/>
                </a:solidFill>
                <a:latin typeface="Arial" panose="020B0604020202020204" pitchFamily="34" charset="0"/>
                <a:cs typeface="Arial" panose="020B0604020202020204" pitchFamily="34" charset="0"/>
              </a:rPr>
              <a:t>PERSONAL PROTECTIVE EQUIPMENT (PPE)</a:t>
            </a:r>
          </a:p>
          <a:p>
            <a:endParaRPr lang="en-US" sz="4400" b="1" dirty="0">
              <a:solidFill>
                <a:srgbClr val="002060"/>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632011" y="268941"/>
            <a:ext cx="10730753" cy="3160059"/>
          </a:xfrm>
        </p:spPr>
        <p:txBody>
          <a:bodyPr>
            <a:normAutofit fontScale="90000"/>
          </a:bodyPr>
          <a:lstStyle/>
          <a:p>
            <a:r>
              <a:rPr lang="en-US" b="1" dirty="0">
                <a:solidFill>
                  <a:srgbClr val="002060"/>
                </a:solidFill>
                <a:latin typeface="Arial" panose="020B0604020202020204" pitchFamily="34" charset="0"/>
                <a:cs typeface="Arial" panose="020B0604020202020204" pitchFamily="34" charset="0"/>
              </a:rPr>
              <a:t>C</a:t>
            </a:r>
            <a:r>
              <a:rPr lang="en-US" b="1" dirty="0" smtClean="0">
                <a:solidFill>
                  <a:srgbClr val="002060"/>
                </a:solidFill>
                <a:latin typeface="Arial" panose="020B0604020202020204" pitchFamily="34" charset="0"/>
                <a:cs typeface="Arial" panose="020B0604020202020204" pitchFamily="34" charset="0"/>
              </a:rPr>
              <a:t>OSH</a:t>
            </a:r>
            <a:br>
              <a:rPr lang="en-US" b="1" dirty="0" smtClean="0">
                <a:solidFill>
                  <a:srgbClr val="002060"/>
                </a:solidFill>
                <a:latin typeface="Arial" panose="020B0604020202020204" pitchFamily="34" charset="0"/>
                <a:cs typeface="Arial" panose="020B0604020202020204" pitchFamily="34" charset="0"/>
              </a:rPr>
            </a:br>
            <a:r>
              <a:rPr lang="en-US" b="1" dirty="0" smtClean="0">
                <a:solidFill>
                  <a:srgbClr val="002060"/>
                </a:solidFill>
                <a:latin typeface="Arial" panose="020B0604020202020204" pitchFamily="34" charset="0"/>
                <a:cs typeface="Arial" panose="020B0604020202020204" pitchFamily="34" charset="0"/>
              </a:rPr>
              <a:t>CONSTRUCTION</a:t>
            </a:r>
            <a:br>
              <a:rPr lang="en-US" b="1" dirty="0" smtClean="0">
                <a:solidFill>
                  <a:srgbClr val="002060"/>
                </a:solidFill>
                <a:latin typeface="Arial" panose="020B0604020202020204" pitchFamily="34" charset="0"/>
                <a:cs typeface="Arial" panose="020B0604020202020204" pitchFamily="34" charset="0"/>
              </a:rPr>
            </a:br>
            <a:r>
              <a:rPr lang="en-US" b="1" dirty="0" smtClean="0">
                <a:solidFill>
                  <a:srgbClr val="002060"/>
                </a:solidFill>
                <a:latin typeface="Arial" panose="020B0604020202020204" pitchFamily="34" charset="0"/>
                <a:cs typeface="Arial" panose="020B0604020202020204" pitchFamily="34" charset="0"/>
              </a:rPr>
              <a:t> OCCUPATIONAL SAFETY &amp; HEALTH COURSE</a:t>
            </a:r>
            <a:endParaRPr lang="en-US" b="1" dirty="0">
              <a:solidFill>
                <a:srgbClr val="002060"/>
              </a:solidFill>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a:xfrm>
            <a:off x="42581" y="5703793"/>
            <a:ext cx="12192000" cy="1089213"/>
          </a:xfrm>
        </p:spPr>
        <p:txBody>
          <a:bodyPr/>
          <a:lstStyle/>
          <a:p>
            <a:pPr algn="l"/>
            <a:r>
              <a:rPr lang="en-US" sz="2800" b="1" dirty="0">
                <a:solidFill>
                  <a:srgbClr val="002060"/>
                </a:solidFill>
                <a:latin typeface="Arial" panose="020B0604020202020204" pitchFamily="34" charset="0"/>
                <a:cs typeface="Arial" panose="020B0604020202020204" pitchFamily="34" charset="0"/>
              </a:rPr>
              <a:t>DEXTER T. MANIGBAS, RN, OSHP		</a:t>
            </a:r>
            <a:r>
              <a:rPr lang="en-US" sz="1600" b="1" dirty="0">
                <a:solidFill>
                  <a:srgbClr val="002060"/>
                </a:solidFill>
                <a:latin typeface="Arial" panose="020B0604020202020204" pitchFamily="34" charset="0"/>
                <a:cs typeface="Arial" panose="020B0604020202020204" pitchFamily="34" charset="0"/>
              </a:rPr>
              <a:t>Contact: 0977-0963122</a:t>
            </a:r>
          </a:p>
          <a:p>
            <a:pPr algn="l"/>
            <a:r>
              <a:rPr lang="en-US" sz="1600" b="1" dirty="0">
                <a:solidFill>
                  <a:srgbClr val="002060"/>
                </a:solidFill>
                <a:latin typeface="Arial" panose="020B0604020202020204" pitchFamily="34" charset="0"/>
                <a:cs typeface="Arial" panose="020B0604020202020204" pitchFamily="34" charset="0"/>
              </a:rPr>
              <a:t>ACCREDITED OCCUPATIONAL SAFETY &amp; HEALTH PRACTITIONER	</a:t>
            </a:r>
            <a:r>
              <a:rPr lang="en-US" sz="1400" b="1" dirty="0">
                <a:solidFill>
                  <a:srgbClr val="002060"/>
                </a:solidFill>
                <a:latin typeface="Arial" panose="020B0604020202020204" pitchFamily="34" charset="0"/>
                <a:cs typeface="Arial" panose="020B0604020202020204" pitchFamily="34" charset="0"/>
              </a:rPr>
              <a:t>EMAIL: dtmanigbas@gmail.com</a:t>
            </a:r>
          </a:p>
          <a:p>
            <a:pPr algn="l"/>
            <a:r>
              <a:rPr lang="en-US" sz="1600" b="1" dirty="0">
                <a:solidFill>
                  <a:srgbClr val="002060"/>
                </a:solidFill>
                <a:latin typeface="Arial" panose="020B0604020202020204" pitchFamily="34" charset="0"/>
                <a:cs typeface="Arial" panose="020B0604020202020204" pitchFamily="34" charset="0"/>
              </a:rPr>
              <a:t>Accredited Fire Safety Practitioner - BFP</a:t>
            </a:r>
          </a:p>
          <a:p>
            <a:pPr algn="l"/>
            <a:r>
              <a:rPr lang="en-US" sz="1600" b="1" dirty="0">
                <a:solidFill>
                  <a:srgbClr val="002060"/>
                </a:solidFill>
                <a:latin typeface="Arial" panose="020B0604020202020204" pitchFamily="34" charset="0"/>
                <a:cs typeface="Arial" panose="020B0604020202020204" pitchFamily="34" charset="0"/>
              </a:rPr>
              <a:t>Accredited Pollution Control Officer – DENR - EMB</a:t>
            </a:r>
          </a:p>
          <a:p>
            <a:pPr algn="l"/>
            <a:r>
              <a:rPr lang="en-US" sz="1600" b="1" dirty="0">
                <a:solidFill>
                  <a:srgbClr val="002060"/>
                </a:solidFill>
                <a:latin typeface="Arial" panose="020B0604020202020204" pitchFamily="34" charset="0"/>
                <a:cs typeface="Arial" panose="020B0604020202020204" pitchFamily="34" charset="0"/>
              </a:rPr>
              <a:t>Certified OSH Trainer</a:t>
            </a:r>
            <a:endParaRPr lang="en-US" sz="1400" b="1" dirty="0">
              <a:solidFill>
                <a:srgbClr val="002060"/>
              </a:solidFill>
              <a:latin typeface="Arial" panose="020B0604020202020204" pitchFamily="34" charset="0"/>
              <a:cs typeface="Arial" panose="020B0604020202020204" pitchFamily="34" charset="0"/>
            </a:endParaRPr>
          </a:p>
          <a:p>
            <a:pPr algn="l"/>
            <a:endParaRPr lang="en-US" b="1" dirty="0">
              <a:solidFill>
                <a:srgbClr val="002060"/>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10972800" y="5638800"/>
            <a:ext cx="1219200" cy="1219200"/>
          </a:xfrm>
          <a:prstGeom prst="rect">
            <a:avLst/>
          </a:prstGeom>
        </p:spPr>
      </p:pic>
      <p:pic>
        <p:nvPicPr>
          <p:cNvPr id="6" name="Picture 5"/>
          <p:cNvPicPr>
            <a:picLocks noChangeAspect="1"/>
          </p:cNvPicPr>
          <p:nvPr/>
        </p:nvPicPr>
        <p:blipFill>
          <a:blip r:embed="rId4"/>
          <a:stretch>
            <a:fillRect/>
          </a:stretch>
        </p:blipFill>
        <p:spPr>
          <a:xfrm>
            <a:off x="10315575" y="0"/>
            <a:ext cx="1876425" cy="1571625"/>
          </a:xfrm>
          <a:prstGeom prst="rect">
            <a:avLst/>
          </a:prstGeom>
        </p:spPr>
      </p:pic>
      <p:pic>
        <p:nvPicPr>
          <p:cNvPr id="7" name="Picture 6"/>
          <p:cNvPicPr>
            <a:picLocks noChangeAspect="1"/>
          </p:cNvPicPr>
          <p:nvPr/>
        </p:nvPicPr>
        <p:blipFill>
          <a:blip r:embed="rId5"/>
          <a:stretch>
            <a:fillRect/>
          </a:stretch>
        </p:blipFill>
        <p:spPr>
          <a:xfrm>
            <a:off x="0" y="0"/>
            <a:ext cx="2088776" cy="1697691"/>
          </a:xfrm>
          <a:prstGeom prst="rect">
            <a:avLst/>
          </a:prstGeom>
        </p:spPr>
      </p:pic>
    </p:spTree>
    <p:extLst>
      <p:ext uri="{BB962C8B-B14F-4D97-AF65-F5344CB8AC3E}">
        <p14:creationId xmlns:p14="http://schemas.microsoft.com/office/powerpoint/2010/main" val="92307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914400"/>
            <a:ext cx="8229600" cy="1143000"/>
          </a:xfrm>
        </p:spPr>
        <p:txBody>
          <a:bodyPr wrap="square" numCol="1" anchorCtr="0" compatLnSpc="1">
            <a:prstTxWarp prst="textNoShape">
              <a:avLst/>
            </a:prstTxWarp>
            <a:normAutofit fontScale="90000"/>
          </a:bodyPr>
          <a:lstStyle/>
          <a:p>
            <a:r>
              <a:rPr lang="en-US" sz="4100" b="1">
                <a:solidFill>
                  <a:srgbClr val="000000"/>
                </a:solidFill>
                <a:effectLst>
                  <a:outerShdw blurRad="38100" dist="38100" dir="2700000" algn="tl">
                    <a:srgbClr val="FFFFFF"/>
                  </a:outerShdw>
                </a:effectLst>
              </a:rPr>
              <a:t>Proper Training</a:t>
            </a:r>
            <a:r>
              <a:rPr lang="en-PH" sz="4100" b="1">
                <a:solidFill>
                  <a:srgbClr val="000000"/>
                </a:solidFill>
              </a:rPr>
              <a:t/>
            </a:r>
            <a:br>
              <a:rPr lang="en-PH" sz="4100" b="1">
                <a:solidFill>
                  <a:srgbClr val="000000"/>
                </a:solidFill>
              </a:rPr>
            </a:br>
            <a:endParaRPr lang="en-PH" sz="4100" b="1">
              <a:solidFill>
                <a:srgbClr val="000000"/>
              </a:solidFill>
            </a:endParaRPr>
          </a:p>
        </p:txBody>
      </p:sp>
      <p:sp>
        <p:nvSpPr>
          <p:cNvPr id="3" name="Content Placeholder 2"/>
          <p:cNvSpPr>
            <a:spLocks noGrp="1"/>
          </p:cNvSpPr>
          <p:nvPr>
            <p:ph idx="1"/>
          </p:nvPr>
        </p:nvSpPr>
        <p:spPr>
          <a:xfrm>
            <a:off x="1905000" y="1981200"/>
            <a:ext cx="5029200" cy="4953000"/>
          </a:xfrm>
        </p:spPr>
        <p:txBody>
          <a:bodyPr rtlCol="0">
            <a:normAutofit/>
          </a:bodyPr>
          <a:lstStyle/>
          <a:p>
            <a:pPr marL="411163" defTabSz="909638">
              <a:buClr>
                <a:schemeClr val="tx1"/>
              </a:buClr>
              <a:buNone/>
              <a:tabLst>
                <a:tab pos="1939925" algn="l"/>
              </a:tabLst>
              <a:defRPr/>
            </a:pPr>
            <a:r>
              <a:rPr lang="en-PH">
                <a:effectLst>
                  <a:outerShdw blurRad="38100" dist="38100" dir="2700000" algn="tl">
                    <a:srgbClr val="C0C0C0"/>
                  </a:outerShdw>
                </a:effectLst>
              </a:rPr>
              <a:t>1. Describing what hazards and/or conditions in the workplace</a:t>
            </a:r>
          </a:p>
          <a:p>
            <a:pPr marL="411163" defTabSz="909638">
              <a:buNone/>
              <a:tabLst>
                <a:tab pos="1939925" algn="l"/>
              </a:tabLst>
              <a:defRPr/>
            </a:pPr>
            <a:r>
              <a:rPr lang="en-PH">
                <a:effectLst>
                  <a:outerShdw blurRad="38100" dist="38100" dir="2700000" algn="tl">
                    <a:srgbClr val="C0C0C0"/>
                  </a:outerShdw>
                </a:effectLst>
              </a:rPr>
              <a:t>2. Telling what can be /cannot be done about it</a:t>
            </a:r>
          </a:p>
          <a:p>
            <a:pPr marL="411163" defTabSz="909638">
              <a:buNone/>
              <a:tabLst>
                <a:tab pos="1939925" algn="l"/>
              </a:tabLst>
              <a:defRPr/>
            </a:pPr>
            <a:r>
              <a:rPr lang="en-PH">
                <a:effectLst>
                  <a:outerShdw blurRad="38100" dist="38100" dir="2700000" algn="tl">
                    <a:srgbClr val="C0C0C0"/>
                  </a:outerShdw>
                </a:effectLst>
              </a:rPr>
              <a:t>3. Explaining why certain type of PPE has been selected</a:t>
            </a:r>
          </a:p>
          <a:p>
            <a:pPr marL="411163" defTabSz="909638">
              <a:buNone/>
              <a:tabLst>
                <a:tab pos="1939925" algn="l"/>
              </a:tabLst>
              <a:defRPr/>
            </a:pPr>
            <a:r>
              <a:rPr lang="en-PH">
                <a:effectLst>
                  <a:outerShdw blurRad="38100" dist="38100" dir="2700000" algn="tl">
                    <a:srgbClr val="C0C0C0"/>
                  </a:outerShdw>
                </a:effectLst>
              </a:rPr>
              <a:t>4. Discussing the capabilities and/or limitation of the PPE</a:t>
            </a:r>
          </a:p>
          <a:p>
            <a:pPr marL="411163" defTabSz="909638">
              <a:buClr>
                <a:schemeClr val="tx1"/>
              </a:buClr>
              <a:buNone/>
              <a:tabLst>
                <a:tab pos="1939925" algn="l"/>
              </a:tabLst>
              <a:defRPr/>
            </a:pPr>
            <a:endParaRPr lang="en-PH">
              <a:effectLst>
                <a:outerShdw blurRad="38100" dist="38100" dir="2700000" algn="tl">
                  <a:srgbClr val="C0C0C0"/>
                </a:outerShdw>
              </a:effectLst>
            </a:endParaRPr>
          </a:p>
        </p:txBody>
      </p:sp>
      <p:pic>
        <p:nvPicPr>
          <p:cNvPr id="4" name="Picture 5" descr="RespiratorFit"/>
          <p:cNvPicPr>
            <a:picLocks noChangeAspect="1" noChangeArrowheads="1"/>
          </p:cNvPicPr>
          <p:nvPr/>
        </p:nvPicPr>
        <p:blipFill>
          <a:blip r:embed="rId2">
            <a:lum bright="14000"/>
            <a:extLst>
              <a:ext uri="{28A0092B-C50C-407E-A947-70E740481C1C}">
                <a14:useLocalDpi xmlns:a14="http://schemas.microsoft.com/office/drawing/2010/main" val="0"/>
              </a:ext>
            </a:extLst>
          </a:blip>
          <a:srcRect/>
          <a:stretch>
            <a:fillRect/>
          </a:stretch>
        </p:blipFill>
        <p:spPr bwMode="auto">
          <a:xfrm>
            <a:off x="7126288" y="2057400"/>
            <a:ext cx="3084512"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1630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066800"/>
            <a:ext cx="8229600" cy="1143000"/>
          </a:xfrm>
        </p:spPr>
        <p:txBody>
          <a:bodyPr wrap="square" numCol="1" anchorCtr="0" compatLnSpc="1">
            <a:prstTxWarp prst="textNoShape">
              <a:avLst/>
            </a:prstTxWarp>
            <a:normAutofit fontScale="90000"/>
          </a:bodyPr>
          <a:lstStyle/>
          <a:p>
            <a:r>
              <a:rPr lang="en-US" sz="4100" b="1">
                <a:solidFill>
                  <a:srgbClr val="000000"/>
                </a:solidFill>
                <a:effectLst>
                  <a:outerShdw blurRad="38100" dist="38100" dir="2700000" algn="tl">
                    <a:srgbClr val="FFFFFF"/>
                  </a:outerShdw>
                </a:effectLst>
              </a:rPr>
              <a:t>Proper Training</a:t>
            </a:r>
            <a:r>
              <a:rPr lang="en-PH" sz="4100" b="1">
                <a:solidFill>
                  <a:srgbClr val="000000"/>
                </a:solidFill>
              </a:rPr>
              <a:t/>
            </a:r>
            <a:br>
              <a:rPr lang="en-PH" sz="4100" b="1">
                <a:solidFill>
                  <a:srgbClr val="000000"/>
                </a:solidFill>
              </a:rPr>
            </a:br>
            <a:endParaRPr lang="en-PH" sz="4100" b="1">
              <a:solidFill>
                <a:srgbClr val="000000"/>
              </a:solidFill>
            </a:endParaRPr>
          </a:p>
        </p:txBody>
      </p:sp>
      <p:sp>
        <p:nvSpPr>
          <p:cNvPr id="3" name="Content Placeholder 2"/>
          <p:cNvSpPr>
            <a:spLocks noGrp="1"/>
          </p:cNvSpPr>
          <p:nvPr>
            <p:ph idx="1"/>
          </p:nvPr>
        </p:nvSpPr>
        <p:spPr>
          <a:xfrm>
            <a:off x="2133600" y="2209800"/>
            <a:ext cx="4876800" cy="4038600"/>
          </a:xfrm>
        </p:spPr>
        <p:txBody>
          <a:bodyPr rtlCol="0">
            <a:normAutofit/>
          </a:bodyPr>
          <a:lstStyle/>
          <a:p>
            <a:pPr marL="411163">
              <a:buNone/>
              <a:defRPr/>
            </a:pPr>
            <a:r>
              <a:rPr lang="en-PH">
                <a:effectLst>
                  <a:outerShdw blurRad="38100" dist="38100" dir="2700000" algn="tl">
                    <a:srgbClr val="C0C0C0"/>
                  </a:outerShdw>
                </a:effectLst>
              </a:rPr>
              <a:t>5. Demonstrating how to use, adjust or fit PPE</a:t>
            </a:r>
          </a:p>
          <a:p>
            <a:pPr marL="411163">
              <a:buNone/>
              <a:defRPr/>
            </a:pPr>
            <a:r>
              <a:rPr lang="en-PH">
                <a:effectLst>
                  <a:outerShdw blurRad="38100" dist="38100" dir="2700000" algn="tl">
                    <a:srgbClr val="C0C0C0"/>
                  </a:outerShdw>
                </a:effectLst>
              </a:rPr>
              <a:t>6. Practicing using PPE</a:t>
            </a:r>
          </a:p>
          <a:p>
            <a:pPr marL="411163">
              <a:buNone/>
              <a:defRPr/>
            </a:pPr>
            <a:r>
              <a:rPr lang="en-PH">
                <a:effectLst>
                  <a:outerShdw blurRad="38100" dist="38100" dir="2700000" algn="tl">
                    <a:srgbClr val="C0C0C0"/>
                  </a:outerShdw>
                </a:effectLst>
              </a:rPr>
              <a:t>7. Explaining company how to deal with emergencies</a:t>
            </a:r>
          </a:p>
          <a:p>
            <a:pPr marL="411163">
              <a:buNone/>
              <a:defRPr/>
            </a:pPr>
            <a:r>
              <a:rPr lang="en-PH">
                <a:effectLst>
                  <a:outerShdw blurRad="38100" dist="38100" dir="2700000" algn="tl">
                    <a:srgbClr val="C0C0C0"/>
                  </a:outerShdw>
                </a:effectLst>
              </a:rPr>
              <a:t>8. Discussing how PPE will be paid for, maintained, repaired and cleaned.</a:t>
            </a:r>
          </a:p>
          <a:p>
            <a:pPr marL="411163">
              <a:buClr>
                <a:schemeClr val="tx1"/>
              </a:buClr>
              <a:buNone/>
              <a:defRPr/>
            </a:pPr>
            <a:endParaRPr lang="en-PH" b="1">
              <a:effectLst>
                <a:outerShdw blurRad="38100" dist="38100" dir="2700000" algn="tl">
                  <a:srgbClr val="C0C0C0"/>
                </a:outerShdw>
              </a:effectLst>
            </a:endParaRPr>
          </a:p>
          <a:p>
            <a:pPr marL="411163">
              <a:buClr>
                <a:schemeClr val="tx1"/>
              </a:buClr>
              <a:buNone/>
              <a:defRPr/>
            </a:pPr>
            <a:endParaRPr lang="en-PH">
              <a:effectLst>
                <a:outerShdw blurRad="38100" dist="38100" dir="2700000" algn="tl">
                  <a:srgbClr val="C0C0C0"/>
                </a:outerShdw>
              </a:effectLst>
            </a:endParaRPr>
          </a:p>
        </p:txBody>
      </p:sp>
      <p:pic>
        <p:nvPicPr>
          <p:cNvPr id="5" name="Picture 6" descr="RespiratorFitRau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2192339"/>
            <a:ext cx="3244850" cy="337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2226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3"/>
          <p:cNvSpPr>
            <a:spLocks noGrp="1" noChangeArrowheads="1"/>
          </p:cNvSpPr>
          <p:nvPr>
            <p:ph type="body" idx="1"/>
          </p:nvPr>
        </p:nvSpPr>
        <p:spPr>
          <a:xfrm>
            <a:off x="2133600" y="2132014"/>
            <a:ext cx="7924800" cy="4344987"/>
          </a:xfrm>
          <a:solidFill>
            <a:srgbClr val="CCFFFF"/>
          </a:solidFill>
          <a:ln w="57150">
            <a:solidFill>
              <a:srgbClr val="FF0000"/>
            </a:solidFill>
            <a:miter lim="800000"/>
            <a:headEnd/>
            <a:tailEnd/>
          </a:ln>
        </p:spPr>
        <p:txBody>
          <a:bodyPr/>
          <a:lstStyle/>
          <a:p>
            <a:pPr marL="685800" indent="-571500">
              <a:buClr>
                <a:schemeClr val="bg1"/>
              </a:buClr>
              <a:buSzPct val="125000"/>
              <a:buNone/>
            </a:pPr>
            <a:endParaRPr lang="en-US" sz="800" dirty="0">
              <a:solidFill>
                <a:schemeClr val="bg2"/>
              </a:solidFill>
              <a:latin typeface="Verdana" panose="020B0604030504040204" pitchFamily="34" charset="0"/>
            </a:endParaRPr>
          </a:p>
          <a:p>
            <a:pPr marL="685800" indent="-571500">
              <a:buClr>
                <a:schemeClr val="bg1"/>
              </a:buClr>
              <a:buSzPct val="125000"/>
              <a:buFont typeface="Wingdings" panose="05000000000000000000" pitchFamily="2" charset="2"/>
              <a:buChar char=""/>
            </a:pPr>
            <a:r>
              <a:rPr lang="en-US" dirty="0">
                <a:solidFill>
                  <a:srgbClr val="002060"/>
                </a:solidFill>
                <a:latin typeface="Verdana" panose="020B0604030504040204" pitchFamily="34" charset="0"/>
              </a:rPr>
              <a:t>Should be taken as the last thin line of defense.</a:t>
            </a:r>
          </a:p>
          <a:p>
            <a:pPr marL="685800" indent="-571500">
              <a:buClr>
                <a:schemeClr val="bg1"/>
              </a:buClr>
              <a:buSzPct val="125000"/>
              <a:buFont typeface="Wingdings" panose="05000000000000000000" pitchFamily="2" charset="2"/>
              <a:buChar char=""/>
            </a:pPr>
            <a:endParaRPr lang="en-US" dirty="0">
              <a:solidFill>
                <a:srgbClr val="002060"/>
              </a:solidFill>
              <a:latin typeface="Verdana" panose="020B0604030504040204" pitchFamily="34" charset="0"/>
            </a:endParaRPr>
          </a:p>
          <a:p>
            <a:pPr marL="685800" indent="-571500">
              <a:buClr>
                <a:schemeClr val="bg1"/>
              </a:buClr>
              <a:buSzPct val="125000"/>
              <a:buFont typeface="Wingdings" panose="05000000000000000000" pitchFamily="2" charset="2"/>
              <a:buChar char=""/>
            </a:pPr>
            <a:r>
              <a:rPr lang="en-US" dirty="0">
                <a:solidFill>
                  <a:srgbClr val="002060"/>
                </a:solidFill>
                <a:latin typeface="Verdana" panose="020B0604030504040204" pitchFamily="34" charset="0"/>
              </a:rPr>
              <a:t>Does not reduce the hazard.</a:t>
            </a:r>
          </a:p>
          <a:p>
            <a:pPr marL="685800" indent="-571500">
              <a:buClr>
                <a:schemeClr val="bg1"/>
              </a:buClr>
              <a:buSzPct val="125000"/>
              <a:buFont typeface="Wingdings" panose="05000000000000000000" pitchFamily="2" charset="2"/>
              <a:buChar char=""/>
            </a:pPr>
            <a:endParaRPr lang="en-US" dirty="0">
              <a:solidFill>
                <a:srgbClr val="002060"/>
              </a:solidFill>
              <a:latin typeface="Verdana" panose="020B0604030504040204" pitchFamily="34" charset="0"/>
            </a:endParaRPr>
          </a:p>
          <a:p>
            <a:pPr marL="685800" indent="-571500">
              <a:buClr>
                <a:schemeClr val="bg1"/>
              </a:buClr>
              <a:buSzPct val="125000"/>
              <a:buFont typeface="Wingdings" panose="05000000000000000000" pitchFamily="2" charset="2"/>
              <a:buChar char=""/>
            </a:pPr>
            <a:r>
              <a:rPr lang="en-US" dirty="0">
                <a:solidFill>
                  <a:srgbClr val="002060"/>
                </a:solidFill>
                <a:latin typeface="Verdana" panose="020B0604030504040204" pitchFamily="34" charset="0"/>
              </a:rPr>
              <a:t>Merely set up a frail barrier.</a:t>
            </a:r>
          </a:p>
          <a:p>
            <a:pPr marL="685800" indent="-571500">
              <a:buClr>
                <a:schemeClr val="bg1"/>
              </a:buClr>
              <a:buSzPct val="125000"/>
              <a:buFont typeface="Wingdings" panose="05000000000000000000" pitchFamily="2" charset="2"/>
              <a:buChar char=""/>
            </a:pPr>
            <a:endParaRPr lang="en-US" dirty="0">
              <a:solidFill>
                <a:srgbClr val="002060"/>
              </a:solidFill>
              <a:latin typeface="Verdana" panose="020B0604030504040204" pitchFamily="34" charset="0"/>
            </a:endParaRPr>
          </a:p>
          <a:p>
            <a:pPr marL="685800" indent="-571500">
              <a:buClr>
                <a:schemeClr val="bg1"/>
              </a:buClr>
              <a:buSzPct val="125000"/>
              <a:buFont typeface="Wingdings" panose="05000000000000000000" pitchFamily="2" charset="2"/>
              <a:buChar char=""/>
            </a:pPr>
            <a:r>
              <a:rPr lang="en-US" dirty="0">
                <a:solidFill>
                  <a:srgbClr val="002060"/>
                </a:solidFill>
                <a:latin typeface="Verdana" panose="020B0604030504040204" pitchFamily="34" charset="0"/>
              </a:rPr>
              <a:t>Must be constantly maintained.</a:t>
            </a:r>
          </a:p>
        </p:txBody>
      </p:sp>
      <p:sp>
        <p:nvSpPr>
          <p:cNvPr id="132100" name="WordArt 4"/>
          <p:cNvSpPr>
            <a:spLocks noChangeArrowheads="1" noChangeShapeType="1" noTextEdit="1"/>
          </p:cNvSpPr>
          <p:nvPr/>
        </p:nvSpPr>
        <p:spPr bwMode="auto">
          <a:xfrm>
            <a:off x="3048000" y="228600"/>
            <a:ext cx="6096000" cy="1714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PH"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FACTORS TO CONSIDER IN</a:t>
            </a:r>
          </a:p>
          <a:p>
            <a:pPr algn="ctr"/>
            <a:r>
              <a:rPr lang="en-PH"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THE USE OF PERSONAL</a:t>
            </a:r>
          </a:p>
          <a:p>
            <a:pPr algn="ctr"/>
            <a:r>
              <a:rPr lang="en-PH"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PROTECTIVE EQUIPMENT</a:t>
            </a:r>
          </a:p>
        </p:txBody>
      </p:sp>
    </p:spTree>
    <p:extLst>
      <p:ext uri="{BB962C8B-B14F-4D97-AF65-F5344CB8AC3E}">
        <p14:creationId xmlns:p14="http://schemas.microsoft.com/office/powerpoint/2010/main" val="1176744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32100"/>
                                        </p:tgtEl>
                                        <p:attrNameLst>
                                          <p:attrName>style.visibility</p:attrName>
                                        </p:attrNameLst>
                                      </p:cBhvr>
                                      <p:to>
                                        <p:strVal val="visible"/>
                                      </p:to>
                                    </p:set>
                                    <p:anim calcmode="lin" valueType="num">
                                      <p:cBhvr>
                                        <p:cTn id="7" dur="500" fill="hold"/>
                                        <p:tgtEl>
                                          <p:spTgt spid="13210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3210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3210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32100"/>
                                        </p:tgtEl>
                                        <p:attrNameLst>
                                          <p:attrName>ppt_y</p:attrName>
                                        </p:attrNameLst>
                                      </p:cBhvr>
                                      <p:tavLst>
                                        <p:tav tm="0">
                                          <p:val>
                                            <p:strVal val="#ppt_y"/>
                                          </p:val>
                                        </p:tav>
                                        <p:tav tm="100000">
                                          <p:val>
                                            <p:strVal val="#ppt_y"/>
                                          </p:val>
                                        </p:tav>
                                      </p:tavLst>
                                    </p:anim>
                                  </p:childTnLst>
                                </p:cTn>
                              </p:par>
                              <p:par>
                                <p:cTn id="11" presetID="9" presetClass="entr" presetSubtype="0" fill="hold" grpId="0" nodeType="withEffect">
                                  <p:stCondLst>
                                    <p:cond delay="0"/>
                                  </p:stCondLst>
                                  <p:childTnLst>
                                    <p:set>
                                      <p:cBhvr>
                                        <p:cTn id="12" dur="1" fill="hold">
                                          <p:stCondLst>
                                            <p:cond delay="0"/>
                                          </p:stCondLst>
                                        </p:cTn>
                                        <p:tgtEl>
                                          <p:spTgt spid="132099">
                                            <p:bg/>
                                          </p:spTgt>
                                        </p:tgtEl>
                                        <p:attrNameLst>
                                          <p:attrName>style.visibility</p:attrName>
                                        </p:attrNameLst>
                                      </p:cBhvr>
                                      <p:to>
                                        <p:strVal val="visible"/>
                                      </p:to>
                                    </p:set>
                                    <p:animEffect transition="in" filter="dissolve">
                                      <p:cBhvr>
                                        <p:cTn id="13" dur="500"/>
                                        <p:tgtEl>
                                          <p:spTgt spid="132099">
                                            <p:bg/>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32099">
                                            <p:txEl>
                                              <p:pRg st="1" end="1"/>
                                            </p:txEl>
                                          </p:spTgt>
                                        </p:tgtEl>
                                        <p:attrNameLst>
                                          <p:attrName>style.visibility</p:attrName>
                                        </p:attrNameLst>
                                      </p:cBhvr>
                                      <p:to>
                                        <p:strVal val="visible"/>
                                      </p:to>
                                    </p:set>
                                    <p:animEffect transition="in" filter="dissolve">
                                      <p:cBhvr>
                                        <p:cTn id="16" dur="500"/>
                                        <p:tgtEl>
                                          <p:spTgt spid="132099">
                                            <p:txEl>
                                              <p:pRg st="1" end="1"/>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32099">
                                            <p:txEl>
                                              <p:pRg st="3" end="3"/>
                                            </p:txEl>
                                          </p:spTgt>
                                        </p:tgtEl>
                                        <p:attrNameLst>
                                          <p:attrName>style.visibility</p:attrName>
                                        </p:attrNameLst>
                                      </p:cBhvr>
                                      <p:to>
                                        <p:strVal val="visible"/>
                                      </p:to>
                                    </p:set>
                                    <p:animEffect transition="in" filter="dissolve">
                                      <p:cBhvr>
                                        <p:cTn id="19" dur="500"/>
                                        <p:tgtEl>
                                          <p:spTgt spid="132099">
                                            <p:txEl>
                                              <p:pRg st="3" end="3"/>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32099">
                                            <p:txEl>
                                              <p:pRg st="5" end="5"/>
                                            </p:txEl>
                                          </p:spTgt>
                                        </p:tgtEl>
                                        <p:attrNameLst>
                                          <p:attrName>style.visibility</p:attrName>
                                        </p:attrNameLst>
                                      </p:cBhvr>
                                      <p:to>
                                        <p:strVal val="visible"/>
                                      </p:to>
                                    </p:set>
                                    <p:animEffect transition="in" filter="dissolve">
                                      <p:cBhvr>
                                        <p:cTn id="22" dur="500"/>
                                        <p:tgtEl>
                                          <p:spTgt spid="132099">
                                            <p:txEl>
                                              <p:pRg st="5" end="5"/>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32099">
                                            <p:txEl>
                                              <p:pRg st="7" end="7"/>
                                            </p:txEl>
                                          </p:spTgt>
                                        </p:tgtEl>
                                        <p:attrNameLst>
                                          <p:attrName>style.visibility</p:attrName>
                                        </p:attrNameLst>
                                      </p:cBhvr>
                                      <p:to>
                                        <p:strVal val="visible"/>
                                      </p:to>
                                    </p:set>
                                    <p:animEffect transition="in" filter="dissolve">
                                      <p:cBhvr>
                                        <p:cTn id="25" dur="500"/>
                                        <p:tgtEl>
                                          <p:spTgt spid="13209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9" grpId="0" build="p" animBg="1"/>
      <p:bldP spid="13210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3"/>
          <p:cNvSpPr>
            <a:spLocks noGrp="1" noChangeArrowheads="1"/>
          </p:cNvSpPr>
          <p:nvPr>
            <p:ph type="body" idx="1"/>
          </p:nvPr>
        </p:nvSpPr>
        <p:spPr>
          <a:xfrm>
            <a:off x="1905000" y="1219200"/>
            <a:ext cx="8382000" cy="5410200"/>
          </a:xfrm>
          <a:solidFill>
            <a:srgbClr val="CCFFFF"/>
          </a:solidFill>
          <a:ln w="57150">
            <a:solidFill>
              <a:srgbClr val="FF0000"/>
            </a:solidFill>
            <a:miter lim="800000"/>
            <a:headEnd/>
            <a:tailEnd/>
          </a:ln>
        </p:spPr>
        <p:txBody>
          <a:bodyPr>
            <a:normAutofit lnSpcReduction="10000"/>
          </a:bodyPr>
          <a:lstStyle/>
          <a:p>
            <a:pPr marL="571500" indent="-457200">
              <a:lnSpc>
                <a:spcPct val="80000"/>
              </a:lnSpc>
              <a:buClr>
                <a:schemeClr val="bg1"/>
              </a:buClr>
              <a:buNone/>
            </a:pPr>
            <a:endParaRPr lang="en-US" sz="1000" dirty="0">
              <a:solidFill>
                <a:schemeClr val="bg2"/>
              </a:solidFill>
              <a:latin typeface="Verdana" panose="020B0604030504040204" pitchFamily="34" charset="0"/>
            </a:endParaRPr>
          </a:p>
          <a:p>
            <a:pPr marL="571500" indent="-457200">
              <a:lnSpc>
                <a:spcPct val="80000"/>
              </a:lnSpc>
              <a:buClr>
                <a:schemeClr val="bg1"/>
              </a:buClr>
              <a:buFont typeface="Wingdings" panose="05000000000000000000" pitchFamily="2" charset="2"/>
              <a:buChar char=""/>
            </a:pPr>
            <a:r>
              <a:rPr lang="en-US" sz="2400" dirty="0">
                <a:solidFill>
                  <a:srgbClr val="002060"/>
                </a:solidFill>
                <a:latin typeface="Verdana" panose="020B0604030504040204" pitchFamily="34" charset="0"/>
              </a:rPr>
              <a:t>The NEED for personal protective equipment must be established. </a:t>
            </a:r>
          </a:p>
          <a:p>
            <a:pPr lvl="1" indent="0">
              <a:lnSpc>
                <a:spcPct val="80000"/>
              </a:lnSpc>
              <a:buClr>
                <a:schemeClr val="bg1"/>
              </a:buClr>
              <a:buNone/>
            </a:pPr>
            <a:r>
              <a:rPr lang="en-US" sz="2000" dirty="0">
                <a:solidFill>
                  <a:srgbClr val="002060"/>
                </a:solidFill>
                <a:latin typeface="Verdana" panose="020B0604030504040204" pitchFamily="34" charset="0"/>
              </a:rPr>
              <a:t>Present the need for the device, based on </a:t>
            </a:r>
            <a:r>
              <a:rPr lang="en-US" sz="2000" b="1" dirty="0">
                <a:solidFill>
                  <a:srgbClr val="002060"/>
                </a:solidFill>
                <a:latin typeface="Verdana" panose="020B0604030504040204" pitchFamily="34" charset="0"/>
              </a:rPr>
              <a:t>exposure and nature of works</a:t>
            </a:r>
            <a:endParaRPr lang="en-US" b="1" dirty="0">
              <a:solidFill>
                <a:srgbClr val="002060"/>
              </a:solidFill>
              <a:latin typeface="Verdana" panose="020B0604030504040204" pitchFamily="34" charset="0"/>
            </a:endParaRPr>
          </a:p>
          <a:p>
            <a:pPr marL="571500" indent="-457200">
              <a:lnSpc>
                <a:spcPct val="80000"/>
              </a:lnSpc>
              <a:buClr>
                <a:schemeClr val="bg1"/>
              </a:buClr>
              <a:buFont typeface="Wingdings" panose="05000000000000000000" pitchFamily="2" charset="2"/>
              <a:buChar char=""/>
            </a:pPr>
            <a:r>
              <a:rPr lang="en-US" sz="2400" dirty="0">
                <a:solidFill>
                  <a:srgbClr val="002060"/>
                </a:solidFill>
                <a:latin typeface="Verdana" panose="020B0604030504040204" pitchFamily="34" charset="0"/>
              </a:rPr>
              <a:t>The problem of SELECTING the right type. Two criteria should be used:</a:t>
            </a:r>
          </a:p>
          <a:p>
            <a:pPr lvl="1" indent="0">
              <a:lnSpc>
                <a:spcPct val="80000"/>
              </a:lnSpc>
              <a:buClr>
                <a:schemeClr val="bg1"/>
              </a:buClr>
              <a:buNone/>
            </a:pPr>
            <a:r>
              <a:rPr lang="en-US" sz="2000" dirty="0">
                <a:solidFill>
                  <a:srgbClr val="002060"/>
                </a:solidFill>
                <a:latin typeface="Verdana" panose="020B0604030504040204" pitchFamily="34" charset="0"/>
              </a:rPr>
              <a:t>The degree of protection which a particular piece affords under varying conditions, and</a:t>
            </a:r>
          </a:p>
          <a:p>
            <a:pPr lvl="1" indent="0">
              <a:lnSpc>
                <a:spcPct val="80000"/>
              </a:lnSpc>
              <a:buClr>
                <a:schemeClr val="bg1"/>
              </a:buClr>
              <a:buNone/>
            </a:pPr>
            <a:r>
              <a:rPr lang="en-US" sz="2000" dirty="0">
                <a:solidFill>
                  <a:srgbClr val="002060"/>
                </a:solidFill>
                <a:latin typeface="Verdana" panose="020B0604030504040204" pitchFamily="34" charset="0"/>
              </a:rPr>
              <a:t>The ease with which it may be used. </a:t>
            </a:r>
          </a:p>
          <a:p>
            <a:pPr lvl="2" indent="-342900">
              <a:lnSpc>
                <a:spcPct val="80000"/>
              </a:lnSpc>
              <a:buClr>
                <a:schemeClr val="bg1"/>
              </a:buClr>
            </a:pPr>
            <a:r>
              <a:rPr lang="en-US" sz="1800" dirty="0">
                <a:solidFill>
                  <a:srgbClr val="002060"/>
                </a:solidFill>
                <a:latin typeface="Verdana" panose="020B0604030504040204" pitchFamily="34" charset="0"/>
              </a:rPr>
              <a:t>Degree of protection must be proportional to seriousness of hazard.</a:t>
            </a:r>
          </a:p>
          <a:p>
            <a:pPr lvl="2" indent="-342900">
              <a:lnSpc>
                <a:spcPct val="80000"/>
              </a:lnSpc>
              <a:buClr>
                <a:schemeClr val="bg1"/>
              </a:buClr>
            </a:pPr>
            <a:r>
              <a:rPr lang="en-US" sz="1800" dirty="0">
                <a:solidFill>
                  <a:srgbClr val="002060"/>
                </a:solidFill>
                <a:latin typeface="Verdana" panose="020B0604030504040204" pitchFamily="34" charset="0"/>
              </a:rPr>
              <a:t>Balance between protection and interference. </a:t>
            </a:r>
          </a:p>
          <a:p>
            <a:pPr lvl="2" indent="-342900">
              <a:lnSpc>
                <a:spcPct val="80000"/>
              </a:lnSpc>
              <a:buClr>
                <a:schemeClr val="bg1"/>
              </a:buClr>
            </a:pPr>
            <a:r>
              <a:rPr lang="en-US" sz="1800" dirty="0">
                <a:solidFill>
                  <a:srgbClr val="002060"/>
                </a:solidFill>
                <a:latin typeface="Verdana" panose="020B0604030504040204" pitchFamily="34" charset="0"/>
              </a:rPr>
              <a:t>Quality of PPE &amp; Factor of Cost.</a:t>
            </a:r>
            <a:endParaRPr lang="en-US" dirty="0">
              <a:solidFill>
                <a:srgbClr val="002060"/>
              </a:solidFill>
              <a:latin typeface="Verdana" panose="020B0604030504040204" pitchFamily="34" charset="0"/>
            </a:endParaRPr>
          </a:p>
          <a:p>
            <a:pPr marL="571500" indent="-457200">
              <a:lnSpc>
                <a:spcPct val="80000"/>
              </a:lnSpc>
              <a:buClr>
                <a:schemeClr val="bg1"/>
              </a:buClr>
              <a:buFont typeface="Wingdings" panose="05000000000000000000" pitchFamily="2" charset="2"/>
              <a:buChar char=""/>
            </a:pPr>
            <a:r>
              <a:rPr lang="en-US" sz="2400" dirty="0">
                <a:solidFill>
                  <a:srgbClr val="002060"/>
                </a:solidFill>
                <a:latin typeface="Verdana" panose="020B0604030504040204" pitchFamily="34" charset="0"/>
              </a:rPr>
              <a:t>The next problem is that of having workers WEAR personal protective equipment once it has been chosen.</a:t>
            </a:r>
          </a:p>
          <a:p>
            <a:pPr lvl="1" indent="0">
              <a:lnSpc>
                <a:spcPct val="80000"/>
              </a:lnSpc>
              <a:buClr>
                <a:schemeClr val="bg1"/>
              </a:buClr>
              <a:buNone/>
            </a:pPr>
            <a:r>
              <a:rPr lang="en-US" sz="2000" dirty="0">
                <a:solidFill>
                  <a:srgbClr val="002060"/>
                </a:solidFill>
                <a:latin typeface="Verdana" panose="020B0604030504040204" pitchFamily="34" charset="0"/>
              </a:rPr>
              <a:t>Acceptability of PPE to worker.</a:t>
            </a:r>
          </a:p>
        </p:txBody>
      </p:sp>
      <p:sp>
        <p:nvSpPr>
          <p:cNvPr id="88068" name="WordArt 4"/>
          <p:cNvSpPr>
            <a:spLocks noChangeArrowheads="1" noChangeShapeType="1" noTextEdit="1"/>
          </p:cNvSpPr>
          <p:nvPr/>
        </p:nvSpPr>
        <p:spPr bwMode="auto">
          <a:xfrm>
            <a:off x="2133600" y="304801"/>
            <a:ext cx="5162550" cy="676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PH" sz="44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PPE SELECTION AND USE</a:t>
            </a:r>
          </a:p>
        </p:txBody>
      </p:sp>
    </p:spTree>
    <p:extLst>
      <p:ext uri="{BB962C8B-B14F-4D97-AF65-F5344CB8AC3E}">
        <p14:creationId xmlns:p14="http://schemas.microsoft.com/office/powerpoint/2010/main" val="3043625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88068"/>
                                        </p:tgtEl>
                                        <p:attrNameLst>
                                          <p:attrName>style.visibility</p:attrName>
                                        </p:attrNameLst>
                                      </p:cBhvr>
                                      <p:to>
                                        <p:strVal val="visible"/>
                                      </p:to>
                                    </p:set>
                                    <p:anim calcmode="lin" valueType="num">
                                      <p:cBhvr>
                                        <p:cTn id="7" dur="500" fill="hold"/>
                                        <p:tgtEl>
                                          <p:spTgt spid="8806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8806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8806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88068"/>
                                        </p:tgtEl>
                                        <p:attrNameLst>
                                          <p:attrName>ppt_y</p:attrName>
                                        </p:attrNameLst>
                                      </p:cBhvr>
                                      <p:tavLst>
                                        <p:tav tm="0">
                                          <p:val>
                                            <p:strVal val="#ppt_y"/>
                                          </p:val>
                                        </p:tav>
                                        <p:tav tm="100000">
                                          <p:val>
                                            <p:strVal val="#ppt_y"/>
                                          </p:val>
                                        </p:tav>
                                      </p:tavLst>
                                    </p:anim>
                                  </p:childTnLst>
                                </p:cTn>
                              </p:par>
                              <p:par>
                                <p:cTn id="11" presetID="9" presetClass="entr" presetSubtype="0" fill="hold" grpId="0" nodeType="withEffect">
                                  <p:stCondLst>
                                    <p:cond delay="0"/>
                                  </p:stCondLst>
                                  <p:childTnLst>
                                    <p:set>
                                      <p:cBhvr>
                                        <p:cTn id="12" dur="1" fill="hold">
                                          <p:stCondLst>
                                            <p:cond delay="0"/>
                                          </p:stCondLst>
                                        </p:cTn>
                                        <p:tgtEl>
                                          <p:spTgt spid="88067">
                                            <p:bg/>
                                          </p:spTgt>
                                        </p:tgtEl>
                                        <p:attrNameLst>
                                          <p:attrName>style.visibility</p:attrName>
                                        </p:attrNameLst>
                                      </p:cBhvr>
                                      <p:to>
                                        <p:strVal val="visible"/>
                                      </p:to>
                                    </p:set>
                                    <p:animEffect transition="in" filter="dissolve">
                                      <p:cBhvr>
                                        <p:cTn id="13" dur="500"/>
                                        <p:tgtEl>
                                          <p:spTgt spid="88067">
                                            <p:bg/>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88067">
                                            <p:txEl>
                                              <p:pRg st="1" end="1"/>
                                            </p:txEl>
                                          </p:spTgt>
                                        </p:tgtEl>
                                        <p:attrNameLst>
                                          <p:attrName>style.visibility</p:attrName>
                                        </p:attrNameLst>
                                      </p:cBhvr>
                                      <p:to>
                                        <p:strVal val="visible"/>
                                      </p:to>
                                    </p:set>
                                    <p:animEffect transition="in" filter="dissolve">
                                      <p:cBhvr>
                                        <p:cTn id="16" dur="500"/>
                                        <p:tgtEl>
                                          <p:spTgt spid="88067">
                                            <p:txEl>
                                              <p:pRg st="1" end="1"/>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88067">
                                            <p:txEl>
                                              <p:pRg st="2" end="2"/>
                                            </p:txEl>
                                          </p:spTgt>
                                        </p:tgtEl>
                                        <p:attrNameLst>
                                          <p:attrName>style.visibility</p:attrName>
                                        </p:attrNameLst>
                                      </p:cBhvr>
                                      <p:to>
                                        <p:strVal val="visible"/>
                                      </p:to>
                                    </p:set>
                                    <p:animEffect transition="in" filter="dissolve">
                                      <p:cBhvr>
                                        <p:cTn id="19" dur="500"/>
                                        <p:tgtEl>
                                          <p:spTgt spid="88067">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88067">
                                            <p:txEl>
                                              <p:pRg st="3" end="3"/>
                                            </p:txEl>
                                          </p:spTgt>
                                        </p:tgtEl>
                                        <p:attrNameLst>
                                          <p:attrName>style.visibility</p:attrName>
                                        </p:attrNameLst>
                                      </p:cBhvr>
                                      <p:to>
                                        <p:strVal val="visible"/>
                                      </p:to>
                                    </p:set>
                                    <p:animEffect transition="in" filter="dissolve">
                                      <p:cBhvr>
                                        <p:cTn id="24" dur="500"/>
                                        <p:tgtEl>
                                          <p:spTgt spid="88067">
                                            <p:txEl>
                                              <p:pRg st="3" end="3"/>
                                            </p:tx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88067">
                                            <p:txEl>
                                              <p:pRg st="4" end="4"/>
                                            </p:txEl>
                                          </p:spTgt>
                                        </p:tgtEl>
                                        <p:attrNameLst>
                                          <p:attrName>style.visibility</p:attrName>
                                        </p:attrNameLst>
                                      </p:cBhvr>
                                      <p:to>
                                        <p:strVal val="visible"/>
                                      </p:to>
                                    </p:set>
                                    <p:animEffect transition="in" filter="dissolve">
                                      <p:cBhvr>
                                        <p:cTn id="27" dur="500"/>
                                        <p:tgtEl>
                                          <p:spTgt spid="88067">
                                            <p:txEl>
                                              <p:pRg st="4" end="4"/>
                                            </p:txEl>
                                          </p:spTgt>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88067">
                                            <p:txEl>
                                              <p:pRg st="5" end="5"/>
                                            </p:txEl>
                                          </p:spTgt>
                                        </p:tgtEl>
                                        <p:attrNameLst>
                                          <p:attrName>style.visibility</p:attrName>
                                        </p:attrNameLst>
                                      </p:cBhvr>
                                      <p:to>
                                        <p:strVal val="visible"/>
                                      </p:to>
                                    </p:set>
                                    <p:animEffect transition="in" filter="dissolve">
                                      <p:cBhvr>
                                        <p:cTn id="30" dur="500"/>
                                        <p:tgtEl>
                                          <p:spTgt spid="88067">
                                            <p:txEl>
                                              <p:pRg st="5" end="5"/>
                                            </p:txEl>
                                          </p:spTgt>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88067">
                                            <p:txEl>
                                              <p:pRg st="6" end="6"/>
                                            </p:txEl>
                                          </p:spTgt>
                                        </p:tgtEl>
                                        <p:attrNameLst>
                                          <p:attrName>style.visibility</p:attrName>
                                        </p:attrNameLst>
                                      </p:cBhvr>
                                      <p:to>
                                        <p:strVal val="visible"/>
                                      </p:to>
                                    </p:set>
                                    <p:animEffect transition="in" filter="dissolve">
                                      <p:cBhvr>
                                        <p:cTn id="33" dur="500"/>
                                        <p:tgtEl>
                                          <p:spTgt spid="88067">
                                            <p:txEl>
                                              <p:pRg st="6" end="6"/>
                                            </p:txEl>
                                          </p:spTgt>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88067">
                                            <p:txEl>
                                              <p:pRg st="7" end="7"/>
                                            </p:txEl>
                                          </p:spTgt>
                                        </p:tgtEl>
                                        <p:attrNameLst>
                                          <p:attrName>style.visibility</p:attrName>
                                        </p:attrNameLst>
                                      </p:cBhvr>
                                      <p:to>
                                        <p:strVal val="visible"/>
                                      </p:to>
                                    </p:set>
                                    <p:animEffect transition="in" filter="dissolve">
                                      <p:cBhvr>
                                        <p:cTn id="36" dur="500"/>
                                        <p:tgtEl>
                                          <p:spTgt spid="88067">
                                            <p:txEl>
                                              <p:pRg st="7" end="7"/>
                                            </p:txEl>
                                          </p:spTgt>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88067">
                                            <p:txEl>
                                              <p:pRg st="8" end="8"/>
                                            </p:txEl>
                                          </p:spTgt>
                                        </p:tgtEl>
                                        <p:attrNameLst>
                                          <p:attrName>style.visibility</p:attrName>
                                        </p:attrNameLst>
                                      </p:cBhvr>
                                      <p:to>
                                        <p:strVal val="visible"/>
                                      </p:to>
                                    </p:set>
                                    <p:animEffect transition="in" filter="dissolve">
                                      <p:cBhvr>
                                        <p:cTn id="39" dur="500"/>
                                        <p:tgtEl>
                                          <p:spTgt spid="88067">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88067">
                                            <p:txEl>
                                              <p:pRg st="9" end="9"/>
                                            </p:txEl>
                                          </p:spTgt>
                                        </p:tgtEl>
                                        <p:attrNameLst>
                                          <p:attrName>style.visibility</p:attrName>
                                        </p:attrNameLst>
                                      </p:cBhvr>
                                      <p:to>
                                        <p:strVal val="visible"/>
                                      </p:to>
                                    </p:set>
                                    <p:animEffect transition="in" filter="dissolve">
                                      <p:cBhvr>
                                        <p:cTn id="44" dur="500"/>
                                        <p:tgtEl>
                                          <p:spTgt spid="88067">
                                            <p:txEl>
                                              <p:pRg st="9" end="9"/>
                                            </p:txEl>
                                          </p:spTgt>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88067">
                                            <p:txEl>
                                              <p:pRg st="10" end="10"/>
                                            </p:txEl>
                                          </p:spTgt>
                                        </p:tgtEl>
                                        <p:attrNameLst>
                                          <p:attrName>style.visibility</p:attrName>
                                        </p:attrNameLst>
                                      </p:cBhvr>
                                      <p:to>
                                        <p:strVal val="visible"/>
                                      </p:to>
                                    </p:set>
                                    <p:animEffect transition="in" filter="dissolve">
                                      <p:cBhvr>
                                        <p:cTn id="47" dur="500"/>
                                        <p:tgtEl>
                                          <p:spTgt spid="8806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build="p" animBg="1"/>
      <p:bldP spid="8806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9" name="Rectangle 3"/>
          <p:cNvSpPr>
            <a:spLocks noGrp="1" noChangeArrowheads="1"/>
          </p:cNvSpPr>
          <p:nvPr>
            <p:ph type="body" sz="half" idx="1"/>
          </p:nvPr>
        </p:nvSpPr>
        <p:spPr>
          <a:xfrm>
            <a:off x="1981200" y="1828800"/>
            <a:ext cx="4038600" cy="4572000"/>
          </a:xfrm>
          <a:solidFill>
            <a:srgbClr val="CCFFFF"/>
          </a:solidFill>
          <a:ln w="57150">
            <a:solidFill>
              <a:srgbClr val="FF0000"/>
            </a:solidFill>
            <a:miter lim="800000"/>
            <a:headEnd/>
            <a:tailEnd/>
          </a:ln>
        </p:spPr>
        <p:txBody>
          <a:bodyPr/>
          <a:lstStyle/>
          <a:p>
            <a:pPr marL="457200" indent="-457200">
              <a:buClr>
                <a:schemeClr val="bg1"/>
              </a:buClr>
              <a:buNone/>
            </a:pPr>
            <a:endParaRPr lang="en-US" sz="800" dirty="0">
              <a:solidFill>
                <a:schemeClr val="bg2"/>
              </a:solidFill>
              <a:latin typeface="Verdana" panose="020B0604030504040204" pitchFamily="34" charset="0"/>
            </a:endParaRPr>
          </a:p>
          <a:p>
            <a:pPr marL="457200" indent="-457200">
              <a:buClr>
                <a:schemeClr val="bg1"/>
              </a:buClr>
              <a:buFont typeface="Wingdings" panose="05000000000000000000" pitchFamily="2" charset="2"/>
              <a:buChar char="ð"/>
            </a:pPr>
            <a:r>
              <a:rPr lang="en-US" sz="2400" dirty="0">
                <a:solidFill>
                  <a:srgbClr val="002060"/>
                </a:solidFill>
                <a:latin typeface="Verdana" panose="020B0604030504040204" pitchFamily="34" charset="0"/>
              </a:rPr>
              <a:t>Present the need for the device.</a:t>
            </a:r>
          </a:p>
          <a:p>
            <a:pPr marL="457200" indent="-457200">
              <a:buClr>
                <a:schemeClr val="bg1"/>
              </a:buClr>
              <a:buFont typeface="Wingdings" panose="05000000000000000000" pitchFamily="2" charset="2"/>
              <a:buChar char="ð"/>
            </a:pPr>
            <a:r>
              <a:rPr lang="en-US" sz="2400" dirty="0">
                <a:solidFill>
                  <a:srgbClr val="002060"/>
                </a:solidFill>
                <a:latin typeface="Verdana" panose="020B0604030504040204" pitchFamily="34" charset="0"/>
              </a:rPr>
              <a:t>Inform worker on area demands and how to use the equipment.</a:t>
            </a:r>
          </a:p>
          <a:p>
            <a:pPr marL="457200" indent="-457200">
              <a:buClr>
                <a:schemeClr val="bg1"/>
              </a:buClr>
              <a:buFont typeface="Wingdings" panose="05000000000000000000" pitchFamily="2" charset="2"/>
              <a:buChar char="ð"/>
            </a:pPr>
            <a:r>
              <a:rPr lang="en-US" sz="2400" dirty="0">
                <a:solidFill>
                  <a:srgbClr val="002060"/>
                </a:solidFill>
                <a:latin typeface="Verdana" panose="020B0604030504040204" pitchFamily="34" charset="0"/>
              </a:rPr>
              <a:t>Give worker opportunity to select.</a:t>
            </a:r>
          </a:p>
          <a:p>
            <a:pPr marL="457200" indent="-457200">
              <a:buClr>
                <a:schemeClr val="bg1"/>
              </a:buClr>
              <a:buFont typeface="Wingdings" panose="05000000000000000000" pitchFamily="2" charset="2"/>
              <a:buChar char="ð"/>
            </a:pPr>
            <a:r>
              <a:rPr lang="en-US" sz="2400" dirty="0">
                <a:solidFill>
                  <a:srgbClr val="002060"/>
                </a:solidFill>
                <a:latin typeface="Verdana" panose="020B0604030504040204" pitchFamily="34" charset="0"/>
              </a:rPr>
              <a:t>Keep stock of PPE available.</a:t>
            </a:r>
          </a:p>
        </p:txBody>
      </p:sp>
      <p:sp>
        <p:nvSpPr>
          <p:cNvPr id="336900" name="Rectangle 4"/>
          <p:cNvSpPr>
            <a:spLocks noGrp="1" noChangeArrowheads="1"/>
          </p:cNvSpPr>
          <p:nvPr>
            <p:ph type="body" sz="half" idx="2"/>
          </p:nvPr>
        </p:nvSpPr>
        <p:spPr>
          <a:xfrm>
            <a:off x="6172200" y="1828800"/>
            <a:ext cx="4038600" cy="4572000"/>
          </a:xfrm>
          <a:solidFill>
            <a:srgbClr val="CCFFFF"/>
          </a:solidFill>
          <a:ln w="57150">
            <a:solidFill>
              <a:srgbClr val="FF0000"/>
            </a:solidFill>
            <a:miter lim="800000"/>
            <a:headEnd/>
            <a:tailEnd/>
          </a:ln>
        </p:spPr>
        <p:txBody>
          <a:bodyPr/>
          <a:lstStyle/>
          <a:p>
            <a:pPr marL="457200" indent="-457200">
              <a:buClr>
                <a:schemeClr val="bg1"/>
              </a:buClr>
              <a:buNone/>
            </a:pPr>
            <a:endParaRPr lang="en-US" sz="800" dirty="0">
              <a:solidFill>
                <a:schemeClr val="bg2"/>
              </a:solidFill>
              <a:latin typeface="Verdana" panose="020B0604030504040204" pitchFamily="34" charset="0"/>
            </a:endParaRPr>
          </a:p>
          <a:p>
            <a:pPr marL="457200" indent="-457200">
              <a:buClr>
                <a:schemeClr val="bg1"/>
              </a:buClr>
              <a:buFont typeface="Wingdings" panose="05000000000000000000" pitchFamily="2" charset="2"/>
              <a:buChar char="ð"/>
            </a:pPr>
            <a:r>
              <a:rPr lang="en-US" sz="2400" dirty="0">
                <a:solidFill>
                  <a:srgbClr val="002060"/>
                </a:solidFill>
                <a:latin typeface="Verdana" panose="020B0604030504040204" pitchFamily="34" charset="0"/>
              </a:rPr>
              <a:t>Keep stockroom neat and clean.</a:t>
            </a:r>
          </a:p>
          <a:p>
            <a:pPr marL="457200" indent="-457200">
              <a:buClr>
                <a:schemeClr val="bg1"/>
              </a:buClr>
              <a:buFont typeface="Wingdings" panose="05000000000000000000" pitchFamily="2" charset="2"/>
              <a:buChar char="ð"/>
            </a:pPr>
            <a:r>
              <a:rPr lang="en-US" sz="2400" b="1" dirty="0">
                <a:solidFill>
                  <a:srgbClr val="002060"/>
                </a:solidFill>
                <a:latin typeface="Verdana" panose="020B0604030504040204" pitchFamily="34" charset="0"/>
              </a:rPr>
              <a:t>Replace</a:t>
            </a:r>
            <a:r>
              <a:rPr lang="en-US" sz="2400" dirty="0">
                <a:solidFill>
                  <a:srgbClr val="002060"/>
                </a:solidFill>
                <a:latin typeface="Verdana" panose="020B0604030504040204" pitchFamily="34" charset="0"/>
              </a:rPr>
              <a:t> worn-out PPE immediately.</a:t>
            </a:r>
          </a:p>
          <a:p>
            <a:pPr marL="457200" indent="-457200">
              <a:buClr>
                <a:schemeClr val="bg1"/>
              </a:buClr>
              <a:buFont typeface="Wingdings" panose="05000000000000000000" pitchFamily="2" charset="2"/>
              <a:buChar char="ð"/>
            </a:pPr>
            <a:r>
              <a:rPr lang="en-US" sz="2400" dirty="0">
                <a:solidFill>
                  <a:srgbClr val="002060"/>
                </a:solidFill>
                <a:latin typeface="Verdana" panose="020B0604030504040204" pitchFamily="34" charset="0"/>
              </a:rPr>
              <a:t>Set Example.</a:t>
            </a:r>
          </a:p>
          <a:p>
            <a:pPr marL="457200" indent="-457200">
              <a:buClr>
                <a:schemeClr val="bg1"/>
              </a:buClr>
              <a:buFont typeface="Wingdings" panose="05000000000000000000" pitchFamily="2" charset="2"/>
              <a:buChar char="ð"/>
            </a:pPr>
            <a:r>
              <a:rPr lang="en-US" sz="2400" dirty="0">
                <a:solidFill>
                  <a:srgbClr val="002060"/>
                </a:solidFill>
                <a:latin typeface="Verdana" panose="020B0604030504040204" pitchFamily="34" charset="0"/>
              </a:rPr>
              <a:t>Disciplinary sanctions are there to protect the worker.</a:t>
            </a:r>
          </a:p>
        </p:txBody>
      </p:sp>
      <p:sp>
        <p:nvSpPr>
          <p:cNvPr id="336901" name="WordArt 5"/>
          <p:cNvSpPr>
            <a:spLocks noChangeArrowheads="1" noChangeShapeType="1" noTextEdit="1"/>
          </p:cNvSpPr>
          <p:nvPr/>
        </p:nvSpPr>
        <p:spPr bwMode="auto">
          <a:xfrm>
            <a:off x="3352800" y="381000"/>
            <a:ext cx="5562600" cy="1143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PH"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APPROACHES TO COUNTER</a:t>
            </a:r>
          </a:p>
          <a:p>
            <a:pPr algn="ctr"/>
            <a:r>
              <a:rPr lang="en-PH"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NEGATIVE ATTITUDES</a:t>
            </a:r>
          </a:p>
        </p:txBody>
      </p:sp>
    </p:spTree>
    <p:extLst>
      <p:ext uri="{BB962C8B-B14F-4D97-AF65-F5344CB8AC3E}">
        <p14:creationId xmlns:p14="http://schemas.microsoft.com/office/powerpoint/2010/main" val="3775627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36901"/>
                                        </p:tgtEl>
                                        <p:attrNameLst>
                                          <p:attrName>style.visibility</p:attrName>
                                        </p:attrNameLst>
                                      </p:cBhvr>
                                      <p:to>
                                        <p:strVal val="visible"/>
                                      </p:to>
                                    </p:set>
                                    <p:anim calcmode="lin" valueType="num">
                                      <p:cBhvr>
                                        <p:cTn id="7" dur="500" fill="hold"/>
                                        <p:tgtEl>
                                          <p:spTgt spid="336901"/>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36901"/>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36901"/>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36901"/>
                                        </p:tgtEl>
                                        <p:attrNameLst>
                                          <p:attrName>ppt_y</p:attrName>
                                        </p:attrNameLst>
                                      </p:cBhvr>
                                      <p:tavLst>
                                        <p:tav tm="0">
                                          <p:val>
                                            <p:strVal val="#ppt_y"/>
                                          </p:val>
                                        </p:tav>
                                        <p:tav tm="100000">
                                          <p:val>
                                            <p:strVal val="#ppt_y"/>
                                          </p:val>
                                        </p:tav>
                                      </p:tavLst>
                                    </p:anim>
                                  </p:childTnLst>
                                </p:cTn>
                              </p:par>
                              <p:par>
                                <p:cTn id="11" presetID="9" presetClass="entr" presetSubtype="0" fill="hold" grpId="0" nodeType="withEffect">
                                  <p:stCondLst>
                                    <p:cond delay="0"/>
                                  </p:stCondLst>
                                  <p:childTnLst>
                                    <p:set>
                                      <p:cBhvr>
                                        <p:cTn id="12" dur="1" fill="hold">
                                          <p:stCondLst>
                                            <p:cond delay="0"/>
                                          </p:stCondLst>
                                        </p:cTn>
                                        <p:tgtEl>
                                          <p:spTgt spid="336899">
                                            <p:bg/>
                                          </p:spTgt>
                                        </p:tgtEl>
                                        <p:attrNameLst>
                                          <p:attrName>style.visibility</p:attrName>
                                        </p:attrNameLst>
                                      </p:cBhvr>
                                      <p:to>
                                        <p:strVal val="visible"/>
                                      </p:to>
                                    </p:set>
                                    <p:animEffect transition="in" filter="dissolve">
                                      <p:cBhvr>
                                        <p:cTn id="13" dur="500"/>
                                        <p:tgtEl>
                                          <p:spTgt spid="336899">
                                            <p:bg/>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36899">
                                            <p:txEl>
                                              <p:pRg st="1" end="1"/>
                                            </p:txEl>
                                          </p:spTgt>
                                        </p:tgtEl>
                                        <p:attrNameLst>
                                          <p:attrName>style.visibility</p:attrName>
                                        </p:attrNameLst>
                                      </p:cBhvr>
                                      <p:to>
                                        <p:strVal val="visible"/>
                                      </p:to>
                                    </p:set>
                                    <p:animEffect transition="in" filter="dissolve">
                                      <p:cBhvr>
                                        <p:cTn id="16" dur="500"/>
                                        <p:tgtEl>
                                          <p:spTgt spid="336899">
                                            <p:txEl>
                                              <p:pRg st="1" end="1"/>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36899">
                                            <p:txEl>
                                              <p:pRg st="2" end="2"/>
                                            </p:txEl>
                                          </p:spTgt>
                                        </p:tgtEl>
                                        <p:attrNameLst>
                                          <p:attrName>style.visibility</p:attrName>
                                        </p:attrNameLst>
                                      </p:cBhvr>
                                      <p:to>
                                        <p:strVal val="visible"/>
                                      </p:to>
                                    </p:set>
                                    <p:animEffect transition="in" filter="dissolve">
                                      <p:cBhvr>
                                        <p:cTn id="19" dur="500"/>
                                        <p:tgtEl>
                                          <p:spTgt spid="336899">
                                            <p:txEl>
                                              <p:pRg st="2" end="2"/>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36899">
                                            <p:txEl>
                                              <p:pRg st="3" end="3"/>
                                            </p:txEl>
                                          </p:spTgt>
                                        </p:tgtEl>
                                        <p:attrNameLst>
                                          <p:attrName>style.visibility</p:attrName>
                                        </p:attrNameLst>
                                      </p:cBhvr>
                                      <p:to>
                                        <p:strVal val="visible"/>
                                      </p:to>
                                    </p:set>
                                    <p:animEffect transition="in" filter="dissolve">
                                      <p:cBhvr>
                                        <p:cTn id="22" dur="500"/>
                                        <p:tgtEl>
                                          <p:spTgt spid="336899">
                                            <p:txEl>
                                              <p:pRg st="3" end="3"/>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36899">
                                            <p:txEl>
                                              <p:pRg st="4" end="4"/>
                                            </p:txEl>
                                          </p:spTgt>
                                        </p:tgtEl>
                                        <p:attrNameLst>
                                          <p:attrName>style.visibility</p:attrName>
                                        </p:attrNameLst>
                                      </p:cBhvr>
                                      <p:to>
                                        <p:strVal val="visible"/>
                                      </p:to>
                                    </p:set>
                                    <p:animEffect transition="in" filter="dissolve">
                                      <p:cBhvr>
                                        <p:cTn id="25" dur="500"/>
                                        <p:tgtEl>
                                          <p:spTgt spid="336899">
                                            <p:txEl>
                                              <p:pRg st="4" end="4"/>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36900">
                                            <p:bg/>
                                          </p:spTgt>
                                        </p:tgtEl>
                                        <p:attrNameLst>
                                          <p:attrName>style.visibility</p:attrName>
                                        </p:attrNameLst>
                                      </p:cBhvr>
                                      <p:to>
                                        <p:strVal val="visible"/>
                                      </p:to>
                                    </p:set>
                                    <p:animEffect transition="in" filter="dissolve">
                                      <p:cBhvr>
                                        <p:cTn id="28" dur="500"/>
                                        <p:tgtEl>
                                          <p:spTgt spid="336900">
                                            <p:bg/>
                                          </p:spTgt>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36900">
                                            <p:txEl>
                                              <p:pRg st="1" end="1"/>
                                            </p:txEl>
                                          </p:spTgt>
                                        </p:tgtEl>
                                        <p:attrNameLst>
                                          <p:attrName>style.visibility</p:attrName>
                                        </p:attrNameLst>
                                      </p:cBhvr>
                                      <p:to>
                                        <p:strVal val="visible"/>
                                      </p:to>
                                    </p:set>
                                    <p:animEffect transition="in" filter="dissolve">
                                      <p:cBhvr>
                                        <p:cTn id="31" dur="500"/>
                                        <p:tgtEl>
                                          <p:spTgt spid="336900">
                                            <p:txEl>
                                              <p:pRg st="1" end="1"/>
                                            </p:txEl>
                                          </p:spTgt>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36900">
                                            <p:txEl>
                                              <p:pRg st="2" end="2"/>
                                            </p:txEl>
                                          </p:spTgt>
                                        </p:tgtEl>
                                        <p:attrNameLst>
                                          <p:attrName>style.visibility</p:attrName>
                                        </p:attrNameLst>
                                      </p:cBhvr>
                                      <p:to>
                                        <p:strVal val="visible"/>
                                      </p:to>
                                    </p:set>
                                    <p:animEffect transition="in" filter="dissolve">
                                      <p:cBhvr>
                                        <p:cTn id="34" dur="500"/>
                                        <p:tgtEl>
                                          <p:spTgt spid="336900">
                                            <p:txEl>
                                              <p:pRg st="2" end="2"/>
                                            </p:txEl>
                                          </p:spTgt>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336900">
                                            <p:txEl>
                                              <p:pRg st="3" end="3"/>
                                            </p:txEl>
                                          </p:spTgt>
                                        </p:tgtEl>
                                        <p:attrNameLst>
                                          <p:attrName>style.visibility</p:attrName>
                                        </p:attrNameLst>
                                      </p:cBhvr>
                                      <p:to>
                                        <p:strVal val="visible"/>
                                      </p:to>
                                    </p:set>
                                    <p:animEffect transition="in" filter="dissolve">
                                      <p:cBhvr>
                                        <p:cTn id="37" dur="500"/>
                                        <p:tgtEl>
                                          <p:spTgt spid="336900">
                                            <p:txEl>
                                              <p:pRg st="3" end="3"/>
                                            </p:txEl>
                                          </p:spTgt>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336900">
                                            <p:txEl>
                                              <p:pRg st="4" end="4"/>
                                            </p:txEl>
                                          </p:spTgt>
                                        </p:tgtEl>
                                        <p:attrNameLst>
                                          <p:attrName>style.visibility</p:attrName>
                                        </p:attrNameLst>
                                      </p:cBhvr>
                                      <p:to>
                                        <p:strVal val="visible"/>
                                      </p:to>
                                    </p:set>
                                    <p:animEffect transition="in" filter="dissolve">
                                      <p:cBhvr>
                                        <p:cTn id="40" dur="500"/>
                                        <p:tgtEl>
                                          <p:spTgt spid="3369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899" grpId="0" build="p" animBg="1"/>
      <p:bldP spid="336900" grpId="0" build="p" animBg="1"/>
      <p:bldP spid="33690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7" name="Rectangle 3"/>
          <p:cNvSpPr>
            <a:spLocks noGrp="1" noChangeArrowheads="1"/>
          </p:cNvSpPr>
          <p:nvPr>
            <p:ph type="body" idx="1"/>
          </p:nvPr>
        </p:nvSpPr>
        <p:spPr>
          <a:xfrm>
            <a:off x="2133600" y="1524000"/>
            <a:ext cx="7848600" cy="4724400"/>
          </a:xfrm>
          <a:solidFill>
            <a:srgbClr val="CCFFFF"/>
          </a:solidFill>
          <a:ln w="57150">
            <a:solidFill>
              <a:srgbClr val="FF0000"/>
            </a:solidFill>
            <a:miter lim="800000"/>
            <a:headEnd/>
            <a:tailEnd/>
          </a:ln>
        </p:spPr>
        <p:txBody>
          <a:bodyPr>
            <a:normAutofit lnSpcReduction="10000"/>
          </a:bodyPr>
          <a:lstStyle/>
          <a:p>
            <a:pPr marL="579438" indent="-465138">
              <a:buClr>
                <a:schemeClr val="bg1"/>
              </a:buClr>
              <a:buNone/>
            </a:pPr>
            <a:endParaRPr lang="en-US" sz="800" b="1" dirty="0">
              <a:solidFill>
                <a:schemeClr val="bg2"/>
              </a:solidFill>
              <a:latin typeface="Verdana" panose="020B0604030504040204" pitchFamily="34" charset="0"/>
            </a:endParaRPr>
          </a:p>
          <a:p>
            <a:pPr marL="579438" indent="-465138">
              <a:buClr>
                <a:schemeClr val="bg1"/>
              </a:buClr>
              <a:buFont typeface="Wingdings" panose="05000000000000000000" pitchFamily="2" charset="2"/>
              <a:buChar char=""/>
            </a:pPr>
            <a:r>
              <a:rPr lang="en-US" sz="2400" b="1" dirty="0">
                <a:solidFill>
                  <a:srgbClr val="002060"/>
                </a:solidFill>
                <a:latin typeface="Verdana" panose="020B0604030504040204" pitchFamily="34" charset="0"/>
              </a:rPr>
              <a:t>HEAD AND EAR PROTECTION</a:t>
            </a:r>
          </a:p>
          <a:p>
            <a:pPr marL="579438" indent="-465138">
              <a:buClr>
                <a:schemeClr val="bg1"/>
              </a:buClr>
              <a:buFontTx/>
              <a:buAutoNum type="arabicPeriod"/>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protective or hard hats, caps</a:t>
            </a:r>
          </a:p>
          <a:p>
            <a:pPr marL="1265238" lvl="1" indent="-571500">
              <a:buClr>
                <a:schemeClr val="bg1"/>
              </a:buClr>
              <a:buFont typeface="Wingdings" panose="05000000000000000000" pitchFamily="2" charset="2"/>
              <a:buChar char="F"/>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hair protectors</a:t>
            </a:r>
          </a:p>
          <a:p>
            <a:pPr marL="1265238" lvl="1" indent="-571500">
              <a:buClr>
                <a:schemeClr val="bg1"/>
              </a:buClr>
              <a:buFont typeface="Wingdings" panose="05000000000000000000" pitchFamily="2" charset="2"/>
              <a:buChar char="F"/>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ear protectors</a:t>
            </a:r>
          </a:p>
          <a:p>
            <a:pPr marL="1951038" lvl="2" indent="-571500">
              <a:buClr>
                <a:schemeClr val="bg1"/>
              </a:buClr>
              <a:buFontTx/>
              <a:buAutoNum type="alphaLcParenR"/>
            </a:pPr>
            <a:endParaRPr lang="en-US" b="1" dirty="0">
              <a:solidFill>
                <a:srgbClr val="002060"/>
              </a:solidFill>
              <a:latin typeface="Verdana" panose="020B0604030504040204" pitchFamily="34" charset="0"/>
            </a:endParaRPr>
          </a:p>
          <a:p>
            <a:pPr marL="1951038" lvl="2" indent="-571500">
              <a:buClr>
                <a:schemeClr val="bg1"/>
              </a:buClr>
              <a:buFont typeface="Wingdings" panose="05000000000000000000" pitchFamily="2" charset="2"/>
              <a:buChar char="R"/>
            </a:pPr>
            <a:r>
              <a:rPr lang="en-US" b="1" dirty="0">
                <a:solidFill>
                  <a:srgbClr val="002060"/>
                </a:solidFill>
                <a:latin typeface="Verdana" panose="020B0604030504040204" pitchFamily="34" charset="0"/>
              </a:rPr>
              <a:t>Ear plugs</a:t>
            </a:r>
          </a:p>
          <a:p>
            <a:pPr marL="1951038" lvl="2" indent="-571500">
              <a:buClr>
                <a:schemeClr val="bg1"/>
              </a:buClr>
              <a:buFont typeface="Wingdings" panose="05000000000000000000" pitchFamily="2" charset="2"/>
              <a:buChar char="R"/>
            </a:pPr>
            <a:endParaRPr lang="en-US" b="1" dirty="0">
              <a:solidFill>
                <a:srgbClr val="002060"/>
              </a:solidFill>
              <a:latin typeface="Verdana" panose="020B0604030504040204" pitchFamily="34" charset="0"/>
            </a:endParaRPr>
          </a:p>
          <a:p>
            <a:pPr marL="1951038" lvl="2" indent="-571500">
              <a:buClr>
                <a:schemeClr val="bg1"/>
              </a:buClr>
              <a:buFont typeface="Wingdings" panose="05000000000000000000" pitchFamily="2" charset="2"/>
              <a:buChar char="R"/>
            </a:pPr>
            <a:r>
              <a:rPr lang="en-US" b="1" dirty="0">
                <a:solidFill>
                  <a:srgbClr val="002060"/>
                </a:solidFill>
                <a:latin typeface="Verdana" panose="020B0604030504040204" pitchFamily="34" charset="0"/>
              </a:rPr>
              <a:t>Ear Muffs</a:t>
            </a:r>
            <a:endParaRPr lang="en-US" sz="1600" b="1" dirty="0">
              <a:solidFill>
                <a:srgbClr val="002060"/>
              </a:solidFill>
              <a:latin typeface="Verdana" panose="020B0604030504040204" pitchFamily="34" charset="0"/>
            </a:endParaRPr>
          </a:p>
        </p:txBody>
      </p:sp>
      <p:pic>
        <p:nvPicPr>
          <p:cNvPr id="338948" name="Picture 4" descr="pe01838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0" y="3505200"/>
            <a:ext cx="1600200" cy="1752600"/>
          </a:xfrm>
          <a:prstGeom prst="rect">
            <a:avLst/>
          </a:prstGeom>
          <a:noFill/>
          <a:extLst>
            <a:ext uri="{909E8E84-426E-40DD-AFC4-6F175D3DCCD1}">
              <a14:hiddenFill xmlns:a14="http://schemas.microsoft.com/office/drawing/2010/main">
                <a:solidFill>
                  <a:srgbClr val="FFFFFF"/>
                </a:solidFill>
              </a14:hiddenFill>
            </a:ext>
          </a:extLst>
        </p:spPr>
      </p:pic>
      <p:sp>
        <p:nvSpPr>
          <p:cNvPr id="338949" name="WordArt 5"/>
          <p:cNvSpPr>
            <a:spLocks noChangeArrowheads="1" noChangeShapeType="1" noTextEdit="1"/>
          </p:cNvSpPr>
          <p:nvPr/>
        </p:nvSpPr>
        <p:spPr bwMode="auto">
          <a:xfrm>
            <a:off x="2133601" y="457201"/>
            <a:ext cx="5095875" cy="676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PH" sz="44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CLASSIFICATION OF PPE</a:t>
            </a:r>
          </a:p>
        </p:txBody>
      </p:sp>
    </p:spTree>
    <p:extLst>
      <p:ext uri="{BB962C8B-B14F-4D97-AF65-F5344CB8AC3E}">
        <p14:creationId xmlns:p14="http://schemas.microsoft.com/office/powerpoint/2010/main" val="1349372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8947">
                                            <p:bg/>
                                          </p:spTgt>
                                        </p:tgtEl>
                                        <p:attrNameLst>
                                          <p:attrName>style.visibility</p:attrName>
                                        </p:attrNameLst>
                                      </p:cBhvr>
                                      <p:to>
                                        <p:strVal val="visible"/>
                                      </p:to>
                                    </p:set>
                                    <p:animEffect transition="in" filter="dissolve">
                                      <p:cBhvr>
                                        <p:cTn id="7" dur="500"/>
                                        <p:tgtEl>
                                          <p:spTgt spid="338947">
                                            <p:bg/>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38947">
                                            <p:txEl>
                                              <p:pRg st="1" end="1"/>
                                            </p:txEl>
                                          </p:spTgt>
                                        </p:tgtEl>
                                        <p:attrNameLst>
                                          <p:attrName>style.visibility</p:attrName>
                                        </p:attrNameLst>
                                      </p:cBhvr>
                                      <p:to>
                                        <p:strVal val="visible"/>
                                      </p:to>
                                    </p:set>
                                    <p:animEffect transition="in" filter="dissolve">
                                      <p:cBhvr>
                                        <p:cTn id="10" dur="500"/>
                                        <p:tgtEl>
                                          <p:spTgt spid="338947">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38947">
                                            <p:txEl>
                                              <p:pRg st="3" end="3"/>
                                            </p:txEl>
                                          </p:spTgt>
                                        </p:tgtEl>
                                        <p:attrNameLst>
                                          <p:attrName>style.visibility</p:attrName>
                                        </p:attrNameLst>
                                      </p:cBhvr>
                                      <p:to>
                                        <p:strVal val="visible"/>
                                      </p:to>
                                    </p:set>
                                    <p:animEffect transition="in" filter="dissolve">
                                      <p:cBhvr>
                                        <p:cTn id="13" dur="500"/>
                                        <p:tgtEl>
                                          <p:spTgt spid="338947">
                                            <p:txEl>
                                              <p:pRg st="3" end="3"/>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38947">
                                            <p:txEl>
                                              <p:pRg st="5" end="5"/>
                                            </p:txEl>
                                          </p:spTgt>
                                        </p:tgtEl>
                                        <p:attrNameLst>
                                          <p:attrName>style.visibility</p:attrName>
                                        </p:attrNameLst>
                                      </p:cBhvr>
                                      <p:to>
                                        <p:strVal val="visible"/>
                                      </p:to>
                                    </p:set>
                                    <p:animEffect transition="in" filter="dissolve">
                                      <p:cBhvr>
                                        <p:cTn id="16" dur="500"/>
                                        <p:tgtEl>
                                          <p:spTgt spid="338947">
                                            <p:txEl>
                                              <p:pRg st="5" end="5"/>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38947">
                                            <p:txEl>
                                              <p:pRg st="7" end="7"/>
                                            </p:txEl>
                                          </p:spTgt>
                                        </p:tgtEl>
                                        <p:attrNameLst>
                                          <p:attrName>style.visibility</p:attrName>
                                        </p:attrNameLst>
                                      </p:cBhvr>
                                      <p:to>
                                        <p:strVal val="visible"/>
                                      </p:to>
                                    </p:set>
                                    <p:animEffect transition="in" filter="dissolve">
                                      <p:cBhvr>
                                        <p:cTn id="19" dur="500"/>
                                        <p:tgtEl>
                                          <p:spTgt spid="338947">
                                            <p:txEl>
                                              <p:pRg st="7" end="7"/>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38947">
                                            <p:txEl>
                                              <p:pRg st="9" end="9"/>
                                            </p:txEl>
                                          </p:spTgt>
                                        </p:tgtEl>
                                        <p:attrNameLst>
                                          <p:attrName>style.visibility</p:attrName>
                                        </p:attrNameLst>
                                      </p:cBhvr>
                                      <p:to>
                                        <p:strVal val="visible"/>
                                      </p:to>
                                    </p:set>
                                    <p:animEffect transition="in" filter="dissolve">
                                      <p:cBhvr>
                                        <p:cTn id="22" dur="500"/>
                                        <p:tgtEl>
                                          <p:spTgt spid="338947">
                                            <p:txEl>
                                              <p:pRg st="9" end="9"/>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38947">
                                            <p:txEl>
                                              <p:pRg st="11" end="11"/>
                                            </p:txEl>
                                          </p:spTgt>
                                        </p:tgtEl>
                                        <p:attrNameLst>
                                          <p:attrName>style.visibility</p:attrName>
                                        </p:attrNameLst>
                                      </p:cBhvr>
                                      <p:to>
                                        <p:strVal val="visible"/>
                                      </p:to>
                                    </p:set>
                                    <p:animEffect transition="in" filter="dissolve">
                                      <p:cBhvr>
                                        <p:cTn id="25" dur="500"/>
                                        <p:tgtEl>
                                          <p:spTgt spid="338947">
                                            <p:txEl>
                                              <p:pRg st="11" end="11"/>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338948"/>
                                        </p:tgtEl>
                                        <p:attrNameLst>
                                          <p:attrName>style.visibility</p:attrName>
                                        </p:attrNameLst>
                                      </p:cBhvr>
                                      <p:to>
                                        <p:strVal val="visible"/>
                                      </p:to>
                                    </p:set>
                                    <p:animEffect transition="in" filter="dissolve">
                                      <p:cBhvr>
                                        <p:cTn id="28" dur="500"/>
                                        <p:tgtEl>
                                          <p:spTgt spid="338948"/>
                                        </p:tgtEl>
                                      </p:cBhvr>
                                    </p:animEffect>
                                  </p:childTnLst>
                                </p:cTn>
                              </p:par>
                              <p:par>
                                <p:cTn id="29" presetID="39" presetClass="entr" presetSubtype="0" accel="100000" fill="hold" grpId="0" nodeType="withEffect">
                                  <p:stCondLst>
                                    <p:cond delay="0"/>
                                  </p:stCondLst>
                                  <p:childTnLst>
                                    <p:set>
                                      <p:cBhvr>
                                        <p:cTn id="30" dur="1" fill="hold">
                                          <p:stCondLst>
                                            <p:cond delay="0"/>
                                          </p:stCondLst>
                                        </p:cTn>
                                        <p:tgtEl>
                                          <p:spTgt spid="338949"/>
                                        </p:tgtEl>
                                        <p:attrNameLst>
                                          <p:attrName>style.visibility</p:attrName>
                                        </p:attrNameLst>
                                      </p:cBhvr>
                                      <p:to>
                                        <p:strVal val="visible"/>
                                      </p:to>
                                    </p:set>
                                    <p:anim calcmode="lin" valueType="num">
                                      <p:cBhvr>
                                        <p:cTn id="31" dur="500" fill="hold"/>
                                        <p:tgtEl>
                                          <p:spTgt spid="338949"/>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38949"/>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38949"/>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389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947" grpId="0" build="p" animBg="1"/>
      <p:bldP spid="33894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16</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marL="0" indent="0">
              <a:buNone/>
            </a:pPr>
            <a:r>
              <a:rPr lang="en-PH" sz="2000" b="1" dirty="0">
                <a:latin typeface="Arial" panose="020B0604020202020204" pitchFamily="34" charset="0"/>
                <a:cs typeface="Arial" panose="020B0604020202020204" pitchFamily="34" charset="0"/>
              </a:rPr>
              <a:t>Hard hats are divided into three industrial classes:</a:t>
            </a:r>
          </a:p>
          <a:p>
            <a:pPr marL="0" indent="0">
              <a:buNone/>
            </a:pPr>
            <a:r>
              <a:rPr lang="en-PH" sz="2000" dirty="0">
                <a:latin typeface="Arial" panose="020B0604020202020204" pitchFamily="34" charset="0"/>
                <a:cs typeface="Arial" panose="020B0604020202020204" pitchFamily="34" charset="0"/>
              </a:rPr>
              <a:t> Class A hard hats provide impact and penetration resistance along with limited</a:t>
            </a:r>
          </a:p>
          <a:p>
            <a:pPr marL="0" indent="0">
              <a:buNone/>
            </a:pPr>
            <a:r>
              <a:rPr lang="en-PH" sz="2000" dirty="0">
                <a:latin typeface="Arial" panose="020B0604020202020204" pitchFamily="34" charset="0"/>
                <a:cs typeface="Arial" panose="020B0604020202020204" pitchFamily="34" charset="0"/>
              </a:rPr>
              <a:t>voltage protection (up to 2,200 volts).</a:t>
            </a:r>
          </a:p>
          <a:p>
            <a:pPr marL="0" indent="0">
              <a:buNone/>
            </a:pPr>
            <a:r>
              <a:rPr lang="en-PH" sz="2000" dirty="0">
                <a:latin typeface="Arial" panose="020B0604020202020204" pitchFamily="34" charset="0"/>
                <a:cs typeface="Arial" panose="020B0604020202020204" pitchFamily="34" charset="0"/>
              </a:rPr>
              <a:t> Class B hard hats provide the highest level of protection against electrical</a:t>
            </a:r>
          </a:p>
          <a:p>
            <a:pPr marL="0" indent="0">
              <a:buNone/>
            </a:pPr>
            <a:r>
              <a:rPr lang="en-PH" sz="2000" dirty="0">
                <a:latin typeface="Arial" panose="020B0604020202020204" pitchFamily="34" charset="0"/>
                <a:cs typeface="Arial" panose="020B0604020202020204" pitchFamily="34" charset="0"/>
              </a:rPr>
              <a:t>hazards, with high-voltage shock and burn protection (up to 20,000 volts). They</a:t>
            </a:r>
          </a:p>
          <a:p>
            <a:pPr marL="0" indent="0">
              <a:buNone/>
            </a:pPr>
            <a:r>
              <a:rPr lang="en-PH" sz="2000" dirty="0">
                <a:latin typeface="Arial" panose="020B0604020202020204" pitchFamily="34" charset="0"/>
                <a:cs typeface="Arial" panose="020B0604020202020204" pitchFamily="34" charset="0"/>
              </a:rPr>
              <a:t>also provide protection from impact and penetration hazards by flying/falling</a:t>
            </a:r>
          </a:p>
          <a:p>
            <a:pPr marL="0" indent="0">
              <a:buNone/>
            </a:pPr>
            <a:r>
              <a:rPr lang="en-PH" sz="2000" dirty="0">
                <a:latin typeface="Arial" panose="020B0604020202020204" pitchFamily="34" charset="0"/>
                <a:cs typeface="Arial" panose="020B0604020202020204" pitchFamily="34" charset="0"/>
              </a:rPr>
              <a:t>objects.</a:t>
            </a:r>
          </a:p>
          <a:p>
            <a:pPr marL="0" indent="0">
              <a:buNone/>
            </a:pPr>
            <a:r>
              <a:rPr lang="en-PH" sz="2000" dirty="0">
                <a:latin typeface="Arial" panose="020B0604020202020204" pitchFamily="34" charset="0"/>
                <a:cs typeface="Arial" panose="020B0604020202020204" pitchFamily="34" charset="0"/>
              </a:rPr>
              <a:t> Class C hard hats provide lightweight comfort and impact protection but offer no</a:t>
            </a:r>
          </a:p>
          <a:p>
            <a:pPr marL="0" indent="0">
              <a:buNone/>
            </a:pPr>
            <a:r>
              <a:rPr lang="en-PH" sz="2000" dirty="0">
                <a:latin typeface="Arial" panose="020B0604020202020204" pitchFamily="34" charset="0"/>
                <a:cs typeface="Arial" panose="020B0604020202020204" pitchFamily="34" charset="0"/>
              </a:rPr>
              <a:t>protection from electrical hazards</a:t>
            </a:r>
            <a:r>
              <a:rPr lang="en-PH" sz="2000" dirty="0" smtClean="0">
                <a:latin typeface="Arial" panose="020B0604020202020204" pitchFamily="34" charset="0"/>
                <a:cs typeface="Arial" panose="020B0604020202020204" pitchFamily="34" charset="0"/>
              </a:rPr>
              <a:t>.</a:t>
            </a:r>
          </a:p>
          <a:p>
            <a:pPr marL="0" indent="0">
              <a:buNone/>
            </a:pPr>
            <a:endParaRPr lang="en-PH" sz="2000" dirty="0">
              <a:latin typeface="Arial" panose="020B0604020202020204" pitchFamily="34" charset="0"/>
              <a:cs typeface="Arial" panose="020B0604020202020204" pitchFamily="34" charset="0"/>
            </a:endParaRPr>
          </a:p>
          <a:p>
            <a:pPr marL="0" indent="0">
              <a:buNone/>
            </a:pPr>
            <a:r>
              <a:rPr lang="en-PH" sz="2000" dirty="0">
                <a:latin typeface="Arial" panose="020B0604020202020204" pitchFamily="34" charset="0"/>
                <a:cs typeface="Arial" panose="020B0604020202020204" pitchFamily="34" charset="0"/>
              </a:rPr>
              <a:t>Another class of protective headgear on the market is called a “bump hat,” designed for</a:t>
            </a:r>
          </a:p>
          <a:p>
            <a:pPr marL="0" indent="0">
              <a:buNone/>
            </a:pPr>
            <a:r>
              <a:rPr lang="en-PH" sz="2000" dirty="0">
                <a:latin typeface="Arial" panose="020B0604020202020204" pitchFamily="34" charset="0"/>
                <a:cs typeface="Arial" panose="020B0604020202020204" pitchFamily="34" charset="0"/>
              </a:rPr>
              <a:t>use in areas with low head clearance. They are recommended for areas where</a:t>
            </a:r>
          </a:p>
          <a:p>
            <a:pPr marL="0" indent="0">
              <a:buNone/>
            </a:pPr>
            <a:r>
              <a:rPr lang="en-PH" sz="2000" dirty="0">
                <a:latin typeface="Arial" panose="020B0604020202020204" pitchFamily="34" charset="0"/>
                <a:cs typeface="Arial" panose="020B0604020202020204" pitchFamily="34" charset="0"/>
              </a:rPr>
              <a:t>protection is needed from head bumps and lacerations, but don’t protect against falling</a:t>
            </a:r>
          </a:p>
          <a:p>
            <a:pPr marL="0" indent="0">
              <a:buNone/>
            </a:pPr>
            <a:r>
              <a:rPr lang="en-PH" sz="2000" dirty="0">
                <a:latin typeface="Arial" panose="020B0604020202020204" pitchFamily="34" charset="0"/>
                <a:cs typeface="Arial" panose="020B0604020202020204" pitchFamily="34" charset="0"/>
              </a:rPr>
              <a:t>or flying objects and are not ANSI-approved.</a:t>
            </a:r>
            <a:endParaRPr lang="en-US" sz="20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2006600" y="155576"/>
            <a:ext cx="8216900" cy="1331913"/>
          </a:xfrm>
          <a:noFill/>
          <a:ln/>
        </p:spPr>
        <p:txBody>
          <a:bodyPr/>
          <a:lstStyle/>
          <a:p>
            <a:r>
              <a:rPr lang="en-US" sz="4000" dirty="0" smtClean="0">
                <a:effectLst>
                  <a:outerShdw blurRad="38100" dist="38100" dir="2700000" algn="tl">
                    <a:srgbClr val="C0C0C0"/>
                  </a:outerShdw>
                </a:effectLst>
              </a:rPr>
              <a:t>TYPES OF HARD HAT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882744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box(out)">
                                      <p:cBhvr>
                                        <p:cTn id="22" dur="500"/>
                                        <p:tgtEl>
                                          <p:spTgt spid="92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Effect transition="in" filter="box(out)">
                                      <p:cBhvr>
                                        <p:cTn id="27" dur="500"/>
                                        <p:tgtEl>
                                          <p:spTgt spid="921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9219">
                                            <p:txEl>
                                              <p:pRg st="5" end="5"/>
                                            </p:txEl>
                                          </p:spTgt>
                                        </p:tgtEl>
                                        <p:attrNameLst>
                                          <p:attrName>style.visibility</p:attrName>
                                        </p:attrNameLst>
                                      </p:cBhvr>
                                      <p:to>
                                        <p:strVal val="visible"/>
                                      </p:to>
                                    </p:set>
                                    <p:animEffect transition="in" filter="box(out)">
                                      <p:cBhvr>
                                        <p:cTn id="32" dur="500"/>
                                        <p:tgtEl>
                                          <p:spTgt spid="9219">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9219">
                                            <p:txEl>
                                              <p:pRg st="6" end="6"/>
                                            </p:txEl>
                                          </p:spTgt>
                                        </p:tgtEl>
                                        <p:attrNameLst>
                                          <p:attrName>style.visibility</p:attrName>
                                        </p:attrNameLst>
                                      </p:cBhvr>
                                      <p:to>
                                        <p:strVal val="visible"/>
                                      </p:to>
                                    </p:set>
                                    <p:animEffect transition="in" filter="box(out)">
                                      <p:cBhvr>
                                        <p:cTn id="37" dur="500"/>
                                        <p:tgtEl>
                                          <p:spTgt spid="9219">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3" name="camera.wav"/>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9219">
                                            <p:txEl>
                                              <p:pRg st="7" end="7"/>
                                            </p:txEl>
                                          </p:spTgt>
                                        </p:tgtEl>
                                        <p:attrNameLst>
                                          <p:attrName>style.visibility</p:attrName>
                                        </p:attrNameLst>
                                      </p:cBhvr>
                                      <p:to>
                                        <p:strVal val="visible"/>
                                      </p:to>
                                    </p:set>
                                    <p:animEffect transition="in" filter="box(out)">
                                      <p:cBhvr>
                                        <p:cTn id="42" dur="500"/>
                                        <p:tgtEl>
                                          <p:spTgt spid="9219">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3" name="camera.wav"/>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9219">
                                            <p:txEl>
                                              <p:pRg st="8" end="8"/>
                                            </p:txEl>
                                          </p:spTgt>
                                        </p:tgtEl>
                                        <p:attrNameLst>
                                          <p:attrName>style.visibility</p:attrName>
                                        </p:attrNameLst>
                                      </p:cBhvr>
                                      <p:to>
                                        <p:strVal val="visible"/>
                                      </p:to>
                                    </p:set>
                                    <p:animEffect transition="in" filter="box(out)">
                                      <p:cBhvr>
                                        <p:cTn id="47" dur="500"/>
                                        <p:tgtEl>
                                          <p:spTgt spid="9219">
                                            <p:txEl>
                                              <p:pRg st="8" end="8"/>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3" name="camera.wav"/>
                                        </p:tgtEl>
                                      </p:cMediaNode>
                                    </p:audio>
                                  </p:sub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9219">
                                            <p:txEl>
                                              <p:pRg st="10" end="10"/>
                                            </p:txEl>
                                          </p:spTgt>
                                        </p:tgtEl>
                                        <p:attrNameLst>
                                          <p:attrName>style.visibility</p:attrName>
                                        </p:attrNameLst>
                                      </p:cBhvr>
                                      <p:to>
                                        <p:strVal val="visible"/>
                                      </p:to>
                                    </p:set>
                                    <p:animEffect transition="in" filter="box(out)">
                                      <p:cBhvr>
                                        <p:cTn id="52" dur="500"/>
                                        <p:tgtEl>
                                          <p:spTgt spid="9219">
                                            <p:txEl>
                                              <p:pRg st="10" end="1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3" name="camera.wav"/>
                                        </p:tgtEl>
                                      </p:cMediaNode>
                                    </p:audio>
                                  </p:sub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9219">
                                            <p:txEl>
                                              <p:pRg st="11" end="11"/>
                                            </p:txEl>
                                          </p:spTgt>
                                        </p:tgtEl>
                                        <p:attrNameLst>
                                          <p:attrName>style.visibility</p:attrName>
                                        </p:attrNameLst>
                                      </p:cBhvr>
                                      <p:to>
                                        <p:strVal val="visible"/>
                                      </p:to>
                                    </p:set>
                                    <p:animEffect transition="in" filter="box(out)">
                                      <p:cBhvr>
                                        <p:cTn id="57" dur="500"/>
                                        <p:tgtEl>
                                          <p:spTgt spid="9219">
                                            <p:txEl>
                                              <p:pRg st="11" end="11"/>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3" name="camera.wav"/>
                                        </p:tgtEl>
                                      </p:cMediaNode>
                                    </p:audio>
                                  </p:subTnLst>
                                </p:cTn>
                              </p:par>
                            </p:childTnLst>
                          </p:cTn>
                        </p:par>
                      </p:childTnLst>
                    </p:cTn>
                  </p:par>
                  <p:par>
                    <p:cTn id="58" fill="hold">
                      <p:stCondLst>
                        <p:cond delay="indefinite"/>
                      </p:stCondLst>
                      <p:childTnLst>
                        <p:par>
                          <p:cTn id="59" fill="hold">
                            <p:stCondLst>
                              <p:cond delay="0"/>
                            </p:stCondLst>
                            <p:childTnLst>
                              <p:par>
                                <p:cTn id="60" presetID="4" presetClass="entr" presetSubtype="32" fill="hold" grpId="0" nodeType="clickEffect">
                                  <p:stCondLst>
                                    <p:cond delay="0"/>
                                  </p:stCondLst>
                                  <p:childTnLst>
                                    <p:set>
                                      <p:cBhvr>
                                        <p:cTn id="61" dur="1" fill="hold">
                                          <p:stCondLst>
                                            <p:cond delay="0"/>
                                          </p:stCondLst>
                                        </p:cTn>
                                        <p:tgtEl>
                                          <p:spTgt spid="9219">
                                            <p:txEl>
                                              <p:pRg st="12" end="12"/>
                                            </p:txEl>
                                          </p:spTgt>
                                        </p:tgtEl>
                                        <p:attrNameLst>
                                          <p:attrName>style.visibility</p:attrName>
                                        </p:attrNameLst>
                                      </p:cBhvr>
                                      <p:to>
                                        <p:strVal val="visible"/>
                                      </p:to>
                                    </p:set>
                                    <p:animEffect transition="in" filter="box(out)">
                                      <p:cBhvr>
                                        <p:cTn id="62" dur="500"/>
                                        <p:tgtEl>
                                          <p:spTgt spid="9219">
                                            <p:txEl>
                                              <p:pRg st="12" end="12"/>
                                            </p:txEl>
                                          </p:spTgt>
                                        </p:tgtEl>
                                      </p:cBhvr>
                                    </p:animEffect>
                                  </p:childTnLst>
                                  <p:subTnLst>
                                    <p:audio>
                                      <p:cMediaNode>
                                        <p:cTn display="0" masterRel="sameClick">
                                          <p:stCondLst>
                                            <p:cond evt="begin" delay="0">
                                              <p:tn val="60"/>
                                            </p:cond>
                                          </p:stCondLst>
                                          <p:endCondLst>
                                            <p:cond evt="onStopAudio" delay="0">
                                              <p:tgtEl>
                                                <p:sldTgt/>
                                              </p:tgtEl>
                                            </p:cond>
                                          </p:endCondLst>
                                        </p:cTn>
                                        <p:tgtEl>
                                          <p:sndTgt r:embed="rId3" name="camera.wav"/>
                                        </p:tgtEl>
                                      </p:cMediaNode>
                                    </p:audio>
                                  </p:subTnLst>
                                </p:cTn>
                              </p:par>
                            </p:childTnLst>
                          </p:cTn>
                        </p:par>
                      </p:childTnLst>
                    </p:cTn>
                  </p:par>
                  <p:par>
                    <p:cTn id="63" fill="hold">
                      <p:stCondLst>
                        <p:cond delay="indefinite"/>
                      </p:stCondLst>
                      <p:childTnLst>
                        <p:par>
                          <p:cTn id="64" fill="hold">
                            <p:stCondLst>
                              <p:cond delay="0"/>
                            </p:stCondLst>
                            <p:childTnLst>
                              <p:par>
                                <p:cTn id="65" presetID="4" presetClass="entr" presetSubtype="32" fill="hold" grpId="0" nodeType="clickEffect">
                                  <p:stCondLst>
                                    <p:cond delay="0"/>
                                  </p:stCondLst>
                                  <p:childTnLst>
                                    <p:set>
                                      <p:cBhvr>
                                        <p:cTn id="66" dur="1" fill="hold">
                                          <p:stCondLst>
                                            <p:cond delay="0"/>
                                          </p:stCondLst>
                                        </p:cTn>
                                        <p:tgtEl>
                                          <p:spTgt spid="9219">
                                            <p:txEl>
                                              <p:pRg st="13" end="13"/>
                                            </p:txEl>
                                          </p:spTgt>
                                        </p:tgtEl>
                                        <p:attrNameLst>
                                          <p:attrName>style.visibility</p:attrName>
                                        </p:attrNameLst>
                                      </p:cBhvr>
                                      <p:to>
                                        <p:strVal val="visible"/>
                                      </p:to>
                                    </p:set>
                                    <p:animEffect transition="in" filter="box(out)">
                                      <p:cBhvr>
                                        <p:cTn id="67" dur="500"/>
                                        <p:tgtEl>
                                          <p:spTgt spid="9219">
                                            <p:txEl>
                                              <p:pRg st="13" end="13"/>
                                            </p:txEl>
                                          </p:spTgt>
                                        </p:tgtEl>
                                      </p:cBhvr>
                                    </p:animEffect>
                                  </p:childTnLst>
                                  <p:subTnLst>
                                    <p:audio>
                                      <p:cMediaNode>
                                        <p:cTn display="0" masterRel="sameClick">
                                          <p:stCondLst>
                                            <p:cond evt="begin" delay="0">
                                              <p:tn val="65"/>
                                            </p:cond>
                                          </p:stCondLst>
                                          <p:endCondLst>
                                            <p:cond evt="onStopAudio" delay="0">
                                              <p:tgtEl>
                                                <p:sldTgt/>
                                              </p:tgtEl>
                                            </p:cond>
                                          </p:endCondLst>
                                        </p:cTn>
                                        <p:tgtEl>
                                          <p:sndTgt r:embed="rId3" name="camera.wav"/>
                                        </p:tgtEl>
                                      </p:cMediaNode>
                                    </p:audio>
                                  </p:subTnLst>
                                </p:cTn>
                              </p:par>
                            </p:childTnLst>
                          </p:cTn>
                        </p:par>
                      </p:childTnLst>
                    </p:cTn>
                  </p:par>
                  <p:par>
                    <p:cTn id="68" fill="hold" nodeType="clickPar">
                      <p:stCondLst>
                        <p:cond delay="indefinite"/>
                      </p:stCondLst>
                      <p:childTnLst>
                        <p:par>
                          <p:cTn id="69" fill="hold" nodeType="withGroup">
                            <p:stCondLst>
                              <p:cond delay="0"/>
                            </p:stCondLst>
                            <p:childTnLst>
                              <p:par>
                                <p:cTn id="70" presetID="2" presetClass="entr" presetSubtype="6" fill="hold" grpId="0" nodeType="clickEffect">
                                  <p:stCondLst>
                                    <p:cond delay="0"/>
                                  </p:stCondLst>
                                  <p:childTnLst>
                                    <p:set>
                                      <p:cBhvr>
                                        <p:cTn id="71" dur="1" fill="hold">
                                          <p:stCondLst>
                                            <p:cond delay="0"/>
                                          </p:stCondLst>
                                        </p:cTn>
                                        <p:tgtEl>
                                          <p:spTgt spid="9227"/>
                                        </p:tgtEl>
                                        <p:attrNameLst>
                                          <p:attrName>style.visibility</p:attrName>
                                        </p:attrNameLst>
                                      </p:cBhvr>
                                      <p:to>
                                        <p:strVal val="visible"/>
                                      </p:to>
                                    </p:set>
                                    <p:anim calcmode="lin" valueType="num">
                                      <p:cBhvr additive="base">
                                        <p:cTn id="72" dur="500" fill="hold"/>
                                        <p:tgtEl>
                                          <p:spTgt spid="9227"/>
                                        </p:tgtEl>
                                        <p:attrNameLst>
                                          <p:attrName>ppt_x</p:attrName>
                                        </p:attrNameLst>
                                      </p:cBhvr>
                                      <p:tavLst>
                                        <p:tav tm="0">
                                          <p:val>
                                            <p:strVal val="1+#ppt_w/2"/>
                                          </p:val>
                                        </p:tav>
                                        <p:tav tm="100000">
                                          <p:val>
                                            <p:strVal val="#ppt_x"/>
                                          </p:val>
                                        </p:tav>
                                      </p:tavLst>
                                    </p:anim>
                                    <p:anim calcmode="lin" valueType="num">
                                      <p:cBhvr additive="base">
                                        <p:cTn id="7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17</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0" indent="0">
              <a:buNone/>
            </a:pPr>
            <a:r>
              <a:rPr lang="en-PH" sz="2000" dirty="0">
                <a:latin typeface="Arial" panose="020B0604020202020204" pitchFamily="34" charset="0"/>
                <a:cs typeface="Arial" panose="020B0604020202020204" pitchFamily="34" charset="0"/>
              </a:rPr>
              <a:t>Each hat should bear a label inside the shell that lists the manufacturer, the ANSI</a:t>
            </a:r>
          </a:p>
          <a:p>
            <a:pPr marL="0" indent="0">
              <a:buNone/>
            </a:pPr>
            <a:r>
              <a:rPr lang="en-PH" sz="2000" dirty="0">
                <a:latin typeface="Arial" panose="020B0604020202020204" pitchFamily="34" charset="0"/>
                <a:cs typeface="Arial" panose="020B0604020202020204" pitchFamily="34" charset="0"/>
              </a:rPr>
              <a:t>designation and the class of the hat.</a:t>
            </a:r>
            <a:endParaRPr lang="en-US" sz="20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2006600" y="155576"/>
            <a:ext cx="8216900" cy="1331913"/>
          </a:xfrm>
          <a:noFill/>
          <a:ln/>
        </p:spPr>
        <p:txBody>
          <a:bodyPr/>
          <a:lstStyle/>
          <a:p>
            <a:r>
              <a:rPr lang="en-US" sz="4000" dirty="0" smtClean="0">
                <a:effectLst>
                  <a:outerShdw blurRad="38100" dist="38100" dir="2700000" algn="tl">
                    <a:srgbClr val="C0C0C0"/>
                  </a:outerShdw>
                </a:effectLst>
              </a:rPr>
              <a:t>TYPES OF HARD HAT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1328320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9227"/>
                                        </p:tgtEl>
                                        <p:attrNameLst>
                                          <p:attrName>style.visibility</p:attrName>
                                        </p:attrNameLst>
                                      </p:cBhvr>
                                      <p:to>
                                        <p:strVal val="visible"/>
                                      </p:to>
                                    </p:set>
                                    <p:anim calcmode="lin" valueType="num">
                                      <p:cBhvr additive="base">
                                        <p:cTn id="17" dur="500" fill="hold"/>
                                        <p:tgtEl>
                                          <p:spTgt spid="9227"/>
                                        </p:tgtEl>
                                        <p:attrNameLst>
                                          <p:attrName>ppt_x</p:attrName>
                                        </p:attrNameLst>
                                      </p:cBhvr>
                                      <p:tavLst>
                                        <p:tav tm="0">
                                          <p:val>
                                            <p:strVal val="1+#ppt_w/2"/>
                                          </p:val>
                                        </p:tav>
                                        <p:tav tm="100000">
                                          <p:val>
                                            <p:strVal val="#ppt_x"/>
                                          </p:val>
                                        </p:tav>
                                      </p:tavLst>
                                    </p:anim>
                                    <p:anim calcmode="lin" valueType="num">
                                      <p:cBhvr additive="base">
                                        <p:cTn id="1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994" name="Picture 2" descr="Head Protection"/>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l="9412" r="1883" b="1366"/>
          <a:stretch>
            <a:fillRect/>
          </a:stretch>
        </p:blipFill>
        <p:spPr>
          <a:xfrm>
            <a:off x="8077200" y="228600"/>
            <a:ext cx="2286000" cy="2971800"/>
          </a:xfr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0995" name="Picture 3" descr="PPE - hearing &amp; head protectiion devices"/>
          <p:cNvPicPr>
            <a:picLocks noGrp="1" noChangeAspect="1" noChangeArrowheads="1"/>
          </p:cNvPicPr>
          <p:nvPr>
            <p:ph type="body" sz="half" idx="1"/>
          </p:nvPr>
        </p:nvPicPr>
        <p:blipFill>
          <a:blip r:embed="rId4" cstate="print">
            <a:extLst>
              <a:ext uri="{28A0092B-C50C-407E-A947-70E740481C1C}">
                <a14:useLocalDpi xmlns:a14="http://schemas.microsoft.com/office/drawing/2010/main" val="0"/>
              </a:ext>
            </a:extLst>
          </a:blip>
          <a:srcRect l="6000" t="2734" b="1367"/>
          <a:stretch>
            <a:fillRect/>
          </a:stretch>
        </p:blipFill>
        <p:spPr>
          <a:xfrm>
            <a:off x="1828800" y="228600"/>
            <a:ext cx="2286000" cy="2971800"/>
          </a:xfr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0996" name="Picture 4" descr="Hearing protection"/>
          <p:cNvPicPr>
            <a:picLocks noChangeAspect="1" noChangeArrowheads="1"/>
          </p:cNvPicPr>
          <p:nvPr/>
        </p:nvPicPr>
        <p:blipFill>
          <a:blip r:embed="rId5" cstate="print">
            <a:extLst>
              <a:ext uri="{28A0092B-C50C-407E-A947-70E740481C1C}">
                <a14:useLocalDpi xmlns:a14="http://schemas.microsoft.com/office/drawing/2010/main" val="0"/>
              </a:ext>
            </a:extLst>
          </a:blip>
          <a:srcRect l="10941" t="4445" r="1883" b="2905"/>
          <a:stretch>
            <a:fillRect/>
          </a:stretch>
        </p:blipFill>
        <p:spPr bwMode="auto">
          <a:xfrm>
            <a:off x="1830389" y="3354388"/>
            <a:ext cx="2282825" cy="32004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340997" name="Picture 5" descr="F19"/>
          <p:cNvPicPr>
            <a:picLocks noGrp="1" noChangeAspect="1" noChangeArrowheads="1"/>
          </p:cNvPicPr>
          <p:nvPr>
            <p:ph type="body" sz="half" idx="2"/>
          </p:nvPr>
        </p:nvPicPr>
        <p:blipFill>
          <a:blip r:embed="rId6">
            <a:extLst>
              <a:ext uri="{28A0092B-C50C-407E-A947-70E740481C1C}">
                <a14:useLocalDpi xmlns:a14="http://schemas.microsoft.com/office/drawing/2010/main" val="0"/>
              </a:ext>
            </a:extLst>
          </a:blip>
          <a:srcRect l="7169" t="6049" r="5238" b="3024"/>
          <a:stretch>
            <a:fillRect/>
          </a:stretch>
        </p:blipFill>
        <p:spPr>
          <a:xfrm>
            <a:off x="8080376" y="3359151"/>
            <a:ext cx="2282825" cy="3190875"/>
          </a:xfr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0998" name="Picture 6" descr="Noise Level Hearing Standar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19600" y="228600"/>
            <a:ext cx="3352800" cy="42672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340999" name="Rectangle 7"/>
          <p:cNvSpPr>
            <a:spLocks noChangeArrowheads="1"/>
          </p:cNvSpPr>
          <p:nvPr/>
        </p:nvSpPr>
        <p:spPr bwMode="auto">
          <a:xfrm>
            <a:off x="4419600" y="4648200"/>
            <a:ext cx="3352800" cy="1905000"/>
          </a:xfrm>
          <a:prstGeom prst="rect">
            <a:avLst/>
          </a:prstGeom>
          <a:solidFill>
            <a:srgbClr val="CCFFFF"/>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1143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r>
              <a:rPr lang="en-US" sz="2400" b="1">
                <a:solidFill>
                  <a:schemeClr val="bg2"/>
                </a:solidFill>
                <a:latin typeface="Arial Black" panose="020B0A04020102020204" pitchFamily="34" charset="0"/>
              </a:rPr>
              <a:t>Noise Reduction</a:t>
            </a:r>
            <a:r>
              <a:rPr lang="en-US" sz="2400" b="1">
                <a:solidFill>
                  <a:schemeClr val="bg2"/>
                </a:solidFill>
              </a:rPr>
              <a:t> </a:t>
            </a:r>
          </a:p>
          <a:p>
            <a:pPr lvl="1"/>
            <a:endParaRPr lang="en-US" sz="2400" b="1">
              <a:solidFill>
                <a:schemeClr val="bg2"/>
              </a:solidFill>
            </a:endParaRPr>
          </a:p>
          <a:p>
            <a:r>
              <a:rPr lang="en-US" b="1">
                <a:solidFill>
                  <a:schemeClr val="bg2"/>
                </a:solidFill>
                <a:latin typeface="Arial Black" panose="020B0A04020102020204" pitchFamily="34" charset="0"/>
              </a:rPr>
              <a:t>EAR PLUGS</a:t>
            </a:r>
            <a:r>
              <a:rPr lang="en-US" b="1">
                <a:solidFill>
                  <a:schemeClr val="bg2"/>
                </a:solidFill>
              </a:rPr>
              <a:t>: 7 – 10 dBA</a:t>
            </a:r>
          </a:p>
          <a:p>
            <a:endParaRPr lang="en-US" b="1">
              <a:solidFill>
                <a:schemeClr val="bg2"/>
              </a:solidFill>
            </a:endParaRPr>
          </a:p>
          <a:p>
            <a:r>
              <a:rPr lang="en-US" b="1">
                <a:solidFill>
                  <a:schemeClr val="bg2"/>
                </a:solidFill>
                <a:latin typeface="Arial Black" panose="020B0A04020102020204" pitchFamily="34" charset="0"/>
              </a:rPr>
              <a:t>EAR MUFFS</a:t>
            </a:r>
            <a:r>
              <a:rPr lang="en-US" b="1">
                <a:solidFill>
                  <a:schemeClr val="bg2"/>
                </a:solidFill>
              </a:rPr>
              <a:t>: 20 – 25 dBA</a:t>
            </a:r>
          </a:p>
        </p:txBody>
      </p:sp>
    </p:spTree>
    <p:extLst>
      <p:ext uri="{BB962C8B-B14F-4D97-AF65-F5344CB8AC3E}">
        <p14:creationId xmlns:p14="http://schemas.microsoft.com/office/powerpoint/2010/main" val="2158905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40995"/>
                                        </p:tgtEl>
                                        <p:attrNameLst>
                                          <p:attrName>style.visibility</p:attrName>
                                        </p:attrNameLst>
                                      </p:cBhvr>
                                      <p:to>
                                        <p:strVal val="visible"/>
                                      </p:to>
                                    </p:set>
                                    <p:animEffect transition="in" filter="dissolve">
                                      <p:cBhvr>
                                        <p:cTn id="7" dur="500"/>
                                        <p:tgtEl>
                                          <p:spTgt spid="340995"/>
                                        </p:tgtEl>
                                      </p:cBhvr>
                                    </p:animEffect>
                                  </p:childTnLst>
                                </p:cTn>
                              </p:par>
                              <p:par>
                                <p:cTn id="8" presetID="9" presetClass="entr" presetSubtype="0" fill="hold" nodeType="withEffect">
                                  <p:stCondLst>
                                    <p:cond delay="0"/>
                                  </p:stCondLst>
                                  <p:childTnLst>
                                    <p:set>
                                      <p:cBhvr>
                                        <p:cTn id="9" dur="1" fill="hold">
                                          <p:stCondLst>
                                            <p:cond delay="0"/>
                                          </p:stCondLst>
                                        </p:cTn>
                                        <p:tgtEl>
                                          <p:spTgt spid="340994"/>
                                        </p:tgtEl>
                                        <p:attrNameLst>
                                          <p:attrName>style.visibility</p:attrName>
                                        </p:attrNameLst>
                                      </p:cBhvr>
                                      <p:to>
                                        <p:strVal val="visible"/>
                                      </p:to>
                                    </p:set>
                                    <p:animEffect transition="in" filter="dissolve">
                                      <p:cBhvr>
                                        <p:cTn id="10" dur="500"/>
                                        <p:tgtEl>
                                          <p:spTgt spid="340994"/>
                                        </p:tgtEl>
                                      </p:cBhvr>
                                    </p:animEffect>
                                  </p:childTnLst>
                                </p:cTn>
                              </p:par>
                              <p:par>
                                <p:cTn id="11" presetID="9" presetClass="entr" presetSubtype="0" fill="hold" nodeType="withEffect">
                                  <p:stCondLst>
                                    <p:cond delay="0"/>
                                  </p:stCondLst>
                                  <p:childTnLst>
                                    <p:set>
                                      <p:cBhvr>
                                        <p:cTn id="12" dur="1" fill="hold">
                                          <p:stCondLst>
                                            <p:cond delay="0"/>
                                          </p:stCondLst>
                                        </p:cTn>
                                        <p:tgtEl>
                                          <p:spTgt spid="340996"/>
                                        </p:tgtEl>
                                        <p:attrNameLst>
                                          <p:attrName>style.visibility</p:attrName>
                                        </p:attrNameLst>
                                      </p:cBhvr>
                                      <p:to>
                                        <p:strVal val="visible"/>
                                      </p:to>
                                    </p:set>
                                    <p:animEffect transition="in" filter="dissolve">
                                      <p:cBhvr>
                                        <p:cTn id="13" dur="500"/>
                                        <p:tgtEl>
                                          <p:spTgt spid="340996"/>
                                        </p:tgtEl>
                                      </p:cBhvr>
                                    </p:animEffect>
                                  </p:childTnLst>
                                </p:cTn>
                              </p:par>
                              <p:par>
                                <p:cTn id="14" presetID="9" presetClass="entr" presetSubtype="0" fill="hold" nodeType="withEffect">
                                  <p:stCondLst>
                                    <p:cond delay="0"/>
                                  </p:stCondLst>
                                  <p:childTnLst>
                                    <p:set>
                                      <p:cBhvr>
                                        <p:cTn id="15" dur="1" fill="hold">
                                          <p:stCondLst>
                                            <p:cond delay="0"/>
                                          </p:stCondLst>
                                        </p:cTn>
                                        <p:tgtEl>
                                          <p:spTgt spid="340997"/>
                                        </p:tgtEl>
                                        <p:attrNameLst>
                                          <p:attrName>style.visibility</p:attrName>
                                        </p:attrNameLst>
                                      </p:cBhvr>
                                      <p:to>
                                        <p:strVal val="visible"/>
                                      </p:to>
                                    </p:set>
                                    <p:animEffect transition="in" filter="dissolve">
                                      <p:cBhvr>
                                        <p:cTn id="16" dur="500"/>
                                        <p:tgtEl>
                                          <p:spTgt spid="340997"/>
                                        </p:tgtEl>
                                      </p:cBhvr>
                                    </p:animEffect>
                                  </p:childTnLst>
                                </p:cTn>
                              </p:par>
                              <p:par>
                                <p:cTn id="17" presetID="9" presetClass="entr" presetSubtype="0" fill="hold" nodeType="withEffect">
                                  <p:stCondLst>
                                    <p:cond delay="0"/>
                                  </p:stCondLst>
                                  <p:childTnLst>
                                    <p:set>
                                      <p:cBhvr>
                                        <p:cTn id="18" dur="1" fill="hold">
                                          <p:stCondLst>
                                            <p:cond delay="0"/>
                                          </p:stCondLst>
                                        </p:cTn>
                                        <p:tgtEl>
                                          <p:spTgt spid="340998"/>
                                        </p:tgtEl>
                                        <p:attrNameLst>
                                          <p:attrName>style.visibility</p:attrName>
                                        </p:attrNameLst>
                                      </p:cBhvr>
                                      <p:to>
                                        <p:strVal val="visible"/>
                                      </p:to>
                                    </p:set>
                                    <p:animEffect transition="in" filter="dissolve">
                                      <p:cBhvr>
                                        <p:cTn id="19" dur="500"/>
                                        <p:tgtEl>
                                          <p:spTgt spid="340998"/>
                                        </p:tgtEl>
                                      </p:cBhvr>
                                    </p:animEffect>
                                  </p:childTnLst>
                                </p:cTn>
                              </p:par>
                              <p:par>
                                <p:cTn id="20" presetID="9" presetClass="entr" presetSubtype="0" fill="hold" nodeType="withEffect">
                                  <p:stCondLst>
                                    <p:cond delay="0"/>
                                  </p:stCondLst>
                                  <p:childTnLst>
                                    <p:set>
                                      <p:cBhvr>
                                        <p:cTn id="21" dur="1" fill="hold">
                                          <p:stCondLst>
                                            <p:cond delay="0"/>
                                          </p:stCondLst>
                                        </p:cTn>
                                        <p:tgtEl>
                                          <p:spTgt spid="340998"/>
                                        </p:tgtEl>
                                        <p:attrNameLst>
                                          <p:attrName>style.visibility</p:attrName>
                                        </p:attrNameLst>
                                      </p:cBhvr>
                                      <p:to>
                                        <p:strVal val="visible"/>
                                      </p:to>
                                    </p:set>
                                    <p:animEffect transition="in" filter="dissolve">
                                      <p:cBhvr>
                                        <p:cTn id="22" dur="500"/>
                                        <p:tgtEl>
                                          <p:spTgt spid="34099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40999"/>
                                        </p:tgtEl>
                                        <p:attrNameLst>
                                          <p:attrName>style.visibility</p:attrName>
                                        </p:attrNameLst>
                                      </p:cBhvr>
                                      <p:to>
                                        <p:strVal val="visible"/>
                                      </p:to>
                                    </p:set>
                                    <p:animEffect transition="in" filter="dissolve">
                                      <p:cBhvr>
                                        <p:cTn id="25" dur="500"/>
                                        <p:tgtEl>
                                          <p:spTgt spid="3409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999"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19</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2400" b="1" dirty="0">
                <a:latin typeface="Arial" panose="020B0604020202020204" pitchFamily="34" charset="0"/>
                <a:cs typeface="Arial" panose="020B0604020202020204" pitchFamily="34" charset="0"/>
              </a:rPr>
              <a:t>Some types of hearing protection include:</a:t>
            </a:r>
          </a:p>
          <a:p>
            <a:pPr marL="0" indent="0">
              <a:buNone/>
            </a:pPr>
            <a:r>
              <a:rPr lang="en-PH" sz="2400" dirty="0">
                <a:latin typeface="Arial" panose="020B0604020202020204" pitchFamily="34" charset="0"/>
                <a:cs typeface="Arial" panose="020B0604020202020204" pitchFamily="34" charset="0"/>
              </a:rPr>
              <a:t> Single-use earplugs are made of waxed cotton, foam, silicone rubber or</a:t>
            </a:r>
          </a:p>
          <a:p>
            <a:pPr marL="0" indent="0">
              <a:buNone/>
            </a:pPr>
            <a:r>
              <a:rPr lang="en-PH" sz="2400" dirty="0">
                <a:latin typeface="Arial" panose="020B0604020202020204" pitchFamily="34" charset="0"/>
                <a:cs typeface="Arial" panose="020B0604020202020204" pitchFamily="34" charset="0"/>
              </a:rPr>
              <a:t>fiberglass wool. They are self-forming and, when properly inserted, they work </a:t>
            </a:r>
            <a:r>
              <a:rPr lang="en-PH" sz="2400" dirty="0" smtClean="0">
                <a:latin typeface="Arial" panose="020B0604020202020204" pitchFamily="34" charset="0"/>
                <a:cs typeface="Arial" panose="020B0604020202020204" pitchFamily="34" charset="0"/>
              </a:rPr>
              <a:t>as well </a:t>
            </a:r>
            <a:r>
              <a:rPr lang="en-PH" sz="2400" dirty="0">
                <a:latin typeface="Arial" panose="020B0604020202020204" pitchFamily="34" charset="0"/>
                <a:cs typeface="Arial" panose="020B0604020202020204" pitchFamily="34" charset="0"/>
              </a:rPr>
              <a:t>as most </a:t>
            </a:r>
            <a:r>
              <a:rPr lang="en-PH" sz="2400" dirty="0" err="1">
                <a:latin typeface="Arial" panose="020B0604020202020204" pitchFamily="34" charset="0"/>
                <a:cs typeface="Arial" panose="020B0604020202020204" pitchFamily="34" charset="0"/>
              </a:rPr>
              <a:t>molded</a:t>
            </a:r>
            <a:r>
              <a:rPr lang="en-PH" sz="2400" dirty="0">
                <a:latin typeface="Arial" panose="020B0604020202020204" pitchFamily="34" charset="0"/>
                <a:cs typeface="Arial" panose="020B0604020202020204" pitchFamily="34" charset="0"/>
              </a:rPr>
              <a:t> earplugs.</a:t>
            </a:r>
          </a:p>
          <a:p>
            <a:pPr marL="0" indent="0">
              <a:buNone/>
            </a:pPr>
            <a:r>
              <a:rPr lang="en-PH" sz="2400" dirty="0">
                <a:latin typeface="Arial" panose="020B0604020202020204" pitchFamily="34" charset="0"/>
                <a:cs typeface="Arial" panose="020B0604020202020204" pitchFamily="34" charset="0"/>
              </a:rPr>
              <a:t> Pre-formed or </a:t>
            </a:r>
            <a:r>
              <a:rPr lang="en-PH" sz="2400" dirty="0" err="1">
                <a:latin typeface="Arial" panose="020B0604020202020204" pitchFamily="34" charset="0"/>
                <a:cs typeface="Arial" panose="020B0604020202020204" pitchFamily="34" charset="0"/>
              </a:rPr>
              <a:t>molded</a:t>
            </a:r>
            <a:r>
              <a:rPr lang="en-PH" sz="2400" dirty="0">
                <a:latin typeface="Arial" panose="020B0604020202020204" pitchFamily="34" charset="0"/>
                <a:cs typeface="Arial" panose="020B0604020202020204" pitchFamily="34" charset="0"/>
              </a:rPr>
              <a:t> earplugs have to be fitted for you by a professional, </a:t>
            </a:r>
            <a:r>
              <a:rPr lang="en-PH" sz="2400" dirty="0" smtClean="0">
                <a:latin typeface="Arial" panose="020B0604020202020204" pitchFamily="34" charset="0"/>
                <a:cs typeface="Arial" panose="020B0604020202020204" pitchFamily="34" charset="0"/>
              </a:rPr>
              <a:t>and can </a:t>
            </a:r>
            <a:r>
              <a:rPr lang="en-PH" sz="2400" dirty="0">
                <a:latin typeface="Arial" panose="020B0604020202020204" pitchFamily="34" charset="0"/>
                <a:cs typeface="Arial" panose="020B0604020202020204" pitchFamily="34" charset="0"/>
              </a:rPr>
              <a:t>be disposable or reusable. Reusable plugs should be cleaned after </a:t>
            </a:r>
            <a:r>
              <a:rPr lang="en-PH" sz="2400" dirty="0" smtClean="0">
                <a:latin typeface="Arial" panose="020B0604020202020204" pitchFamily="34" charset="0"/>
                <a:cs typeface="Arial" panose="020B0604020202020204" pitchFamily="34" charset="0"/>
              </a:rPr>
              <a:t>each use</a:t>
            </a:r>
            <a:r>
              <a:rPr lang="en-PH" sz="2400" dirty="0">
                <a:latin typeface="Arial" panose="020B0604020202020204" pitchFamily="34" charset="0"/>
                <a:cs typeface="Arial" panose="020B0604020202020204" pitchFamily="34" charset="0"/>
              </a:rPr>
              <a:t>.</a:t>
            </a:r>
          </a:p>
          <a:p>
            <a:pPr marL="0" indent="0">
              <a:buNone/>
            </a:pPr>
            <a:r>
              <a:rPr lang="en-PH" sz="2400" dirty="0">
                <a:latin typeface="Arial" panose="020B0604020202020204" pitchFamily="34" charset="0"/>
                <a:cs typeface="Arial" panose="020B0604020202020204" pitchFamily="34" charset="0"/>
              </a:rPr>
              <a:t> Earmuffs require a perfect seal around the ear. Glasses, facial hair, long hair </a:t>
            </a:r>
            <a:r>
              <a:rPr lang="en-PH" sz="2400" dirty="0" smtClean="0">
                <a:latin typeface="Arial" panose="020B0604020202020204" pitchFamily="34" charset="0"/>
                <a:cs typeface="Arial" panose="020B0604020202020204" pitchFamily="34" charset="0"/>
              </a:rPr>
              <a:t>or facial </a:t>
            </a:r>
            <a:r>
              <a:rPr lang="en-PH" sz="2400" dirty="0">
                <a:latin typeface="Arial" panose="020B0604020202020204" pitchFamily="34" charset="0"/>
                <a:cs typeface="Arial" panose="020B0604020202020204" pitchFamily="34" charset="0"/>
              </a:rPr>
              <a:t>movements such as chewing can reduce the protective value of earmuffs.</a:t>
            </a:r>
            <a:endParaRPr lang="en-US" sz="24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2006600" y="155576"/>
            <a:ext cx="8216900" cy="1331913"/>
          </a:xfrm>
          <a:noFill/>
          <a:ln/>
        </p:spPr>
        <p:txBody>
          <a:bodyPr/>
          <a:lstStyle/>
          <a:p>
            <a:r>
              <a:rPr lang="en-US" sz="4000" dirty="0" smtClean="0">
                <a:effectLst>
                  <a:outerShdw blurRad="38100" dist="38100" dir="2700000" algn="tl">
                    <a:srgbClr val="C0C0C0"/>
                  </a:outerShdw>
                </a:effectLst>
              </a:rPr>
              <a:t>HEARING PROTECTION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4042250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box(out)">
                                      <p:cBhvr>
                                        <p:cTn id="22" dur="500"/>
                                        <p:tgtEl>
                                          <p:spTgt spid="92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Effect transition="in" filter="box(out)">
                                      <p:cBhvr>
                                        <p:cTn id="27" dur="500"/>
                                        <p:tgtEl>
                                          <p:spTgt spid="921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6" fill="hold" grpId="0" nodeType="clickEffect">
                                  <p:stCondLst>
                                    <p:cond delay="0"/>
                                  </p:stCondLst>
                                  <p:childTnLst>
                                    <p:set>
                                      <p:cBhvr>
                                        <p:cTn id="31" dur="1" fill="hold">
                                          <p:stCondLst>
                                            <p:cond delay="0"/>
                                          </p:stCondLst>
                                        </p:cTn>
                                        <p:tgtEl>
                                          <p:spTgt spid="9227"/>
                                        </p:tgtEl>
                                        <p:attrNameLst>
                                          <p:attrName>style.visibility</p:attrName>
                                        </p:attrNameLst>
                                      </p:cBhvr>
                                      <p:to>
                                        <p:strVal val="visible"/>
                                      </p:to>
                                    </p:set>
                                    <p:anim calcmode="lin" valueType="num">
                                      <p:cBhvr additive="base">
                                        <p:cTn id="32" dur="500" fill="hold"/>
                                        <p:tgtEl>
                                          <p:spTgt spid="9227"/>
                                        </p:tgtEl>
                                        <p:attrNameLst>
                                          <p:attrName>ppt_x</p:attrName>
                                        </p:attrNameLst>
                                      </p:cBhvr>
                                      <p:tavLst>
                                        <p:tav tm="0">
                                          <p:val>
                                            <p:strVal val="1+#ppt_w/2"/>
                                          </p:val>
                                        </p:tav>
                                        <p:tav tm="100000">
                                          <p:val>
                                            <p:strVal val="#ppt_x"/>
                                          </p:val>
                                        </p:tav>
                                      </p:tavLst>
                                    </p:anim>
                                    <p:anim calcmode="lin" valueType="num">
                                      <p:cBhvr additive="base">
                                        <p:cTn id="3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a:solidFill>
                  <a:srgbClr val="000000"/>
                </a:solidFill>
                <a:effectLst>
                  <a:outerShdw blurRad="38100" dist="38100" dir="2700000" algn="tl">
                    <a:srgbClr val="FFFFFF"/>
                  </a:outerShdw>
                </a:effectLst>
              </a:rPr>
              <a:t>Objectives</a:t>
            </a:r>
            <a:r>
              <a:rPr lang="en-PH" sz="4100">
                <a:solidFill>
                  <a:srgbClr val="000000"/>
                </a:solidFill>
                <a:effectLst>
                  <a:outerShdw blurRad="38100" dist="38100" dir="2700000" algn="tl">
                    <a:srgbClr val="FFFFFF"/>
                  </a:outerShdw>
                </a:effectLst>
              </a:rPr>
              <a:t/>
            </a:r>
            <a:br>
              <a:rPr lang="en-PH" sz="4100">
                <a:solidFill>
                  <a:srgbClr val="000000"/>
                </a:solidFill>
                <a:effectLst>
                  <a:outerShdw blurRad="38100" dist="38100" dir="2700000" algn="tl">
                    <a:srgbClr val="FFFFFF"/>
                  </a:outerShdw>
                </a:effectLst>
              </a:rPr>
            </a:br>
            <a:endParaRPr lang="en-PH" sz="410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marL="411163">
              <a:buFont typeface="Wingdings" panose="05000000000000000000" pitchFamily="2" charset="2"/>
              <a:buChar char=""/>
            </a:pPr>
            <a:r>
              <a:rPr lang="en-PH" dirty="0" smtClean="0">
                <a:effectLst>
                  <a:outerShdw blurRad="38100" dist="38100" dir="2700000" algn="tl">
                    <a:srgbClr val="000000"/>
                  </a:outerShdw>
                </a:effectLst>
              </a:rPr>
              <a:t>distinguish the appropriate type of PPE you need in your workplace</a:t>
            </a:r>
          </a:p>
          <a:p>
            <a:pPr marL="411163">
              <a:buFont typeface="Wingdings" panose="05000000000000000000" pitchFamily="2" charset="2"/>
              <a:buChar char=""/>
            </a:pPr>
            <a:r>
              <a:rPr lang="en-PH" dirty="0" smtClean="0">
                <a:effectLst>
                  <a:outerShdw blurRad="38100" dist="38100" dir="2700000" algn="tl">
                    <a:srgbClr val="000000"/>
                  </a:outerShdw>
                </a:effectLst>
              </a:rPr>
              <a:t>To know the importance of PPE and the proper use</a:t>
            </a:r>
          </a:p>
          <a:p>
            <a:pPr marL="411163">
              <a:buFont typeface="Wingdings" panose="05000000000000000000" pitchFamily="2" charset="2"/>
              <a:buChar char=""/>
            </a:pPr>
            <a:r>
              <a:rPr lang="en-PH" dirty="0" smtClean="0">
                <a:effectLst>
                  <a:outerShdw blurRad="38100" dist="38100" dir="2700000" algn="tl">
                    <a:srgbClr val="000000"/>
                  </a:outerShdw>
                </a:effectLst>
              </a:rPr>
              <a:t>know the limitation of PPE</a:t>
            </a:r>
          </a:p>
          <a:p>
            <a:pPr marL="411163">
              <a:buFont typeface="Wingdings" panose="05000000000000000000" pitchFamily="2" charset="2"/>
              <a:buChar char=""/>
            </a:pPr>
            <a:r>
              <a:rPr lang="en-PH" dirty="0" smtClean="0">
                <a:effectLst>
                  <a:outerShdw blurRad="38100" dist="38100" dir="2700000" algn="tl">
                    <a:srgbClr val="000000"/>
                  </a:outerShdw>
                </a:effectLst>
              </a:rPr>
              <a:t>develop program to introduce PPE for your company</a:t>
            </a:r>
          </a:p>
        </p:txBody>
      </p:sp>
    </p:spTree>
    <p:extLst>
      <p:ext uri="{BB962C8B-B14F-4D97-AF65-F5344CB8AC3E}">
        <p14:creationId xmlns:p14="http://schemas.microsoft.com/office/powerpoint/2010/main" val="150243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20</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dirty="0">
                <a:latin typeface="Arial" panose="020B0604020202020204" pitchFamily="34" charset="0"/>
                <a:cs typeface="Arial" panose="020B0604020202020204" pitchFamily="34" charset="0"/>
              </a:rPr>
              <a:t>Generally, the louder the noise, the shorter time employees can listen to it before </a:t>
            </a:r>
            <a:r>
              <a:rPr lang="en-PH" sz="3200" dirty="0" smtClean="0">
                <a:latin typeface="Arial" panose="020B0604020202020204" pitchFamily="34" charset="0"/>
                <a:cs typeface="Arial" panose="020B0604020202020204" pitchFamily="34" charset="0"/>
              </a:rPr>
              <a:t>they need </a:t>
            </a:r>
            <a:r>
              <a:rPr lang="en-PH" sz="3200" dirty="0">
                <a:latin typeface="Arial" panose="020B0604020202020204" pitchFamily="34" charset="0"/>
                <a:cs typeface="Arial" panose="020B0604020202020204" pitchFamily="34" charset="0"/>
              </a:rPr>
              <a:t>hearing protection. For instance, 85 dB (as loud as normal traffic) over a full </a:t>
            </a:r>
            <a:r>
              <a:rPr lang="en-PH" sz="3200" dirty="0" smtClean="0">
                <a:latin typeface="Arial" panose="020B0604020202020204" pitchFamily="34" charset="0"/>
                <a:cs typeface="Arial" panose="020B0604020202020204" pitchFamily="34" charset="0"/>
              </a:rPr>
              <a:t>work day </a:t>
            </a:r>
            <a:r>
              <a:rPr lang="en-PH" sz="3200" dirty="0">
                <a:latin typeface="Arial" panose="020B0604020202020204" pitchFamily="34" charset="0"/>
                <a:cs typeface="Arial" panose="020B0604020202020204" pitchFamily="34" charset="0"/>
              </a:rPr>
              <a:t>is the lowest level at which hearing protection is required.</a:t>
            </a:r>
          </a:p>
          <a:p>
            <a:pPr marL="0" indent="0">
              <a:buNone/>
            </a:pPr>
            <a:r>
              <a:rPr lang="en-PH" sz="3200" dirty="0" smtClean="0">
                <a:latin typeface="Arial" panose="020B0604020202020204" pitchFamily="34" charset="0"/>
                <a:cs typeface="Arial" panose="020B0604020202020204" pitchFamily="34" charset="0"/>
              </a:rPr>
              <a:t> </a:t>
            </a:r>
            <a:r>
              <a:rPr lang="en-PH" sz="3200" dirty="0">
                <a:latin typeface="Arial" panose="020B0604020202020204" pitchFamily="34" charset="0"/>
                <a:cs typeface="Arial" panose="020B0604020202020204" pitchFamily="34" charset="0"/>
              </a:rPr>
              <a:t>A noise level of 95 dB is ten times as loud, and your exposure should be </a:t>
            </a:r>
            <a:r>
              <a:rPr lang="en-PH" sz="3200" dirty="0" smtClean="0">
                <a:latin typeface="Arial" panose="020B0604020202020204" pitchFamily="34" charset="0"/>
                <a:cs typeface="Arial" panose="020B0604020202020204" pitchFamily="34" charset="0"/>
              </a:rPr>
              <a:t>limited to </a:t>
            </a:r>
            <a:r>
              <a:rPr lang="en-PH" sz="3200" dirty="0">
                <a:latin typeface="Arial" panose="020B0604020202020204" pitchFamily="34" charset="0"/>
                <a:cs typeface="Arial" panose="020B0604020202020204" pitchFamily="34" charset="0"/>
              </a:rPr>
              <a:t>six hours or less.</a:t>
            </a:r>
          </a:p>
          <a:p>
            <a:pPr marL="0" indent="0">
              <a:buNone/>
            </a:pPr>
            <a:r>
              <a:rPr lang="en-PH" sz="3200" dirty="0">
                <a:latin typeface="Arial" panose="020B0604020202020204" pitchFamily="34" charset="0"/>
                <a:cs typeface="Arial" panose="020B0604020202020204" pitchFamily="34" charset="0"/>
              </a:rPr>
              <a:t> A noise at 115 dB (what you would hear at the front row of a rock concert) is </a:t>
            </a:r>
            <a:r>
              <a:rPr lang="en-PH" sz="3200" dirty="0" smtClean="0">
                <a:latin typeface="Arial" panose="020B0604020202020204" pitchFamily="34" charset="0"/>
                <a:cs typeface="Arial" panose="020B0604020202020204" pitchFamily="34" charset="0"/>
              </a:rPr>
              <a:t>only safe </a:t>
            </a:r>
            <a:r>
              <a:rPr lang="en-PH" sz="3200" dirty="0">
                <a:latin typeface="Arial" panose="020B0604020202020204" pitchFamily="34" charset="0"/>
                <a:cs typeface="Arial" panose="020B0604020202020204" pitchFamily="34" charset="0"/>
              </a:rPr>
              <a:t>to listen to for about 15 minutes.</a:t>
            </a: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2006600" y="155576"/>
            <a:ext cx="8216900" cy="1331913"/>
          </a:xfrm>
          <a:noFill/>
          <a:ln/>
        </p:spPr>
        <p:txBody>
          <a:bodyPr/>
          <a:lstStyle/>
          <a:p>
            <a:r>
              <a:rPr lang="en-US" sz="4000" dirty="0" smtClean="0">
                <a:effectLst>
                  <a:outerShdw blurRad="38100" dist="38100" dir="2700000" algn="tl">
                    <a:srgbClr val="C0C0C0"/>
                  </a:outerShdw>
                </a:effectLst>
              </a:rPr>
              <a:t>HEARING PROTECTION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3368738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6" fill="hold" grpId="0" nodeType="clickEffect">
                                  <p:stCondLst>
                                    <p:cond delay="0"/>
                                  </p:stCondLst>
                                  <p:childTnLst>
                                    <p:set>
                                      <p:cBhvr>
                                        <p:cTn id="21" dur="1" fill="hold">
                                          <p:stCondLst>
                                            <p:cond delay="0"/>
                                          </p:stCondLst>
                                        </p:cTn>
                                        <p:tgtEl>
                                          <p:spTgt spid="9227"/>
                                        </p:tgtEl>
                                        <p:attrNameLst>
                                          <p:attrName>style.visibility</p:attrName>
                                        </p:attrNameLst>
                                      </p:cBhvr>
                                      <p:to>
                                        <p:strVal val="visible"/>
                                      </p:to>
                                    </p:set>
                                    <p:anim calcmode="lin" valueType="num">
                                      <p:cBhvr additive="base">
                                        <p:cTn id="22" dur="500" fill="hold"/>
                                        <p:tgtEl>
                                          <p:spTgt spid="9227"/>
                                        </p:tgtEl>
                                        <p:attrNameLst>
                                          <p:attrName>ppt_x</p:attrName>
                                        </p:attrNameLst>
                                      </p:cBhvr>
                                      <p:tavLst>
                                        <p:tav tm="0">
                                          <p:val>
                                            <p:strVal val="1+#ppt_w/2"/>
                                          </p:val>
                                        </p:tav>
                                        <p:tav tm="100000">
                                          <p:val>
                                            <p:strVal val="#ppt_x"/>
                                          </p:val>
                                        </p:tav>
                                      </p:tavLst>
                                    </p:anim>
                                    <p:anim calcmode="lin" valueType="num">
                                      <p:cBhvr additive="base">
                                        <p:cTn id="2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p:cNvSpPr>
            <a:spLocks noGrp="1" noChangeArrowheads="1"/>
          </p:cNvSpPr>
          <p:nvPr>
            <p:ph type="body" idx="1"/>
          </p:nvPr>
        </p:nvSpPr>
        <p:spPr>
          <a:xfrm>
            <a:off x="2286000" y="685800"/>
            <a:ext cx="7543800" cy="5334000"/>
          </a:xfrm>
          <a:solidFill>
            <a:srgbClr val="CCFFFF"/>
          </a:solidFill>
          <a:ln w="57150">
            <a:solidFill>
              <a:srgbClr val="FF0000"/>
            </a:solidFill>
            <a:miter lim="800000"/>
            <a:headEnd/>
            <a:tailEnd/>
          </a:ln>
        </p:spPr>
        <p:txBody>
          <a:bodyPr/>
          <a:lstStyle/>
          <a:p>
            <a:pPr marL="579438" indent="-465138">
              <a:buClr>
                <a:schemeClr val="bg1"/>
              </a:buClr>
              <a:buNone/>
            </a:pPr>
            <a:endParaRPr lang="en-US" sz="800" b="1" dirty="0">
              <a:solidFill>
                <a:schemeClr val="bg2"/>
              </a:solidFill>
              <a:latin typeface="Verdana" panose="020B0604030504040204" pitchFamily="34" charset="0"/>
            </a:endParaRPr>
          </a:p>
          <a:p>
            <a:pPr marL="579438" indent="-465138">
              <a:buClr>
                <a:schemeClr val="bg1"/>
              </a:buClr>
              <a:buFont typeface="Wingdings" panose="05000000000000000000" pitchFamily="2" charset="2"/>
              <a:buChar char=""/>
            </a:pPr>
            <a:r>
              <a:rPr lang="en-US" sz="2400" b="1" dirty="0">
                <a:solidFill>
                  <a:srgbClr val="002060"/>
                </a:solidFill>
                <a:latin typeface="Verdana" panose="020B0604030504040204" pitchFamily="34" charset="0"/>
              </a:rPr>
              <a:t>FACE AND EYE PROTECTION</a:t>
            </a:r>
          </a:p>
          <a:p>
            <a:pPr marL="579438" indent="-465138">
              <a:buClr>
                <a:schemeClr val="bg1"/>
              </a:buClr>
              <a:buNone/>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Hoods</a:t>
            </a:r>
          </a:p>
          <a:p>
            <a:pPr marL="1265238" lvl="1" indent="-571500">
              <a:buClr>
                <a:schemeClr val="bg1"/>
              </a:buClr>
              <a:buFont typeface="Wingdings" panose="05000000000000000000" pitchFamily="2" charset="2"/>
              <a:buChar char="F"/>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Spectacles and goggles</a:t>
            </a:r>
          </a:p>
          <a:p>
            <a:pPr marL="1265238" lvl="1" indent="-571500">
              <a:buClr>
                <a:schemeClr val="bg1"/>
              </a:buClr>
              <a:buFont typeface="Wingdings" panose="05000000000000000000" pitchFamily="2" charset="2"/>
              <a:buChar char="F"/>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Face shields</a:t>
            </a:r>
          </a:p>
          <a:p>
            <a:pPr marL="1265238" lvl="1" indent="-571500">
              <a:buClr>
                <a:schemeClr val="bg1"/>
              </a:buClr>
              <a:buFont typeface="Wingdings" panose="05000000000000000000" pitchFamily="2" charset="2"/>
              <a:buChar char="F"/>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Welding mask</a:t>
            </a:r>
          </a:p>
        </p:txBody>
      </p:sp>
      <p:pic>
        <p:nvPicPr>
          <p:cNvPr id="345091" name="Picture 3" descr="bd06716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75564" y="3352800"/>
            <a:ext cx="1773237"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1074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5090">
                                            <p:bg/>
                                          </p:spTgt>
                                        </p:tgtEl>
                                        <p:attrNameLst>
                                          <p:attrName>style.visibility</p:attrName>
                                        </p:attrNameLst>
                                      </p:cBhvr>
                                      <p:to>
                                        <p:strVal val="visible"/>
                                      </p:to>
                                    </p:set>
                                    <p:animEffect transition="in" filter="dissolve">
                                      <p:cBhvr>
                                        <p:cTn id="7" dur="500"/>
                                        <p:tgtEl>
                                          <p:spTgt spid="345090">
                                            <p:bg/>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45090">
                                            <p:txEl>
                                              <p:pRg st="1" end="1"/>
                                            </p:txEl>
                                          </p:spTgt>
                                        </p:tgtEl>
                                        <p:attrNameLst>
                                          <p:attrName>style.visibility</p:attrName>
                                        </p:attrNameLst>
                                      </p:cBhvr>
                                      <p:to>
                                        <p:strVal val="visible"/>
                                      </p:to>
                                    </p:set>
                                    <p:animEffect transition="in" filter="dissolve">
                                      <p:cBhvr>
                                        <p:cTn id="10" dur="500"/>
                                        <p:tgtEl>
                                          <p:spTgt spid="345090">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45090">
                                            <p:txEl>
                                              <p:pRg st="3" end="3"/>
                                            </p:txEl>
                                          </p:spTgt>
                                        </p:tgtEl>
                                        <p:attrNameLst>
                                          <p:attrName>style.visibility</p:attrName>
                                        </p:attrNameLst>
                                      </p:cBhvr>
                                      <p:to>
                                        <p:strVal val="visible"/>
                                      </p:to>
                                    </p:set>
                                    <p:animEffect transition="in" filter="dissolve">
                                      <p:cBhvr>
                                        <p:cTn id="13" dur="500"/>
                                        <p:tgtEl>
                                          <p:spTgt spid="345090">
                                            <p:txEl>
                                              <p:pRg st="3" end="3"/>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45090">
                                            <p:txEl>
                                              <p:pRg st="5" end="5"/>
                                            </p:txEl>
                                          </p:spTgt>
                                        </p:tgtEl>
                                        <p:attrNameLst>
                                          <p:attrName>style.visibility</p:attrName>
                                        </p:attrNameLst>
                                      </p:cBhvr>
                                      <p:to>
                                        <p:strVal val="visible"/>
                                      </p:to>
                                    </p:set>
                                    <p:animEffect transition="in" filter="dissolve">
                                      <p:cBhvr>
                                        <p:cTn id="16" dur="500"/>
                                        <p:tgtEl>
                                          <p:spTgt spid="345090">
                                            <p:txEl>
                                              <p:pRg st="5" end="5"/>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45090">
                                            <p:txEl>
                                              <p:pRg st="7" end="7"/>
                                            </p:txEl>
                                          </p:spTgt>
                                        </p:tgtEl>
                                        <p:attrNameLst>
                                          <p:attrName>style.visibility</p:attrName>
                                        </p:attrNameLst>
                                      </p:cBhvr>
                                      <p:to>
                                        <p:strVal val="visible"/>
                                      </p:to>
                                    </p:set>
                                    <p:animEffect transition="in" filter="dissolve">
                                      <p:cBhvr>
                                        <p:cTn id="19" dur="500"/>
                                        <p:tgtEl>
                                          <p:spTgt spid="345090">
                                            <p:txEl>
                                              <p:pRg st="7" end="7"/>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45090">
                                            <p:txEl>
                                              <p:pRg st="9" end="9"/>
                                            </p:txEl>
                                          </p:spTgt>
                                        </p:tgtEl>
                                        <p:attrNameLst>
                                          <p:attrName>style.visibility</p:attrName>
                                        </p:attrNameLst>
                                      </p:cBhvr>
                                      <p:to>
                                        <p:strVal val="visible"/>
                                      </p:to>
                                    </p:set>
                                    <p:animEffect transition="in" filter="dissolve">
                                      <p:cBhvr>
                                        <p:cTn id="22" dur="500"/>
                                        <p:tgtEl>
                                          <p:spTgt spid="345090">
                                            <p:txEl>
                                              <p:pRg st="9" end="9"/>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345091"/>
                                        </p:tgtEl>
                                        <p:attrNameLst>
                                          <p:attrName>style.visibility</p:attrName>
                                        </p:attrNameLst>
                                      </p:cBhvr>
                                      <p:to>
                                        <p:strVal val="visible"/>
                                      </p:to>
                                    </p:set>
                                    <p:animEffect transition="in" filter="dissolve">
                                      <p:cBhvr>
                                        <p:cTn id="25" dur="500"/>
                                        <p:tgtEl>
                                          <p:spTgt spid="345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0"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22</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dirty="0">
                <a:latin typeface="Arial" panose="020B0604020202020204" pitchFamily="34" charset="0"/>
                <a:cs typeface="Arial" panose="020B0604020202020204" pitchFamily="34" charset="0"/>
              </a:rPr>
              <a:t>Many eye injuries occur because workers are not wearing any eye protection, </a:t>
            </a:r>
            <a:r>
              <a:rPr lang="en-PH" sz="3200" dirty="0" smtClean="0">
                <a:latin typeface="Arial" panose="020B0604020202020204" pitchFamily="34" charset="0"/>
                <a:cs typeface="Arial" panose="020B0604020202020204" pitchFamily="34" charset="0"/>
              </a:rPr>
              <a:t>while others </a:t>
            </a:r>
            <a:r>
              <a:rPr lang="en-PH" sz="3200" dirty="0">
                <a:latin typeface="Arial" panose="020B0604020202020204" pitchFamily="34" charset="0"/>
                <a:cs typeface="Arial" panose="020B0604020202020204" pitchFamily="34" charset="0"/>
              </a:rPr>
              <a:t>result from wearing improper or poorly-fitting eye protection. </a:t>
            </a:r>
            <a:endParaRPr lang="en-PH" sz="3200" dirty="0" smtClean="0">
              <a:latin typeface="Arial" panose="020B0604020202020204" pitchFamily="34" charset="0"/>
              <a:cs typeface="Arial" panose="020B0604020202020204" pitchFamily="34" charset="0"/>
            </a:endParaRPr>
          </a:p>
          <a:p>
            <a:pPr marL="0" indent="0">
              <a:buNone/>
            </a:pPr>
            <a:r>
              <a:rPr lang="en-PH" sz="3200" dirty="0" smtClean="0">
                <a:latin typeface="Arial" panose="020B0604020202020204" pitchFamily="34" charset="0"/>
                <a:cs typeface="Arial" panose="020B0604020202020204" pitchFamily="34" charset="0"/>
              </a:rPr>
              <a:t>Always wear whatever </a:t>
            </a:r>
            <a:r>
              <a:rPr lang="en-PH" sz="3200" dirty="0">
                <a:latin typeface="Arial" panose="020B0604020202020204" pitchFamily="34" charset="0"/>
                <a:cs typeface="Arial" panose="020B0604020202020204" pitchFamily="34" charset="0"/>
              </a:rPr>
              <a:t>eye and face protection </a:t>
            </a:r>
            <a:r>
              <a:rPr lang="en-PH" sz="3200" dirty="0" smtClean="0">
                <a:latin typeface="Arial" panose="020B0604020202020204" pitchFamily="34" charset="0"/>
                <a:cs typeface="Arial" panose="020B0604020202020204" pitchFamily="34" charset="0"/>
              </a:rPr>
              <a:t>is appropriate</a:t>
            </a:r>
            <a:r>
              <a:rPr lang="en-PH" sz="3200" dirty="0">
                <a:latin typeface="Arial" panose="020B0604020202020204" pitchFamily="34" charset="0"/>
                <a:cs typeface="Arial" panose="020B0604020202020204" pitchFamily="34" charset="0"/>
              </a:rPr>
              <a:t>; always make sure it fits properly.</a:t>
            </a: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2006600" y="155576"/>
            <a:ext cx="8216900" cy="1331913"/>
          </a:xfrm>
          <a:noFill/>
          <a:ln/>
        </p:spPr>
        <p:txBody>
          <a:bodyPr/>
          <a:lstStyle/>
          <a:p>
            <a:r>
              <a:rPr lang="en-US" sz="4000" dirty="0" smtClean="0">
                <a:effectLst>
                  <a:outerShdw blurRad="38100" dist="38100" dir="2700000" algn="tl">
                    <a:srgbClr val="C0C0C0"/>
                  </a:outerShdw>
                </a:effectLst>
              </a:rPr>
              <a:t>EYE AND FACE PROTECTION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2714755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9227"/>
                                        </p:tgtEl>
                                        <p:attrNameLst>
                                          <p:attrName>style.visibility</p:attrName>
                                        </p:attrNameLst>
                                      </p:cBhvr>
                                      <p:to>
                                        <p:strVal val="visible"/>
                                      </p:to>
                                    </p:set>
                                    <p:anim calcmode="lin" valueType="num">
                                      <p:cBhvr additive="base">
                                        <p:cTn id="17" dur="500" fill="hold"/>
                                        <p:tgtEl>
                                          <p:spTgt spid="9227"/>
                                        </p:tgtEl>
                                        <p:attrNameLst>
                                          <p:attrName>ppt_x</p:attrName>
                                        </p:attrNameLst>
                                      </p:cBhvr>
                                      <p:tavLst>
                                        <p:tav tm="0">
                                          <p:val>
                                            <p:strVal val="1+#ppt_w/2"/>
                                          </p:val>
                                        </p:tav>
                                        <p:tav tm="100000">
                                          <p:val>
                                            <p:strVal val="#ppt_x"/>
                                          </p:val>
                                        </p:tav>
                                      </p:tavLst>
                                    </p:anim>
                                    <p:anim calcmode="lin" valueType="num">
                                      <p:cBhvr additive="base">
                                        <p:cTn id="1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23</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dirty="0">
                <a:latin typeface="Arial" panose="020B0604020202020204" pitchFamily="34" charset="0"/>
                <a:cs typeface="Arial" panose="020B0604020202020204" pitchFamily="34" charset="0"/>
              </a:rPr>
              <a:t>Normal prescription corrective lenses are not enough protection for </a:t>
            </a:r>
            <a:r>
              <a:rPr lang="en-PH" sz="3200" dirty="0" smtClean="0">
                <a:latin typeface="Arial" panose="020B0604020202020204" pitchFamily="34" charset="0"/>
                <a:cs typeface="Arial" panose="020B0604020202020204" pitchFamily="34" charset="0"/>
              </a:rPr>
              <a:t>construction situations</a:t>
            </a:r>
            <a:r>
              <a:rPr lang="en-PH" sz="3200" dirty="0">
                <a:latin typeface="Arial" panose="020B0604020202020204" pitchFamily="34" charset="0"/>
                <a:cs typeface="Arial" panose="020B0604020202020204" pitchFamily="34" charset="0"/>
              </a:rPr>
              <a:t>. If you usually wear corrective lenses, your employer should provide PPE that</a:t>
            </a:r>
          </a:p>
          <a:p>
            <a:pPr marL="0" indent="0">
              <a:buNone/>
            </a:pPr>
            <a:r>
              <a:rPr lang="en-PH" sz="3200" dirty="0">
                <a:latin typeface="Arial" panose="020B0604020202020204" pitchFamily="34" charset="0"/>
                <a:cs typeface="Arial" panose="020B0604020202020204" pitchFamily="34" charset="0"/>
              </a:rPr>
              <a:t>fits over your glasses or incorporates your prescription. </a:t>
            </a:r>
            <a:endParaRPr lang="en-PH" sz="3200" dirty="0" smtClean="0">
              <a:latin typeface="Arial" panose="020B0604020202020204" pitchFamily="34" charset="0"/>
              <a:cs typeface="Arial" panose="020B0604020202020204" pitchFamily="34" charset="0"/>
            </a:endParaRPr>
          </a:p>
          <a:p>
            <a:pPr marL="0" indent="0">
              <a:buNone/>
            </a:pPr>
            <a:endParaRPr lang="en-PH" sz="3200" dirty="0">
              <a:latin typeface="Arial" panose="020B0604020202020204" pitchFamily="34" charset="0"/>
              <a:cs typeface="Arial" panose="020B0604020202020204" pitchFamily="34" charset="0"/>
            </a:endParaRPr>
          </a:p>
          <a:p>
            <a:pPr marL="0" indent="0">
              <a:buNone/>
            </a:pPr>
            <a:r>
              <a:rPr lang="en-PH" sz="3200" dirty="0" smtClean="0">
                <a:latin typeface="Arial" panose="020B0604020202020204" pitchFamily="34" charset="0"/>
                <a:cs typeface="Arial" panose="020B0604020202020204" pitchFamily="34" charset="0"/>
              </a:rPr>
              <a:t>Protective </a:t>
            </a:r>
            <a:r>
              <a:rPr lang="en-PH" sz="3200" dirty="0">
                <a:latin typeface="Arial" panose="020B0604020202020204" pitchFamily="34" charset="0"/>
                <a:cs typeface="Arial" panose="020B0604020202020204" pitchFamily="34" charset="0"/>
              </a:rPr>
              <a:t>eyewear </a:t>
            </a:r>
            <a:r>
              <a:rPr lang="en-PH" sz="3200" dirty="0" smtClean="0">
                <a:latin typeface="Arial" panose="020B0604020202020204" pitchFamily="34" charset="0"/>
                <a:cs typeface="Arial" panose="020B0604020202020204" pitchFamily="34" charset="0"/>
              </a:rPr>
              <a:t>should never </a:t>
            </a:r>
            <a:r>
              <a:rPr lang="en-PH" sz="3200" dirty="0">
                <a:latin typeface="Arial" panose="020B0604020202020204" pitchFamily="34" charset="0"/>
                <a:cs typeface="Arial" panose="020B0604020202020204" pitchFamily="34" charset="0"/>
              </a:rPr>
              <a:t>interfere with the proper positioning of your prescription, because vision </a:t>
            </a:r>
            <a:r>
              <a:rPr lang="en-PH" sz="3200" dirty="0" smtClean="0">
                <a:latin typeface="Arial" panose="020B0604020202020204" pitchFamily="34" charset="0"/>
                <a:cs typeface="Arial" panose="020B0604020202020204" pitchFamily="34" charset="0"/>
              </a:rPr>
              <a:t>is important </a:t>
            </a:r>
            <a:r>
              <a:rPr lang="en-PH" sz="3200" dirty="0">
                <a:latin typeface="Arial" panose="020B0604020202020204" pitchFamily="34" charset="0"/>
                <a:cs typeface="Arial" panose="020B0604020202020204" pitchFamily="34" charset="0"/>
              </a:rPr>
              <a:t>on every worksite.</a:t>
            </a: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2006600" y="155576"/>
            <a:ext cx="8216900" cy="1331913"/>
          </a:xfrm>
          <a:noFill/>
          <a:ln/>
        </p:spPr>
        <p:txBody>
          <a:bodyPr/>
          <a:lstStyle/>
          <a:p>
            <a:r>
              <a:rPr lang="en-US" sz="4000" dirty="0" smtClean="0">
                <a:effectLst>
                  <a:outerShdw blurRad="38100" dist="38100" dir="2700000" algn="tl">
                    <a:srgbClr val="C0C0C0"/>
                  </a:outerShdw>
                </a:effectLst>
              </a:rPr>
              <a:t>EYE AND FACE PROTECTION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1710030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3" end="3"/>
                                            </p:txEl>
                                          </p:spTgt>
                                        </p:tgtEl>
                                        <p:attrNameLst>
                                          <p:attrName>style.visibility</p:attrName>
                                        </p:attrNameLst>
                                      </p:cBhvr>
                                      <p:to>
                                        <p:strVal val="visible"/>
                                      </p:to>
                                    </p:set>
                                    <p:animEffect transition="in" filter="box(out)">
                                      <p:cBhvr>
                                        <p:cTn id="17" dur="500"/>
                                        <p:tgtEl>
                                          <p:spTgt spid="9219">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6" fill="hold" grpId="0" nodeType="clickEffect">
                                  <p:stCondLst>
                                    <p:cond delay="0"/>
                                  </p:stCondLst>
                                  <p:childTnLst>
                                    <p:set>
                                      <p:cBhvr>
                                        <p:cTn id="21" dur="1" fill="hold">
                                          <p:stCondLst>
                                            <p:cond delay="0"/>
                                          </p:stCondLst>
                                        </p:cTn>
                                        <p:tgtEl>
                                          <p:spTgt spid="9227"/>
                                        </p:tgtEl>
                                        <p:attrNameLst>
                                          <p:attrName>style.visibility</p:attrName>
                                        </p:attrNameLst>
                                      </p:cBhvr>
                                      <p:to>
                                        <p:strVal val="visible"/>
                                      </p:to>
                                    </p:set>
                                    <p:anim calcmode="lin" valueType="num">
                                      <p:cBhvr additive="base">
                                        <p:cTn id="22" dur="500" fill="hold"/>
                                        <p:tgtEl>
                                          <p:spTgt spid="9227"/>
                                        </p:tgtEl>
                                        <p:attrNameLst>
                                          <p:attrName>ppt_x</p:attrName>
                                        </p:attrNameLst>
                                      </p:cBhvr>
                                      <p:tavLst>
                                        <p:tav tm="0">
                                          <p:val>
                                            <p:strVal val="1+#ppt_w/2"/>
                                          </p:val>
                                        </p:tav>
                                        <p:tav tm="100000">
                                          <p:val>
                                            <p:strVal val="#ppt_x"/>
                                          </p:val>
                                        </p:tav>
                                      </p:tavLst>
                                    </p:anim>
                                    <p:anim calcmode="lin" valueType="num">
                                      <p:cBhvr additive="base">
                                        <p:cTn id="2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24</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dirty="0">
                <a:latin typeface="Arial" panose="020B0604020202020204" pitchFamily="34" charset="0"/>
                <a:cs typeface="Arial" panose="020B0604020202020204" pitchFamily="34" charset="0"/>
              </a:rPr>
              <a:t>Some of the most common types of eye and face protection are listed below.</a:t>
            </a:r>
          </a:p>
          <a:p>
            <a:pPr marL="0" indent="0">
              <a:buNone/>
            </a:pPr>
            <a:r>
              <a:rPr lang="en-PH" sz="3200" dirty="0">
                <a:latin typeface="Arial" panose="020B0604020202020204" pitchFamily="34" charset="0"/>
                <a:cs typeface="Arial" panose="020B0604020202020204" pitchFamily="34" charset="0"/>
              </a:rPr>
              <a:t> Safety spectacles have frames constructed of metal or plastic and </a:t>
            </a:r>
            <a:r>
              <a:rPr lang="en-PH" sz="3200" dirty="0" smtClean="0">
                <a:latin typeface="Arial" panose="020B0604020202020204" pitchFamily="34" charset="0"/>
                <a:cs typeface="Arial" panose="020B0604020202020204" pitchFamily="34" charset="0"/>
              </a:rPr>
              <a:t>impact resistant </a:t>
            </a:r>
            <a:r>
              <a:rPr lang="en-PH" sz="3200" dirty="0">
                <a:latin typeface="Arial" panose="020B0604020202020204" pitchFamily="34" charset="0"/>
                <a:cs typeface="Arial" panose="020B0604020202020204" pitchFamily="34" charset="0"/>
              </a:rPr>
              <a:t>lenses made of impact-resistant material (usually plastic). </a:t>
            </a:r>
            <a:r>
              <a:rPr lang="en-PH" sz="3200" dirty="0" smtClean="0">
                <a:latin typeface="Arial" panose="020B0604020202020204" pitchFamily="34" charset="0"/>
                <a:cs typeface="Arial" panose="020B0604020202020204" pitchFamily="34" charset="0"/>
              </a:rPr>
              <a:t>Side shields </a:t>
            </a:r>
            <a:r>
              <a:rPr lang="en-PH" sz="3200" dirty="0">
                <a:latin typeface="Arial" panose="020B0604020202020204" pitchFamily="34" charset="0"/>
                <a:cs typeface="Arial" panose="020B0604020202020204" pitchFamily="34" charset="0"/>
              </a:rPr>
              <a:t>are available on some models.</a:t>
            </a:r>
          </a:p>
          <a:p>
            <a:pPr marL="0" indent="0">
              <a:buNone/>
            </a:pPr>
            <a:r>
              <a:rPr lang="en-PH" sz="3200" dirty="0">
                <a:latin typeface="Arial" panose="020B0604020202020204" pitchFamily="34" charset="0"/>
                <a:cs typeface="Arial" panose="020B0604020202020204" pitchFamily="34" charset="0"/>
              </a:rPr>
              <a:t> Goggles are tight-fitting eye protection that completely covers the eyes, the </a:t>
            </a:r>
            <a:r>
              <a:rPr lang="en-PH" sz="3200" dirty="0" smtClean="0">
                <a:latin typeface="Arial" panose="020B0604020202020204" pitchFamily="34" charset="0"/>
                <a:cs typeface="Arial" panose="020B0604020202020204" pitchFamily="34" charset="0"/>
              </a:rPr>
              <a:t>eye sockets</a:t>
            </a:r>
            <a:r>
              <a:rPr lang="en-PH" sz="3200" dirty="0">
                <a:latin typeface="Arial" panose="020B0604020202020204" pitchFamily="34" charset="0"/>
                <a:cs typeface="Arial" panose="020B0604020202020204" pitchFamily="34" charset="0"/>
              </a:rPr>
              <a:t>, and the facial area immediately surrounding the eyes. They </a:t>
            </a:r>
            <a:r>
              <a:rPr lang="en-PH" sz="3200" dirty="0" smtClean="0">
                <a:latin typeface="Arial" panose="020B0604020202020204" pitchFamily="34" charset="0"/>
                <a:cs typeface="Arial" panose="020B0604020202020204" pitchFamily="34" charset="0"/>
              </a:rPr>
              <a:t>protect against </a:t>
            </a:r>
            <a:r>
              <a:rPr lang="en-PH" sz="3200" dirty="0">
                <a:latin typeface="Arial" panose="020B0604020202020204" pitchFamily="34" charset="0"/>
                <a:cs typeface="Arial" panose="020B0604020202020204" pitchFamily="34" charset="0"/>
              </a:rPr>
              <a:t>impact, dust, and splashes. Some goggles are designed to fit </a:t>
            </a:r>
            <a:r>
              <a:rPr lang="en-PH" sz="3200" dirty="0" smtClean="0">
                <a:latin typeface="Arial" panose="020B0604020202020204" pitchFamily="34" charset="0"/>
                <a:cs typeface="Arial" panose="020B0604020202020204" pitchFamily="34" charset="0"/>
              </a:rPr>
              <a:t>over prescription </a:t>
            </a:r>
            <a:r>
              <a:rPr lang="en-PH" sz="3200" dirty="0">
                <a:latin typeface="Arial" panose="020B0604020202020204" pitchFamily="34" charset="0"/>
                <a:cs typeface="Arial" panose="020B0604020202020204" pitchFamily="34" charset="0"/>
              </a:rPr>
              <a:t>corrective lenses.</a:t>
            </a:r>
          </a:p>
          <a:p>
            <a:pPr marL="0" indent="0">
              <a:buNone/>
            </a:pP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TYPES OF EYE AND FACE PROTECTION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3413420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6" fill="hold" grpId="0" nodeType="clickEffect">
                                  <p:stCondLst>
                                    <p:cond delay="0"/>
                                  </p:stCondLst>
                                  <p:childTnLst>
                                    <p:set>
                                      <p:cBhvr>
                                        <p:cTn id="21" dur="1" fill="hold">
                                          <p:stCondLst>
                                            <p:cond delay="0"/>
                                          </p:stCondLst>
                                        </p:cTn>
                                        <p:tgtEl>
                                          <p:spTgt spid="9227"/>
                                        </p:tgtEl>
                                        <p:attrNameLst>
                                          <p:attrName>style.visibility</p:attrName>
                                        </p:attrNameLst>
                                      </p:cBhvr>
                                      <p:to>
                                        <p:strVal val="visible"/>
                                      </p:to>
                                    </p:set>
                                    <p:anim calcmode="lin" valueType="num">
                                      <p:cBhvr additive="base">
                                        <p:cTn id="22" dur="500" fill="hold"/>
                                        <p:tgtEl>
                                          <p:spTgt spid="9227"/>
                                        </p:tgtEl>
                                        <p:attrNameLst>
                                          <p:attrName>ppt_x</p:attrName>
                                        </p:attrNameLst>
                                      </p:cBhvr>
                                      <p:tavLst>
                                        <p:tav tm="0">
                                          <p:val>
                                            <p:strVal val="1+#ppt_w/2"/>
                                          </p:val>
                                        </p:tav>
                                        <p:tav tm="100000">
                                          <p:val>
                                            <p:strVal val="#ppt_x"/>
                                          </p:val>
                                        </p:tav>
                                      </p:tavLst>
                                    </p:anim>
                                    <p:anim calcmode="lin" valueType="num">
                                      <p:cBhvr additive="base">
                                        <p:cTn id="2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25</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dirty="0">
                <a:latin typeface="Arial" panose="020B0604020202020204" pitchFamily="34" charset="0"/>
                <a:cs typeface="Arial" panose="020B0604020202020204" pitchFamily="34" charset="0"/>
              </a:rPr>
              <a:t>Some of the most common types of eye and face protection are listed below.</a:t>
            </a:r>
          </a:p>
          <a:p>
            <a:pPr marL="0" indent="0">
              <a:buNone/>
            </a:pPr>
            <a:r>
              <a:rPr lang="en-PH" sz="3200" dirty="0" smtClean="0">
                <a:latin typeface="Arial" panose="020B0604020202020204" pitchFamily="34" charset="0"/>
                <a:cs typeface="Arial" panose="020B0604020202020204" pitchFamily="34" charset="0"/>
              </a:rPr>
              <a:t> </a:t>
            </a:r>
            <a:r>
              <a:rPr lang="en-PH" sz="3200" dirty="0">
                <a:latin typeface="Arial" panose="020B0604020202020204" pitchFamily="34" charset="0"/>
                <a:cs typeface="Arial" panose="020B0604020202020204" pitchFamily="34" charset="0"/>
              </a:rPr>
              <a:t>Welding shields are constructed of vulcanized </a:t>
            </a:r>
            <a:r>
              <a:rPr lang="en-PH" sz="3200" dirty="0" err="1">
                <a:latin typeface="Arial" panose="020B0604020202020204" pitchFamily="34" charset="0"/>
                <a:cs typeface="Arial" panose="020B0604020202020204" pitchFamily="34" charset="0"/>
              </a:rPr>
              <a:t>fiber</a:t>
            </a:r>
            <a:r>
              <a:rPr lang="en-PH" sz="3200" dirty="0">
                <a:latin typeface="Arial" panose="020B0604020202020204" pitchFamily="34" charset="0"/>
                <a:cs typeface="Arial" panose="020B0604020202020204" pitchFamily="34" charset="0"/>
              </a:rPr>
              <a:t> or fiberglass and fitted </a:t>
            </a:r>
            <a:r>
              <a:rPr lang="en-PH" sz="3200" dirty="0" smtClean="0">
                <a:latin typeface="Arial" panose="020B0604020202020204" pitchFamily="34" charset="0"/>
                <a:cs typeface="Arial" panose="020B0604020202020204" pitchFamily="34" charset="0"/>
              </a:rPr>
              <a:t>with a </a:t>
            </a:r>
            <a:r>
              <a:rPr lang="en-PH" sz="3200" dirty="0">
                <a:latin typeface="Arial" panose="020B0604020202020204" pitchFamily="34" charset="0"/>
                <a:cs typeface="Arial" panose="020B0604020202020204" pitchFamily="34" charset="0"/>
              </a:rPr>
              <a:t>filtered lens, and protect eyes from burns caused by infrared or intense </a:t>
            </a:r>
            <a:r>
              <a:rPr lang="en-PH" sz="3200" dirty="0" smtClean="0">
                <a:latin typeface="Arial" panose="020B0604020202020204" pitchFamily="34" charset="0"/>
                <a:cs typeface="Arial" panose="020B0604020202020204" pitchFamily="34" charset="0"/>
              </a:rPr>
              <a:t>radiant light</a:t>
            </a:r>
            <a:r>
              <a:rPr lang="en-PH" sz="3200" dirty="0">
                <a:latin typeface="Arial" panose="020B0604020202020204" pitchFamily="34" charset="0"/>
                <a:cs typeface="Arial" panose="020B0604020202020204" pitchFamily="34" charset="0"/>
              </a:rPr>
              <a:t>. They also protect both the eyes and face from flying sparks, metal </a:t>
            </a:r>
            <a:r>
              <a:rPr lang="en-PH" sz="3200" dirty="0" smtClean="0">
                <a:latin typeface="Arial" panose="020B0604020202020204" pitchFamily="34" charset="0"/>
                <a:cs typeface="Arial" panose="020B0604020202020204" pitchFamily="34" charset="0"/>
              </a:rPr>
              <a:t>spatter, and </a:t>
            </a:r>
            <a:r>
              <a:rPr lang="en-PH" sz="3200" dirty="0">
                <a:latin typeface="Arial" panose="020B0604020202020204" pitchFamily="34" charset="0"/>
                <a:cs typeface="Arial" panose="020B0604020202020204" pitchFamily="34" charset="0"/>
              </a:rPr>
              <a:t>slag chips produced during welding, brazing, soldering and </a:t>
            </a:r>
            <a:r>
              <a:rPr lang="en-PH" sz="3200" dirty="0" smtClean="0">
                <a:latin typeface="Arial" panose="020B0604020202020204" pitchFamily="34" charset="0"/>
                <a:cs typeface="Arial" panose="020B0604020202020204" pitchFamily="34" charset="0"/>
              </a:rPr>
              <a:t>cutting operations</a:t>
            </a:r>
            <a:r>
              <a:rPr lang="en-PH" sz="3200" dirty="0">
                <a:latin typeface="Arial" panose="020B0604020202020204" pitchFamily="34" charset="0"/>
                <a:cs typeface="Arial" panose="020B0604020202020204" pitchFamily="34" charset="0"/>
              </a:rPr>
              <a:t>. The shade number of the lens should be high enough to </a:t>
            </a:r>
            <a:r>
              <a:rPr lang="en-PH" sz="3200" dirty="0" smtClean="0">
                <a:latin typeface="Arial" panose="020B0604020202020204" pitchFamily="34" charset="0"/>
                <a:cs typeface="Arial" panose="020B0604020202020204" pitchFamily="34" charset="0"/>
              </a:rPr>
              <a:t>protect against </a:t>
            </a:r>
            <a:r>
              <a:rPr lang="en-PH" sz="3200" dirty="0">
                <a:latin typeface="Arial" panose="020B0604020202020204" pitchFamily="34" charset="0"/>
                <a:cs typeface="Arial" panose="020B0604020202020204" pitchFamily="34" charset="0"/>
              </a:rPr>
              <a:t>the specific dangers of your job</a:t>
            </a:r>
            <a:r>
              <a:rPr lang="en-PH" sz="3200" dirty="0" smtClean="0">
                <a:latin typeface="Arial" panose="020B0604020202020204" pitchFamily="34" charset="0"/>
                <a:cs typeface="Arial" panose="020B0604020202020204" pitchFamily="34" charset="0"/>
              </a:rPr>
              <a:t>.</a:t>
            </a:r>
            <a:endParaRPr lang="en-PH"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TYPES OF EYE AND FACE PROTECTION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568352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9227"/>
                                        </p:tgtEl>
                                        <p:attrNameLst>
                                          <p:attrName>style.visibility</p:attrName>
                                        </p:attrNameLst>
                                      </p:cBhvr>
                                      <p:to>
                                        <p:strVal val="visible"/>
                                      </p:to>
                                    </p:set>
                                    <p:anim calcmode="lin" valueType="num">
                                      <p:cBhvr additive="base">
                                        <p:cTn id="17" dur="500" fill="hold"/>
                                        <p:tgtEl>
                                          <p:spTgt spid="9227"/>
                                        </p:tgtEl>
                                        <p:attrNameLst>
                                          <p:attrName>ppt_x</p:attrName>
                                        </p:attrNameLst>
                                      </p:cBhvr>
                                      <p:tavLst>
                                        <p:tav tm="0">
                                          <p:val>
                                            <p:strVal val="1+#ppt_w/2"/>
                                          </p:val>
                                        </p:tav>
                                        <p:tav tm="100000">
                                          <p:val>
                                            <p:strVal val="#ppt_x"/>
                                          </p:val>
                                        </p:tav>
                                      </p:tavLst>
                                    </p:anim>
                                    <p:anim calcmode="lin" valueType="num">
                                      <p:cBhvr additive="base">
                                        <p:cTn id="1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26</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dirty="0">
                <a:latin typeface="Arial" panose="020B0604020202020204" pitchFamily="34" charset="0"/>
                <a:cs typeface="Arial" panose="020B0604020202020204" pitchFamily="34" charset="0"/>
              </a:rPr>
              <a:t>Some of the most common types of eye and face protection are listed below.</a:t>
            </a:r>
          </a:p>
          <a:p>
            <a:pPr marL="0" indent="0">
              <a:buNone/>
            </a:pPr>
            <a:r>
              <a:rPr lang="en-PH" sz="3200" dirty="0" smtClean="0">
                <a:latin typeface="Arial" panose="020B0604020202020204" pitchFamily="34" charset="0"/>
                <a:cs typeface="Arial" panose="020B0604020202020204" pitchFamily="34" charset="0"/>
              </a:rPr>
              <a:t> </a:t>
            </a:r>
            <a:r>
              <a:rPr lang="en-PH" sz="3200" dirty="0">
                <a:latin typeface="Arial" panose="020B0604020202020204" pitchFamily="34" charset="0"/>
                <a:cs typeface="Arial" panose="020B0604020202020204" pitchFamily="34" charset="0"/>
              </a:rPr>
              <a:t>Face shields are transparent sheets of plastic that extend from the eyebrows </a:t>
            </a:r>
            <a:r>
              <a:rPr lang="en-PH" sz="3200" dirty="0" smtClean="0">
                <a:latin typeface="Arial" panose="020B0604020202020204" pitchFamily="34" charset="0"/>
                <a:cs typeface="Arial" panose="020B0604020202020204" pitchFamily="34" charset="0"/>
              </a:rPr>
              <a:t>to below </a:t>
            </a:r>
            <a:r>
              <a:rPr lang="en-PH" sz="3200" dirty="0">
                <a:latin typeface="Arial" panose="020B0604020202020204" pitchFamily="34" charset="0"/>
                <a:cs typeface="Arial" panose="020B0604020202020204" pitchFamily="34" charset="0"/>
              </a:rPr>
              <a:t>the chin and across the entire width of the employee’s head. Some </a:t>
            </a:r>
            <a:r>
              <a:rPr lang="en-PH" sz="3200" dirty="0" smtClean="0">
                <a:latin typeface="Arial" panose="020B0604020202020204" pitchFamily="34" charset="0"/>
                <a:cs typeface="Arial" panose="020B0604020202020204" pitchFamily="34" charset="0"/>
              </a:rPr>
              <a:t>are polarized </a:t>
            </a:r>
            <a:r>
              <a:rPr lang="en-PH" sz="3200" dirty="0">
                <a:latin typeface="Arial" panose="020B0604020202020204" pitchFamily="34" charset="0"/>
                <a:cs typeface="Arial" panose="020B0604020202020204" pitchFamily="34" charset="0"/>
              </a:rPr>
              <a:t>for glare protection. Face shields protect against nuisance dusts and</a:t>
            </a:r>
          </a:p>
          <a:p>
            <a:pPr marL="0" indent="0">
              <a:buNone/>
            </a:pPr>
            <a:r>
              <a:rPr lang="en-PH" sz="3200" dirty="0">
                <a:latin typeface="Arial" panose="020B0604020202020204" pitchFamily="34" charset="0"/>
                <a:cs typeface="Arial" panose="020B0604020202020204" pitchFamily="34" charset="0"/>
              </a:rPr>
              <a:t>potential splashes or sprays of hazardous liquids but will not provide </a:t>
            </a:r>
            <a:r>
              <a:rPr lang="en-PH" sz="3200" dirty="0" smtClean="0">
                <a:latin typeface="Arial" panose="020B0604020202020204" pitchFamily="34" charset="0"/>
                <a:cs typeface="Arial" panose="020B0604020202020204" pitchFamily="34" charset="0"/>
              </a:rPr>
              <a:t>adequate protection </a:t>
            </a:r>
            <a:r>
              <a:rPr lang="en-PH" sz="3200" dirty="0">
                <a:latin typeface="Arial" panose="020B0604020202020204" pitchFamily="34" charset="0"/>
                <a:cs typeface="Arial" panose="020B0604020202020204" pitchFamily="34" charset="0"/>
              </a:rPr>
              <a:t>against impact hazards. Face shields used in combination </a:t>
            </a:r>
            <a:r>
              <a:rPr lang="en-PH" sz="3200" dirty="0" smtClean="0">
                <a:latin typeface="Arial" panose="020B0604020202020204" pitchFamily="34" charset="0"/>
                <a:cs typeface="Arial" panose="020B0604020202020204" pitchFamily="34" charset="0"/>
              </a:rPr>
              <a:t>with goggles </a:t>
            </a:r>
            <a:r>
              <a:rPr lang="en-PH" sz="3200" dirty="0">
                <a:latin typeface="Arial" panose="020B0604020202020204" pitchFamily="34" charset="0"/>
                <a:cs typeface="Arial" panose="020B0604020202020204" pitchFamily="34" charset="0"/>
              </a:rPr>
              <a:t>or safety spectacles will provide additional protection against impact</a:t>
            </a:r>
          </a:p>
          <a:p>
            <a:pPr marL="0" indent="0">
              <a:buNone/>
            </a:pPr>
            <a:r>
              <a:rPr lang="en-PH" sz="3200" dirty="0">
                <a:latin typeface="Arial" panose="020B0604020202020204" pitchFamily="34" charset="0"/>
                <a:cs typeface="Arial" panose="020B0604020202020204" pitchFamily="34" charset="0"/>
              </a:rPr>
              <a:t>hazards.</a:t>
            </a: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TYPES OF EYE AND FACE PROTECTION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2428200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box(out)">
                                      <p:cBhvr>
                                        <p:cTn id="22" dur="500"/>
                                        <p:tgtEl>
                                          <p:spTgt spid="92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6" fill="hold" grpId="0" nodeType="clickEffect">
                                  <p:stCondLst>
                                    <p:cond delay="0"/>
                                  </p:stCondLst>
                                  <p:childTnLst>
                                    <p:set>
                                      <p:cBhvr>
                                        <p:cTn id="26" dur="1" fill="hold">
                                          <p:stCondLst>
                                            <p:cond delay="0"/>
                                          </p:stCondLst>
                                        </p:cTn>
                                        <p:tgtEl>
                                          <p:spTgt spid="9227"/>
                                        </p:tgtEl>
                                        <p:attrNameLst>
                                          <p:attrName>style.visibility</p:attrName>
                                        </p:attrNameLst>
                                      </p:cBhvr>
                                      <p:to>
                                        <p:strVal val="visible"/>
                                      </p:to>
                                    </p:set>
                                    <p:anim calcmode="lin" valueType="num">
                                      <p:cBhvr additive="base">
                                        <p:cTn id="27" dur="500" fill="hold"/>
                                        <p:tgtEl>
                                          <p:spTgt spid="9227"/>
                                        </p:tgtEl>
                                        <p:attrNameLst>
                                          <p:attrName>ppt_x</p:attrName>
                                        </p:attrNameLst>
                                      </p:cBhvr>
                                      <p:tavLst>
                                        <p:tav tm="0">
                                          <p:val>
                                            <p:strVal val="1+#ppt_w/2"/>
                                          </p:val>
                                        </p:tav>
                                        <p:tav tm="100000">
                                          <p:val>
                                            <p:strVal val="#ppt_x"/>
                                          </p:val>
                                        </p:tav>
                                      </p:tavLst>
                                    </p:anim>
                                    <p:anim calcmode="lin" valueType="num">
                                      <p:cBhvr additive="base">
                                        <p:cTn id="2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7138" name="Picture 2" descr="spectacles PPe"/>
          <p:cNvPicPr>
            <a:picLocks noGrp="1" noChangeAspect="1" noChangeArrowheads="1"/>
          </p:cNvPicPr>
          <p:nvPr>
            <p:ph type="body" sz="half" idx="1"/>
          </p:nvPr>
        </p:nvPicPr>
        <p:blipFill>
          <a:blip r:embed="rId3" cstate="print">
            <a:extLst>
              <a:ext uri="{28A0092B-C50C-407E-A947-70E740481C1C}">
                <a14:useLocalDpi xmlns:a14="http://schemas.microsoft.com/office/drawing/2010/main" val="0"/>
              </a:ext>
            </a:extLst>
          </a:blip>
          <a:srcRect l="2118" b="2484"/>
          <a:stretch>
            <a:fillRect/>
          </a:stretch>
        </p:blipFill>
        <p:spPr>
          <a:xfrm>
            <a:off x="2363788" y="228601"/>
            <a:ext cx="3427412" cy="3046413"/>
          </a:xfr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7139" name="Picture 3"/>
          <p:cNvPicPr>
            <a:picLocks noGrp="1" noChangeAspect="1" noChangeArrowheads="1"/>
          </p:cNvPicPr>
          <p:nvPr>
            <p:ph type="body" sz="half" idx="2"/>
          </p:nvPr>
        </p:nvPicPr>
        <p:blipFill>
          <a:blip r:embed="rId4">
            <a:extLst>
              <a:ext uri="{28A0092B-C50C-407E-A947-70E740481C1C}">
                <a14:useLocalDpi xmlns:a14="http://schemas.microsoft.com/office/drawing/2010/main" val="0"/>
              </a:ext>
            </a:extLst>
          </a:blip>
          <a:srcRect t="4959" r="3712" b="4959"/>
          <a:stretch>
            <a:fillRect/>
          </a:stretch>
        </p:blipFill>
        <p:spPr>
          <a:xfrm>
            <a:off x="6019801" y="227014"/>
            <a:ext cx="3730625" cy="3051175"/>
          </a:xfrm>
          <a:noFill/>
          <a:ln w="57150">
            <a:solidFill>
              <a:srgbClr val="FF0000"/>
            </a:solidFill>
            <a:miter lim="800000"/>
            <a:headEnd/>
            <a:tailEnd/>
          </a:ln>
        </p:spPr>
      </p:pic>
      <p:pic>
        <p:nvPicPr>
          <p:cNvPr id="34714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62200" y="3429000"/>
            <a:ext cx="3429000" cy="320040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7141" name="Picture 5"/>
          <p:cNvPicPr>
            <a:picLocks noChangeAspect="1" noChangeArrowheads="1"/>
          </p:cNvPicPr>
          <p:nvPr/>
        </p:nvPicPr>
        <p:blipFill>
          <a:blip r:embed="rId6">
            <a:extLst>
              <a:ext uri="{28A0092B-C50C-407E-A947-70E740481C1C}">
                <a14:useLocalDpi xmlns:a14="http://schemas.microsoft.com/office/drawing/2010/main" val="0"/>
              </a:ext>
            </a:extLst>
          </a:blip>
          <a:srcRect l="1819" r="3636"/>
          <a:stretch>
            <a:fillRect/>
          </a:stretch>
        </p:blipFill>
        <p:spPr bwMode="auto">
          <a:xfrm>
            <a:off x="6019800" y="3429000"/>
            <a:ext cx="3733800" cy="320040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0459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47138"/>
                                        </p:tgtEl>
                                        <p:attrNameLst>
                                          <p:attrName>style.visibility</p:attrName>
                                        </p:attrNameLst>
                                      </p:cBhvr>
                                      <p:to>
                                        <p:strVal val="visible"/>
                                      </p:to>
                                    </p:set>
                                    <p:animEffect transition="in" filter="dissolve">
                                      <p:cBhvr>
                                        <p:cTn id="7" dur="500"/>
                                        <p:tgtEl>
                                          <p:spTgt spid="347138"/>
                                        </p:tgtEl>
                                      </p:cBhvr>
                                    </p:animEffect>
                                  </p:childTnLst>
                                </p:cTn>
                              </p:par>
                              <p:par>
                                <p:cTn id="8" presetID="9" presetClass="entr" presetSubtype="0" fill="hold" nodeType="withEffect">
                                  <p:stCondLst>
                                    <p:cond delay="0"/>
                                  </p:stCondLst>
                                  <p:childTnLst>
                                    <p:set>
                                      <p:cBhvr>
                                        <p:cTn id="9" dur="1" fill="hold">
                                          <p:stCondLst>
                                            <p:cond delay="0"/>
                                          </p:stCondLst>
                                        </p:cTn>
                                        <p:tgtEl>
                                          <p:spTgt spid="347139"/>
                                        </p:tgtEl>
                                        <p:attrNameLst>
                                          <p:attrName>style.visibility</p:attrName>
                                        </p:attrNameLst>
                                      </p:cBhvr>
                                      <p:to>
                                        <p:strVal val="visible"/>
                                      </p:to>
                                    </p:set>
                                    <p:animEffect transition="in" filter="dissolve">
                                      <p:cBhvr>
                                        <p:cTn id="10" dur="500"/>
                                        <p:tgtEl>
                                          <p:spTgt spid="347139"/>
                                        </p:tgtEl>
                                      </p:cBhvr>
                                    </p:animEffect>
                                  </p:childTnLst>
                                </p:cTn>
                              </p:par>
                              <p:par>
                                <p:cTn id="11" presetID="9" presetClass="entr" presetSubtype="0" fill="hold" nodeType="withEffect">
                                  <p:stCondLst>
                                    <p:cond delay="0"/>
                                  </p:stCondLst>
                                  <p:childTnLst>
                                    <p:set>
                                      <p:cBhvr>
                                        <p:cTn id="12" dur="1" fill="hold">
                                          <p:stCondLst>
                                            <p:cond delay="0"/>
                                          </p:stCondLst>
                                        </p:cTn>
                                        <p:tgtEl>
                                          <p:spTgt spid="347140"/>
                                        </p:tgtEl>
                                        <p:attrNameLst>
                                          <p:attrName>style.visibility</p:attrName>
                                        </p:attrNameLst>
                                      </p:cBhvr>
                                      <p:to>
                                        <p:strVal val="visible"/>
                                      </p:to>
                                    </p:set>
                                    <p:animEffect transition="in" filter="dissolve">
                                      <p:cBhvr>
                                        <p:cTn id="13" dur="500"/>
                                        <p:tgtEl>
                                          <p:spTgt spid="347140"/>
                                        </p:tgtEl>
                                      </p:cBhvr>
                                    </p:animEffect>
                                  </p:childTnLst>
                                </p:cTn>
                              </p:par>
                              <p:par>
                                <p:cTn id="14" presetID="9" presetClass="entr" presetSubtype="0" fill="hold" nodeType="withEffect">
                                  <p:stCondLst>
                                    <p:cond delay="0"/>
                                  </p:stCondLst>
                                  <p:childTnLst>
                                    <p:set>
                                      <p:cBhvr>
                                        <p:cTn id="15" dur="1" fill="hold">
                                          <p:stCondLst>
                                            <p:cond delay="0"/>
                                          </p:stCondLst>
                                        </p:cTn>
                                        <p:tgtEl>
                                          <p:spTgt spid="347141"/>
                                        </p:tgtEl>
                                        <p:attrNameLst>
                                          <p:attrName>style.visibility</p:attrName>
                                        </p:attrNameLst>
                                      </p:cBhvr>
                                      <p:to>
                                        <p:strVal val="visible"/>
                                      </p:to>
                                    </p:set>
                                    <p:animEffect transition="in" filter="dissolve">
                                      <p:cBhvr>
                                        <p:cTn id="16" dur="500"/>
                                        <p:tgtEl>
                                          <p:spTgt spid="347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15996" t="2533" r="15996" b="3732"/>
          <a:stretch>
            <a:fillRect/>
          </a:stretch>
        </p:blipFill>
        <p:spPr>
          <a:xfrm>
            <a:off x="3276600" y="228600"/>
            <a:ext cx="5638800" cy="6400800"/>
          </a:xfrm>
          <a:noFill/>
          <a:ln w="57150">
            <a:solidFill>
              <a:srgbClr val="FF0000"/>
            </a:solidFill>
            <a:miter lim="800000"/>
            <a:headEnd/>
            <a:tailEnd/>
          </a:ln>
        </p:spPr>
      </p:pic>
    </p:spTree>
    <p:extLst>
      <p:ext uri="{BB962C8B-B14F-4D97-AF65-F5344CB8AC3E}">
        <p14:creationId xmlns:p14="http://schemas.microsoft.com/office/powerpoint/2010/main" val="3584773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54626"/>
                                        </p:tgtEl>
                                        <p:attrNameLst>
                                          <p:attrName>style.visibility</p:attrName>
                                        </p:attrNameLst>
                                      </p:cBhvr>
                                      <p:to>
                                        <p:strVal val="visible"/>
                                      </p:to>
                                    </p:set>
                                    <p:animEffect transition="in" filter="dissolve">
                                      <p:cBhvr>
                                        <p:cTn id="7" dur="500"/>
                                        <p:tgtEl>
                                          <p:spTgt spid="154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body" idx="1"/>
          </p:nvPr>
        </p:nvSpPr>
        <p:spPr>
          <a:xfrm>
            <a:off x="1981200" y="762000"/>
            <a:ext cx="8229600" cy="5105400"/>
          </a:xfrm>
          <a:solidFill>
            <a:srgbClr val="CCFFFF"/>
          </a:solidFill>
          <a:ln w="57150">
            <a:solidFill>
              <a:srgbClr val="FF0000"/>
            </a:solidFill>
            <a:miter lim="800000"/>
            <a:headEnd/>
            <a:tailEnd/>
          </a:ln>
        </p:spPr>
        <p:txBody>
          <a:bodyPr/>
          <a:lstStyle/>
          <a:p>
            <a:pPr marL="579438" indent="-465138">
              <a:buClr>
                <a:schemeClr val="bg1"/>
              </a:buClr>
              <a:buNone/>
            </a:pPr>
            <a:endParaRPr lang="en-US" sz="800" b="1" dirty="0">
              <a:solidFill>
                <a:schemeClr val="bg2"/>
              </a:solidFill>
              <a:latin typeface="Verdana" panose="020B0604030504040204" pitchFamily="34" charset="0"/>
            </a:endParaRPr>
          </a:p>
          <a:p>
            <a:pPr marL="579438" indent="-465138">
              <a:buClr>
                <a:schemeClr val="bg1"/>
              </a:buClr>
              <a:buFont typeface="Wingdings" panose="05000000000000000000" pitchFamily="2" charset="2"/>
              <a:buChar char=""/>
            </a:pPr>
            <a:r>
              <a:rPr lang="en-US" sz="2400" b="1" dirty="0">
                <a:solidFill>
                  <a:srgbClr val="002060"/>
                </a:solidFill>
                <a:latin typeface="Verdana" panose="020B0604030504040204" pitchFamily="34" charset="0"/>
              </a:rPr>
              <a:t>RESPIRATORY PROTECTION</a:t>
            </a:r>
          </a:p>
          <a:p>
            <a:pPr marL="579438" indent="-465138">
              <a:buClr>
                <a:schemeClr val="bg1"/>
              </a:buClr>
              <a:buNone/>
            </a:pPr>
            <a:endParaRPr lang="en-US" sz="2400"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Oxygen or air breathing apparatus (SCBA)</a:t>
            </a:r>
          </a:p>
          <a:p>
            <a:pPr marL="1265238" lvl="1" indent="-571500">
              <a:buClr>
                <a:schemeClr val="bg1"/>
              </a:buClr>
              <a:buFont typeface="Wingdings" panose="05000000000000000000" pitchFamily="2" charset="2"/>
              <a:buChar char="F"/>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Supplied air respirators</a:t>
            </a:r>
          </a:p>
          <a:p>
            <a:pPr marL="1265238" lvl="1" indent="-571500">
              <a:buClr>
                <a:schemeClr val="bg1"/>
              </a:buClr>
              <a:buFont typeface="Wingdings" panose="05000000000000000000" pitchFamily="2" charset="2"/>
              <a:buChar char="F"/>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Canister and cartridge respirators</a:t>
            </a:r>
          </a:p>
          <a:p>
            <a:pPr marL="1265238" lvl="1" indent="-571500">
              <a:buClr>
                <a:schemeClr val="bg1"/>
              </a:buClr>
              <a:buFont typeface="Wingdings" panose="05000000000000000000" pitchFamily="2" charset="2"/>
              <a:buChar char="F"/>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err="1">
                <a:solidFill>
                  <a:srgbClr val="002060"/>
                </a:solidFill>
                <a:latin typeface="Verdana" panose="020B0604030504040204" pitchFamily="34" charset="0"/>
              </a:rPr>
              <a:t>Dispersoid</a:t>
            </a:r>
            <a:r>
              <a:rPr lang="en-US" b="1" dirty="0">
                <a:solidFill>
                  <a:srgbClr val="002060"/>
                </a:solidFill>
                <a:latin typeface="Verdana" panose="020B0604030504040204" pitchFamily="34" charset="0"/>
              </a:rPr>
              <a:t> filter respirators</a:t>
            </a:r>
          </a:p>
        </p:txBody>
      </p:sp>
    </p:spTree>
    <p:extLst>
      <p:ext uri="{BB962C8B-B14F-4D97-AF65-F5344CB8AC3E}">
        <p14:creationId xmlns:p14="http://schemas.microsoft.com/office/powerpoint/2010/main" val="995091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9186">
                                            <p:bg/>
                                          </p:spTgt>
                                        </p:tgtEl>
                                        <p:attrNameLst>
                                          <p:attrName>style.visibility</p:attrName>
                                        </p:attrNameLst>
                                      </p:cBhvr>
                                      <p:to>
                                        <p:strVal val="visible"/>
                                      </p:to>
                                    </p:set>
                                    <p:animEffect transition="in" filter="dissolve">
                                      <p:cBhvr>
                                        <p:cTn id="7" dur="500"/>
                                        <p:tgtEl>
                                          <p:spTgt spid="349186">
                                            <p:bg/>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49186">
                                            <p:txEl>
                                              <p:pRg st="1" end="1"/>
                                            </p:txEl>
                                          </p:spTgt>
                                        </p:tgtEl>
                                        <p:attrNameLst>
                                          <p:attrName>style.visibility</p:attrName>
                                        </p:attrNameLst>
                                      </p:cBhvr>
                                      <p:to>
                                        <p:strVal val="visible"/>
                                      </p:to>
                                    </p:set>
                                    <p:animEffect transition="in" filter="dissolve">
                                      <p:cBhvr>
                                        <p:cTn id="10" dur="500"/>
                                        <p:tgtEl>
                                          <p:spTgt spid="349186">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49186">
                                            <p:txEl>
                                              <p:pRg st="3" end="3"/>
                                            </p:txEl>
                                          </p:spTgt>
                                        </p:tgtEl>
                                        <p:attrNameLst>
                                          <p:attrName>style.visibility</p:attrName>
                                        </p:attrNameLst>
                                      </p:cBhvr>
                                      <p:to>
                                        <p:strVal val="visible"/>
                                      </p:to>
                                    </p:set>
                                    <p:animEffect transition="in" filter="dissolve">
                                      <p:cBhvr>
                                        <p:cTn id="13" dur="500"/>
                                        <p:tgtEl>
                                          <p:spTgt spid="349186">
                                            <p:txEl>
                                              <p:pRg st="3" end="3"/>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49186">
                                            <p:txEl>
                                              <p:pRg st="5" end="5"/>
                                            </p:txEl>
                                          </p:spTgt>
                                        </p:tgtEl>
                                        <p:attrNameLst>
                                          <p:attrName>style.visibility</p:attrName>
                                        </p:attrNameLst>
                                      </p:cBhvr>
                                      <p:to>
                                        <p:strVal val="visible"/>
                                      </p:to>
                                    </p:set>
                                    <p:animEffect transition="in" filter="dissolve">
                                      <p:cBhvr>
                                        <p:cTn id="16" dur="500"/>
                                        <p:tgtEl>
                                          <p:spTgt spid="349186">
                                            <p:txEl>
                                              <p:pRg st="5" end="5"/>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49186">
                                            <p:txEl>
                                              <p:pRg st="7" end="7"/>
                                            </p:txEl>
                                          </p:spTgt>
                                        </p:tgtEl>
                                        <p:attrNameLst>
                                          <p:attrName>style.visibility</p:attrName>
                                        </p:attrNameLst>
                                      </p:cBhvr>
                                      <p:to>
                                        <p:strVal val="visible"/>
                                      </p:to>
                                    </p:set>
                                    <p:animEffect transition="in" filter="dissolve">
                                      <p:cBhvr>
                                        <p:cTn id="19" dur="500"/>
                                        <p:tgtEl>
                                          <p:spTgt spid="349186">
                                            <p:txEl>
                                              <p:pRg st="7" end="7"/>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49186">
                                            <p:txEl>
                                              <p:pRg st="9" end="9"/>
                                            </p:txEl>
                                          </p:spTgt>
                                        </p:tgtEl>
                                        <p:attrNameLst>
                                          <p:attrName>style.visibility</p:attrName>
                                        </p:attrNameLst>
                                      </p:cBhvr>
                                      <p:to>
                                        <p:strVal val="visible"/>
                                      </p:to>
                                    </p:set>
                                    <p:animEffect transition="in" filter="dissolve">
                                      <p:cBhvr>
                                        <p:cTn id="22" dur="500"/>
                                        <p:tgtEl>
                                          <p:spTgt spid="34918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86"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5BB36801-EA8F-4255-AE41-97325CBCFE5A}" type="slidenum">
              <a:rPr lang="en-US"/>
              <a:pPr/>
              <a:t>3</a:t>
            </a:fld>
            <a:endParaRPr lang="en-US"/>
          </a:p>
        </p:txBody>
      </p:sp>
      <p:sp>
        <p:nvSpPr>
          <p:cNvPr id="3074" name="Rectangle 2"/>
          <p:cNvSpPr>
            <a:spLocks noGrp="1" noChangeArrowheads="1"/>
          </p:cNvSpPr>
          <p:nvPr>
            <p:ph type="title"/>
          </p:nvPr>
        </p:nvSpPr>
        <p:spPr>
          <a:xfrm>
            <a:off x="2006600" y="155576"/>
            <a:ext cx="8216900" cy="1331913"/>
          </a:xfrm>
        </p:spPr>
        <p:txBody>
          <a:bodyPr/>
          <a:lstStyle/>
          <a:p>
            <a:r>
              <a:rPr lang="en-US" sz="4000">
                <a:effectLst>
                  <a:outerShdw blurRad="38100" dist="38100" dir="2700000" algn="tl">
                    <a:srgbClr val="C0C0C0"/>
                  </a:outerShdw>
                </a:effectLst>
              </a:rPr>
              <a:t>Rule 1080 Personal Protective</a:t>
            </a:r>
            <a:br>
              <a:rPr lang="en-US" sz="4000">
                <a:effectLst>
                  <a:outerShdw blurRad="38100" dist="38100" dir="2700000" algn="tl">
                    <a:srgbClr val="C0C0C0"/>
                  </a:outerShdw>
                </a:effectLst>
              </a:rPr>
            </a:br>
            <a:r>
              <a:rPr lang="en-US" sz="4000">
                <a:effectLst>
                  <a:outerShdw blurRad="38100" dist="38100" dir="2700000" algn="tl">
                    <a:srgbClr val="C0C0C0"/>
                  </a:outerShdw>
                </a:effectLst>
              </a:rPr>
              <a:t>Equipment and Devices</a:t>
            </a:r>
          </a:p>
        </p:txBody>
      </p:sp>
      <p:sp>
        <p:nvSpPr>
          <p:cNvPr id="3075" name="Rectangle 3"/>
          <p:cNvSpPr>
            <a:spLocks noGrp="1" noChangeArrowheads="1"/>
          </p:cNvSpPr>
          <p:nvPr>
            <p:ph type="body" idx="1"/>
          </p:nvPr>
        </p:nvSpPr>
        <p:spPr bwMode="auto">
          <a:xfrm>
            <a:off x="2943225" y="1200150"/>
            <a:ext cx="737235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marL="533400" indent="-533400">
              <a:buNone/>
            </a:pPr>
            <a:endParaRPr lang="en-US" b="1" i="1" dirty="0"/>
          </a:p>
          <a:p>
            <a:pPr marL="533400" indent="-533400">
              <a:buNone/>
            </a:pPr>
            <a:r>
              <a:rPr lang="en-US" b="1" i="1" dirty="0"/>
              <a:t>1081 GENERAL PROVISIONS:</a:t>
            </a:r>
            <a:endParaRPr lang="en-US" b="1" dirty="0"/>
          </a:p>
          <a:p>
            <a:pPr marL="533400" indent="-533400">
              <a:buNone/>
            </a:pPr>
            <a:r>
              <a:rPr lang="en-US" sz="2400" dirty="0"/>
              <a:t>	</a:t>
            </a:r>
          </a:p>
          <a:p>
            <a:pPr marL="533400" indent="-533400">
              <a:buNone/>
            </a:pPr>
            <a:r>
              <a:rPr lang="en-US" sz="2400" dirty="0"/>
              <a:t>	1081.01 EVERY EMPLOYER:</a:t>
            </a:r>
            <a:endParaRPr lang="en-US" dirty="0"/>
          </a:p>
          <a:p>
            <a:pPr marL="1087438" lvl="1" indent="-457200">
              <a:buFontTx/>
              <a:buAutoNum type="arabicPeriod"/>
            </a:pPr>
            <a:r>
              <a:rPr lang="en-US" sz="2000" dirty="0"/>
              <a:t>Shall at his own expense furnish his workers with protective equipment for the eyes, face, hands and feet, protective shields and barriers whenever necessary by reason of the hazardous nature of the process or environment, chemical or radiological or other mechanical irritants or hazards capable of causing injury or impairment in the function of any part of the body through absorption, inhalation or physical contact. </a:t>
            </a:r>
          </a:p>
          <a:p>
            <a:pPr marL="1411288" lvl="2" indent="-381000">
              <a:buNone/>
            </a:pPr>
            <a:r>
              <a:rPr lang="en-US" dirty="0"/>
              <a:t> </a:t>
            </a:r>
          </a:p>
        </p:txBody>
      </p:sp>
    </p:spTree>
    <p:extLst>
      <p:ext uri="{BB962C8B-B14F-4D97-AF65-F5344CB8AC3E}">
        <p14:creationId xmlns:p14="http://schemas.microsoft.com/office/powerpoint/2010/main" val="2256586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1+#ppt_w/2"/>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3075">
                                            <p:txEl>
                                              <p:pRg st="1" end="1"/>
                                            </p:txEl>
                                          </p:spTgt>
                                        </p:tgtEl>
                                        <p:attrNameLst>
                                          <p:attrName>style.visibility</p:attrName>
                                        </p:attrNameLst>
                                      </p:cBhvr>
                                      <p:to>
                                        <p:strVal val="visible"/>
                                      </p:to>
                                    </p:set>
                                    <p:anim calcmode="lin" valueType="num">
                                      <p:cBhvr additive="base">
                                        <p:cTn id="13" dur="500" fill="hold"/>
                                        <p:tgtEl>
                                          <p:spTgt spid="307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2" fill="hold" grpId="0" nodeType="clickEffect">
                                  <p:stCondLst>
                                    <p:cond delay="0"/>
                                  </p:stCondLst>
                                  <p:childTnLst>
                                    <p:set>
                                      <p:cBhvr>
                                        <p:cTn id="18" dur="1" fill="hold">
                                          <p:stCondLst>
                                            <p:cond delay="0"/>
                                          </p:stCondLst>
                                        </p:cTn>
                                        <p:tgtEl>
                                          <p:spTgt spid="3075">
                                            <p:txEl>
                                              <p:pRg st="2" end="2"/>
                                            </p:txEl>
                                          </p:spTgt>
                                        </p:tgtEl>
                                        <p:attrNameLst>
                                          <p:attrName>style.visibility</p:attrName>
                                        </p:attrNameLst>
                                      </p:cBhvr>
                                      <p:to>
                                        <p:strVal val="visible"/>
                                      </p:to>
                                    </p:set>
                                    <p:anim calcmode="lin" valueType="num">
                                      <p:cBhvr additive="base">
                                        <p:cTn id="19" dur="500" fill="hold"/>
                                        <p:tgtEl>
                                          <p:spTgt spid="307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0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2" fill="hold" grpId="0" nodeType="clickEffect">
                                  <p:stCondLst>
                                    <p:cond delay="0"/>
                                  </p:stCondLst>
                                  <p:childTnLst>
                                    <p:set>
                                      <p:cBhvr>
                                        <p:cTn id="24" dur="1" fill="hold">
                                          <p:stCondLst>
                                            <p:cond delay="0"/>
                                          </p:stCondLst>
                                        </p:cTn>
                                        <p:tgtEl>
                                          <p:spTgt spid="3075">
                                            <p:txEl>
                                              <p:pRg st="3" end="3"/>
                                            </p:txEl>
                                          </p:spTgt>
                                        </p:tgtEl>
                                        <p:attrNameLst>
                                          <p:attrName>style.visibility</p:attrName>
                                        </p:attrNameLst>
                                      </p:cBhvr>
                                      <p:to>
                                        <p:strVal val="visible"/>
                                      </p:to>
                                    </p:set>
                                    <p:anim calcmode="lin" valueType="num">
                                      <p:cBhvr additive="base">
                                        <p:cTn id="25" dur="500" fill="hold"/>
                                        <p:tgtEl>
                                          <p:spTgt spid="307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075">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0"/>
                                  </p:stCondLst>
                                  <p:childTnLst>
                                    <p:set>
                                      <p:cBhvr>
                                        <p:cTn id="28" dur="1" fill="hold">
                                          <p:stCondLst>
                                            <p:cond delay="0"/>
                                          </p:stCondLst>
                                        </p:cTn>
                                        <p:tgtEl>
                                          <p:spTgt spid="3075">
                                            <p:txEl>
                                              <p:pRg st="4" end="4"/>
                                            </p:txEl>
                                          </p:spTgt>
                                        </p:tgtEl>
                                        <p:attrNameLst>
                                          <p:attrName>style.visibility</p:attrName>
                                        </p:attrNameLst>
                                      </p:cBhvr>
                                      <p:to>
                                        <p:strVal val="visible"/>
                                      </p:to>
                                    </p:set>
                                    <p:anim calcmode="lin" valueType="num">
                                      <p:cBhvr additive="base">
                                        <p:cTn id="29" dur="500" fill="hold"/>
                                        <p:tgtEl>
                                          <p:spTgt spid="3075">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075">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0"/>
                                  </p:stCondLst>
                                  <p:childTnLst>
                                    <p:set>
                                      <p:cBhvr>
                                        <p:cTn id="32" dur="1" fill="hold">
                                          <p:stCondLst>
                                            <p:cond delay="0"/>
                                          </p:stCondLst>
                                        </p:cTn>
                                        <p:tgtEl>
                                          <p:spTgt spid="3075">
                                            <p:txEl>
                                              <p:pRg st="5" end="5"/>
                                            </p:txEl>
                                          </p:spTgt>
                                        </p:tgtEl>
                                        <p:attrNameLst>
                                          <p:attrName>style.visibility</p:attrName>
                                        </p:attrNameLst>
                                      </p:cBhvr>
                                      <p:to>
                                        <p:strVal val="visible"/>
                                      </p:to>
                                    </p:set>
                                    <p:anim calcmode="lin" valueType="num">
                                      <p:cBhvr additive="base">
                                        <p:cTn id="33" dur="500" fill="hold"/>
                                        <p:tgtEl>
                                          <p:spTgt spid="3075">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07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utoUpdateAnimBg="0"/>
      <p:bldP spid="3075"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1234" name="Picture 2" descr="PPE Respiratory Protection"/>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t="1367" r="3798" b="4199"/>
          <a:stretch>
            <a:fillRect/>
          </a:stretch>
        </p:blipFill>
        <p:spPr>
          <a:xfrm>
            <a:off x="6324601" y="303214"/>
            <a:ext cx="3579813" cy="2974975"/>
          </a:xfr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51235" name="Picture 3"/>
          <p:cNvPicPr>
            <a:picLocks noGrp="1" noChangeAspect="1" noChangeArrowheads="1"/>
          </p:cNvPicPr>
          <p:nvPr>
            <p:ph type="body" sz="half" idx="1"/>
          </p:nvPr>
        </p:nvPicPr>
        <p:blipFill>
          <a:blip r:embed="rId4">
            <a:extLst>
              <a:ext uri="{28A0092B-C50C-407E-A947-70E740481C1C}">
                <a14:useLocalDpi xmlns:a14="http://schemas.microsoft.com/office/drawing/2010/main" val="0"/>
              </a:ext>
            </a:extLst>
          </a:blip>
          <a:srcRect l="4849" t="32970" r="2771" b="4367"/>
          <a:stretch>
            <a:fillRect/>
          </a:stretch>
        </p:blipFill>
        <p:spPr>
          <a:xfrm>
            <a:off x="2365375" y="309563"/>
            <a:ext cx="3581400" cy="2963862"/>
          </a:xfrm>
          <a:noFill/>
          <a:ln w="57150">
            <a:solidFill>
              <a:srgbClr val="FF0000"/>
            </a:solidFill>
            <a:miter lim="800000"/>
            <a:headEnd/>
            <a:tailEnd/>
          </a:ln>
        </p:spPr>
      </p:pic>
      <p:pic>
        <p:nvPicPr>
          <p:cNvPr id="351236" name="Picture 4"/>
          <p:cNvPicPr>
            <a:picLocks noChangeAspect="1" noChangeArrowheads="1"/>
          </p:cNvPicPr>
          <p:nvPr/>
        </p:nvPicPr>
        <p:blipFill>
          <a:blip r:embed="rId5">
            <a:extLst>
              <a:ext uri="{28A0092B-C50C-407E-A947-70E740481C1C}">
                <a14:useLocalDpi xmlns:a14="http://schemas.microsoft.com/office/drawing/2010/main" val="0"/>
              </a:ext>
            </a:extLst>
          </a:blip>
          <a:srcRect l="7082" t="4498" r="5373" b="8696"/>
          <a:stretch>
            <a:fillRect/>
          </a:stretch>
        </p:blipFill>
        <p:spPr bwMode="auto">
          <a:xfrm>
            <a:off x="2359026" y="3508375"/>
            <a:ext cx="3584575" cy="3125788"/>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1237" name="Picture 5" descr="Respiratory Protection"/>
          <p:cNvPicPr>
            <a:picLocks noGrp="1" noChangeAspect="1" noChangeArrowheads="1"/>
          </p:cNvPicPr>
          <p:nvPr>
            <p:ph type="body" sz="half" idx="2"/>
          </p:nvPr>
        </p:nvPicPr>
        <p:blipFill>
          <a:blip r:embed="rId6" cstate="print">
            <a:extLst>
              <a:ext uri="{28A0092B-C50C-407E-A947-70E740481C1C}">
                <a14:useLocalDpi xmlns:a14="http://schemas.microsoft.com/office/drawing/2010/main" val="0"/>
              </a:ext>
            </a:extLst>
          </a:blip>
          <a:srcRect/>
          <a:stretch>
            <a:fillRect/>
          </a:stretch>
        </p:blipFill>
        <p:spPr>
          <a:xfrm>
            <a:off x="6324600" y="3505200"/>
            <a:ext cx="3581400" cy="3124200"/>
          </a:xfr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290744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51235"/>
                                        </p:tgtEl>
                                        <p:attrNameLst>
                                          <p:attrName>style.visibility</p:attrName>
                                        </p:attrNameLst>
                                      </p:cBhvr>
                                      <p:to>
                                        <p:strVal val="visible"/>
                                      </p:to>
                                    </p:set>
                                    <p:animEffect transition="in" filter="dissolve">
                                      <p:cBhvr>
                                        <p:cTn id="7" dur="500"/>
                                        <p:tgtEl>
                                          <p:spTgt spid="351235"/>
                                        </p:tgtEl>
                                      </p:cBhvr>
                                    </p:animEffect>
                                  </p:childTnLst>
                                </p:cTn>
                              </p:par>
                              <p:par>
                                <p:cTn id="8" presetID="9" presetClass="entr" presetSubtype="0" fill="hold" nodeType="withEffect">
                                  <p:stCondLst>
                                    <p:cond delay="0"/>
                                  </p:stCondLst>
                                  <p:childTnLst>
                                    <p:set>
                                      <p:cBhvr>
                                        <p:cTn id="9" dur="1" fill="hold">
                                          <p:stCondLst>
                                            <p:cond delay="0"/>
                                          </p:stCondLst>
                                        </p:cTn>
                                        <p:tgtEl>
                                          <p:spTgt spid="351234"/>
                                        </p:tgtEl>
                                        <p:attrNameLst>
                                          <p:attrName>style.visibility</p:attrName>
                                        </p:attrNameLst>
                                      </p:cBhvr>
                                      <p:to>
                                        <p:strVal val="visible"/>
                                      </p:to>
                                    </p:set>
                                    <p:animEffect transition="in" filter="dissolve">
                                      <p:cBhvr>
                                        <p:cTn id="10" dur="500"/>
                                        <p:tgtEl>
                                          <p:spTgt spid="351234"/>
                                        </p:tgtEl>
                                      </p:cBhvr>
                                    </p:animEffect>
                                  </p:childTnLst>
                                </p:cTn>
                              </p:par>
                              <p:par>
                                <p:cTn id="11" presetID="9" presetClass="entr" presetSubtype="0" fill="hold" nodeType="withEffect">
                                  <p:stCondLst>
                                    <p:cond delay="0"/>
                                  </p:stCondLst>
                                  <p:childTnLst>
                                    <p:set>
                                      <p:cBhvr>
                                        <p:cTn id="12" dur="1" fill="hold">
                                          <p:stCondLst>
                                            <p:cond delay="0"/>
                                          </p:stCondLst>
                                        </p:cTn>
                                        <p:tgtEl>
                                          <p:spTgt spid="351236"/>
                                        </p:tgtEl>
                                        <p:attrNameLst>
                                          <p:attrName>style.visibility</p:attrName>
                                        </p:attrNameLst>
                                      </p:cBhvr>
                                      <p:to>
                                        <p:strVal val="visible"/>
                                      </p:to>
                                    </p:set>
                                    <p:animEffect transition="in" filter="dissolve">
                                      <p:cBhvr>
                                        <p:cTn id="13" dur="500"/>
                                        <p:tgtEl>
                                          <p:spTgt spid="351236"/>
                                        </p:tgtEl>
                                      </p:cBhvr>
                                    </p:animEffect>
                                  </p:childTnLst>
                                </p:cTn>
                              </p:par>
                              <p:par>
                                <p:cTn id="14" presetID="9" presetClass="entr" presetSubtype="0" fill="hold" nodeType="withEffect">
                                  <p:stCondLst>
                                    <p:cond delay="0"/>
                                  </p:stCondLst>
                                  <p:childTnLst>
                                    <p:set>
                                      <p:cBhvr>
                                        <p:cTn id="15" dur="1" fill="hold">
                                          <p:stCondLst>
                                            <p:cond delay="0"/>
                                          </p:stCondLst>
                                        </p:cTn>
                                        <p:tgtEl>
                                          <p:spTgt spid="351237"/>
                                        </p:tgtEl>
                                        <p:attrNameLst>
                                          <p:attrName>style.visibility</p:attrName>
                                        </p:attrNameLst>
                                      </p:cBhvr>
                                      <p:to>
                                        <p:strVal val="visible"/>
                                      </p:to>
                                    </p:set>
                                    <p:animEffect transition="in" filter="dissolve">
                                      <p:cBhvr>
                                        <p:cTn id="16" dur="500"/>
                                        <p:tgtEl>
                                          <p:spTgt spid="351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3282" name="Picture 2"/>
          <p:cNvPicPr>
            <a:picLocks noGrp="1" noChangeAspect="1" noChangeArrowheads="1"/>
          </p:cNvPicPr>
          <p:nvPr>
            <p:ph type="body" sz="half" idx="1"/>
          </p:nvPr>
        </p:nvPicPr>
        <p:blipFill>
          <a:blip r:embed="rId3" cstate="print">
            <a:extLst>
              <a:ext uri="{28A0092B-C50C-407E-A947-70E740481C1C}">
                <a14:useLocalDpi xmlns:a14="http://schemas.microsoft.com/office/drawing/2010/main" val="0"/>
              </a:ext>
            </a:extLst>
          </a:blip>
          <a:srcRect/>
          <a:stretch>
            <a:fillRect/>
          </a:stretch>
        </p:blipFill>
        <p:spPr>
          <a:xfrm>
            <a:off x="1752600" y="304800"/>
            <a:ext cx="4191000" cy="6324600"/>
          </a:xfrm>
          <a:noFill/>
          <a:ln w="57150">
            <a:solidFill>
              <a:srgbClr val="FF0000"/>
            </a:solidFill>
            <a:miter lim="800000"/>
            <a:headEnd/>
            <a:tailEnd/>
          </a:ln>
        </p:spPr>
      </p:pic>
      <p:pic>
        <p:nvPicPr>
          <p:cNvPr id="353283" name="Picture 3"/>
          <p:cNvPicPr>
            <a:picLocks noGrp="1" noChangeAspect="1" noChangeArrowheads="1"/>
          </p:cNvPicPr>
          <p:nvPr>
            <p:ph type="body" sz="half" idx="2"/>
          </p:nvPr>
        </p:nvPicPr>
        <p:blipFill>
          <a:blip r:embed="rId4" cstate="print">
            <a:extLst>
              <a:ext uri="{28A0092B-C50C-407E-A947-70E740481C1C}">
                <a14:useLocalDpi xmlns:a14="http://schemas.microsoft.com/office/drawing/2010/main" val="0"/>
              </a:ext>
            </a:extLst>
          </a:blip>
          <a:srcRect/>
          <a:stretch>
            <a:fillRect/>
          </a:stretch>
        </p:blipFill>
        <p:spPr>
          <a:xfrm>
            <a:off x="6172200" y="304800"/>
            <a:ext cx="4267200" cy="6324600"/>
          </a:xfrm>
          <a:noFill/>
          <a:ln w="57150">
            <a:solidFill>
              <a:srgbClr val="FF0000"/>
            </a:solidFill>
            <a:miter lim="800000"/>
            <a:headEnd/>
            <a:tailEnd/>
          </a:ln>
        </p:spPr>
      </p:pic>
    </p:spTree>
    <p:extLst>
      <p:ext uri="{BB962C8B-B14F-4D97-AF65-F5344CB8AC3E}">
        <p14:creationId xmlns:p14="http://schemas.microsoft.com/office/powerpoint/2010/main" val="717555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53282"/>
                                        </p:tgtEl>
                                        <p:attrNameLst>
                                          <p:attrName>style.visibility</p:attrName>
                                        </p:attrNameLst>
                                      </p:cBhvr>
                                      <p:to>
                                        <p:strVal val="visible"/>
                                      </p:to>
                                    </p:set>
                                    <p:animEffect transition="in" filter="dissolve">
                                      <p:cBhvr>
                                        <p:cTn id="7" dur="500"/>
                                        <p:tgtEl>
                                          <p:spTgt spid="353282"/>
                                        </p:tgtEl>
                                      </p:cBhvr>
                                    </p:animEffect>
                                  </p:childTnLst>
                                </p:cTn>
                              </p:par>
                              <p:par>
                                <p:cTn id="8" presetID="9" presetClass="entr" presetSubtype="0" fill="hold" nodeType="withEffect">
                                  <p:stCondLst>
                                    <p:cond delay="0"/>
                                  </p:stCondLst>
                                  <p:childTnLst>
                                    <p:set>
                                      <p:cBhvr>
                                        <p:cTn id="9" dur="1" fill="hold">
                                          <p:stCondLst>
                                            <p:cond delay="0"/>
                                          </p:stCondLst>
                                        </p:cTn>
                                        <p:tgtEl>
                                          <p:spTgt spid="353283"/>
                                        </p:tgtEl>
                                        <p:attrNameLst>
                                          <p:attrName>style.visibility</p:attrName>
                                        </p:attrNameLst>
                                      </p:cBhvr>
                                      <p:to>
                                        <p:strVal val="visible"/>
                                      </p:to>
                                    </p:set>
                                    <p:animEffect transition="in" filter="dissolve">
                                      <p:cBhvr>
                                        <p:cTn id="10" dur="500"/>
                                        <p:tgtEl>
                                          <p:spTgt spid="353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2"/>
          <p:cNvSpPr>
            <a:spLocks noGrp="1" noChangeArrowheads="1"/>
          </p:cNvSpPr>
          <p:nvPr>
            <p:ph type="body" idx="1"/>
          </p:nvPr>
        </p:nvSpPr>
        <p:spPr>
          <a:xfrm>
            <a:off x="2362200" y="685800"/>
            <a:ext cx="7620000" cy="5562600"/>
          </a:xfrm>
          <a:solidFill>
            <a:srgbClr val="CCFFFF"/>
          </a:solidFill>
          <a:ln w="57150">
            <a:solidFill>
              <a:srgbClr val="FF0000"/>
            </a:solidFill>
            <a:miter lim="800000"/>
            <a:headEnd/>
            <a:tailEnd/>
          </a:ln>
        </p:spPr>
        <p:txBody>
          <a:bodyPr/>
          <a:lstStyle/>
          <a:p>
            <a:pPr marL="579438" indent="-465138">
              <a:buClr>
                <a:schemeClr val="bg1"/>
              </a:buClr>
              <a:buNone/>
            </a:pPr>
            <a:endParaRPr lang="en-US" sz="800" b="1" dirty="0">
              <a:solidFill>
                <a:schemeClr val="bg2"/>
              </a:solidFill>
              <a:latin typeface="Verdana" panose="020B0604030504040204" pitchFamily="34" charset="0"/>
            </a:endParaRPr>
          </a:p>
          <a:p>
            <a:pPr marL="579438" indent="-465138">
              <a:buClr>
                <a:schemeClr val="bg1"/>
              </a:buClr>
              <a:buFont typeface="Wingdings" panose="05000000000000000000" pitchFamily="2" charset="2"/>
              <a:buChar char=""/>
            </a:pPr>
            <a:r>
              <a:rPr lang="en-US" sz="2400" b="1" dirty="0">
                <a:solidFill>
                  <a:srgbClr val="002060"/>
                </a:solidFill>
                <a:latin typeface="Verdana" panose="020B0604030504040204" pitchFamily="34" charset="0"/>
              </a:rPr>
              <a:t>HAND, FOOT, AND LEG PROTECTION</a:t>
            </a:r>
          </a:p>
          <a:p>
            <a:pPr marL="579438" indent="-465138">
              <a:buClr>
                <a:schemeClr val="bg1"/>
              </a:buClr>
              <a:buNone/>
            </a:pPr>
            <a:endParaRPr lang="en-US" sz="2400"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Gloves, mitts, hand leathers</a:t>
            </a:r>
          </a:p>
          <a:p>
            <a:pPr marL="1265238" lvl="1" indent="-571500">
              <a:buClr>
                <a:schemeClr val="bg1"/>
              </a:buClr>
              <a:buFont typeface="Wingdings" panose="05000000000000000000" pitchFamily="2" charset="2"/>
              <a:buChar char="F"/>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Safety shoes</a:t>
            </a:r>
          </a:p>
          <a:p>
            <a:pPr marL="1265238" lvl="1" indent="-571500">
              <a:buClr>
                <a:schemeClr val="bg1"/>
              </a:buClr>
              <a:buFont typeface="Wingdings" panose="05000000000000000000" pitchFamily="2" charset="2"/>
              <a:buChar char="F"/>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Foot guards</a:t>
            </a:r>
          </a:p>
          <a:p>
            <a:pPr marL="1265238" lvl="1" indent="-571500">
              <a:buClr>
                <a:schemeClr val="bg1"/>
              </a:buClr>
              <a:buFont typeface="Wingdings" panose="05000000000000000000" pitchFamily="2" charset="2"/>
              <a:buChar char="F"/>
            </a:pPr>
            <a:endParaRPr lang="en-US" b="1" dirty="0">
              <a:solidFill>
                <a:srgbClr val="002060"/>
              </a:solidFill>
              <a:latin typeface="Verdana" panose="020B0604030504040204" pitchFamily="34" charset="0"/>
            </a:endParaRPr>
          </a:p>
          <a:p>
            <a:pPr marL="1265238" lvl="1" indent="-571500">
              <a:buClr>
                <a:schemeClr val="bg1"/>
              </a:buClr>
              <a:buFont typeface="Wingdings" panose="05000000000000000000" pitchFamily="2" charset="2"/>
              <a:buChar char="F"/>
            </a:pPr>
            <a:r>
              <a:rPr lang="en-US" b="1" dirty="0">
                <a:solidFill>
                  <a:srgbClr val="002060"/>
                </a:solidFill>
                <a:latin typeface="Verdana" panose="020B0604030504040204" pitchFamily="34" charset="0"/>
              </a:rPr>
              <a:t>Leggings</a:t>
            </a:r>
          </a:p>
          <a:p>
            <a:pPr marL="579438" indent="-465138">
              <a:buClr>
                <a:schemeClr val="bg1"/>
              </a:buClr>
            </a:pPr>
            <a:endParaRPr lang="en-US" sz="2000" b="1" dirty="0">
              <a:solidFill>
                <a:schemeClr val="bg2"/>
              </a:solidFill>
              <a:latin typeface="Verdana" panose="020B0604030504040204" pitchFamily="34" charset="0"/>
            </a:endParaRPr>
          </a:p>
        </p:txBody>
      </p:sp>
      <p:pic>
        <p:nvPicPr>
          <p:cNvPr id="355331" name="Picture 3" descr="bd00010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0" y="2895600"/>
            <a:ext cx="1447800"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5286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55330">
                                            <p:bg/>
                                          </p:spTgt>
                                        </p:tgtEl>
                                        <p:attrNameLst>
                                          <p:attrName>style.visibility</p:attrName>
                                        </p:attrNameLst>
                                      </p:cBhvr>
                                      <p:to>
                                        <p:strVal val="visible"/>
                                      </p:to>
                                    </p:set>
                                    <p:animEffect transition="in" filter="dissolve">
                                      <p:cBhvr>
                                        <p:cTn id="7" dur="500"/>
                                        <p:tgtEl>
                                          <p:spTgt spid="355330">
                                            <p:bg/>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55330">
                                            <p:txEl>
                                              <p:pRg st="1" end="1"/>
                                            </p:txEl>
                                          </p:spTgt>
                                        </p:tgtEl>
                                        <p:attrNameLst>
                                          <p:attrName>style.visibility</p:attrName>
                                        </p:attrNameLst>
                                      </p:cBhvr>
                                      <p:to>
                                        <p:strVal val="visible"/>
                                      </p:to>
                                    </p:set>
                                    <p:animEffect transition="in" filter="dissolve">
                                      <p:cBhvr>
                                        <p:cTn id="10" dur="500"/>
                                        <p:tgtEl>
                                          <p:spTgt spid="355330">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55330">
                                            <p:txEl>
                                              <p:pRg st="3" end="3"/>
                                            </p:txEl>
                                          </p:spTgt>
                                        </p:tgtEl>
                                        <p:attrNameLst>
                                          <p:attrName>style.visibility</p:attrName>
                                        </p:attrNameLst>
                                      </p:cBhvr>
                                      <p:to>
                                        <p:strVal val="visible"/>
                                      </p:to>
                                    </p:set>
                                    <p:animEffect transition="in" filter="dissolve">
                                      <p:cBhvr>
                                        <p:cTn id="13" dur="500"/>
                                        <p:tgtEl>
                                          <p:spTgt spid="355330">
                                            <p:txEl>
                                              <p:pRg st="3" end="3"/>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55330">
                                            <p:txEl>
                                              <p:pRg st="5" end="5"/>
                                            </p:txEl>
                                          </p:spTgt>
                                        </p:tgtEl>
                                        <p:attrNameLst>
                                          <p:attrName>style.visibility</p:attrName>
                                        </p:attrNameLst>
                                      </p:cBhvr>
                                      <p:to>
                                        <p:strVal val="visible"/>
                                      </p:to>
                                    </p:set>
                                    <p:animEffect transition="in" filter="dissolve">
                                      <p:cBhvr>
                                        <p:cTn id="16" dur="500"/>
                                        <p:tgtEl>
                                          <p:spTgt spid="355330">
                                            <p:txEl>
                                              <p:pRg st="5" end="5"/>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55330">
                                            <p:txEl>
                                              <p:pRg st="7" end="7"/>
                                            </p:txEl>
                                          </p:spTgt>
                                        </p:tgtEl>
                                        <p:attrNameLst>
                                          <p:attrName>style.visibility</p:attrName>
                                        </p:attrNameLst>
                                      </p:cBhvr>
                                      <p:to>
                                        <p:strVal val="visible"/>
                                      </p:to>
                                    </p:set>
                                    <p:animEffect transition="in" filter="dissolve">
                                      <p:cBhvr>
                                        <p:cTn id="19" dur="500"/>
                                        <p:tgtEl>
                                          <p:spTgt spid="355330">
                                            <p:txEl>
                                              <p:pRg st="7" end="7"/>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55330">
                                            <p:txEl>
                                              <p:pRg st="9" end="9"/>
                                            </p:txEl>
                                          </p:spTgt>
                                        </p:tgtEl>
                                        <p:attrNameLst>
                                          <p:attrName>style.visibility</p:attrName>
                                        </p:attrNameLst>
                                      </p:cBhvr>
                                      <p:to>
                                        <p:strVal val="visible"/>
                                      </p:to>
                                    </p:set>
                                    <p:animEffect transition="in" filter="dissolve">
                                      <p:cBhvr>
                                        <p:cTn id="22" dur="500"/>
                                        <p:tgtEl>
                                          <p:spTgt spid="355330">
                                            <p:txEl>
                                              <p:pRg st="9" end="9"/>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355331"/>
                                        </p:tgtEl>
                                        <p:attrNameLst>
                                          <p:attrName>style.visibility</p:attrName>
                                        </p:attrNameLst>
                                      </p:cBhvr>
                                      <p:to>
                                        <p:strVal val="visible"/>
                                      </p:to>
                                    </p:set>
                                    <p:animEffect transition="in" filter="dissolve">
                                      <p:cBhvr>
                                        <p:cTn id="25" dur="500"/>
                                        <p:tgtEl>
                                          <p:spTgt spid="355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0"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33</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dirty="0">
                <a:latin typeface="Arial" panose="020B0604020202020204" pitchFamily="34" charset="0"/>
                <a:cs typeface="Arial" panose="020B0604020202020204" pitchFamily="34" charset="0"/>
              </a:rPr>
              <a:t>Examples of situations in which foot and/or leg protection are required include:</a:t>
            </a:r>
          </a:p>
          <a:p>
            <a:pPr marL="0" indent="0">
              <a:buNone/>
            </a:pPr>
            <a:r>
              <a:rPr lang="en-PH" sz="3200" dirty="0">
                <a:latin typeface="Arial" panose="020B0604020202020204" pitchFamily="34" charset="0"/>
                <a:cs typeface="Arial" panose="020B0604020202020204" pitchFamily="34" charset="0"/>
              </a:rPr>
              <a:t> When heavy objects, like barrels or heavy tools, might roll or fall on someone’s</a:t>
            </a:r>
          </a:p>
          <a:p>
            <a:pPr marL="0" indent="0">
              <a:buNone/>
            </a:pPr>
            <a:r>
              <a:rPr lang="en-PH" sz="3200" dirty="0">
                <a:latin typeface="Arial" panose="020B0604020202020204" pitchFamily="34" charset="0"/>
                <a:cs typeface="Arial" panose="020B0604020202020204" pitchFamily="34" charset="0"/>
              </a:rPr>
              <a:t>feet</a:t>
            </a:r>
          </a:p>
          <a:p>
            <a:pPr marL="0" indent="0">
              <a:buNone/>
            </a:pPr>
            <a:r>
              <a:rPr lang="en-PH" sz="3200" dirty="0">
                <a:latin typeface="Arial" panose="020B0604020202020204" pitchFamily="34" charset="0"/>
                <a:cs typeface="Arial" panose="020B0604020202020204" pitchFamily="34" charset="0"/>
              </a:rPr>
              <a:t> When employees working with sharp objects, such as nails or spikes, that could</a:t>
            </a:r>
          </a:p>
          <a:p>
            <a:pPr marL="0" indent="0">
              <a:buNone/>
            </a:pPr>
            <a:r>
              <a:rPr lang="en-PH" sz="3200" dirty="0">
                <a:latin typeface="Arial" panose="020B0604020202020204" pitchFamily="34" charset="0"/>
                <a:cs typeface="Arial" panose="020B0604020202020204" pitchFamily="34" charset="0"/>
              </a:rPr>
              <a:t>pierce the bottom or top of a pair of ordinary shoes</a:t>
            </a:r>
          </a:p>
          <a:p>
            <a:pPr marL="0" indent="0">
              <a:buNone/>
            </a:pPr>
            <a:r>
              <a:rPr lang="en-PH" sz="3200" dirty="0">
                <a:latin typeface="Arial" panose="020B0604020202020204" pitchFamily="34" charset="0"/>
                <a:cs typeface="Arial" panose="020B0604020202020204" pitchFamily="34" charset="0"/>
              </a:rPr>
              <a:t> Exposure to molten metal that might splash on feet or legs</a:t>
            </a:r>
          </a:p>
          <a:p>
            <a:pPr marL="0" indent="0">
              <a:buNone/>
            </a:pP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FOOT PROTECTION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1772208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box(out)">
                                      <p:cBhvr>
                                        <p:cTn id="22" dur="500"/>
                                        <p:tgtEl>
                                          <p:spTgt spid="92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Effect transition="in" filter="box(out)">
                                      <p:cBhvr>
                                        <p:cTn id="27" dur="500"/>
                                        <p:tgtEl>
                                          <p:spTgt spid="921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9219">
                                            <p:txEl>
                                              <p:pRg st="5" end="5"/>
                                            </p:txEl>
                                          </p:spTgt>
                                        </p:tgtEl>
                                        <p:attrNameLst>
                                          <p:attrName>style.visibility</p:attrName>
                                        </p:attrNameLst>
                                      </p:cBhvr>
                                      <p:to>
                                        <p:strVal val="visible"/>
                                      </p:to>
                                    </p:set>
                                    <p:animEffect transition="in" filter="box(out)">
                                      <p:cBhvr>
                                        <p:cTn id="32" dur="500"/>
                                        <p:tgtEl>
                                          <p:spTgt spid="9219">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9227"/>
                                        </p:tgtEl>
                                        <p:attrNameLst>
                                          <p:attrName>style.visibility</p:attrName>
                                        </p:attrNameLst>
                                      </p:cBhvr>
                                      <p:to>
                                        <p:strVal val="visible"/>
                                      </p:to>
                                    </p:set>
                                    <p:anim calcmode="lin" valueType="num">
                                      <p:cBhvr additive="base">
                                        <p:cTn id="37" dur="500" fill="hold"/>
                                        <p:tgtEl>
                                          <p:spTgt spid="9227"/>
                                        </p:tgtEl>
                                        <p:attrNameLst>
                                          <p:attrName>ppt_x</p:attrName>
                                        </p:attrNameLst>
                                      </p:cBhvr>
                                      <p:tavLst>
                                        <p:tav tm="0">
                                          <p:val>
                                            <p:strVal val="1+#ppt_w/2"/>
                                          </p:val>
                                        </p:tav>
                                        <p:tav tm="100000">
                                          <p:val>
                                            <p:strVal val="#ppt_x"/>
                                          </p:val>
                                        </p:tav>
                                      </p:tavLst>
                                    </p:anim>
                                    <p:anim calcmode="lin" valueType="num">
                                      <p:cBhvr additive="base">
                                        <p:cTn id="3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34</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dirty="0">
                <a:latin typeface="Arial" panose="020B0604020202020204" pitchFamily="34" charset="0"/>
                <a:cs typeface="Arial" panose="020B0604020202020204" pitchFamily="34" charset="0"/>
              </a:rPr>
              <a:t>Examples of situations in which foot and/or leg protection are required include:</a:t>
            </a:r>
          </a:p>
          <a:p>
            <a:pPr marL="0" indent="0">
              <a:buNone/>
            </a:pPr>
            <a:r>
              <a:rPr lang="en-PH" sz="3200" dirty="0" smtClean="0">
                <a:latin typeface="Arial" panose="020B0604020202020204" pitchFamily="34" charset="0"/>
                <a:cs typeface="Arial" panose="020B0604020202020204" pitchFamily="34" charset="0"/>
              </a:rPr>
              <a:t> </a:t>
            </a:r>
            <a:r>
              <a:rPr lang="en-PH" sz="3200" dirty="0">
                <a:latin typeface="Arial" panose="020B0604020202020204" pitchFamily="34" charset="0"/>
                <a:cs typeface="Arial" panose="020B0604020202020204" pitchFamily="34" charset="0"/>
              </a:rPr>
              <a:t>Working on or around hot, wet, or slippery surfaces</a:t>
            </a:r>
          </a:p>
          <a:p>
            <a:pPr marL="0" indent="0">
              <a:buNone/>
            </a:pPr>
            <a:r>
              <a:rPr lang="en-PH" sz="3200" dirty="0">
                <a:latin typeface="Arial" panose="020B0604020202020204" pitchFamily="34" charset="0"/>
                <a:cs typeface="Arial" panose="020B0604020202020204" pitchFamily="34" charset="0"/>
              </a:rPr>
              <a:t> Working when electrical hazards are present.</a:t>
            </a: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FOOT PROTECTION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1414200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6" fill="hold" grpId="0" nodeType="clickEffect">
                                  <p:stCondLst>
                                    <p:cond delay="0"/>
                                  </p:stCondLst>
                                  <p:childTnLst>
                                    <p:set>
                                      <p:cBhvr>
                                        <p:cTn id="21" dur="1" fill="hold">
                                          <p:stCondLst>
                                            <p:cond delay="0"/>
                                          </p:stCondLst>
                                        </p:cTn>
                                        <p:tgtEl>
                                          <p:spTgt spid="9227"/>
                                        </p:tgtEl>
                                        <p:attrNameLst>
                                          <p:attrName>style.visibility</p:attrName>
                                        </p:attrNameLst>
                                      </p:cBhvr>
                                      <p:to>
                                        <p:strVal val="visible"/>
                                      </p:to>
                                    </p:set>
                                    <p:anim calcmode="lin" valueType="num">
                                      <p:cBhvr additive="base">
                                        <p:cTn id="22" dur="500" fill="hold"/>
                                        <p:tgtEl>
                                          <p:spTgt spid="9227"/>
                                        </p:tgtEl>
                                        <p:attrNameLst>
                                          <p:attrName>ppt_x</p:attrName>
                                        </p:attrNameLst>
                                      </p:cBhvr>
                                      <p:tavLst>
                                        <p:tav tm="0">
                                          <p:val>
                                            <p:strVal val="1+#ppt_w/2"/>
                                          </p:val>
                                        </p:tav>
                                        <p:tav tm="100000">
                                          <p:val>
                                            <p:strVal val="#ppt_x"/>
                                          </p:val>
                                        </p:tav>
                                      </p:tavLst>
                                    </p:anim>
                                    <p:anim calcmode="lin" valueType="num">
                                      <p:cBhvr additive="base">
                                        <p:cTn id="2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35</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dirty="0">
                <a:latin typeface="Arial" panose="020B0604020202020204" pitchFamily="34" charset="0"/>
                <a:cs typeface="Arial" panose="020B0604020202020204" pitchFamily="34" charset="0"/>
              </a:rPr>
              <a:t>Safety shoes have impact-resistant toes and heat-resistant soles that protect the </a:t>
            </a:r>
            <a:r>
              <a:rPr lang="en-PH" sz="3200" dirty="0" smtClean="0">
                <a:latin typeface="Arial" panose="020B0604020202020204" pitchFamily="34" charset="0"/>
                <a:cs typeface="Arial" panose="020B0604020202020204" pitchFamily="34" charset="0"/>
              </a:rPr>
              <a:t>feet against </a:t>
            </a:r>
            <a:r>
              <a:rPr lang="en-PH" sz="3200" dirty="0">
                <a:latin typeface="Arial" panose="020B0604020202020204" pitchFamily="34" charset="0"/>
                <a:cs typeface="Arial" panose="020B0604020202020204" pitchFamily="34" charset="0"/>
              </a:rPr>
              <a:t>hot work surfaces, like the ones encountered in paving operations.</a:t>
            </a: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FOOT PROTECTION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4083362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9227"/>
                                        </p:tgtEl>
                                        <p:attrNameLst>
                                          <p:attrName>style.visibility</p:attrName>
                                        </p:attrNameLst>
                                      </p:cBhvr>
                                      <p:to>
                                        <p:strVal val="visible"/>
                                      </p:to>
                                    </p:set>
                                    <p:anim calcmode="lin" valueType="num">
                                      <p:cBhvr additive="base">
                                        <p:cTn id="12" dur="500" fill="hold"/>
                                        <p:tgtEl>
                                          <p:spTgt spid="9227"/>
                                        </p:tgtEl>
                                        <p:attrNameLst>
                                          <p:attrName>ppt_x</p:attrName>
                                        </p:attrNameLst>
                                      </p:cBhvr>
                                      <p:tavLst>
                                        <p:tav tm="0">
                                          <p:val>
                                            <p:strVal val="1+#ppt_w/2"/>
                                          </p:val>
                                        </p:tav>
                                        <p:tav tm="100000">
                                          <p:val>
                                            <p:strVal val="#ppt_x"/>
                                          </p:val>
                                        </p:tav>
                                      </p:tavLst>
                                    </p:anim>
                                    <p:anim calcmode="lin" valueType="num">
                                      <p:cBhvr additive="base">
                                        <p:cTn id="1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36</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dirty="0">
                <a:latin typeface="Arial" panose="020B0604020202020204" pitchFamily="34" charset="0"/>
                <a:cs typeface="Arial" panose="020B0604020202020204" pitchFamily="34" charset="0"/>
              </a:rPr>
              <a:t>Safety-toe footwear for employees shall meet the requirements and specifications </a:t>
            </a:r>
            <a:r>
              <a:rPr lang="en-PH" sz="3200" dirty="0" smtClean="0">
                <a:latin typeface="Arial" panose="020B0604020202020204" pitchFamily="34" charset="0"/>
                <a:cs typeface="Arial" panose="020B0604020202020204" pitchFamily="34" charset="0"/>
              </a:rPr>
              <a:t>in ASTM </a:t>
            </a:r>
            <a:r>
              <a:rPr lang="en-PH" sz="3200" dirty="0">
                <a:latin typeface="Arial" panose="020B0604020202020204" pitchFamily="34" charset="0"/>
                <a:cs typeface="Arial" panose="020B0604020202020204" pitchFamily="34" charset="0"/>
              </a:rPr>
              <a:t>F-2412-2005, Standard Test Methods for Foot Protection, and ASTM </a:t>
            </a:r>
            <a:r>
              <a:rPr lang="en-PH" sz="3200" dirty="0" smtClean="0">
                <a:latin typeface="Arial" panose="020B0604020202020204" pitchFamily="34" charset="0"/>
                <a:cs typeface="Arial" panose="020B0604020202020204" pitchFamily="34" charset="0"/>
              </a:rPr>
              <a:t>F-2413- 2005</a:t>
            </a:r>
            <a:r>
              <a:rPr lang="en-PH" sz="3200" dirty="0">
                <a:latin typeface="Arial" panose="020B0604020202020204" pitchFamily="34" charset="0"/>
                <a:cs typeface="Arial" panose="020B0604020202020204" pitchFamily="34" charset="0"/>
              </a:rPr>
              <a:t>, Standard Specification for Performance Requirements for Protective Footwear,</a:t>
            </a: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FOOT PROTECTION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3685806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9227"/>
                                        </p:tgtEl>
                                        <p:attrNameLst>
                                          <p:attrName>style.visibility</p:attrName>
                                        </p:attrNameLst>
                                      </p:cBhvr>
                                      <p:to>
                                        <p:strVal val="visible"/>
                                      </p:to>
                                    </p:set>
                                    <p:anim calcmode="lin" valueType="num">
                                      <p:cBhvr additive="base">
                                        <p:cTn id="12" dur="500" fill="hold"/>
                                        <p:tgtEl>
                                          <p:spTgt spid="9227"/>
                                        </p:tgtEl>
                                        <p:attrNameLst>
                                          <p:attrName>ppt_x</p:attrName>
                                        </p:attrNameLst>
                                      </p:cBhvr>
                                      <p:tavLst>
                                        <p:tav tm="0">
                                          <p:val>
                                            <p:strVal val="1+#ppt_w/2"/>
                                          </p:val>
                                        </p:tav>
                                        <p:tav tm="100000">
                                          <p:val>
                                            <p:strVal val="#ppt_x"/>
                                          </p:val>
                                        </p:tav>
                                      </p:tavLst>
                                    </p:anim>
                                    <p:anim calcmode="lin" valueType="num">
                                      <p:cBhvr additive="base">
                                        <p:cTn id="1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37</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dirty="0">
                <a:latin typeface="Arial" panose="020B0604020202020204" pitchFamily="34" charset="0"/>
                <a:cs typeface="Arial" panose="020B0604020202020204" pitchFamily="34" charset="0"/>
              </a:rPr>
              <a:t>In the rare case where a construction worker is in a location with an explosive </a:t>
            </a:r>
            <a:r>
              <a:rPr lang="en-PH" sz="3200" dirty="0" smtClean="0">
                <a:latin typeface="Arial" panose="020B0604020202020204" pitchFamily="34" charset="0"/>
                <a:cs typeface="Arial" panose="020B0604020202020204" pitchFamily="34" charset="0"/>
              </a:rPr>
              <a:t>hazard, electrically </a:t>
            </a:r>
            <a:r>
              <a:rPr lang="en-PH" sz="3200" dirty="0">
                <a:latin typeface="Arial" panose="020B0604020202020204" pitchFamily="34" charset="0"/>
                <a:cs typeface="Arial" panose="020B0604020202020204" pitchFamily="34" charset="0"/>
              </a:rPr>
              <a:t>conductive shoes may be appropriate. They provide protection against </a:t>
            </a:r>
            <a:r>
              <a:rPr lang="en-PH" sz="3200" dirty="0" smtClean="0">
                <a:latin typeface="Arial" panose="020B0604020202020204" pitchFamily="34" charset="0"/>
                <a:cs typeface="Arial" panose="020B0604020202020204" pitchFamily="34" charset="0"/>
              </a:rPr>
              <a:t>the </a:t>
            </a:r>
            <a:r>
              <a:rPr lang="en-PH" sz="3200" dirty="0" err="1" smtClean="0">
                <a:latin typeface="Arial" panose="020B0604020202020204" pitchFamily="34" charset="0"/>
                <a:cs typeface="Arial" panose="020B0604020202020204" pitchFamily="34" charset="0"/>
              </a:rPr>
              <a:t>buildup</a:t>
            </a:r>
            <a:r>
              <a:rPr lang="en-PH" sz="3200" dirty="0" smtClean="0">
                <a:latin typeface="Arial" panose="020B0604020202020204" pitchFamily="34" charset="0"/>
                <a:cs typeface="Arial" panose="020B0604020202020204" pitchFamily="34" charset="0"/>
              </a:rPr>
              <a:t> </a:t>
            </a:r>
            <a:r>
              <a:rPr lang="en-PH" sz="3200" dirty="0">
                <a:latin typeface="Arial" panose="020B0604020202020204" pitchFamily="34" charset="0"/>
                <a:cs typeface="Arial" panose="020B0604020202020204" pitchFamily="34" charset="0"/>
              </a:rPr>
              <a:t>of static electricity</a:t>
            </a:r>
            <a:r>
              <a:rPr lang="en-PH" sz="3200" dirty="0" smtClean="0">
                <a:latin typeface="Arial" panose="020B0604020202020204" pitchFamily="34" charset="0"/>
                <a:cs typeface="Arial" panose="020B0604020202020204" pitchFamily="34" charset="0"/>
              </a:rPr>
              <a:t>.</a:t>
            </a:r>
          </a:p>
          <a:p>
            <a:pPr marL="0" indent="0">
              <a:buNone/>
            </a:pPr>
            <a:endParaRPr lang="en-PH" sz="3200" dirty="0">
              <a:latin typeface="Arial" panose="020B0604020202020204" pitchFamily="34" charset="0"/>
              <a:cs typeface="Arial" panose="020B0604020202020204" pitchFamily="34" charset="0"/>
            </a:endParaRPr>
          </a:p>
          <a:p>
            <a:pPr marL="0" indent="0">
              <a:buNone/>
            </a:pPr>
            <a:r>
              <a:rPr lang="en-PH" sz="3200" dirty="0">
                <a:latin typeface="Arial" panose="020B0604020202020204" pitchFamily="34" charset="0"/>
                <a:cs typeface="Arial" panose="020B0604020202020204" pitchFamily="34" charset="0"/>
              </a:rPr>
              <a:t>Electrical hazard, safety-toe shoes are nonconductive, and will prevent the </a:t>
            </a:r>
            <a:r>
              <a:rPr lang="en-PH" sz="3200" dirty="0" smtClean="0">
                <a:latin typeface="Arial" panose="020B0604020202020204" pitchFamily="34" charset="0"/>
                <a:cs typeface="Arial" panose="020B0604020202020204" pitchFamily="34" charset="0"/>
              </a:rPr>
              <a:t>wearers’ feet </a:t>
            </a:r>
            <a:r>
              <a:rPr lang="en-PH" sz="3200" dirty="0">
                <a:latin typeface="Arial" panose="020B0604020202020204" pitchFamily="34" charset="0"/>
                <a:cs typeface="Arial" panose="020B0604020202020204" pitchFamily="34" charset="0"/>
              </a:rPr>
              <a:t>from completing an electrical circuit to the ground. These shoes can protect </a:t>
            </a:r>
            <a:r>
              <a:rPr lang="en-PH" sz="3200" dirty="0" smtClean="0">
                <a:latin typeface="Arial" panose="020B0604020202020204" pitchFamily="34" charset="0"/>
                <a:cs typeface="Arial" panose="020B0604020202020204" pitchFamily="34" charset="0"/>
              </a:rPr>
              <a:t>against open </a:t>
            </a:r>
            <a:r>
              <a:rPr lang="en-PH" sz="3200" dirty="0">
                <a:latin typeface="Arial" panose="020B0604020202020204" pitchFamily="34" charset="0"/>
                <a:cs typeface="Arial" panose="020B0604020202020204" pitchFamily="34" charset="0"/>
              </a:rPr>
              <a:t>circuits of up to 600 volts in dry conditions</a:t>
            </a: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SPECIAL PURPOSE SAFETY SHOES </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3679541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2" end="2"/>
                                            </p:txEl>
                                          </p:spTgt>
                                        </p:tgtEl>
                                        <p:attrNameLst>
                                          <p:attrName>style.visibility</p:attrName>
                                        </p:attrNameLst>
                                      </p:cBhvr>
                                      <p:to>
                                        <p:strVal val="visible"/>
                                      </p:to>
                                    </p:set>
                                    <p:animEffect transition="in" filter="box(out)">
                                      <p:cBhvr>
                                        <p:cTn id="12" dur="500"/>
                                        <p:tgtEl>
                                          <p:spTgt spid="9219">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9227"/>
                                        </p:tgtEl>
                                        <p:attrNameLst>
                                          <p:attrName>style.visibility</p:attrName>
                                        </p:attrNameLst>
                                      </p:cBhvr>
                                      <p:to>
                                        <p:strVal val="visible"/>
                                      </p:to>
                                    </p:set>
                                    <p:anim calcmode="lin" valueType="num">
                                      <p:cBhvr additive="base">
                                        <p:cTn id="17" dur="500" fill="hold"/>
                                        <p:tgtEl>
                                          <p:spTgt spid="9227"/>
                                        </p:tgtEl>
                                        <p:attrNameLst>
                                          <p:attrName>ppt_x</p:attrName>
                                        </p:attrNameLst>
                                      </p:cBhvr>
                                      <p:tavLst>
                                        <p:tav tm="0">
                                          <p:val>
                                            <p:strVal val="1+#ppt_w/2"/>
                                          </p:val>
                                        </p:tav>
                                        <p:tav tm="100000">
                                          <p:val>
                                            <p:strVal val="#ppt_x"/>
                                          </p:val>
                                        </p:tav>
                                      </p:tavLst>
                                    </p:anim>
                                    <p:anim calcmode="lin" valueType="num">
                                      <p:cBhvr additive="base">
                                        <p:cTn id="1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38</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b="1" dirty="0" smtClean="0">
                <a:latin typeface="Arial" panose="020B0604020202020204" pitchFamily="34" charset="0"/>
                <a:cs typeface="Arial" panose="020B0604020202020204" pitchFamily="34" charset="0"/>
              </a:rPr>
              <a:t>TYPES OF GLOVES:</a:t>
            </a:r>
          </a:p>
          <a:p>
            <a:pPr marL="0" indent="0">
              <a:buNone/>
            </a:pPr>
            <a:r>
              <a:rPr lang="en-PH" sz="3200" dirty="0">
                <a:latin typeface="Arial" panose="020B0604020202020204" pitchFamily="34" charset="0"/>
                <a:cs typeface="Arial" panose="020B0604020202020204" pitchFamily="34" charset="0"/>
              </a:rPr>
              <a:t>Leather, Canvas, or Metal Mesh Gloves</a:t>
            </a:r>
          </a:p>
          <a:p>
            <a:pPr marL="0" indent="0">
              <a:buNone/>
            </a:pPr>
            <a:r>
              <a:rPr lang="en-PH" sz="3200" dirty="0">
                <a:latin typeface="Arial" panose="020B0604020202020204" pitchFamily="34" charset="0"/>
                <a:cs typeface="Arial" panose="020B0604020202020204" pitchFamily="34" charset="0"/>
              </a:rPr>
              <a:t>Sturdy gloves made from metal mesh, leather or canvas provide protection against cuts</a:t>
            </a:r>
          </a:p>
          <a:p>
            <a:pPr marL="0" indent="0">
              <a:buNone/>
            </a:pPr>
            <a:r>
              <a:rPr lang="en-PH" sz="3200" dirty="0">
                <a:latin typeface="Arial" panose="020B0604020202020204" pitchFamily="34" charset="0"/>
                <a:cs typeface="Arial" panose="020B0604020202020204" pitchFamily="34" charset="0"/>
              </a:rPr>
              <a:t>and burns. Leather or canvas gloves also protect against sustained heat.</a:t>
            </a:r>
          </a:p>
          <a:p>
            <a:pPr marL="0" indent="0">
              <a:buNone/>
            </a:pPr>
            <a:r>
              <a:rPr lang="en-PH" sz="3200" dirty="0">
                <a:latin typeface="Arial" panose="020B0604020202020204" pitchFamily="34" charset="0"/>
                <a:cs typeface="Arial" panose="020B0604020202020204" pitchFamily="34" charset="0"/>
              </a:rPr>
              <a:t> Leather gloves protect against sparks, moderate heat, blows, chips and rough</a:t>
            </a:r>
          </a:p>
          <a:p>
            <a:pPr marL="0" indent="0">
              <a:buNone/>
            </a:pPr>
            <a:r>
              <a:rPr lang="en-PH" sz="3200" dirty="0">
                <a:latin typeface="Arial" panose="020B0604020202020204" pitchFamily="34" charset="0"/>
                <a:cs typeface="Arial" panose="020B0604020202020204" pitchFamily="34" charset="0"/>
              </a:rPr>
              <a:t>objects</a:t>
            </a:r>
            <a:r>
              <a:rPr lang="en-PH" sz="3200" dirty="0" smtClean="0">
                <a:latin typeface="Arial" panose="020B0604020202020204" pitchFamily="34" charset="0"/>
                <a:cs typeface="Arial" panose="020B0604020202020204" pitchFamily="34" charset="0"/>
              </a:rPr>
              <a:t>.</a:t>
            </a: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HAND PROTECTION</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1502886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box(out)">
                                      <p:cBhvr>
                                        <p:cTn id="22" dur="500"/>
                                        <p:tgtEl>
                                          <p:spTgt spid="92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Effect transition="in" filter="box(out)">
                                      <p:cBhvr>
                                        <p:cTn id="27" dur="500"/>
                                        <p:tgtEl>
                                          <p:spTgt spid="921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9219">
                                            <p:txEl>
                                              <p:pRg st="5" end="5"/>
                                            </p:txEl>
                                          </p:spTgt>
                                        </p:tgtEl>
                                        <p:attrNameLst>
                                          <p:attrName>style.visibility</p:attrName>
                                        </p:attrNameLst>
                                      </p:cBhvr>
                                      <p:to>
                                        <p:strVal val="visible"/>
                                      </p:to>
                                    </p:set>
                                    <p:animEffect transition="in" filter="box(out)">
                                      <p:cBhvr>
                                        <p:cTn id="32" dur="500"/>
                                        <p:tgtEl>
                                          <p:spTgt spid="9219">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9227"/>
                                        </p:tgtEl>
                                        <p:attrNameLst>
                                          <p:attrName>style.visibility</p:attrName>
                                        </p:attrNameLst>
                                      </p:cBhvr>
                                      <p:to>
                                        <p:strVal val="visible"/>
                                      </p:to>
                                    </p:set>
                                    <p:anim calcmode="lin" valueType="num">
                                      <p:cBhvr additive="base">
                                        <p:cTn id="37" dur="500" fill="hold"/>
                                        <p:tgtEl>
                                          <p:spTgt spid="9227"/>
                                        </p:tgtEl>
                                        <p:attrNameLst>
                                          <p:attrName>ppt_x</p:attrName>
                                        </p:attrNameLst>
                                      </p:cBhvr>
                                      <p:tavLst>
                                        <p:tav tm="0">
                                          <p:val>
                                            <p:strVal val="1+#ppt_w/2"/>
                                          </p:val>
                                        </p:tav>
                                        <p:tav tm="100000">
                                          <p:val>
                                            <p:strVal val="#ppt_x"/>
                                          </p:val>
                                        </p:tav>
                                      </p:tavLst>
                                    </p:anim>
                                    <p:anim calcmode="lin" valueType="num">
                                      <p:cBhvr additive="base">
                                        <p:cTn id="3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39</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b="1" dirty="0" smtClean="0">
                <a:latin typeface="Arial" panose="020B0604020202020204" pitchFamily="34" charset="0"/>
                <a:cs typeface="Arial" panose="020B0604020202020204" pitchFamily="34" charset="0"/>
              </a:rPr>
              <a:t>TYPES OF GLOVES:</a:t>
            </a:r>
          </a:p>
          <a:p>
            <a:pPr marL="0" indent="0">
              <a:buNone/>
            </a:pPr>
            <a:r>
              <a:rPr lang="en-PH" sz="3200" dirty="0">
                <a:latin typeface="Arial" panose="020B0604020202020204" pitchFamily="34" charset="0"/>
                <a:cs typeface="Arial" panose="020B0604020202020204" pitchFamily="34" charset="0"/>
              </a:rPr>
              <a:t>Leather, Canvas, or Metal Mesh Gloves</a:t>
            </a:r>
          </a:p>
          <a:p>
            <a:pPr marL="0" indent="0">
              <a:buNone/>
            </a:pPr>
            <a:r>
              <a:rPr lang="en-PH" sz="3200" dirty="0" smtClean="0">
                <a:latin typeface="Arial" panose="020B0604020202020204" pitchFamily="34" charset="0"/>
                <a:cs typeface="Arial" panose="020B0604020202020204" pitchFamily="34" charset="0"/>
              </a:rPr>
              <a:t> </a:t>
            </a:r>
            <a:r>
              <a:rPr lang="en-PH" sz="3200" dirty="0">
                <a:latin typeface="Arial" panose="020B0604020202020204" pitchFamily="34" charset="0"/>
                <a:cs typeface="Arial" panose="020B0604020202020204" pitchFamily="34" charset="0"/>
              </a:rPr>
              <a:t>Aluminized gloves provide reflective and insulating protection against heat and</a:t>
            </a:r>
          </a:p>
          <a:p>
            <a:pPr marL="0" indent="0">
              <a:buNone/>
            </a:pPr>
            <a:r>
              <a:rPr lang="en-PH" sz="3200" dirty="0">
                <a:latin typeface="Arial" panose="020B0604020202020204" pitchFamily="34" charset="0"/>
                <a:cs typeface="Arial" panose="020B0604020202020204" pitchFamily="34" charset="0"/>
              </a:rPr>
              <a:t>require an insert made of synthetic materials to protect against heat and cold.</a:t>
            </a:r>
          </a:p>
          <a:p>
            <a:pPr marL="0" indent="0">
              <a:buNone/>
            </a:pPr>
            <a:r>
              <a:rPr lang="en-PH" sz="3200" dirty="0">
                <a:latin typeface="Arial" panose="020B0604020202020204" pitchFamily="34" charset="0"/>
                <a:cs typeface="Arial" panose="020B0604020202020204" pitchFamily="34" charset="0"/>
              </a:rPr>
              <a:t> Aramid </a:t>
            </a:r>
            <a:r>
              <a:rPr lang="en-PH" sz="3200" dirty="0" err="1">
                <a:latin typeface="Arial" panose="020B0604020202020204" pitchFamily="34" charset="0"/>
                <a:cs typeface="Arial" panose="020B0604020202020204" pitchFamily="34" charset="0"/>
              </a:rPr>
              <a:t>fiber</a:t>
            </a:r>
            <a:r>
              <a:rPr lang="en-PH" sz="3200" dirty="0">
                <a:latin typeface="Arial" panose="020B0604020202020204" pitchFamily="34" charset="0"/>
                <a:cs typeface="Arial" panose="020B0604020202020204" pitchFamily="34" charset="0"/>
              </a:rPr>
              <a:t> gloves protect against heat and cold, are cut- and </a:t>
            </a:r>
            <a:r>
              <a:rPr lang="en-PH" sz="3200" dirty="0" err="1">
                <a:latin typeface="Arial" panose="020B0604020202020204" pitchFamily="34" charset="0"/>
                <a:cs typeface="Arial" panose="020B0604020202020204" pitchFamily="34" charset="0"/>
              </a:rPr>
              <a:t>abrasiveresistant</a:t>
            </a:r>
            <a:r>
              <a:rPr lang="en-PH" sz="3200" dirty="0">
                <a:latin typeface="Arial" panose="020B0604020202020204" pitchFamily="34" charset="0"/>
                <a:cs typeface="Arial" panose="020B0604020202020204" pitchFamily="34" charset="0"/>
              </a:rPr>
              <a:t> and wear well</a:t>
            </a:r>
            <a:r>
              <a:rPr lang="en-PH" sz="3200" dirty="0" smtClean="0">
                <a:latin typeface="Arial" panose="020B0604020202020204" pitchFamily="34" charset="0"/>
                <a:cs typeface="Arial" panose="020B0604020202020204" pitchFamily="34" charset="0"/>
              </a:rPr>
              <a:t>.</a:t>
            </a: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HAND PROTECTION</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3255394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box(out)">
                                      <p:cBhvr>
                                        <p:cTn id="22" dur="500"/>
                                        <p:tgtEl>
                                          <p:spTgt spid="92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Effect transition="in" filter="box(out)">
                                      <p:cBhvr>
                                        <p:cTn id="27" dur="500"/>
                                        <p:tgtEl>
                                          <p:spTgt spid="921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6" fill="hold" grpId="0" nodeType="clickEffect">
                                  <p:stCondLst>
                                    <p:cond delay="0"/>
                                  </p:stCondLst>
                                  <p:childTnLst>
                                    <p:set>
                                      <p:cBhvr>
                                        <p:cTn id="31" dur="1" fill="hold">
                                          <p:stCondLst>
                                            <p:cond delay="0"/>
                                          </p:stCondLst>
                                        </p:cTn>
                                        <p:tgtEl>
                                          <p:spTgt spid="9227"/>
                                        </p:tgtEl>
                                        <p:attrNameLst>
                                          <p:attrName>style.visibility</p:attrName>
                                        </p:attrNameLst>
                                      </p:cBhvr>
                                      <p:to>
                                        <p:strVal val="visible"/>
                                      </p:to>
                                    </p:set>
                                    <p:anim calcmode="lin" valueType="num">
                                      <p:cBhvr additive="base">
                                        <p:cTn id="32" dur="500" fill="hold"/>
                                        <p:tgtEl>
                                          <p:spTgt spid="9227"/>
                                        </p:tgtEl>
                                        <p:attrNameLst>
                                          <p:attrName>ppt_x</p:attrName>
                                        </p:attrNameLst>
                                      </p:cBhvr>
                                      <p:tavLst>
                                        <p:tav tm="0">
                                          <p:val>
                                            <p:strVal val="1+#ppt_w/2"/>
                                          </p:val>
                                        </p:tav>
                                        <p:tav tm="100000">
                                          <p:val>
                                            <p:strVal val="#ppt_x"/>
                                          </p:val>
                                        </p:tav>
                                      </p:tavLst>
                                    </p:anim>
                                    <p:anim calcmode="lin" valueType="num">
                                      <p:cBhvr additive="base">
                                        <p:cTn id="3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4</a:t>
            </a:fld>
            <a:endParaRPr lang="en-US"/>
          </a:p>
        </p:txBody>
      </p:sp>
      <p:sp>
        <p:nvSpPr>
          <p:cNvPr id="9219" name="Rectangle 3"/>
          <p:cNvSpPr>
            <a:spLocks noGrp="1" noChangeArrowheads="1"/>
          </p:cNvSpPr>
          <p:nvPr>
            <p:ph type="body" idx="1"/>
          </p:nvPr>
        </p:nvSpPr>
        <p:spPr bwMode="auto">
          <a:xfrm>
            <a:off x="2967039" y="1554163"/>
            <a:ext cx="68802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marL="0" indent="0">
              <a:buNone/>
            </a:pPr>
            <a:r>
              <a:rPr lang="en-US" sz="2400" b="1"/>
              <a:t>1081.02</a:t>
            </a:r>
            <a:endParaRPr lang="en-US" sz="2000"/>
          </a:p>
          <a:p>
            <a:pPr marL="0" indent="0">
              <a:buNone/>
            </a:pPr>
            <a:r>
              <a:rPr lang="en-US" sz="2000"/>
              <a:t>All protective equipment shall be of approved design and construction appropriate for the exposure and the work to be performed.</a:t>
            </a:r>
          </a:p>
          <a:p>
            <a:pPr marL="0" indent="0">
              <a:buNone/>
            </a:pPr>
            <a:endParaRPr lang="en-US" sz="2000"/>
          </a:p>
          <a:p>
            <a:pPr marL="0" indent="0">
              <a:buNone/>
            </a:pPr>
            <a:r>
              <a:rPr lang="en-US" sz="2400" b="1"/>
              <a:t>1081.03</a:t>
            </a:r>
            <a:endParaRPr lang="en-US" sz="2000"/>
          </a:p>
          <a:p>
            <a:pPr marL="0" indent="0">
              <a:buNone/>
            </a:pPr>
            <a:r>
              <a:rPr lang="en-US" sz="2000"/>
              <a:t>The employer shall be responsible for the adequacy and proper maintenance of personal protective equipment used in his workplace.</a:t>
            </a:r>
          </a:p>
          <a:p>
            <a:pPr marL="0" indent="0">
              <a:buNone/>
            </a:pPr>
            <a:endParaRPr lang="en-US" sz="2000"/>
          </a:p>
          <a:p>
            <a:pPr marL="0" indent="0">
              <a:buNone/>
            </a:pPr>
            <a:r>
              <a:rPr lang="en-US" sz="2400" b="1"/>
              <a:t>1081.04</a:t>
            </a:r>
            <a:endParaRPr lang="en-US" sz="2000" b="1"/>
          </a:p>
          <a:p>
            <a:pPr marL="0" indent="0">
              <a:buNone/>
            </a:pPr>
            <a:r>
              <a:rPr lang="en-US" sz="2000"/>
              <a:t>No person shall be subjected or exposed to hazardous environmental condition without protection.</a:t>
            </a:r>
          </a:p>
        </p:txBody>
      </p:sp>
      <p:sp>
        <p:nvSpPr>
          <p:cNvPr id="9227" name="Rectangle 11"/>
          <p:cNvSpPr>
            <a:spLocks noGrp="1" noChangeArrowheads="1"/>
          </p:cNvSpPr>
          <p:nvPr>
            <p:ph type="title"/>
          </p:nvPr>
        </p:nvSpPr>
        <p:spPr>
          <a:xfrm>
            <a:off x="2006600" y="155576"/>
            <a:ext cx="8216900" cy="1331913"/>
          </a:xfrm>
          <a:noFill/>
          <a:ln/>
        </p:spPr>
        <p:txBody>
          <a:bodyPr/>
          <a:lstStyle/>
          <a:p>
            <a:r>
              <a:rPr lang="en-US" sz="4000">
                <a:effectLst>
                  <a:outerShdw blurRad="38100" dist="38100" dir="2700000" algn="tl">
                    <a:srgbClr val="C0C0C0"/>
                  </a:outerShdw>
                </a:effectLst>
              </a:rPr>
              <a:t>Rule 1080 Personal Protective</a:t>
            </a:r>
            <a:br>
              <a:rPr lang="en-US" sz="4000">
                <a:effectLst>
                  <a:outerShdw blurRad="38100" dist="38100" dir="2700000" algn="tl">
                    <a:srgbClr val="C0C0C0"/>
                  </a:outerShdw>
                </a:effectLst>
              </a:rPr>
            </a:br>
            <a:r>
              <a:rPr lang="en-US" sz="4000">
                <a:effectLst>
                  <a:outerShdw blurRad="38100" dist="38100" dir="2700000" algn="tl">
                    <a:srgbClr val="C0C0C0"/>
                  </a:outerShdw>
                </a:effectLst>
              </a:rPr>
              <a:t>Equipment and Devices</a:t>
            </a:r>
          </a:p>
        </p:txBody>
      </p:sp>
    </p:spTree>
    <p:extLst>
      <p:ext uri="{BB962C8B-B14F-4D97-AF65-F5344CB8AC3E}">
        <p14:creationId xmlns:p14="http://schemas.microsoft.com/office/powerpoint/2010/main" val="4269742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3" end="3"/>
                                            </p:txEl>
                                          </p:spTgt>
                                        </p:tgtEl>
                                        <p:attrNameLst>
                                          <p:attrName>style.visibility</p:attrName>
                                        </p:attrNameLst>
                                      </p:cBhvr>
                                      <p:to>
                                        <p:strVal val="visible"/>
                                      </p:to>
                                    </p:set>
                                    <p:animEffect transition="in" filter="box(out)">
                                      <p:cBhvr>
                                        <p:cTn id="17" dur="500"/>
                                        <p:tgtEl>
                                          <p:spTgt spid="9219">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219">
                                            <p:txEl>
                                              <p:pRg st="4" end="4"/>
                                            </p:txEl>
                                          </p:spTgt>
                                        </p:tgtEl>
                                        <p:attrNameLst>
                                          <p:attrName>style.visibility</p:attrName>
                                        </p:attrNameLst>
                                      </p:cBhvr>
                                      <p:to>
                                        <p:strVal val="visible"/>
                                      </p:to>
                                    </p:set>
                                    <p:animEffect transition="in" filter="box(out)">
                                      <p:cBhvr>
                                        <p:cTn id="22" dur="500"/>
                                        <p:tgtEl>
                                          <p:spTgt spid="9219">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219">
                                            <p:txEl>
                                              <p:pRg st="6" end="6"/>
                                            </p:txEl>
                                          </p:spTgt>
                                        </p:tgtEl>
                                        <p:attrNameLst>
                                          <p:attrName>style.visibility</p:attrName>
                                        </p:attrNameLst>
                                      </p:cBhvr>
                                      <p:to>
                                        <p:strVal val="visible"/>
                                      </p:to>
                                    </p:set>
                                    <p:animEffect transition="in" filter="box(out)">
                                      <p:cBhvr>
                                        <p:cTn id="27" dur="500"/>
                                        <p:tgtEl>
                                          <p:spTgt spid="9219">
                                            <p:txEl>
                                              <p:pRg st="6" end="6"/>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9219">
                                            <p:txEl>
                                              <p:pRg st="7" end="7"/>
                                            </p:txEl>
                                          </p:spTgt>
                                        </p:tgtEl>
                                        <p:attrNameLst>
                                          <p:attrName>style.visibility</p:attrName>
                                        </p:attrNameLst>
                                      </p:cBhvr>
                                      <p:to>
                                        <p:strVal val="visible"/>
                                      </p:to>
                                    </p:set>
                                    <p:animEffect transition="in" filter="box(out)">
                                      <p:cBhvr>
                                        <p:cTn id="32" dur="500"/>
                                        <p:tgtEl>
                                          <p:spTgt spid="9219">
                                            <p:txEl>
                                              <p:pRg st="7" end="7"/>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6" fill="hold" grpId="0" nodeType="clickEffect">
                                  <p:stCondLst>
                                    <p:cond delay="0"/>
                                  </p:stCondLst>
                                  <p:childTnLst>
                                    <p:set>
                                      <p:cBhvr>
                                        <p:cTn id="36" dur="1" fill="hold">
                                          <p:stCondLst>
                                            <p:cond delay="0"/>
                                          </p:stCondLst>
                                        </p:cTn>
                                        <p:tgtEl>
                                          <p:spTgt spid="9227"/>
                                        </p:tgtEl>
                                        <p:attrNameLst>
                                          <p:attrName>style.visibility</p:attrName>
                                        </p:attrNameLst>
                                      </p:cBhvr>
                                      <p:to>
                                        <p:strVal val="visible"/>
                                      </p:to>
                                    </p:set>
                                    <p:anim calcmode="lin" valueType="num">
                                      <p:cBhvr additive="base">
                                        <p:cTn id="37" dur="500" fill="hold"/>
                                        <p:tgtEl>
                                          <p:spTgt spid="9227"/>
                                        </p:tgtEl>
                                        <p:attrNameLst>
                                          <p:attrName>ppt_x</p:attrName>
                                        </p:attrNameLst>
                                      </p:cBhvr>
                                      <p:tavLst>
                                        <p:tav tm="0">
                                          <p:val>
                                            <p:strVal val="1+#ppt_w/2"/>
                                          </p:val>
                                        </p:tav>
                                        <p:tav tm="100000">
                                          <p:val>
                                            <p:strVal val="#ppt_x"/>
                                          </p:val>
                                        </p:tav>
                                      </p:tavLst>
                                    </p:anim>
                                    <p:anim calcmode="lin" valueType="num">
                                      <p:cBhvr additive="base">
                                        <p:cTn id="3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40</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b="1" dirty="0" smtClean="0">
                <a:latin typeface="Arial" panose="020B0604020202020204" pitchFamily="34" charset="0"/>
                <a:cs typeface="Arial" panose="020B0604020202020204" pitchFamily="34" charset="0"/>
              </a:rPr>
              <a:t>TYPES OF GLOVES:</a:t>
            </a:r>
          </a:p>
          <a:p>
            <a:pPr marL="0" indent="0">
              <a:buNone/>
            </a:pPr>
            <a:r>
              <a:rPr lang="en-PH" sz="3200" dirty="0">
                <a:latin typeface="Arial" panose="020B0604020202020204" pitchFamily="34" charset="0"/>
                <a:cs typeface="Arial" panose="020B0604020202020204" pitchFamily="34" charset="0"/>
              </a:rPr>
              <a:t>Leather, Canvas, or Metal Mesh Gloves</a:t>
            </a:r>
          </a:p>
          <a:p>
            <a:pPr marL="0" indent="0">
              <a:buNone/>
            </a:pPr>
            <a:r>
              <a:rPr lang="en-PH" sz="3200" dirty="0" smtClean="0">
                <a:latin typeface="Arial" panose="020B0604020202020204" pitchFamily="34" charset="0"/>
                <a:cs typeface="Arial" panose="020B0604020202020204" pitchFamily="34" charset="0"/>
              </a:rPr>
              <a:t> </a:t>
            </a:r>
            <a:r>
              <a:rPr lang="en-PH" sz="3200" dirty="0">
                <a:latin typeface="Arial" panose="020B0604020202020204" pitchFamily="34" charset="0"/>
                <a:cs typeface="Arial" panose="020B0604020202020204" pitchFamily="34" charset="0"/>
              </a:rPr>
              <a:t>Synthetic gloves of various materials offer protection against heat and cold, </a:t>
            </a:r>
            <a:r>
              <a:rPr lang="en-PH" sz="3200" dirty="0" smtClean="0">
                <a:latin typeface="Arial" panose="020B0604020202020204" pitchFamily="34" charset="0"/>
                <a:cs typeface="Arial" panose="020B0604020202020204" pitchFamily="34" charset="0"/>
              </a:rPr>
              <a:t>are cut- </a:t>
            </a:r>
            <a:r>
              <a:rPr lang="en-PH" sz="3200" dirty="0">
                <a:latin typeface="Arial" panose="020B0604020202020204" pitchFamily="34" charset="0"/>
                <a:cs typeface="Arial" panose="020B0604020202020204" pitchFamily="34" charset="0"/>
              </a:rPr>
              <a:t>and abrasive-resistant and may withstand some diluted acids. </a:t>
            </a:r>
            <a:r>
              <a:rPr lang="en-PH" sz="3200" dirty="0" smtClean="0">
                <a:latin typeface="Arial" panose="020B0604020202020204" pitchFamily="34" charset="0"/>
                <a:cs typeface="Arial" panose="020B0604020202020204" pitchFamily="34" charset="0"/>
              </a:rPr>
              <a:t>These materials </a:t>
            </a:r>
            <a:r>
              <a:rPr lang="en-PH" sz="3200" dirty="0">
                <a:latin typeface="Arial" panose="020B0604020202020204" pitchFamily="34" charset="0"/>
                <a:cs typeface="Arial" panose="020B0604020202020204" pitchFamily="34" charset="0"/>
              </a:rPr>
              <a:t>do not stand up against alkalis and solvents.</a:t>
            </a:r>
            <a:endParaRPr lang="en-US" sz="3200" dirty="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HAND PROTECTION</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497568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6" fill="hold" grpId="0" nodeType="clickEffect">
                                  <p:stCondLst>
                                    <p:cond delay="0"/>
                                  </p:stCondLst>
                                  <p:childTnLst>
                                    <p:set>
                                      <p:cBhvr>
                                        <p:cTn id="21" dur="1" fill="hold">
                                          <p:stCondLst>
                                            <p:cond delay="0"/>
                                          </p:stCondLst>
                                        </p:cTn>
                                        <p:tgtEl>
                                          <p:spTgt spid="9227"/>
                                        </p:tgtEl>
                                        <p:attrNameLst>
                                          <p:attrName>style.visibility</p:attrName>
                                        </p:attrNameLst>
                                      </p:cBhvr>
                                      <p:to>
                                        <p:strVal val="visible"/>
                                      </p:to>
                                    </p:set>
                                    <p:anim calcmode="lin" valueType="num">
                                      <p:cBhvr additive="base">
                                        <p:cTn id="22" dur="500" fill="hold"/>
                                        <p:tgtEl>
                                          <p:spTgt spid="9227"/>
                                        </p:tgtEl>
                                        <p:attrNameLst>
                                          <p:attrName>ppt_x</p:attrName>
                                        </p:attrNameLst>
                                      </p:cBhvr>
                                      <p:tavLst>
                                        <p:tav tm="0">
                                          <p:val>
                                            <p:strVal val="1+#ppt_w/2"/>
                                          </p:val>
                                        </p:tav>
                                        <p:tav tm="100000">
                                          <p:val>
                                            <p:strVal val="#ppt_x"/>
                                          </p:val>
                                        </p:tav>
                                      </p:tavLst>
                                    </p:anim>
                                    <p:anim calcmode="lin" valueType="num">
                                      <p:cBhvr additive="base">
                                        <p:cTn id="2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41</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b="1" dirty="0" smtClean="0">
                <a:latin typeface="Arial" panose="020B0604020202020204" pitchFamily="34" charset="0"/>
                <a:cs typeface="Arial" panose="020B0604020202020204" pitchFamily="34" charset="0"/>
              </a:rPr>
              <a:t>TYPES OF GLOVES:</a:t>
            </a:r>
          </a:p>
          <a:p>
            <a:pPr marL="0" indent="0">
              <a:buNone/>
            </a:pPr>
            <a:r>
              <a:rPr lang="en-PH" sz="3200" b="1" dirty="0">
                <a:latin typeface="Arial" panose="020B0604020202020204" pitchFamily="34" charset="0"/>
                <a:cs typeface="Arial" panose="020B0604020202020204" pitchFamily="34" charset="0"/>
              </a:rPr>
              <a:t>Fabric and Coated Fabric Gloves</a:t>
            </a:r>
          </a:p>
          <a:p>
            <a:pPr marL="0" indent="0">
              <a:buNone/>
            </a:pPr>
            <a:r>
              <a:rPr lang="en-PH" sz="3200" b="1" dirty="0">
                <a:latin typeface="Arial" panose="020B0604020202020204" pitchFamily="34" charset="0"/>
                <a:cs typeface="Arial" panose="020B0604020202020204" pitchFamily="34" charset="0"/>
              </a:rPr>
              <a:t>Fabric and coated fabric gloves are made of cotton or other fabric to provide </a:t>
            </a:r>
            <a:r>
              <a:rPr lang="en-PH" sz="3200" b="1" dirty="0" smtClean="0">
                <a:latin typeface="Arial" panose="020B0604020202020204" pitchFamily="34" charset="0"/>
                <a:cs typeface="Arial" panose="020B0604020202020204" pitchFamily="34" charset="0"/>
              </a:rPr>
              <a:t>varying degrees </a:t>
            </a:r>
            <a:r>
              <a:rPr lang="en-PH" sz="3200" b="1" dirty="0">
                <a:latin typeface="Arial" panose="020B0604020202020204" pitchFamily="34" charset="0"/>
                <a:cs typeface="Arial" panose="020B0604020202020204" pitchFamily="34" charset="0"/>
              </a:rPr>
              <a:t>of protection.</a:t>
            </a:r>
          </a:p>
          <a:p>
            <a:pPr marL="0" indent="0">
              <a:buNone/>
            </a:pPr>
            <a:r>
              <a:rPr lang="en-PH" sz="3200" b="1" dirty="0">
                <a:latin typeface="Arial" panose="020B0604020202020204" pitchFamily="34" charset="0"/>
                <a:cs typeface="Arial" panose="020B0604020202020204" pitchFamily="34" charset="0"/>
              </a:rPr>
              <a:t> Fabric gloves protect against dirt, slivers, chafing and abrasions. They do not</a:t>
            </a:r>
          </a:p>
          <a:p>
            <a:pPr marL="0" indent="0">
              <a:buNone/>
            </a:pPr>
            <a:r>
              <a:rPr lang="en-PH" sz="3200" b="1" dirty="0">
                <a:latin typeface="Arial" panose="020B0604020202020204" pitchFamily="34" charset="0"/>
                <a:cs typeface="Arial" panose="020B0604020202020204" pitchFamily="34" charset="0"/>
              </a:rPr>
              <a:t>provide sufficient protection for use with rough, sharp or heavy materials</a:t>
            </a:r>
            <a:r>
              <a:rPr lang="en-PH" sz="3200" b="1" dirty="0" smtClean="0">
                <a:latin typeface="Arial" panose="020B0604020202020204" pitchFamily="34" charset="0"/>
                <a:cs typeface="Arial" panose="020B0604020202020204" pitchFamily="34" charset="0"/>
              </a:rPr>
              <a:t>.</a:t>
            </a: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HAND PROTECTION</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204308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box(out)">
                                      <p:cBhvr>
                                        <p:cTn id="22" dur="500"/>
                                        <p:tgtEl>
                                          <p:spTgt spid="92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Effect transition="in" filter="box(out)">
                                      <p:cBhvr>
                                        <p:cTn id="27" dur="500"/>
                                        <p:tgtEl>
                                          <p:spTgt spid="921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6" fill="hold" grpId="0" nodeType="clickEffect">
                                  <p:stCondLst>
                                    <p:cond delay="0"/>
                                  </p:stCondLst>
                                  <p:childTnLst>
                                    <p:set>
                                      <p:cBhvr>
                                        <p:cTn id="31" dur="1" fill="hold">
                                          <p:stCondLst>
                                            <p:cond delay="0"/>
                                          </p:stCondLst>
                                        </p:cTn>
                                        <p:tgtEl>
                                          <p:spTgt spid="9227"/>
                                        </p:tgtEl>
                                        <p:attrNameLst>
                                          <p:attrName>style.visibility</p:attrName>
                                        </p:attrNameLst>
                                      </p:cBhvr>
                                      <p:to>
                                        <p:strVal val="visible"/>
                                      </p:to>
                                    </p:set>
                                    <p:anim calcmode="lin" valueType="num">
                                      <p:cBhvr additive="base">
                                        <p:cTn id="32" dur="500" fill="hold"/>
                                        <p:tgtEl>
                                          <p:spTgt spid="9227"/>
                                        </p:tgtEl>
                                        <p:attrNameLst>
                                          <p:attrName>ppt_x</p:attrName>
                                        </p:attrNameLst>
                                      </p:cBhvr>
                                      <p:tavLst>
                                        <p:tav tm="0">
                                          <p:val>
                                            <p:strVal val="1+#ppt_w/2"/>
                                          </p:val>
                                        </p:tav>
                                        <p:tav tm="100000">
                                          <p:val>
                                            <p:strVal val="#ppt_x"/>
                                          </p:val>
                                        </p:tav>
                                      </p:tavLst>
                                    </p:anim>
                                    <p:anim calcmode="lin" valueType="num">
                                      <p:cBhvr additive="base">
                                        <p:cTn id="3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42</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b="1" dirty="0" smtClean="0">
                <a:latin typeface="Arial" panose="020B0604020202020204" pitchFamily="34" charset="0"/>
                <a:cs typeface="Arial" panose="020B0604020202020204" pitchFamily="34" charset="0"/>
              </a:rPr>
              <a:t>TYPES OF GLOVES:</a:t>
            </a:r>
          </a:p>
          <a:p>
            <a:pPr marL="0" indent="0">
              <a:buNone/>
            </a:pPr>
            <a:r>
              <a:rPr lang="en-PH" sz="3200" b="1" dirty="0">
                <a:latin typeface="Arial" panose="020B0604020202020204" pitchFamily="34" charset="0"/>
                <a:cs typeface="Arial" panose="020B0604020202020204" pitchFamily="34" charset="0"/>
              </a:rPr>
              <a:t>Fabric and Coated Fabric Gloves</a:t>
            </a:r>
          </a:p>
          <a:p>
            <a:pPr marL="0" indent="0">
              <a:buNone/>
            </a:pPr>
            <a:r>
              <a:rPr lang="en-PH" sz="3200" b="1" dirty="0" smtClean="0">
                <a:latin typeface="Arial" panose="020B0604020202020204" pitchFamily="34" charset="0"/>
                <a:cs typeface="Arial" panose="020B0604020202020204" pitchFamily="34" charset="0"/>
              </a:rPr>
              <a:t> </a:t>
            </a:r>
            <a:r>
              <a:rPr lang="en-PH" sz="3200" b="1" dirty="0">
                <a:latin typeface="Arial" panose="020B0604020202020204" pitchFamily="34" charset="0"/>
                <a:cs typeface="Arial" panose="020B0604020202020204" pitchFamily="34" charset="0"/>
              </a:rPr>
              <a:t>Coated fabric gloves are normally made from cotton flannel with napping </a:t>
            </a:r>
            <a:r>
              <a:rPr lang="en-PH" sz="3200" b="1" dirty="0" smtClean="0">
                <a:latin typeface="Arial" panose="020B0604020202020204" pitchFamily="34" charset="0"/>
                <a:cs typeface="Arial" panose="020B0604020202020204" pitchFamily="34" charset="0"/>
              </a:rPr>
              <a:t>on one </a:t>
            </a:r>
            <a:r>
              <a:rPr lang="en-PH" sz="3200" b="1" dirty="0">
                <a:latin typeface="Arial" panose="020B0604020202020204" pitchFamily="34" charset="0"/>
                <a:cs typeface="Arial" panose="020B0604020202020204" pitchFamily="34" charset="0"/>
              </a:rPr>
              <a:t>side. By coating the </a:t>
            </a:r>
            <a:r>
              <a:rPr lang="en-PH" sz="3200" b="1" dirty="0" err="1">
                <a:latin typeface="Arial" panose="020B0604020202020204" pitchFamily="34" charset="0"/>
                <a:cs typeface="Arial" panose="020B0604020202020204" pitchFamily="34" charset="0"/>
              </a:rPr>
              <a:t>unnapped</a:t>
            </a:r>
            <a:r>
              <a:rPr lang="en-PH" sz="3200" b="1" dirty="0">
                <a:latin typeface="Arial" panose="020B0604020202020204" pitchFamily="34" charset="0"/>
                <a:cs typeface="Arial" panose="020B0604020202020204" pitchFamily="34" charset="0"/>
              </a:rPr>
              <a:t> side with plastic, fabric gloves </a:t>
            </a:r>
            <a:r>
              <a:rPr lang="en-PH" sz="3200" b="1" dirty="0" smtClean="0">
                <a:latin typeface="Arial" panose="020B0604020202020204" pitchFamily="34" charset="0"/>
                <a:cs typeface="Arial" panose="020B0604020202020204" pitchFamily="34" charset="0"/>
              </a:rPr>
              <a:t>are transformed </a:t>
            </a:r>
            <a:r>
              <a:rPr lang="en-PH" sz="3200" b="1" dirty="0">
                <a:latin typeface="Arial" panose="020B0604020202020204" pitchFamily="34" charset="0"/>
                <a:cs typeface="Arial" panose="020B0604020202020204" pitchFamily="34" charset="0"/>
              </a:rPr>
              <a:t>into general-purpose hand protection offering slip-resistant qualities.</a:t>
            </a:r>
            <a:endParaRPr lang="en-PH" sz="3200" b="1" dirty="0" smtClean="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HAND PROTECTION</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3243744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6" fill="hold" grpId="0" nodeType="clickEffect">
                                  <p:stCondLst>
                                    <p:cond delay="0"/>
                                  </p:stCondLst>
                                  <p:childTnLst>
                                    <p:set>
                                      <p:cBhvr>
                                        <p:cTn id="21" dur="1" fill="hold">
                                          <p:stCondLst>
                                            <p:cond delay="0"/>
                                          </p:stCondLst>
                                        </p:cTn>
                                        <p:tgtEl>
                                          <p:spTgt spid="9227"/>
                                        </p:tgtEl>
                                        <p:attrNameLst>
                                          <p:attrName>style.visibility</p:attrName>
                                        </p:attrNameLst>
                                      </p:cBhvr>
                                      <p:to>
                                        <p:strVal val="visible"/>
                                      </p:to>
                                    </p:set>
                                    <p:anim calcmode="lin" valueType="num">
                                      <p:cBhvr additive="base">
                                        <p:cTn id="22" dur="500" fill="hold"/>
                                        <p:tgtEl>
                                          <p:spTgt spid="9227"/>
                                        </p:tgtEl>
                                        <p:attrNameLst>
                                          <p:attrName>ppt_x</p:attrName>
                                        </p:attrNameLst>
                                      </p:cBhvr>
                                      <p:tavLst>
                                        <p:tav tm="0">
                                          <p:val>
                                            <p:strVal val="1+#ppt_w/2"/>
                                          </p:val>
                                        </p:tav>
                                        <p:tav tm="100000">
                                          <p:val>
                                            <p:strVal val="#ppt_x"/>
                                          </p:val>
                                        </p:tav>
                                      </p:tavLst>
                                    </p:anim>
                                    <p:anim calcmode="lin" valueType="num">
                                      <p:cBhvr additive="base">
                                        <p:cTn id="2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43</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b="1" dirty="0">
                <a:latin typeface="Arial" panose="020B0604020202020204" pitchFamily="34" charset="0"/>
                <a:cs typeface="Arial" panose="020B0604020202020204" pitchFamily="34" charset="0"/>
              </a:rPr>
              <a:t>Chemical- and Liquid-Resistant Gloves</a:t>
            </a:r>
          </a:p>
          <a:p>
            <a:pPr marL="0" indent="0">
              <a:buNone/>
            </a:pPr>
            <a:r>
              <a:rPr lang="en-PH" sz="3200" b="1" dirty="0">
                <a:latin typeface="Arial" panose="020B0604020202020204" pitchFamily="34" charset="0"/>
                <a:cs typeface="Arial" panose="020B0604020202020204" pitchFamily="34" charset="0"/>
              </a:rPr>
              <a:t>Chemical-resistant gloves are made from rubber or plastic</a:t>
            </a:r>
            <a:r>
              <a:rPr lang="en-PH" sz="3200" b="1" dirty="0" smtClean="0">
                <a:latin typeface="Arial" panose="020B0604020202020204" pitchFamily="34" charset="0"/>
                <a:cs typeface="Arial" panose="020B0604020202020204" pitchFamily="34" charset="0"/>
              </a:rPr>
              <a:t>.</a:t>
            </a:r>
          </a:p>
          <a:p>
            <a:pPr marL="0" indent="0">
              <a:buNone/>
            </a:pPr>
            <a:endParaRPr lang="en-PH" sz="3200" b="1" dirty="0" smtClean="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HAND PROTECTION</a:t>
            </a:r>
            <a:endParaRPr lang="en-US" sz="4000" dirty="0">
              <a:effectLst>
                <a:outerShdw blurRad="38100" dist="38100" dir="2700000" algn="tl">
                  <a:srgbClr val="C0C0C0"/>
                </a:outerShdw>
              </a:effectLst>
            </a:endParaRPr>
          </a:p>
        </p:txBody>
      </p:sp>
      <p:pic>
        <p:nvPicPr>
          <p:cNvPr id="2" name="Picture 1"/>
          <p:cNvPicPr>
            <a:picLocks noChangeAspect="1"/>
          </p:cNvPicPr>
          <p:nvPr/>
        </p:nvPicPr>
        <p:blipFill>
          <a:blip r:embed="rId4"/>
          <a:stretch>
            <a:fillRect/>
          </a:stretch>
        </p:blipFill>
        <p:spPr>
          <a:xfrm>
            <a:off x="771525" y="3339913"/>
            <a:ext cx="10281957" cy="3128121"/>
          </a:xfrm>
          <a:prstGeom prst="rect">
            <a:avLst/>
          </a:prstGeom>
        </p:spPr>
      </p:pic>
    </p:spTree>
    <p:extLst>
      <p:ext uri="{BB962C8B-B14F-4D97-AF65-F5344CB8AC3E}">
        <p14:creationId xmlns:p14="http://schemas.microsoft.com/office/powerpoint/2010/main" val="1526149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9227"/>
                                        </p:tgtEl>
                                        <p:attrNameLst>
                                          <p:attrName>style.visibility</p:attrName>
                                        </p:attrNameLst>
                                      </p:cBhvr>
                                      <p:to>
                                        <p:strVal val="visible"/>
                                      </p:to>
                                    </p:set>
                                    <p:anim calcmode="lin" valueType="num">
                                      <p:cBhvr additive="base">
                                        <p:cTn id="17" dur="500" fill="hold"/>
                                        <p:tgtEl>
                                          <p:spTgt spid="9227"/>
                                        </p:tgtEl>
                                        <p:attrNameLst>
                                          <p:attrName>ppt_x</p:attrName>
                                        </p:attrNameLst>
                                      </p:cBhvr>
                                      <p:tavLst>
                                        <p:tav tm="0">
                                          <p:val>
                                            <p:strVal val="1+#ppt_w/2"/>
                                          </p:val>
                                        </p:tav>
                                        <p:tav tm="100000">
                                          <p:val>
                                            <p:strVal val="#ppt_x"/>
                                          </p:val>
                                        </p:tav>
                                      </p:tavLst>
                                    </p:anim>
                                    <p:anim calcmode="lin" valueType="num">
                                      <p:cBhvr additive="base">
                                        <p:cTn id="1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7378" name="Picture 2" descr="Copy of Safety Shoes"/>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a:xfrm>
            <a:off x="6096000" y="304800"/>
            <a:ext cx="4343400" cy="6172200"/>
          </a:xfr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57379" name="Picture 3" descr="Hand Gloves"/>
          <p:cNvPicPr>
            <a:picLocks noGrp="1" noChangeAspect="1" noChangeArrowheads="1"/>
          </p:cNvPicPr>
          <p:nvPr>
            <p:ph type="body" sz="half" idx="1"/>
          </p:nvPr>
        </p:nvPicPr>
        <p:blipFill>
          <a:blip r:embed="rId4" cstate="print">
            <a:extLst>
              <a:ext uri="{28A0092B-C50C-407E-A947-70E740481C1C}">
                <a14:useLocalDpi xmlns:a14="http://schemas.microsoft.com/office/drawing/2010/main" val="0"/>
              </a:ext>
            </a:extLst>
          </a:blip>
          <a:srcRect/>
          <a:stretch>
            <a:fillRect/>
          </a:stretch>
        </p:blipFill>
        <p:spPr>
          <a:xfrm>
            <a:off x="1752600" y="304800"/>
            <a:ext cx="4191000" cy="6172200"/>
          </a:xfr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709142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57379"/>
                                        </p:tgtEl>
                                        <p:attrNameLst>
                                          <p:attrName>style.visibility</p:attrName>
                                        </p:attrNameLst>
                                      </p:cBhvr>
                                      <p:to>
                                        <p:strVal val="visible"/>
                                      </p:to>
                                    </p:set>
                                    <p:animEffect transition="in" filter="dissolve">
                                      <p:cBhvr>
                                        <p:cTn id="7" dur="500"/>
                                        <p:tgtEl>
                                          <p:spTgt spid="357379"/>
                                        </p:tgtEl>
                                      </p:cBhvr>
                                    </p:animEffect>
                                  </p:childTnLst>
                                </p:cTn>
                              </p:par>
                              <p:par>
                                <p:cTn id="8" presetID="9" presetClass="entr" presetSubtype="0" fill="hold" nodeType="withEffect">
                                  <p:stCondLst>
                                    <p:cond delay="0"/>
                                  </p:stCondLst>
                                  <p:childTnLst>
                                    <p:set>
                                      <p:cBhvr>
                                        <p:cTn id="9" dur="1" fill="hold">
                                          <p:stCondLst>
                                            <p:cond delay="0"/>
                                          </p:stCondLst>
                                        </p:cTn>
                                        <p:tgtEl>
                                          <p:spTgt spid="357378"/>
                                        </p:tgtEl>
                                        <p:attrNameLst>
                                          <p:attrName>style.visibility</p:attrName>
                                        </p:attrNameLst>
                                      </p:cBhvr>
                                      <p:to>
                                        <p:strVal val="visible"/>
                                      </p:to>
                                    </p:set>
                                    <p:animEffect transition="in" filter="dissolve">
                                      <p:cBhvr>
                                        <p:cTn id="10" dur="500"/>
                                        <p:tgtEl>
                                          <p:spTgt spid="357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474" name="Picture 2" descr="PPE Clothing 001"/>
          <p:cNvPicPr>
            <a:picLocks noGrp="1" noChangeAspect="1" noChangeArrowheads="1"/>
          </p:cNvPicPr>
          <p:nvPr>
            <p:ph type="body" sz="half" idx="1"/>
          </p:nvPr>
        </p:nvPicPr>
        <p:blipFill>
          <a:blip r:embed="rId3" cstate="print">
            <a:extLst>
              <a:ext uri="{28A0092B-C50C-407E-A947-70E740481C1C}">
                <a14:useLocalDpi xmlns:a14="http://schemas.microsoft.com/office/drawing/2010/main" val="0"/>
              </a:ext>
            </a:extLst>
          </a:blip>
          <a:srcRect t="5800"/>
          <a:stretch>
            <a:fillRect/>
          </a:stretch>
        </p:blipFill>
        <p:spPr>
          <a:xfrm>
            <a:off x="2895600" y="152401"/>
            <a:ext cx="2743200" cy="3046413"/>
          </a:xfr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61475" name="Picture 3" descr="Body Protection"/>
          <p:cNvPicPr>
            <a:picLocks noGrp="1" noChangeAspect="1" noChangeArrowheads="1"/>
          </p:cNvPicPr>
          <p:nvPr>
            <p:ph type="body" sz="half" idx="2"/>
          </p:nvPr>
        </p:nvPicPr>
        <p:blipFill>
          <a:blip r:embed="rId4" cstate="print">
            <a:extLst>
              <a:ext uri="{28A0092B-C50C-407E-A947-70E740481C1C}">
                <a14:useLocalDpi xmlns:a14="http://schemas.microsoft.com/office/drawing/2010/main" val="0"/>
              </a:ext>
            </a:extLst>
          </a:blip>
          <a:srcRect b="536"/>
          <a:stretch>
            <a:fillRect/>
          </a:stretch>
        </p:blipFill>
        <p:spPr>
          <a:xfrm>
            <a:off x="6019800" y="152400"/>
            <a:ext cx="2895600" cy="3048000"/>
          </a:xfr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61476" name="Picture 4"/>
          <p:cNvPicPr>
            <a:picLocks noChangeAspect="1" noChangeArrowheads="1"/>
          </p:cNvPicPr>
          <p:nvPr/>
        </p:nvPicPr>
        <p:blipFill>
          <a:blip r:embed="rId5">
            <a:extLst>
              <a:ext uri="{28A0092B-C50C-407E-A947-70E740481C1C}">
                <a14:useLocalDpi xmlns:a14="http://schemas.microsoft.com/office/drawing/2010/main" val="0"/>
              </a:ext>
            </a:extLst>
          </a:blip>
          <a:srcRect l="11237" t="3726" r="5136" b="6921"/>
          <a:stretch>
            <a:fillRect/>
          </a:stretch>
        </p:blipFill>
        <p:spPr bwMode="auto">
          <a:xfrm>
            <a:off x="2895601" y="3429001"/>
            <a:ext cx="2746375" cy="3275013"/>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147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l="1833" t="7123"/>
          <a:stretch>
            <a:fillRect/>
          </a:stretch>
        </p:blipFill>
        <p:spPr bwMode="auto">
          <a:xfrm>
            <a:off x="6019800" y="3429000"/>
            <a:ext cx="2895600" cy="327660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8200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61474"/>
                                        </p:tgtEl>
                                        <p:attrNameLst>
                                          <p:attrName>style.visibility</p:attrName>
                                        </p:attrNameLst>
                                      </p:cBhvr>
                                      <p:to>
                                        <p:strVal val="visible"/>
                                      </p:to>
                                    </p:set>
                                    <p:animEffect transition="in" filter="dissolve">
                                      <p:cBhvr>
                                        <p:cTn id="7" dur="500"/>
                                        <p:tgtEl>
                                          <p:spTgt spid="361474"/>
                                        </p:tgtEl>
                                      </p:cBhvr>
                                    </p:animEffect>
                                  </p:childTnLst>
                                </p:cTn>
                              </p:par>
                              <p:par>
                                <p:cTn id="8" presetID="9" presetClass="entr" presetSubtype="0" fill="hold" nodeType="withEffect">
                                  <p:stCondLst>
                                    <p:cond delay="0"/>
                                  </p:stCondLst>
                                  <p:childTnLst>
                                    <p:set>
                                      <p:cBhvr>
                                        <p:cTn id="9" dur="1" fill="hold">
                                          <p:stCondLst>
                                            <p:cond delay="0"/>
                                          </p:stCondLst>
                                        </p:cTn>
                                        <p:tgtEl>
                                          <p:spTgt spid="361475"/>
                                        </p:tgtEl>
                                        <p:attrNameLst>
                                          <p:attrName>style.visibility</p:attrName>
                                        </p:attrNameLst>
                                      </p:cBhvr>
                                      <p:to>
                                        <p:strVal val="visible"/>
                                      </p:to>
                                    </p:set>
                                    <p:animEffect transition="in" filter="dissolve">
                                      <p:cBhvr>
                                        <p:cTn id="10" dur="500"/>
                                        <p:tgtEl>
                                          <p:spTgt spid="361475"/>
                                        </p:tgtEl>
                                      </p:cBhvr>
                                    </p:animEffect>
                                  </p:childTnLst>
                                </p:cTn>
                              </p:par>
                              <p:par>
                                <p:cTn id="11" presetID="9" presetClass="entr" presetSubtype="0" fill="hold" nodeType="withEffect">
                                  <p:stCondLst>
                                    <p:cond delay="0"/>
                                  </p:stCondLst>
                                  <p:childTnLst>
                                    <p:set>
                                      <p:cBhvr>
                                        <p:cTn id="12" dur="1" fill="hold">
                                          <p:stCondLst>
                                            <p:cond delay="0"/>
                                          </p:stCondLst>
                                        </p:cTn>
                                        <p:tgtEl>
                                          <p:spTgt spid="361476"/>
                                        </p:tgtEl>
                                        <p:attrNameLst>
                                          <p:attrName>style.visibility</p:attrName>
                                        </p:attrNameLst>
                                      </p:cBhvr>
                                      <p:to>
                                        <p:strVal val="visible"/>
                                      </p:to>
                                    </p:set>
                                    <p:animEffect transition="in" filter="dissolve">
                                      <p:cBhvr>
                                        <p:cTn id="13" dur="500"/>
                                        <p:tgtEl>
                                          <p:spTgt spid="361476"/>
                                        </p:tgtEl>
                                      </p:cBhvr>
                                    </p:animEffect>
                                  </p:childTnLst>
                                </p:cTn>
                              </p:par>
                              <p:par>
                                <p:cTn id="14" presetID="9" presetClass="entr" presetSubtype="0" fill="hold" nodeType="withEffect">
                                  <p:stCondLst>
                                    <p:cond delay="0"/>
                                  </p:stCondLst>
                                  <p:childTnLst>
                                    <p:set>
                                      <p:cBhvr>
                                        <p:cTn id="15" dur="1" fill="hold">
                                          <p:stCondLst>
                                            <p:cond delay="0"/>
                                          </p:stCondLst>
                                        </p:cTn>
                                        <p:tgtEl>
                                          <p:spTgt spid="361477"/>
                                        </p:tgtEl>
                                        <p:attrNameLst>
                                          <p:attrName>style.visibility</p:attrName>
                                        </p:attrNameLst>
                                      </p:cBhvr>
                                      <p:to>
                                        <p:strVal val="visible"/>
                                      </p:to>
                                    </p:set>
                                    <p:animEffect transition="in" filter="dissolve">
                                      <p:cBhvr>
                                        <p:cTn id="16" dur="500"/>
                                        <p:tgtEl>
                                          <p:spTgt spid="361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274" name="Picture 2" descr="Body Protection"/>
          <p:cNvPicPr>
            <a:picLocks noGrp="1" noChangeAspect="1" noChangeArrowheads="1"/>
          </p:cNvPicPr>
          <p:nvPr>
            <p:ph type="body" sz="half" idx="2"/>
          </p:nvPr>
        </p:nvPicPr>
        <p:blipFill>
          <a:blip r:embed="rId3">
            <a:extLst>
              <a:ext uri="{28A0092B-C50C-407E-A947-70E740481C1C}">
                <a14:useLocalDpi xmlns:a14="http://schemas.microsoft.com/office/drawing/2010/main" val="0"/>
              </a:ext>
            </a:extLst>
          </a:blip>
          <a:srcRect l="7883" t="626" r="2942" b="70178"/>
          <a:stretch>
            <a:fillRect/>
          </a:stretch>
        </p:blipFill>
        <p:spPr>
          <a:xfrm>
            <a:off x="1903413" y="1290639"/>
            <a:ext cx="8539162" cy="5259387"/>
          </a:xfr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8275" name="WordArt 3"/>
          <p:cNvSpPr>
            <a:spLocks noChangeArrowheads="1" noChangeShapeType="1" noTextEdit="1"/>
          </p:cNvSpPr>
          <p:nvPr/>
        </p:nvSpPr>
        <p:spPr bwMode="auto">
          <a:xfrm>
            <a:off x="1981201" y="381001"/>
            <a:ext cx="4010025" cy="6191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PH" sz="40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F.    FALL PROTECTION</a:t>
            </a:r>
          </a:p>
        </p:txBody>
      </p:sp>
      <p:sp>
        <p:nvSpPr>
          <p:cNvPr id="438276" name="WordArt 4"/>
          <p:cNvSpPr>
            <a:spLocks noChangeArrowheads="1" noChangeShapeType="1" noTextEdit="1"/>
          </p:cNvSpPr>
          <p:nvPr/>
        </p:nvSpPr>
        <p:spPr bwMode="auto">
          <a:xfrm>
            <a:off x="6248401" y="457201"/>
            <a:ext cx="4162425" cy="5048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PH" sz="3200" kern="10">
                <a:solidFill>
                  <a:schemeClr val="folHlink"/>
                </a:solidFill>
                <a:effectLst>
                  <a:outerShdw dist="35921" dir="2700000" algn="ctr" rotWithShape="0">
                    <a:srgbClr val="C0C0C0">
                      <a:alpha val="80000"/>
                    </a:srgbClr>
                  </a:outerShdw>
                </a:effectLst>
                <a:latin typeface="Impact" panose="020B0806030902050204" pitchFamily="34" charset="0"/>
              </a:rPr>
              <a:t>SAFETY BELTS &amp; LIFE LINES </a:t>
            </a:r>
          </a:p>
        </p:txBody>
      </p:sp>
    </p:spTree>
    <p:extLst>
      <p:ext uri="{BB962C8B-B14F-4D97-AF65-F5344CB8AC3E}">
        <p14:creationId xmlns:p14="http://schemas.microsoft.com/office/powerpoint/2010/main" val="41628446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38274"/>
                                        </p:tgtEl>
                                        <p:attrNameLst>
                                          <p:attrName>style.visibility</p:attrName>
                                        </p:attrNameLst>
                                      </p:cBhvr>
                                      <p:to>
                                        <p:strVal val="visible"/>
                                      </p:to>
                                    </p:set>
                                    <p:animEffect transition="in" filter="dissolve">
                                      <p:cBhvr>
                                        <p:cTn id="7" dur="500"/>
                                        <p:tgtEl>
                                          <p:spTgt spid="438274"/>
                                        </p:tgtEl>
                                      </p:cBhvr>
                                    </p:animEffect>
                                  </p:childTnLst>
                                </p:cTn>
                              </p:par>
                              <p:par>
                                <p:cTn id="8" presetID="39" presetClass="entr" presetSubtype="0" accel="100000" fill="hold" grpId="0" nodeType="withEffect">
                                  <p:stCondLst>
                                    <p:cond delay="0"/>
                                  </p:stCondLst>
                                  <p:childTnLst>
                                    <p:set>
                                      <p:cBhvr>
                                        <p:cTn id="9" dur="1" fill="hold">
                                          <p:stCondLst>
                                            <p:cond delay="0"/>
                                          </p:stCondLst>
                                        </p:cTn>
                                        <p:tgtEl>
                                          <p:spTgt spid="438275"/>
                                        </p:tgtEl>
                                        <p:attrNameLst>
                                          <p:attrName>style.visibility</p:attrName>
                                        </p:attrNameLst>
                                      </p:cBhvr>
                                      <p:to>
                                        <p:strVal val="visible"/>
                                      </p:to>
                                    </p:set>
                                    <p:anim calcmode="lin" valueType="num">
                                      <p:cBhvr>
                                        <p:cTn id="10" dur="500" fill="hold"/>
                                        <p:tgtEl>
                                          <p:spTgt spid="438275"/>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438275"/>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438275"/>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438275"/>
                                        </p:tgtEl>
                                        <p:attrNameLst>
                                          <p:attrName>ppt_y</p:attrName>
                                        </p:attrNameLst>
                                      </p:cBhvr>
                                      <p:tavLst>
                                        <p:tav tm="0">
                                          <p:val>
                                            <p:strVal val="#ppt_y"/>
                                          </p:val>
                                        </p:tav>
                                        <p:tav tm="100000">
                                          <p:val>
                                            <p:strVal val="#ppt_y"/>
                                          </p:val>
                                        </p:tav>
                                      </p:tavLst>
                                    </p:anim>
                                  </p:childTnLst>
                                </p:cTn>
                              </p:par>
                              <p:par>
                                <p:cTn id="14" presetID="39" presetClass="entr" presetSubtype="0" accel="100000" fill="hold" grpId="0" nodeType="withEffect">
                                  <p:stCondLst>
                                    <p:cond delay="0"/>
                                  </p:stCondLst>
                                  <p:childTnLst>
                                    <p:set>
                                      <p:cBhvr>
                                        <p:cTn id="15" dur="1" fill="hold">
                                          <p:stCondLst>
                                            <p:cond delay="0"/>
                                          </p:stCondLst>
                                        </p:cTn>
                                        <p:tgtEl>
                                          <p:spTgt spid="438276"/>
                                        </p:tgtEl>
                                        <p:attrNameLst>
                                          <p:attrName>style.visibility</p:attrName>
                                        </p:attrNameLst>
                                      </p:cBhvr>
                                      <p:to>
                                        <p:strVal val="visible"/>
                                      </p:to>
                                    </p:set>
                                    <p:anim calcmode="lin" valueType="num">
                                      <p:cBhvr>
                                        <p:cTn id="16" dur="500" fill="hold"/>
                                        <p:tgtEl>
                                          <p:spTgt spid="438276"/>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438276"/>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438276"/>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4382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275" grpId="0" animBg="1"/>
      <p:bldP spid="438276"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22" name="Rectangle 2"/>
          <p:cNvSpPr>
            <a:spLocks noGrp="1" noChangeArrowheads="1"/>
          </p:cNvSpPr>
          <p:nvPr>
            <p:ph type="body" sz="half" idx="1"/>
          </p:nvPr>
        </p:nvSpPr>
        <p:spPr>
          <a:xfrm>
            <a:off x="5181600" y="4114800"/>
            <a:ext cx="2209800" cy="1447800"/>
          </a:xfrm>
        </p:spPr>
        <p:txBody>
          <a:bodyPr>
            <a:normAutofit lnSpcReduction="10000"/>
          </a:bodyPr>
          <a:lstStyle/>
          <a:p>
            <a:pPr>
              <a:lnSpc>
                <a:spcPct val="80000"/>
              </a:lnSpc>
              <a:buFont typeface="Wingdings" panose="05000000000000000000" pitchFamily="2" charset="2"/>
              <a:buChar char="l"/>
            </a:pPr>
            <a:r>
              <a:rPr lang="en-US" sz="2400">
                <a:solidFill>
                  <a:schemeClr val="folHlink"/>
                </a:solidFill>
              </a:rPr>
              <a:t>Safety Belts</a:t>
            </a:r>
          </a:p>
          <a:p>
            <a:pPr>
              <a:lnSpc>
                <a:spcPct val="80000"/>
              </a:lnSpc>
              <a:buFont typeface="Wingdings" panose="05000000000000000000" pitchFamily="2" charset="2"/>
              <a:buChar char="l"/>
            </a:pPr>
            <a:endParaRPr lang="en-US" sz="2400">
              <a:solidFill>
                <a:schemeClr val="folHlink"/>
              </a:solidFill>
            </a:endParaRPr>
          </a:p>
          <a:p>
            <a:pPr>
              <a:lnSpc>
                <a:spcPct val="80000"/>
              </a:lnSpc>
              <a:buFont typeface="Wingdings" panose="05000000000000000000" pitchFamily="2" charset="2"/>
              <a:buChar char="l"/>
            </a:pPr>
            <a:r>
              <a:rPr lang="en-US" sz="2400">
                <a:solidFill>
                  <a:schemeClr val="folHlink"/>
                </a:solidFill>
              </a:rPr>
              <a:t>Safety Harness </a:t>
            </a:r>
          </a:p>
        </p:txBody>
      </p:sp>
      <p:pic>
        <p:nvPicPr>
          <p:cNvPr id="440323" name="Picture 3" descr="Bel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00" y="228600"/>
            <a:ext cx="5257800" cy="28194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40324" name="Picture 4" descr="HarnessBW"/>
          <p:cNvPicPr>
            <a:picLocks noChangeAspect="1" noChangeArrowheads="1"/>
          </p:cNvPicPr>
          <p:nvPr/>
        </p:nvPicPr>
        <p:blipFill>
          <a:blip r:embed="rId5" cstate="print">
            <a:lum bright="20000"/>
            <a:extLst>
              <a:ext uri="{28A0092B-C50C-407E-A947-70E740481C1C}">
                <a14:useLocalDpi xmlns:a14="http://schemas.microsoft.com/office/drawing/2010/main" val="0"/>
              </a:ext>
            </a:extLst>
          </a:blip>
          <a:srcRect/>
          <a:stretch>
            <a:fillRect/>
          </a:stretch>
        </p:blipFill>
        <p:spPr bwMode="auto">
          <a:xfrm>
            <a:off x="7696200" y="228600"/>
            <a:ext cx="2667000" cy="28194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440325" name="Picture 5" descr="Full body harness"/>
          <p:cNvPicPr>
            <a:picLocks noChangeAspect="1" noChangeArrowheads="1"/>
          </p:cNvPicPr>
          <p:nvPr/>
        </p:nvPicPr>
        <p:blipFill>
          <a:blip r:embed="rId6">
            <a:lum bright="-12000"/>
            <a:extLst>
              <a:ext uri="{28A0092B-C50C-407E-A947-70E740481C1C}">
                <a14:useLocalDpi xmlns:a14="http://schemas.microsoft.com/office/drawing/2010/main" val="0"/>
              </a:ext>
            </a:extLst>
          </a:blip>
          <a:srcRect/>
          <a:stretch>
            <a:fillRect/>
          </a:stretch>
        </p:blipFill>
        <p:spPr bwMode="auto">
          <a:xfrm>
            <a:off x="1981201" y="3200400"/>
            <a:ext cx="2847975" cy="34290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pic>
      <p:graphicFrame>
        <p:nvGraphicFramePr>
          <p:cNvPr id="440326" name="Object 6"/>
          <p:cNvGraphicFramePr>
            <a:graphicFrameLocks noGrp="1" noChangeAspect="1"/>
          </p:cNvGraphicFramePr>
          <p:nvPr>
            <p:ph sz="half" idx="2"/>
          </p:nvPr>
        </p:nvGraphicFramePr>
        <p:xfrm>
          <a:off x="7696200" y="3200400"/>
          <a:ext cx="2667000" cy="3429000"/>
        </p:xfrm>
        <a:graphic>
          <a:graphicData uri="http://schemas.openxmlformats.org/presentationml/2006/ole">
            <mc:AlternateContent xmlns:mc="http://schemas.openxmlformats.org/markup-compatibility/2006">
              <mc:Choice xmlns:v="urn:schemas-microsoft-com:vml" Requires="v">
                <p:oleObj spid="_x0000_s1038" name="Photo Editor Photo" r:id="rId7" imgW="1362265" imgH="2228571" progId="">
                  <p:embed/>
                </p:oleObj>
              </mc:Choice>
              <mc:Fallback>
                <p:oleObj name="Photo Editor Photo" r:id="rId7" imgW="1362265" imgH="2228571" progId="">
                  <p:embed/>
                  <p:pic>
                    <p:nvPicPr>
                      <p:cNvPr id="0" name="Picture 10"/>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96200" y="3200400"/>
                        <a:ext cx="2667000" cy="3429000"/>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0327" name="Line 7"/>
          <p:cNvSpPr>
            <a:spLocks noChangeShapeType="1"/>
          </p:cNvSpPr>
          <p:nvPr/>
        </p:nvSpPr>
        <p:spPr bwMode="auto">
          <a:xfrm>
            <a:off x="7391400" y="3581400"/>
            <a:ext cx="1295400" cy="685800"/>
          </a:xfrm>
          <a:prstGeom prst="line">
            <a:avLst/>
          </a:prstGeom>
          <a:noFill/>
          <a:ln w="76200">
            <a:solidFill>
              <a:srgbClr val="3366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PH"/>
          </a:p>
        </p:txBody>
      </p:sp>
      <p:sp>
        <p:nvSpPr>
          <p:cNvPr id="440328" name="Rectangle 8"/>
          <p:cNvSpPr>
            <a:spLocks noChangeArrowheads="1"/>
          </p:cNvSpPr>
          <p:nvPr/>
        </p:nvSpPr>
        <p:spPr bwMode="auto">
          <a:xfrm>
            <a:off x="6248400" y="3276600"/>
            <a:ext cx="9906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atin typeface="Arial Black" panose="020B0A04020102020204" pitchFamily="34" charset="0"/>
              </a:rPr>
              <a:t>D - ring</a:t>
            </a:r>
          </a:p>
        </p:txBody>
      </p:sp>
    </p:spTree>
    <p:extLst>
      <p:ext uri="{BB962C8B-B14F-4D97-AF65-F5344CB8AC3E}">
        <p14:creationId xmlns:p14="http://schemas.microsoft.com/office/powerpoint/2010/main" val="93967020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40323"/>
                                        </p:tgtEl>
                                        <p:attrNameLst>
                                          <p:attrName>style.visibility</p:attrName>
                                        </p:attrNameLst>
                                      </p:cBhvr>
                                      <p:to>
                                        <p:strVal val="visible"/>
                                      </p:to>
                                    </p:set>
                                    <p:animEffect transition="in" filter="dissolve">
                                      <p:cBhvr>
                                        <p:cTn id="7" dur="500"/>
                                        <p:tgtEl>
                                          <p:spTgt spid="440323"/>
                                        </p:tgtEl>
                                      </p:cBhvr>
                                    </p:animEffect>
                                  </p:childTnLst>
                                </p:cTn>
                              </p:par>
                              <p:par>
                                <p:cTn id="8" presetID="9" presetClass="entr" presetSubtype="0" fill="hold" nodeType="withEffect">
                                  <p:stCondLst>
                                    <p:cond delay="0"/>
                                  </p:stCondLst>
                                  <p:childTnLst>
                                    <p:set>
                                      <p:cBhvr>
                                        <p:cTn id="9" dur="1" fill="hold">
                                          <p:stCondLst>
                                            <p:cond delay="0"/>
                                          </p:stCondLst>
                                        </p:cTn>
                                        <p:tgtEl>
                                          <p:spTgt spid="440324"/>
                                        </p:tgtEl>
                                        <p:attrNameLst>
                                          <p:attrName>style.visibility</p:attrName>
                                        </p:attrNameLst>
                                      </p:cBhvr>
                                      <p:to>
                                        <p:strVal val="visible"/>
                                      </p:to>
                                    </p:set>
                                    <p:animEffect transition="in" filter="dissolve">
                                      <p:cBhvr>
                                        <p:cTn id="10" dur="500"/>
                                        <p:tgtEl>
                                          <p:spTgt spid="44032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40322">
                                            <p:txEl>
                                              <p:pRg st="0" end="0"/>
                                            </p:txEl>
                                          </p:spTgt>
                                        </p:tgtEl>
                                        <p:attrNameLst>
                                          <p:attrName>style.visibility</p:attrName>
                                        </p:attrNameLst>
                                      </p:cBhvr>
                                      <p:to>
                                        <p:strVal val="visible"/>
                                      </p:to>
                                    </p:set>
                                    <p:animEffect transition="in" filter="dissolve">
                                      <p:cBhvr>
                                        <p:cTn id="13" dur="500"/>
                                        <p:tgtEl>
                                          <p:spTgt spid="440322">
                                            <p:txEl>
                                              <p:pRg st="0" end="0"/>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40322">
                                            <p:txEl>
                                              <p:pRg st="2" end="2"/>
                                            </p:txEl>
                                          </p:spTgt>
                                        </p:tgtEl>
                                        <p:attrNameLst>
                                          <p:attrName>style.visibility</p:attrName>
                                        </p:attrNameLst>
                                      </p:cBhvr>
                                      <p:to>
                                        <p:strVal val="visible"/>
                                      </p:to>
                                    </p:set>
                                    <p:animEffect transition="in" filter="dissolve">
                                      <p:cBhvr>
                                        <p:cTn id="16" dur="500"/>
                                        <p:tgtEl>
                                          <p:spTgt spid="440322">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440326"/>
                                        </p:tgtEl>
                                        <p:attrNameLst>
                                          <p:attrName>style.visibility</p:attrName>
                                        </p:attrNameLst>
                                      </p:cBhvr>
                                      <p:to>
                                        <p:strVal val="visible"/>
                                      </p:to>
                                    </p:set>
                                    <p:animEffect transition="in" filter="dissolve">
                                      <p:cBhvr>
                                        <p:cTn id="19" dur="500"/>
                                        <p:tgtEl>
                                          <p:spTgt spid="44032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440327"/>
                                        </p:tgtEl>
                                        <p:attrNameLst>
                                          <p:attrName>style.visibility</p:attrName>
                                        </p:attrNameLst>
                                      </p:cBhvr>
                                      <p:to>
                                        <p:strVal val="visible"/>
                                      </p:to>
                                    </p:set>
                                    <p:animEffect transition="in" filter="dissolve">
                                      <p:cBhvr>
                                        <p:cTn id="22" dur="500"/>
                                        <p:tgtEl>
                                          <p:spTgt spid="44032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440328"/>
                                        </p:tgtEl>
                                        <p:attrNameLst>
                                          <p:attrName>style.visibility</p:attrName>
                                        </p:attrNameLst>
                                      </p:cBhvr>
                                      <p:to>
                                        <p:strVal val="visible"/>
                                      </p:to>
                                    </p:set>
                                    <p:animEffect transition="in" filter="dissolve">
                                      <p:cBhvr>
                                        <p:cTn id="25" dur="500"/>
                                        <p:tgtEl>
                                          <p:spTgt spid="440328"/>
                                        </p:tgtEl>
                                      </p:cBhvr>
                                    </p:animEffect>
                                  </p:childTnLst>
                                </p:cTn>
                              </p:par>
                              <p:par>
                                <p:cTn id="26" presetID="9" presetClass="entr" presetSubtype="0" fill="hold" nodeType="withEffect">
                                  <p:stCondLst>
                                    <p:cond delay="0"/>
                                  </p:stCondLst>
                                  <p:childTnLst>
                                    <p:set>
                                      <p:cBhvr>
                                        <p:cTn id="27" dur="1" fill="hold">
                                          <p:stCondLst>
                                            <p:cond delay="0"/>
                                          </p:stCondLst>
                                        </p:cTn>
                                        <p:tgtEl>
                                          <p:spTgt spid="440325"/>
                                        </p:tgtEl>
                                        <p:attrNameLst>
                                          <p:attrName>style.visibility</p:attrName>
                                        </p:attrNameLst>
                                      </p:cBhvr>
                                      <p:to>
                                        <p:strVal val="visible"/>
                                      </p:to>
                                    </p:set>
                                    <p:animEffect transition="in" filter="dissolve">
                                      <p:cBhvr>
                                        <p:cTn id="28" dur="500"/>
                                        <p:tgtEl>
                                          <p:spTgt spid="440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22" grpId="0" build="p"/>
      <p:bldP spid="440327" grpId="0" animBg="1"/>
      <p:bldP spid="440328" grpId="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48</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b="1" dirty="0">
                <a:latin typeface="Arial" panose="020B0604020202020204" pitchFamily="34" charset="0"/>
                <a:cs typeface="Arial" panose="020B0604020202020204" pitchFamily="34" charset="0"/>
              </a:rPr>
              <a:t>Protective clothing comes in a variety of materials, each effective against </a:t>
            </a:r>
            <a:r>
              <a:rPr lang="en-PH" sz="3200" b="1" dirty="0" smtClean="0">
                <a:latin typeface="Arial" panose="020B0604020202020204" pitchFamily="34" charset="0"/>
                <a:cs typeface="Arial" panose="020B0604020202020204" pitchFamily="34" charset="0"/>
              </a:rPr>
              <a:t>particular hazards</a:t>
            </a:r>
            <a:r>
              <a:rPr lang="en-PH" sz="3200" b="1" dirty="0">
                <a:latin typeface="Arial" panose="020B0604020202020204" pitchFamily="34" charset="0"/>
                <a:cs typeface="Arial" panose="020B0604020202020204" pitchFamily="34" charset="0"/>
              </a:rPr>
              <a:t>, such as:</a:t>
            </a:r>
          </a:p>
          <a:p>
            <a:pPr marL="0" indent="0">
              <a:buNone/>
            </a:pPr>
            <a:r>
              <a:rPr lang="en-PH" sz="3200" b="1" dirty="0">
                <a:latin typeface="Arial" panose="020B0604020202020204" pitchFamily="34" charset="0"/>
                <a:cs typeface="Arial" panose="020B0604020202020204" pitchFamily="34" charset="0"/>
              </a:rPr>
              <a:t> Paper-like </a:t>
            </a:r>
            <a:r>
              <a:rPr lang="en-PH" sz="3200" b="1" dirty="0" err="1">
                <a:latin typeface="Arial" panose="020B0604020202020204" pitchFamily="34" charset="0"/>
                <a:cs typeface="Arial" panose="020B0604020202020204" pitchFamily="34" charset="0"/>
              </a:rPr>
              <a:t>fiber</a:t>
            </a:r>
            <a:r>
              <a:rPr lang="en-PH" sz="3200" b="1" dirty="0">
                <a:latin typeface="Arial" panose="020B0604020202020204" pitchFamily="34" charset="0"/>
                <a:cs typeface="Arial" panose="020B0604020202020204" pitchFamily="34" charset="0"/>
              </a:rPr>
              <a:t> used for disposable suits provide protection against dust </a:t>
            </a:r>
            <a:r>
              <a:rPr lang="en-PH" sz="3200" b="1" dirty="0" smtClean="0">
                <a:latin typeface="Arial" panose="020B0604020202020204" pitchFamily="34" charset="0"/>
                <a:cs typeface="Arial" panose="020B0604020202020204" pitchFamily="34" charset="0"/>
              </a:rPr>
              <a:t>and splashes</a:t>
            </a:r>
            <a:r>
              <a:rPr lang="en-PH" sz="3200" b="1" dirty="0">
                <a:latin typeface="Arial" panose="020B0604020202020204" pitchFamily="34" charset="0"/>
                <a:cs typeface="Arial" panose="020B0604020202020204" pitchFamily="34" charset="0"/>
              </a:rPr>
              <a:t>.</a:t>
            </a:r>
          </a:p>
          <a:p>
            <a:pPr marL="0" indent="0">
              <a:buNone/>
            </a:pPr>
            <a:r>
              <a:rPr lang="en-PH" sz="3200" b="1" dirty="0" smtClean="0">
                <a:latin typeface="Arial" panose="020B0604020202020204" pitchFamily="34" charset="0"/>
                <a:cs typeface="Arial" panose="020B0604020202020204" pitchFamily="34" charset="0"/>
              </a:rPr>
              <a:t> </a:t>
            </a:r>
            <a:r>
              <a:rPr lang="en-PH" sz="3200" b="1" dirty="0">
                <a:latin typeface="Arial" panose="020B0604020202020204" pitchFamily="34" charset="0"/>
                <a:cs typeface="Arial" panose="020B0604020202020204" pitchFamily="34" charset="0"/>
              </a:rPr>
              <a:t>Treated wool and cotton adapts well to changing temperatures, is </a:t>
            </a:r>
            <a:r>
              <a:rPr lang="en-PH" sz="3200" b="1" dirty="0" smtClean="0">
                <a:latin typeface="Arial" panose="020B0604020202020204" pitchFamily="34" charset="0"/>
                <a:cs typeface="Arial" panose="020B0604020202020204" pitchFamily="34" charset="0"/>
              </a:rPr>
              <a:t>comfortable, and </a:t>
            </a:r>
            <a:r>
              <a:rPr lang="en-PH" sz="3200" b="1" dirty="0">
                <a:latin typeface="Arial" panose="020B0604020202020204" pitchFamily="34" charset="0"/>
                <a:cs typeface="Arial" panose="020B0604020202020204" pitchFamily="34" charset="0"/>
              </a:rPr>
              <a:t>fire-resistant and protects against dust, abrasions and rough and </a:t>
            </a:r>
            <a:r>
              <a:rPr lang="en-PH" sz="3200" b="1" dirty="0" smtClean="0">
                <a:latin typeface="Arial" panose="020B0604020202020204" pitchFamily="34" charset="0"/>
                <a:cs typeface="Arial" panose="020B0604020202020204" pitchFamily="34" charset="0"/>
              </a:rPr>
              <a:t>irritating surfaces</a:t>
            </a:r>
            <a:r>
              <a:rPr lang="en-PH" sz="3200" b="1" dirty="0">
                <a:latin typeface="Arial" panose="020B0604020202020204" pitchFamily="34" charset="0"/>
                <a:cs typeface="Arial" panose="020B0604020202020204" pitchFamily="34" charset="0"/>
              </a:rPr>
              <a:t>.</a:t>
            </a:r>
          </a:p>
          <a:p>
            <a:pPr marL="0" indent="0">
              <a:buNone/>
            </a:pPr>
            <a:endParaRPr lang="en-PH" sz="3200" b="1" dirty="0" smtClean="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BODY PROTECTION</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4065732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6" fill="hold" grpId="0" nodeType="clickEffect">
                                  <p:stCondLst>
                                    <p:cond delay="0"/>
                                  </p:stCondLst>
                                  <p:childTnLst>
                                    <p:set>
                                      <p:cBhvr>
                                        <p:cTn id="21" dur="1" fill="hold">
                                          <p:stCondLst>
                                            <p:cond delay="0"/>
                                          </p:stCondLst>
                                        </p:cTn>
                                        <p:tgtEl>
                                          <p:spTgt spid="9227"/>
                                        </p:tgtEl>
                                        <p:attrNameLst>
                                          <p:attrName>style.visibility</p:attrName>
                                        </p:attrNameLst>
                                      </p:cBhvr>
                                      <p:to>
                                        <p:strVal val="visible"/>
                                      </p:to>
                                    </p:set>
                                    <p:anim calcmode="lin" valueType="num">
                                      <p:cBhvr additive="base">
                                        <p:cTn id="22" dur="500" fill="hold"/>
                                        <p:tgtEl>
                                          <p:spTgt spid="9227"/>
                                        </p:tgtEl>
                                        <p:attrNameLst>
                                          <p:attrName>ppt_x</p:attrName>
                                        </p:attrNameLst>
                                      </p:cBhvr>
                                      <p:tavLst>
                                        <p:tav tm="0">
                                          <p:val>
                                            <p:strVal val="1+#ppt_w/2"/>
                                          </p:val>
                                        </p:tav>
                                        <p:tav tm="100000">
                                          <p:val>
                                            <p:strVal val="#ppt_x"/>
                                          </p:val>
                                        </p:tav>
                                      </p:tavLst>
                                    </p:anim>
                                    <p:anim calcmode="lin" valueType="num">
                                      <p:cBhvr additive="base">
                                        <p:cTn id="2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49</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b="1" dirty="0" smtClean="0">
                <a:latin typeface="Arial" panose="020B0604020202020204" pitchFamily="34" charset="0"/>
                <a:cs typeface="Arial" panose="020B0604020202020204" pitchFamily="34" charset="0"/>
              </a:rPr>
              <a:t> </a:t>
            </a:r>
            <a:r>
              <a:rPr lang="en-PH" sz="3200" b="1" dirty="0">
                <a:latin typeface="Arial" panose="020B0604020202020204" pitchFamily="34" charset="0"/>
                <a:cs typeface="Arial" panose="020B0604020202020204" pitchFamily="34" charset="0"/>
              </a:rPr>
              <a:t>Duck is a closely woven cotton fabric that protects against cuts and bruises</a:t>
            </a:r>
          </a:p>
          <a:p>
            <a:pPr marL="0" indent="0">
              <a:buNone/>
            </a:pPr>
            <a:r>
              <a:rPr lang="en-PH" sz="3200" b="1" dirty="0">
                <a:latin typeface="Arial" panose="020B0604020202020204" pitchFamily="34" charset="0"/>
                <a:cs typeface="Arial" panose="020B0604020202020204" pitchFamily="34" charset="0"/>
              </a:rPr>
              <a:t>when handling heavy, sharp or rough materials.</a:t>
            </a:r>
          </a:p>
          <a:p>
            <a:pPr marL="0" indent="0">
              <a:buNone/>
            </a:pPr>
            <a:r>
              <a:rPr lang="en-PH" sz="3200" b="1" dirty="0">
                <a:latin typeface="Arial" panose="020B0604020202020204" pitchFamily="34" charset="0"/>
                <a:cs typeface="Arial" panose="020B0604020202020204" pitchFamily="34" charset="0"/>
              </a:rPr>
              <a:t> Leather is often used to protect against dry heat and flames.</a:t>
            </a:r>
          </a:p>
          <a:p>
            <a:pPr marL="0" indent="0">
              <a:buNone/>
            </a:pPr>
            <a:r>
              <a:rPr lang="en-PH" sz="3200" b="1" dirty="0">
                <a:latin typeface="Arial" panose="020B0604020202020204" pitchFamily="34" charset="0"/>
                <a:cs typeface="Arial" panose="020B0604020202020204" pitchFamily="34" charset="0"/>
              </a:rPr>
              <a:t> Rubber, rubberized fabrics, neoprene and plastics protect against certain</a:t>
            </a:r>
          </a:p>
          <a:p>
            <a:pPr marL="0" indent="0">
              <a:buNone/>
            </a:pPr>
            <a:r>
              <a:rPr lang="en-PH" sz="3200" b="1" dirty="0">
                <a:latin typeface="Arial" panose="020B0604020202020204" pitchFamily="34" charset="0"/>
                <a:cs typeface="Arial" panose="020B0604020202020204" pitchFamily="34" charset="0"/>
              </a:rPr>
              <a:t>chemicals and physical hazards. When chemical or physical hazards are</a:t>
            </a:r>
          </a:p>
          <a:p>
            <a:pPr marL="0" indent="0">
              <a:buNone/>
            </a:pPr>
            <a:r>
              <a:rPr lang="en-PH" sz="3200" b="1" dirty="0">
                <a:latin typeface="Arial" panose="020B0604020202020204" pitchFamily="34" charset="0"/>
                <a:cs typeface="Arial" panose="020B0604020202020204" pitchFamily="34" charset="0"/>
              </a:rPr>
              <a:t>present, check with the clothing manufacturer to ensure that the material</a:t>
            </a:r>
          </a:p>
          <a:p>
            <a:pPr marL="0" indent="0">
              <a:buNone/>
            </a:pPr>
            <a:r>
              <a:rPr lang="en-PH" sz="3200" b="1" dirty="0">
                <a:latin typeface="Arial" panose="020B0604020202020204" pitchFamily="34" charset="0"/>
                <a:cs typeface="Arial" panose="020B0604020202020204" pitchFamily="34" charset="0"/>
              </a:rPr>
              <a:t>selected will provide protection against the specific hazard.</a:t>
            </a:r>
            <a:endParaRPr lang="en-PH" sz="3200" b="1" dirty="0" smtClean="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US" sz="4000" dirty="0" smtClean="0">
                <a:effectLst>
                  <a:outerShdw blurRad="38100" dist="38100" dir="2700000" algn="tl">
                    <a:srgbClr val="C0C0C0"/>
                  </a:outerShdw>
                </a:effectLst>
              </a:rPr>
              <a:t>BODY PROTECTION</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184391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out)">
                                      <p:cBhvr>
                                        <p:cTn id="12" dur="500"/>
                                        <p:tgtEl>
                                          <p:spTgt spid="92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box(out)">
                                      <p:cBhvr>
                                        <p:cTn id="17" dur="500"/>
                                        <p:tgtEl>
                                          <p:spTgt spid="92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box(out)">
                                      <p:cBhvr>
                                        <p:cTn id="22" dur="500"/>
                                        <p:tgtEl>
                                          <p:spTgt spid="92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Effect transition="in" filter="box(out)">
                                      <p:cBhvr>
                                        <p:cTn id="27" dur="500"/>
                                        <p:tgtEl>
                                          <p:spTgt spid="921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9219">
                                            <p:txEl>
                                              <p:pRg st="5" end="5"/>
                                            </p:txEl>
                                          </p:spTgt>
                                        </p:tgtEl>
                                        <p:attrNameLst>
                                          <p:attrName>style.visibility</p:attrName>
                                        </p:attrNameLst>
                                      </p:cBhvr>
                                      <p:to>
                                        <p:strVal val="visible"/>
                                      </p:to>
                                    </p:set>
                                    <p:animEffect transition="in" filter="box(out)">
                                      <p:cBhvr>
                                        <p:cTn id="32" dur="500"/>
                                        <p:tgtEl>
                                          <p:spTgt spid="9219">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9219">
                                            <p:txEl>
                                              <p:pRg st="6" end="6"/>
                                            </p:txEl>
                                          </p:spTgt>
                                        </p:tgtEl>
                                        <p:attrNameLst>
                                          <p:attrName>style.visibility</p:attrName>
                                        </p:attrNameLst>
                                      </p:cBhvr>
                                      <p:to>
                                        <p:strVal val="visible"/>
                                      </p:to>
                                    </p:set>
                                    <p:animEffect transition="in" filter="box(out)">
                                      <p:cBhvr>
                                        <p:cTn id="37" dur="500"/>
                                        <p:tgtEl>
                                          <p:spTgt spid="9219">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3" name="camera.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6" fill="hold" grpId="0" nodeType="clickEffect">
                                  <p:stCondLst>
                                    <p:cond delay="0"/>
                                  </p:stCondLst>
                                  <p:childTnLst>
                                    <p:set>
                                      <p:cBhvr>
                                        <p:cTn id="41" dur="1" fill="hold">
                                          <p:stCondLst>
                                            <p:cond delay="0"/>
                                          </p:stCondLst>
                                        </p:cTn>
                                        <p:tgtEl>
                                          <p:spTgt spid="9227"/>
                                        </p:tgtEl>
                                        <p:attrNameLst>
                                          <p:attrName>style.visibility</p:attrName>
                                        </p:attrNameLst>
                                      </p:cBhvr>
                                      <p:to>
                                        <p:strVal val="visible"/>
                                      </p:to>
                                    </p:set>
                                    <p:anim calcmode="lin" valueType="num">
                                      <p:cBhvr additive="base">
                                        <p:cTn id="42" dur="500" fill="hold"/>
                                        <p:tgtEl>
                                          <p:spTgt spid="9227"/>
                                        </p:tgtEl>
                                        <p:attrNameLst>
                                          <p:attrName>ppt_x</p:attrName>
                                        </p:attrNameLst>
                                      </p:cBhvr>
                                      <p:tavLst>
                                        <p:tav tm="0">
                                          <p:val>
                                            <p:strVal val="1+#ppt_w/2"/>
                                          </p:val>
                                        </p:tav>
                                        <p:tav tm="100000">
                                          <p:val>
                                            <p:strVal val="#ppt_x"/>
                                          </p:val>
                                        </p:tav>
                                      </p:tavLst>
                                    </p:anim>
                                    <p:anim calcmode="lin" valueType="num">
                                      <p:cBhvr additive="base">
                                        <p:cTn id="4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066800"/>
            <a:ext cx="8229600" cy="1143000"/>
          </a:xfrm>
        </p:spPr>
        <p:txBody>
          <a:bodyPr wrap="square" numCol="1" anchorCtr="0" compatLnSpc="1">
            <a:prstTxWarp prst="textNoShape">
              <a:avLst/>
            </a:prstTxWarp>
            <a:normAutofit fontScale="90000"/>
          </a:bodyPr>
          <a:lstStyle/>
          <a:p>
            <a:r>
              <a:rPr lang="en-US" sz="4100" b="1">
                <a:solidFill>
                  <a:srgbClr val="000000"/>
                </a:solidFill>
                <a:effectLst>
                  <a:outerShdw blurRad="38100" dist="38100" dir="2700000" algn="tl">
                    <a:srgbClr val="FFFFFF"/>
                  </a:outerShdw>
                </a:effectLst>
              </a:rPr>
              <a:t>Defining hazards</a:t>
            </a:r>
            <a:r>
              <a:rPr lang="en-PH" sz="4100">
                <a:solidFill>
                  <a:srgbClr val="000000"/>
                </a:solidFill>
                <a:effectLst>
                  <a:outerShdw blurRad="38100" dist="38100" dir="2700000" algn="tl">
                    <a:srgbClr val="FFFFFF"/>
                  </a:outerShdw>
                </a:effectLst>
              </a:rPr>
              <a:t/>
            </a:r>
            <a:br>
              <a:rPr lang="en-PH" sz="4100">
                <a:solidFill>
                  <a:srgbClr val="000000"/>
                </a:solidFill>
                <a:effectLst>
                  <a:outerShdw blurRad="38100" dist="38100" dir="2700000" algn="tl">
                    <a:srgbClr val="FFFFFF"/>
                  </a:outerShdw>
                </a:effectLst>
              </a:rPr>
            </a:br>
            <a:endParaRPr lang="en-PH" sz="410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90800" y="2179638"/>
            <a:ext cx="7620000" cy="4525962"/>
          </a:xfrm>
        </p:spPr>
        <p:txBody>
          <a:bodyPr>
            <a:normAutofit/>
          </a:bodyPr>
          <a:lstStyle/>
          <a:p>
            <a:pPr marL="411163">
              <a:buFont typeface="Wingdings" panose="05000000000000000000" pitchFamily="2" charset="2"/>
              <a:buChar char=""/>
            </a:pPr>
            <a:r>
              <a:rPr lang="en-PH">
                <a:effectLst>
                  <a:outerShdw blurRad="38100" dist="38100" dir="2700000" algn="tl">
                    <a:srgbClr val="000000"/>
                  </a:outerShdw>
                </a:effectLst>
              </a:rPr>
              <a:t>A hazard is anything that produces adverse effects on anyone.</a:t>
            </a:r>
          </a:p>
          <a:p>
            <a:pPr marL="739775" lvl="1">
              <a:buFont typeface="Wingdings" panose="05000000000000000000" pitchFamily="2" charset="2"/>
              <a:buChar char=""/>
            </a:pPr>
            <a:r>
              <a:rPr lang="en-PH" smtClean="0">
                <a:effectLst>
                  <a:outerShdw blurRad="38100" dist="38100" dir="2700000" algn="tl">
                    <a:srgbClr val="000000"/>
                  </a:outerShdw>
                </a:effectLst>
              </a:rPr>
              <a:t>Examples:</a:t>
            </a:r>
          </a:p>
          <a:p>
            <a:pPr marL="995363" lvl="2">
              <a:buFont typeface="Wingdings 2" panose="05020102010507070707" pitchFamily="18" charset="2"/>
              <a:buChar char=""/>
            </a:pPr>
            <a:r>
              <a:rPr lang="en-PH" sz="2800">
                <a:effectLst>
                  <a:outerShdw blurRad="38100" dist="38100" dir="2700000" algn="tl">
                    <a:srgbClr val="000000"/>
                  </a:outerShdw>
                </a:effectLst>
              </a:rPr>
              <a:t>slippery floors</a:t>
            </a:r>
          </a:p>
          <a:p>
            <a:pPr marL="995363" lvl="2">
              <a:buFont typeface="Wingdings 2" panose="05020102010507070707" pitchFamily="18" charset="2"/>
              <a:buChar char=""/>
            </a:pPr>
            <a:r>
              <a:rPr lang="en-PH" sz="2800">
                <a:effectLst>
                  <a:outerShdw blurRad="38100" dist="38100" dir="2700000" algn="tl">
                    <a:srgbClr val="000000"/>
                  </a:outerShdw>
                </a:effectLst>
              </a:rPr>
              <a:t> falling objects</a:t>
            </a:r>
          </a:p>
          <a:p>
            <a:pPr marL="995363" lvl="2">
              <a:buFont typeface="Wingdings 2" panose="05020102010507070707" pitchFamily="18" charset="2"/>
              <a:buChar char=""/>
            </a:pPr>
            <a:r>
              <a:rPr lang="en-PH" sz="2800">
                <a:effectLst>
                  <a:outerShdw blurRad="38100" dist="38100" dir="2700000" algn="tl">
                    <a:srgbClr val="000000"/>
                  </a:outerShdw>
                </a:effectLst>
              </a:rPr>
              <a:t> chemicals</a:t>
            </a:r>
          </a:p>
        </p:txBody>
      </p:sp>
    </p:spTree>
    <p:extLst>
      <p:ext uri="{BB962C8B-B14F-4D97-AF65-F5344CB8AC3E}">
        <p14:creationId xmlns:p14="http://schemas.microsoft.com/office/powerpoint/2010/main" val="1798951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PPE</a:t>
            </a:r>
          </a:p>
        </p:txBody>
      </p:sp>
      <p:sp>
        <p:nvSpPr>
          <p:cNvPr id="6" name="Slide Number Placeholder 5"/>
          <p:cNvSpPr>
            <a:spLocks noGrp="1"/>
          </p:cNvSpPr>
          <p:nvPr>
            <p:ph type="sldNum" sz="quarter" idx="12"/>
          </p:nvPr>
        </p:nvSpPr>
        <p:spPr/>
        <p:txBody>
          <a:bodyPr/>
          <a:lstStyle/>
          <a:p>
            <a:fld id="{025DDCD1-209D-4C6C-9A79-152BD1D51315}" type="slidenum">
              <a:rPr lang="en-US"/>
              <a:pPr/>
              <a:t>50</a:t>
            </a:fld>
            <a:endParaRPr lang="en-US"/>
          </a:p>
        </p:txBody>
      </p:sp>
      <p:sp>
        <p:nvSpPr>
          <p:cNvPr id="9219" name="Rectangle 3"/>
          <p:cNvSpPr>
            <a:spLocks noGrp="1" noChangeArrowheads="1"/>
          </p:cNvSpPr>
          <p:nvPr>
            <p:ph type="body" idx="1"/>
          </p:nvPr>
        </p:nvSpPr>
        <p:spPr bwMode="auto">
          <a:xfrm>
            <a:off x="645459" y="1554163"/>
            <a:ext cx="10905565" cy="500800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marL="0" indent="0">
              <a:buNone/>
            </a:pPr>
            <a:r>
              <a:rPr lang="en-PH" sz="3200" b="1" dirty="0">
                <a:latin typeface="Arial" panose="020B0604020202020204" pitchFamily="34" charset="0"/>
                <a:cs typeface="Arial" panose="020B0604020202020204" pitchFamily="34" charset="0"/>
              </a:rPr>
              <a:t>Employees working over or near water, where the danger of drowning exists, shall </a:t>
            </a:r>
            <a:r>
              <a:rPr lang="en-PH" sz="3200" b="1" dirty="0" smtClean="0">
                <a:latin typeface="Arial" panose="020B0604020202020204" pitchFamily="34" charset="0"/>
                <a:cs typeface="Arial" panose="020B0604020202020204" pitchFamily="34" charset="0"/>
              </a:rPr>
              <a:t>be </a:t>
            </a:r>
            <a:r>
              <a:rPr lang="en-PH" sz="3200" b="1" smtClean="0">
                <a:latin typeface="Arial" panose="020B0604020202020204" pitchFamily="34" charset="0"/>
                <a:cs typeface="Arial" panose="020B0604020202020204" pitchFamily="34" charset="0"/>
              </a:rPr>
              <a:t>provided with approved </a:t>
            </a:r>
            <a:r>
              <a:rPr lang="en-PH" sz="3200" b="1" dirty="0">
                <a:latin typeface="Arial" panose="020B0604020202020204" pitchFamily="34" charset="0"/>
                <a:cs typeface="Arial" panose="020B0604020202020204" pitchFamily="34" charset="0"/>
              </a:rPr>
              <a:t>life jacket or buoyant work vests.</a:t>
            </a:r>
            <a:endParaRPr lang="en-PH" sz="3200" b="1" dirty="0" smtClean="0">
              <a:latin typeface="Arial" panose="020B0604020202020204" pitchFamily="34" charset="0"/>
              <a:cs typeface="Arial" panose="020B0604020202020204" pitchFamily="34" charset="0"/>
            </a:endParaRPr>
          </a:p>
        </p:txBody>
      </p:sp>
      <p:sp>
        <p:nvSpPr>
          <p:cNvPr id="9227" name="Rectangle 11"/>
          <p:cNvSpPr>
            <a:spLocks noGrp="1" noChangeArrowheads="1"/>
          </p:cNvSpPr>
          <p:nvPr>
            <p:ph type="title"/>
          </p:nvPr>
        </p:nvSpPr>
        <p:spPr>
          <a:xfrm>
            <a:off x="1479177" y="155576"/>
            <a:ext cx="9735670" cy="1331913"/>
          </a:xfrm>
          <a:noFill/>
          <a:ln/>
        </p:spPr>
        <p:txBody>
          <a:bodyPr/>
          <a:lstStyle/>
          <a:p>
            <a:r>
              <a:rPr lang="en-PH" sz="4000" dirty="0">
                <a:effectLst>
                  <a:outerShdw blurRad="38100" dist="38100" dir="2700000" algn="tl">
                    <a:srgbClr val="C0C0C0"/>
                  </a:outerShdw>
                </a:effectLst>
              </a:rPr>
              <a:t>Working Over or Near Water</a:t>
            </a:r>
            <a:endParaRPr lang="en-US" sz="4000" dirty="0">
              <a:effectLst>
                <a:outerShdw blurRad="38100" dist="38100" dir="2700000" algn="tl">
                  <a:srgbClr val="C0C0C0"/>
                </a:outerShdw>
              </a:effectLst>
            </a:endParaRPr>
          </a:p>
        </p:txBody>
      </p:sp>
    </p:spTree>
    <p:extLst>
      <p:ext uri="{BB962C8B-B14F-4D97-AF65-F5344CB8AC3E}">
        <p14:creationId xmlns:p14="http://schemas.microsoft.com/office/powerpoint/2010/main" val="460847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out)">
                                      <p:cBhvr>
                                        <p:cTn id="7" dur="500"/>
                                        <p:tgtEl>
                                          <p:spTgt spid="92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9227"/>
                                        </p:tgtEl>
                                        <p:attrNameLst>
                                          <p:attrName>style.visibility</p:attrName>
                                        </p:attrNameLst>
                                      </p:cBhvr>
                                      <p:to>
                                        <p:strVal val="visible"/>
                                      </p:to>
                                    </p:set>
                                    <p:anim calcmode="lin" valueType="num">
                                      <p:cBhvr additive="base">
                                        <p:cTn id="12" dur="500" fill="hold"/>
                                        <p:tgtEl>
                                          <p:spTgt spid="9227"/>
                                        </p:tgtEl>
                                        <p:attrNameLst>
                                          <p:attrName>ppt_x</p:attrName>
                                        </p:attrNameLst>
                                      </p:cBhvr>
                                      <p:tavLst>
                                        <p:tav tm="0">
                                          <p:val>
                                            <p:strVal val="1+#ppt_w/2"/>
                                          </p:val>
                                        </p:tav>
                                        <p:tav tm="100000">
                                          <p:val>
                                            <p:strVal val="#ppt_x"/>
                                          </p:val>
                                        </p:tav>
                                      </p:tavLst>
                                    </p:anim>
                                    <p:anim calcmode="lin" valueType="num">
                                      <p:cBhvr additive="base">
                                        <p:cTn id="13"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P spid="9227" grpId="0" animBg="1"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Text Box 2"/>
          <p:cNvSpPr txBox="1">
            <a:spLocks noChangeArrowheads="1"/>
          </p:cNvSpPr>
          <p:nvPr/>
        </p:nvSpPr>
        <p:spPr bwMode="auto">
          <a:xfrm>
            <a:off x="2209800" y="1676400"/>
            <a:ext cx="7772400" cy="4751388"/>
          </a:xfrm>
          <a:prstGeom prst="rect">
            <a:avLst/>
          </a:prstGeom>
          <a:solidFill>
            <a:srgbClr val="CCFFFF"/>
          </a:solidFill>
          <a:ln w="57150">
            <a:solidFill>
              <a:srgbClr val="FF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88975" indent="-576263">
              <a:defRPr>
                <a:solidFill>
                  <a:schemeClr val="tx1"/>
                </a:solidFill>
                <a:latin typeface="Arial" panose="020B0604020202020204" pitchFamily="34" charset="0"/>
              </a:defRPr>
            </a:lvl1pPr>
            <a:lvl2pPr marL="803275">
              <a:defRPr>
                <a:solidFill>
                  <a:schemeClr val="tx1"/>
                </a:solidFill>
                <a:latin typeface="Arial" panose="020B0604020202020204" pitchFamily="34" charset="0"/>
              </a:defRPr>
            </a:lvl2pPr>
            <a:lvl3pPr marL="917575">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buClr>
                <a:schemeClr val="bg1"/>
              </a:buClr>
              <a:buFont typeface="Wingdings" panose="05000000000000000000" pitchFamily="2" charset="2"/>
              <a:buNone/>
            </a:pPr>
            <a:endParaRPr lang="en-US" sz="1200" dirty="0">
              <a:solidFill>
                <a:schemeClr val="bg2"/>
              </a:solidFill>
            </a:endParaRPr>
          </a:p>
          <a:p>
            <a:pPr eaLnBrk="0" hangingPunct="0">
              <a:spcBef>
                <a:spcPct val="50000"/>
              </a:spcBef>
              <a:buClr>
                <a:schemeClr val="bg1"/>
              </a:buClr>
              <a:buFont typeface="Wingdings" panose="05000000000000000000" pitchFamily="2" charset="2"/>
              <a:buChar char="q"/>
            </a:pPr>
            <a:r>
              <a:rPr lang="en-US" sz="3200" dirty="0">
                <a:solidFill>
                  <a:srgbClr val="002060"/>
                </a:solidFill>
                <a:latin typeface="Verdana" panose="020B0604030504040204" pitchFamily="34" charset="0"/>
              </a:rPr>
              <a:t>All PPE must be kept clean and properly maintained.</a:t>
            </a:r>
          </a:p>
          <a:p>
            <a:pPr eaLnBrk="0" hangingPunct="0">
              <a:spcBef>
                <a:spcPct val="50000"/>
              </a:spcBef>
              <a:buClr>
                <a:schemeClr val="bg1"/>
              </a:buClr>
              <a:buFont typeface="Wingdings" panose="05000000000000000000" pitchFamily="2" charset="2"/>
              <a:buChar char="q"/>
            </a:pPr>
            <a:r>
              <a:rPr lang="en-US" sz="3200" dirty="0">
                <a:solidFill>
                  <a:srgbClr val="002060"/>
                </a:solidFill>
                <a:latin typeface="Verdana" panose="020B0604030504040204" pitchFamily="34" charset="0"/>
              </a:rPr>
              <a:t>PPE should be inspected, cleaned at regular intervals.</a:t>
            </a:r>
          </a:p>
          <a:p>
            <a:pPr eaLnBrk="0" hangingPunct="0">
              <a:spcBef>
                <a:spcPct val="50000"/>
              </a:spcBef>
              <a:buClr>
                <a:schemeClr val="bg1"/>
              </a:buClr>
              <a:buFont typeface="Wingdings" panose="05000000000000000000" pitchFamily="2" charset="2"/>
              <a:buChar char="q"/>
            </a:pPr>
            <a:r>
              <a:rPr lang="en-US" sz="3200" dirty="0">
                <a:solidFill>
                  <a:srgbClr val="002060"/>
                </a:solidFill>
                <a:latin typeface="Verdana" panose="020B0604030504040204" pitchFamily="34" charset="0"/>
              </a:rPr>
              <a:t>PPE shall not be shared between employees until it has been properly cleaned and sanitized.</a:t>
            </a:r>
          </a:p>
          <a:p>
            <a:pPr eaLnBrk="0" hangingPunct="0">
              <a:spcBef>
                <a:spcPct val="50000"/>
              </a:spcBef>
              <a:buClr>
                <a:schemeClr val="bg1"/>
              </a:buClr>
              <a:buFont typeface="Wingdings" panose="05000000000000000000" pitchFamily="2" charset="2"/>
              <a:buNone/>
            </a:pPr>
            <a:endParaRPr lang="en-US" sz="1200" dirty="0">
              <a:solidFill>
                <a:srgbClr val="002060"/>
              </a:solidFill>
              <a:latin typeface="Verdana" panose="020B0604030504040204" pitchFamily="34" charset="0"/>
            </a:endParaRPr>
          </a:p>
        </p:txBody>
      </p:sp>
      <p:sp>
        <p:nvSpPr>
          <p:cNvPr id="442371" name="WordArt 3"/>
          <p:cNvSpPr>
            <a:spLocks noChangeArrowheads="1" noChangeShapeType="1" noTextEdit="1"/>
          </p:cNvSpPr>
          <p:nvPr/>
        </p:nvSpPr>
        <p:spPr bwMode="auto">
          <a:xfrm>
            <a:off x="2209801" y="533401"/>
            <a:ext cx="7077075" cy="676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PH" sz="44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CLEANING &amp; MAINTAINING PPE</a:t>
            </a:r>
          </a:p>
        </p:txBody>
      </p:sp>
    </p:spTree>
    <p:extLst>
      <p:ext uri="{BB962C8B-B14F-4D97-AF65-F5344CB8AC3E}">
        <p14:creationId xmlns:p14="http://schemas.microsoft.com/office/powerpoint/2010/main" val="27151882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42371"/>
                                        </p:tgtEl>
                                        <p:attrNameLst>
                                          <p:attrName>style.visibility</p:attrName>
                                        </p:attrNameLst>
                                      </p:cBhvr>
                                      <p:to>
                                        <p:strVal val="visible"/>
                                      </p:to>
                                    </p:set>
                                    <p:anim calcmode="lin" valueType="num">
                                      <p:cBhvr>
                                        <p:cTn id="7" dur="500" fill="hold"/>
                                        <p:tgtEl>
                                          <p:spTgt spid="442371"/>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42371"/>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42371"/>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42371"/>
                                        </p:tgtEl>
                                        <p:attrNameLst>
                                          <p:attrName>ppt_y</p:attrName>
                                        </p:attrNameLst>
                                      </p:cBhvr>
                                      <p:tavLst>
                                        <p:tav tm="0">
                                          <p:val>
                                            <p:strVal val="#ppt_y"/>
                                          </p:val>
                                        </p:tav>
                                        <p:tav tm="100000">
                                          <p:val>
                                            <p:strVal val="#ppt_y"/>
                                          </p:val>
                                        </p:tav>
                                      </p:tavLst>
                                    </p:anim>
                                  </p:childTnLst>
                                </p:cTn>
                              </p:par>
                              <p:par>
                                <p:cTn id="11" presetID="9" presetClass="entr" presetSubtype="0" fill="hold" grpId="0" nodeType="withEffect">
                                  <p:stCondLst>
                                    <p:cond delay="0"/>
                                  </p:stCondLst>
                                  <p:childTnLst>
                                    <p:set>
                                      <p:cBhvr>
                                        <p:cTn id="12" dur="1" fill="hold">
                                          <p:stCondLst>
                                            <p:cond delay="0"/>
                                          </p:stCondLst>
                                        </p:cTn>
                                        <p:tgtEl>
                                          <p:spTgt spid="442370"/>
                                        </p:tgtEl>
                                        <p:attrNameLst>
                                          <p:attrName>style.visibility</p:attrName>
                                        </p:attrNameLst>
                                      </p:cBhvr>
                                      <p:to>
                                        <p:strVal val="visible"/>
                                      </p:to>
                                    </p:set>
                                    <p:animEffect transition="in" filter="dissolve">
                                      <p:cBhvr>
                                        <p:cTn id="13" dur="500"/>
                                        <p:tgtEl>
                                          <p:spTgt spid="442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370" grpId="0" animBg="1"/>
      <p:bldP spid="44237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3394" name="Group 2"/>
          <p:cNvGrpSpPr>
            <a:grpSpLocks/>
          </p:cNvGrpSpPr>
          <p:nvPr/>
        </p:nvGrpSpPr>
        <p:grpSpPr bwMode="auto">
          <a:xfrm>
            <a:off x="1828800" y="1219200"/>
            <a:ext cx="6324600" cy="4191000"/>
            <a:chOff x="864" y="1056"/>
            <a:chExt cx="3984" cy="2640"/>
          </a:xfrm>
        </p:grpSpPr>
        <p:sp>
          <p:nvSpPr>
            <p:cNvPr id="443395" name="Oval 3"/>
            <p:cNvSpPr>
              <a:spLocks noChangeArrowheads="1"/>
            </p:cNvSpPr>
            <p:nvPr/>
          </p:nvSpPr>
          <p:spPr bwMode="auto">
            <a:xfrm>
              <a:off x="1680" y="2592"/>
              <a:ext cx="2256" cy="1104"/>
            </a:xfrm>
            <a:prstGeom prst="ellipse">
              <a:avLst/>
            </a:prstGeom>
            <a:gradFill rotWithShape="0">
              <a:gsLst>
                <a:gs pos="0">
                  <a:schemeClr val="tx2"/>
                </a:gs>
                <a:gs pos="100000">
                  <a:schemeClr val="tx2">
                    <a:gamma/>
                    <a:shade val="46275"/>
                    <a:invGamma/>
                  </a:schemeClr>
                </a:gs>
              </a:gsLst>
              <a:lin ang="5400000" scaled="1"/>
            </a:gradFill>
            <a:ln w="762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sp>
          <p:nvSpPr>
            <p:cNvPr id="443396" name="Oval 4"/>
            <p:cNvSpPr>
              <a:spLocks noChangeArrowheads="1"/>
            </p:cNvSpPr>
            <p:nvPr/>
          </p:nvSpPr>
          <p:spPr bwMode="auto">
            <a:xfrm>
              <a:off x="864" y="1056"/>
              <a:ext cx="3984" cy="1008"/>
            </a:xfrm>
            <a:prstGeom prst="ellipse">
              <a:avLst/>
            </a:prstGeom>
            <a:gradFill rotWithShape="0">
              <a:gsLst>
                <a:gs pos="0">
                  <a:schemeClr val="tx2"/>
                </a:gs>
                <a:gs pos="100000">
                  <a:schemeClr val="tx2">
                    <a:gamma/>
                    <a:shade val="46275"/>
                    <a:invGamma/>
                  </a:schemeClr>
                </a:gs>
              </a:gsLst>
              <a:lin ang="5400000" scaled="1"/>
            </a:gradFill>
            <a:ln w="762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sz="2400">
                <a:latin typeface="Times New Roman" panose="02020603050405020304" pitchFamily="18" charset="0"/>
              </a:endParaRPr>
            </a:p>
          </p:txBody>
        </p:sp>
        <p:sp>
          <p:nvSpPr>
            <p:cNvPr id="443397" name="Text Box 5"/>
            <p:cNvSpPr txBox="1">
              <a:spLocks noChangeArrowheads="1"/>
            </p:cNvSpPr>
            <p:nvPr/>
          </p:nvSpPr>
          <p:spPr bwMode="auto">
            <a:xfrm>
              <a:off x="1152" y="1248"/>
              <a:ext cx="3360"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sz="3200" b="1">
                  <a:latin typeface="Times New Roman" panose="02020603050405020304" pitchFamily="18" charset="0"/>
                </a:rPr>
                <a:t>Occupational Safety and Health Center</a:t>
              </a:r>
              <a:endParaRPr lang="en-US" sz="2400">
                <a:latin typeface="Times New Roman" panose="02020603050405020304" pitchFamily="18" charset="0"/>
              </a:endParaRPr>
            </a:p>
          </p:txBody>
        </p:sp>
        <p:sp>
          <p:nvSpPr>
            <p:cNvPr id="443398" name="Text Box 6"/>
            <p:cNvSpPr txBox="1">
              <a:spLocks noChangeArrowheads="1"/>
            </p:cNvSpPr>
            <p:nvPr/>
          </p:nvSpPr>
          <p:spPr bwMode="auto">
            <a:xfrm>
              <a:off x="1824" y="2832"/>
              <a:ext cx="1968" cy="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sz="3200" b="1">
                  <a:latin typeface="Times New Roman" panose="02020603050405020304" pitchFamily="18" charset="0"/>
                </a:rPr>
                <a:t>Safety Control Division</a:t>
              </a:r>
              <a:endParaRPr lang="en-US" sz="2400">
                <a:latin typeface="Times New Roman" panose="02020603050405020304" pitchFamily="18" charset="0"/>
              </a:endParaRPr>
            </a:p>
          </p:txBody>
        </p:sp>
        <p:sp>
          <p:nvSpPr>
            <p:cNvPr id="443399" name="AutoShape 7"/>
            <p:cNvSpPr>
              <a:spLocks noChangeArrowheads="1"/>
            </p:cNvSpPr>
            <p:nvPr/>
          </p:nvSpPr>
          <p:spPr bwMode="auto">
            <a:xfrm>
              <a:off x="2640" y="2112"/>
              <a:ext cx="384" cy="432"/>
            </a:xfrm>
            <a:prstGeom prst="downArrow">
              <a:avLst>
                <a:gd name="adj1" fmla="val 50000"/>
                <a:gd name="adj2" fmla="val 28125"/>
              </a:avLst>
            </a:prstGeom>
            <a:solidFill>
              <a:schemeClr val="accent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PH"/>
            </a:p>
          </p:txBody>
        </p:sp>
      </p:grpSp>
      <p:pic>
        <p:nvPicPr>
          <p:cNvPr id="44340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7201" y="2667000"/>
            <a:ext cx="2270125"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3401" name="WordArt 9"/>
          <p:cNvSpPr>
            <a:spLocks noChangeArrowheads="1" noChangeShapeType="1" noTextEdit="1"/>
          </p:cNvSpPr>
          <p:nvPr/>
        </p:nvSpPr>
        <p:spPr bwMode="auto">
          <a:xfrm>
            <a:off x="1905000" y="304800"/>
            <a:ext cx="6858000" cy="609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PH" sz="32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TEST of Personal Protective Equipment</a:t>
            </a:r>
          </a:p>
        </p:txBody>
      </p:sp>
      <p:sp>
        <p:nvSpPr>
          <p:cNvPr id="443402" name="Rectangle 10"/>
          <p:cNvSpPr>
            <a:spLocks noChangeArrowheads="1"/>
          </p:cNvSpPr>
          <p:nvPr/>
        </p:nvSpPr>
        <p:spPr bwMode="auto">
          <a:xfrm>
            <a:off x="1905000" y="5715000"/>
            <a:ext cx="6019800" cy="914400"/>
          </a:xfrm>
          <a:prstGeom prst="rect">
            <a:avLst/>
          </a:prstGeom>
          <a:solidFill>
            <a:srgbClr val="CCFFFF"/>
          </a:solidFill>
          <a:ln w="571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7713">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eaLnBrk="0" hangingPunct="0">
              <a:buFont typeface="Wingdings" panose="05000000000000000000" pitchFamily="2" charset="2"/>
              <a:buNone/>
            </a:pPr>
            <a:r>
              <a:rPr lang="en-US" b="1">
                <a:solidFill>
                  <a:schemeClr val="bg2"/>
                </a:solidFill>
                <a:latin typeface="Arial Black" panose="020B0A04020102020204" pitchFamily="34" charset="0"/>
              </a:rPr>
              <a:t>TEST REPORT</a:t>
            </a:r>
            <a:r>
              <a:rPr lang="en-US">
                <a:solidFill>
                  <a:schemeClr val="bg2"/>
                </a:solidFill>
              </a:rPr>
              <a:t> submitted by supplier of PPE shall be </a:t>
            </a:r>
          </a:p>
          <a:p>
            <a:pPr eaLnBrk="0" hangingPunct="0">
              <a:buFont typeface="Wingdings" panose="05000000000000000000" pitchFamily="2" charset="2"/>
              <a:buNone/>
            </a:pPr>
            <a:r>
              <a:rPr lang="en-US">
                <a:solidFill>
                  <a:schemeClr val="bg2"/>
                </a:solidFill>
              </a:rPr>
              <a:t>in original form and in current year.</a:t>
            </a:r>
          </a:p>
        </p:txBody>
      </p:sp>
      <p:sp>
        <p:nvSpPr>
          <p:cNvPr id="443403" name="Line 11"/>
          <p:cNvSpPr>
            <a:spLocks noChangeShapeType="1"/>
          </p:cNvSpPr>
          <p:nvPr/>
        </p:nvSpPr>
        <p:spPr bwMode="auto">
          <a:xfrm flipH="1">
            <a:off x="7467600" y="4267200"/>
            <a:ext cx="1219200" cy="1066800"/>
          </a:xfrm>
          <a:prstGeom prst="line">
            <a:avLst/>
          </a:prstGeom>
          <a:noFill/>
          <a:ln w="190500">
            <a:solidFill>
              <a:srgbClr val="FFFF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PH"/>
          </a:p>
        </p:txBody>
      </p:sp>
    </p:spTree>
    <p:extLst>
      <p:ext uri="{BB962C8B-B14F-4D97-AF65-F5344CB8AC3E}">
        <p14:creationId xmlns:p14="http://schemas.microsoft.com/office/powerpoint/2010/main" val="26964856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43401"/>
                                        </p:tgtEl>
                                        <p:attrNameLst>
                                          <p:attrName>style.visibility</p:attrName>
                                        </p:attrNameLst>
                                      </p:cBhvr>
                                      <p:to>
                                        <p:strVal val="visible"/>
                                      </p:to>
                                    </p:set>
                                    <p:anim calcmode="lin" valueType="num">
                                      <p:cBhvr>
                                        <p:cTn id="7" dur="500" fill="hold"/>
                                        <p:tgtEl>
                                          <p:spTgt spid="443401"/>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43401"/>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43401"/>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43401"/>
                                        </p:tgtEl>
                                        <p:attrNameLst>
                                          <p:attrName>ppt_y</p:attrName>
                                        </p:attrNameLst>
                                      </p:cBhvr>
                                      <p:tavLst>
                                        <p:tav tm="0">
                                          <p:val>
                                            <p:strVal val="#ppt_y"/>
                                          </p:val>
                                        </p:tav>
                                        <p:tav tm="100000">
                                          <p:val>
                                            <p:strVal val="#ppt_y"/>
                                          </p:val>
                                        </p:tav>
                                      </p:tavLst>
                                    </p:anim>
                                  </p:childTnLst>
                                </p:cTn>
                              </p:par>
                              <p:par>
                                <p:cTn id="11" presetID="9" presetClass="entr" presetSubtype="0" fill="hold" nodeType="withEffect">
                                  <p:stCondLst>
                                    <p:cond delay="0"/>
                                  </p:stCondLst>
                                  <p:childTnLst>
                                    <p:set>
                                      <p:cBhvr>
                                        <p:cTn id="12" dur="1" fill="hold">
                                          <p:stCondLst>
                                            <p:cond delay="0"/>
                                          </p:stCondLst>
                                        </p:cTn>
                                        <p:tgtEl>
                                          <p:spTgt spid="443394"/>
                                        </p:tgtEl>
                                        <p:attrNameLst>
                                          <p:attrName>style.visibility</p:attrName>
                                        </p:attrNameLst>
                                      </p:cBhvr>
                                      <p:to>
                                        <p:strVal val="visible"/>
                                      </p:to>
                                    </p:set>
                                    <p:animEffect transition="in" filter="dissolve">
                                      <p:cBhvr>
                                        <p:cTn id="13" dur="500"/>
                                        <p:tgtEl>
                                          <p:spTgt spid="443394"/>
                                        </p:tgtEl>
                                      </p:cBhvr>
                                    </p:animEffect>
                                  </p:childTnLst>
                                </p:cTn>
                              </p:par>
                              <p:par>
                                <p:cTn id="14" presetID="9" presetClass="entr" presetSubtype="0" fill="hold" nodeType="withEffect">
                                  <p:stCondLst>
                                    <p:cond delay="0"/>
                                  </p:stCondLst>
                                  <p:childTnLst>
                                    <p:set>
                                      <p:cBhvr>
                                        <p:cTn id="15" dur="1" fill="hold">
                                          <p:stCondLst>
                                            <p:cond delay="0"/>
                                          </p:stCondLst>
                                        </p:cTn>
                                        <p:tgtEl>
                                          <p:spTgt spid="443400"/>
                                        </p:tgtEl>
                                        <p:attrNameLst>
                                          <p:attrName>style.visibility</p:attrName>
                                        </p:attrNameLst>
                                      </p:cBhvr>
                                      <p:to>
                                        <p:strVal val="visible"/>
                                      </p:to>
                                    </p:set>
                                    <p:animEffect transition="in" filter="dissolve">
                                      <p:cBhvr>
                                        <p:cTn id="16" dur="500"/>
                                        <p:tgtEl>
                                          <p:spTgt spid="443400"/>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443402"/>
                                        </p:tgtEl>
                                        <p:attrNameLst>
                                          <p:attrName>style.visibility</p:attrName>
                                        </p:attrNameLst>
                                      </p:cBhvr>
                                      <p:to>
                                        <p:strVal val="visible"/>
                                      </p:to>
                                    </p:set>
                                    <p:animEffect transition="in" filter="dissolve">
                                      <p:cBhvr>
                                        <p:cTn id="19" dur="500"/>
                                        <p:tgtEl>
                                          <p:spTgt spid="44340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443403"/>
                                        </p:tgtEl>
                                        <p:attrNameLst>
                                          <p:attrName>style.visibility</p:attrName>
                                        </p:attrNameLst>
                                      </p:cBhvr>
                                      <p:to>
                                        <p:strVal val="visible"/>
                                      </p:to>
                                    </p:set>
                                    <p:animEffect transition="in" filter="dissolve">
                                      <p:cBhvr>
                                        <p:cTn id="22" dur="500"/>
                                        <p:tgtEl>
                                          <p:spTgt spid="443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401" grpId="0" animBg="1"/>
      <p:bldP spid="443402" grpId="0" animBg="1"/>
      <p:bldP spid="443403"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4418" name="Rectangle 2"/>
          <p:cNvSpPr>
            <a:spLocks noGrp="1" noChangeArrowheads="1"/>
          </p:cNvSpPr>
          <p:nvPr>
            <p:ph type="body" idx="1"/>
          </p:nvPr>
        </p:nvSpPr>
        <p:spPr>
          <a:xfrm>
            <a:off x="1981200" y="1295400"/>
            <a:ext cx="8229600" cy="5257800"/>
          </a:xfrm>
          <a:solidFill>
            <a:srgbClr val="CCFFFF"/>
          </a:solidFill>
          <a:ln w="57150">
            <a:solidFill>
              <a:srgbClr val="FF0000"/>
            </a:solidFill>
            <a:miter lim="800000"/>
            <a:headEnd/>
            <a:tailEnd/>
          </a:ln>
        </p:spPr>
        <p:txBody>
          <a:bodyPr/>
          <a:lstStyle/>
          <a:p>
            <a:pPr marL="114300" indent="0">
              <a:buClr>
                <a:schemeClr val="bg1"/>
              </a:buClr>
              <a:buNone/>
            </a:pPr>
            <a:r>
              <a:rPr lang="en-US" dirty="0">
                <a:solidFill>
                  <a:srgbClr val="002060"/>
                </a:solidFill>
              </a:rPr>
              <a:t>OBJECTIVES:</a:t>
            </a:r>
          </a:p>
          <a:p>
            <a:pPr marL="114300" indent="0">
              <a:buClr>
                <a:schemeClr val="bg1"/>
              </a:buClr>
              <a:buFontTx/>
              <a:buAutoNum type="arabicPeriod"/>
            </a:pPr>
            <a:endParaRPr lang="en-US" dirty="0">
              <a:solidFill>
                <a:srgbClr val="002060"/>
              </a:solidFill>
            </a:endParaRPr>
          </a:p>
          <a:p>
            <a:pPr marL="800100" lvl="1" indent="-457200">
              <a:buClr>
                <a:schemeClr val="bg1"/>
              </a:buClr>
              <a:buFontTx/>
              <a:buAutoNum type="arabicPeriod"/>
            </a:pPr>
            <a:r>
              <a:rPr lang="en-US" dirty="0">
                <a:solidFill>
                  <a:srgbClr val="002060"/>
                </a:solidFill>
              </a:rPr>
              <a:t>Verifying issuance of PPE’s.</a:t>
            </a:r>
          </a:p>
          <a:p>
            <a:pPr marL="800100" lvl="1" indent="-457200">
              <a:buClr>
                <a:schemeClr val="bg1"/>
              </a:buClr>
              <a:buFontTx/>
              <a:buAutoNum type="arabicPeriod"/>
            </a:pPr>
            <a:endParaRPr lang="en-US" dirty="0">
              <a:solidFill>
                <a:srgbClr val="002060"/>
              </a:solidFill>
            </a:endParaRPr>
          </a:p>
          <a:p>
            <a:pPr marL="800100" lvl="1" indent="-457200">
              <a:buClr>
                <a:schemeClr val="bg1"/>
              </a:buClr>
              <a:buFontTx/>
              <a:buAutoNum type="arabicPeriod"/>
            </a:pPr>
            <a:r>
              <a:rPr lang="en-US" dirty="0">
                <a:solidFill>
                  <a:srgbClr val="002060"/>
                </a:solidFill>
              </a:rPr>
              <a:t>Protection of the organization against liability in the event of litigation.</a:t>
            </a:r>
          </a:p>
          <a:p>
            <a:pPr marL="800100" lvl="1" indent="-457200">
              <a:buClr>
                <a:schemeClr val="bg1"/>
              </a:buClr>
              <a:buFontTx/>
              <a:buAutoNum type="arabicPeriod"/>
            </a:pPr>
            <a:endParaRPr lang="en-US" dirty="0">
              <a:solidFill>
                <a:srgbClr val="002060"/>
              </a:solidFill>
            </a:endParaRPr>
          </a:p>
          <a:p>
            <a:pPr marL="800100" lvl="1" indent="-457200">
              <a:buClr>
                <a:schemeClr val="bg1"/>
              </a:buClr>
              <a:buFontTx/>
              <a:buAutoNum type="arabicPeriod"/>
            </a:pPr>
            <a:r>
              <a:rPr lang="en-US" dirty="0">
                <a:solidFill>
                  <a:srgbClr val="002060"/>
                </a:solidFill>
              </a:rPr>
              <a:t>Controlling cost by identifying over-use and abuse of equipment.</a:t>
            </a:r>
          </a:p>
          <a:p>
            <a:pPr marL="977900" lvl="2" indent="-1588">
              <a:buClr>
                <a:schemeClr val="bg1"/>
              </a:buClr>
              <a:buNone/>
            </a:pPr>
            <a:endParaRPr lang="en-US" dirty="0">
              <a:solidFill>
                <a:srgbClr val="002060"/>
              </a:solidFill>
            </a:endParaRPr>
          </a:p>
          <a:p>
            <a:pPr marL="977900" lvl="2" indent="-1588">
              <a:buClr>
                <a:schemeClr val="bg1"/>
              </a:buClr>
              <a:buNone/>
            </a:pPr>
            <a:r>
              <a:rPr lang="en-US" dirty="0">
                <a:solidFill>
                  <a:srgbClr val="002060"/>
                </a:solidFill>
              </a:rPr>
              <a:t>NOTE: Recommended </a:t>
            </a:r>
            <a:r>
              <a:rPr lang="en-US" u="sng" dirty="0">
                <a:solidFill>
                  <a:srgbClr val="002060"/>
                </a:solidFill>
                <a:latin typeface="Arial Black" panose="020B0A04020102020204" pitchFamily="34" charset="0"/>
              </a:rPr>
              <a:t>RETENTION PERIOD</a:t>
            </a:r>
            <a:r>
              <a:rPr lang="en-US" dirty="0">
                <a:solidFill>
                  <a:srgbClr val="002060"/>
                </a:solidFill>
              </a:rPr>
              <a:t> for PPE RECORD KEEPING is 1 year to 10 years.</a:t>
            </a:r>
          </a:p>
        </p:txBody>
      </p:sp>
      <p:pic>
        <p:nvPicPr>
          <p:cNvPr id="444419" name="Picture 3" descr="bs00823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00" y="1295400"/>
            <a:ext cx="2362200" cy="1905000"/>
          </a:xfrm>
          <a:prstGeom prst="rect">
            <a:avLst/>
          </a:prstGeom>
          <a:noFill/>
          <a:extLst>
            <a:ext uri="{909E8E84-426E-40DD-AFC4-6F175D3DCCD1}">
              <a14:hiddenFill xmlns:a14="http://schemas.microsoft.com/office/drawing/2010/main">
                <a:solidFill>
                  <a:srgbClr val="FFFFFF"/>
                </a:solidFill>
              </a14:hiddenFill>
            </a:ext>
          </a:extLst>
        </p:spPr>
      </p:pic>
      <p:sp>
        <p:nvSpPr>
          <p:cNvPr id="444420" name="WordArt 4"/>
          <p:cNvSpPr>
            <a:spLocks noChangeArrowheads="1" noChangeShapeType="1" noTextEdit="1"/>
          </p:cNvSpPr>
          <p:nvPr/>
        </p:nvSpPr>
        <p:spPr bwMode="auto">
          <a:xfrm>
            <a:off x="1981200" y="381000"/>
            <a:ext cx="3543300" cy="6858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PH" sz="36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PPE RCORD KEEPING</a:t>
            </a:r>
          </a:p>
        </p:txBody>
      </p:sp>
    </p:spTree>
    <p:extLst>
      <p:ext uri="{BB962C8B-B14F-4D97-AF65-F5344CB8AC3E}">
        <p14:creationId xmlns:p14="http://schemas.microsoft.com/office/powerpoint/2010/main" val="219298220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44420"/>
                                        </p:tgtEl>
                                        <p:attrNameLst>
                                          <p:attrName>style.visibility</p:attrName>
                                        </p:attrNameLst>
                                      </p:cBhvr>
                                      <p:to>
                                        <p:strVal val="visible"/>
                                      </p:to>
                                    </p:set>
                                    <p:anim calcmode="lin" valueType="num">
                                      <p:cBhvr>
                                        <p:cTn id="7" dur="500" fill="hold"/>
                                        <p:tgtEl>
                                          <p:spTgt spid="44442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4442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4442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44420"/>
                                        </p:tgtEl>
                                        <p:attrNameLst>
                                          <p:attrName>ppt_y</p:attrName>
                                        </p:attrNameLst>
                                      </p:cBhvr>
                                      <p:tavLst>
                                        <p:tav tm="0">
                                          <p:val>
                                            <p:strVal val="#ppt_y"/>
                                          </p:val>
                                        </p:tav>
                                        <p:tav tm="100000">
                                          <p:val>
                                            <p:strVal val="#ppt_y"/>
                                          </p:val>
                                        </p:tav>
                                      </p:tavLst>
                                    </p:anim>
                                  </p:childTnLst>
                                </p:cTn>
                              </p:par>
                              <p:par>
                                <p:cTn id="11" presetID="9" presetClass="entr" presetSubtype="0" fill="hold" nodeType="withEffect">
                                  <p:stCondLst>
                                    <p:cond delay="0"/>
                                  </p:stCondLst>
                                  <p:childTnLst>
                                    <p:set>
                                      <p:cBhvr>
                                        <p:cTn id="12" dur="1" fill="hold">
                                          <p:stCondLst>
                                            <p:cond delay="0"/>
                                          </p:stCondLst>
                                        </p:cTn>
                                        <p:tgtEl>
                                          <p:spTgt spid="444419"/>
                                        </p:tgtEl>
                                        <p:attrNameLst>
                                          <p:attrName>style.visibility</p:attrName>
                                        </p:attrNameLst>
                                      </p:cBhvr>
                                      <p:to>
                                        <p:strVal val="visible"/>
                                      </p:to>
                                    </p:set>
                                    <p:animEffect transition="in" filter="dissolve">
                                      <p:cBhvr>
                                        <p:cTn id="13" dur="500"/>
                                        <p:tgtEl>
                                          <p:spTgt spid="44441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44418">
                                            <p:bg/>
                                          </p:spTgt>
                                        </p:tgtEl>
                                        <p:attrNameLst>
                                          <p:attrName>style.visibility</p:attrName>
                                        </p:attrNameLst>
                                      </p:cBhvr>
                                      <p:to>
                                        <p:strVal val="visible"/>
                                      </p:to>
                                    </p:set>
                                    <p:animEffect transition="in" filter="dissolve">
                                      <p:cBhvr>
                                        <p:cTn id="16" dur="500"/>
                                        <p:tgtEl>
                                          <p:spTgt spid="444418">
                                            <p:bg/>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444418">
                                            <p:txEl>
                                              <p:pRg st="0" end="0"/>
                                            </p:txEl>
                                          </p:spTgt>
                                        </p:tgtEl>
                                        <p:attrNameLst>
                                          <p:attrName>style.visibility</p:attrName>
                                        </p:attrNameLst>
                                      </p:cBhvr>
                                      <p:to>
                                        <p:strVal val="visible"/>
                                      </p:to>
                                    </p:set>
                                    <p:animEffect transition="in" filter="dissolve">
                                      <p:cBhvr>
                                        <p:cTn id="19" dur="500"/>
                                        <p:tgtEl>
                                          <p:spTgt spid="444418">
                                            <p:txEl>
                                              <p:pRg st="0" end="0"/>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444418">
                                            <p:txEl>
                                              <p:pRg st="2" end="2"/>
                                            </p:txEl>
                                          </p:spTgt>
                                        </p:tgtEl>
                                        <p:attrNameLst>
                                          <p:attrName>style.visibility</p:attrName>
                                        </p:attrNameLst>
                                      </p:cBhvr>
                                      <p:to>
                                        <p:strVal val="visible"/>
                                      </p:to>
                                    </p:set>
                                    <p:animEffect transition="in" filter="dissolve">
                                      <p:cBhvr>
                                        <p:cTn id="22" dur="500"/>
                                        <p:tgtEl>
                                          <p:spTgt spid="444418">
                                            <p:txEl>
                                              <p:pRg st="2" end="2"/>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444418">
                                            <p:txEl>
                                              <p:pRg st="4" end="4"/>
                                            </p:txEl>
                                          </p:spTgt>
                                        </p:tgtEl>
                                        <p:attrNameLst>
                                          <p:attrName>style.visibility</p:attrName>
                                        </p:attrNameLst>
                                      </p:cBhvr>
                                      <p:to>
                                        <p:strVal val="visible"/>
                                      </p:to>
                                    </p:set>
                                    <p:animEffect transition="in" filter="dissolve">
                                      <p:cBhvr>
                                        <p:cTn id="25" dur="500"/>
                                        <p:tgtEl>
                                          <p:spTgt spid="444418">
                                            <p:txEl>
                                              <p:pRg st="4" end="4"/>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444418">
                                            <p:txEl>
                                              <p:pRg st="6" end="6"/>
                                            </p:txEl>
                                          </p:spTgt>
                                        </p:tgtEl>
                                        <p:attrNameLst>
                                          <p:attrName>style.visibility</p:attrName>
                                        </p:attrNameLst>
                                      </p:cBhvr>
                                      <p:to>
                                        <p:strVal val="visible"/>
                                      </p:to>
                                    </p:set>
                                    <p:animEffect transition="in" filter="dissolve">
                                      <p:cBhvr>
                                        <p:cTn id="28" dur="500"/>
                                        <p:tgtEl>
                                          <p:spTgt spid="444418">
                                            <p:txEl>
                                              <p:pRg st="6" end="6"/>
                                            </p:txEl>
                                          </p:spTgt>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44418">
                                            <p:txEl>
                                              <p:pRg st="8" end="8"/>
                                            </p:txEl>
                                          </p:spTgt>
                                        </p:tgtEl>
                                        <p:attrNameLst>
                                          <p:attrName>style.visibility</p:attrName>
                                        </p:attrNameLst>
                                      </p:cBhvr>
                                      <p:to>
                                        <p:strVal val="visible"/>
                                      </p:to>
                                    </p:set>
                                    <p:animEffect transition="in" filter="dissolve">
                                      <p:cBhvr>
                                        <p:cTn id="31" dur="500"/>
                                        <p:tgtEl>
                                          <p:spTgt spid="44441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4418" grpId="0" build="p" animBg="1"/>
      <p:bldP spid="44442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Text Box 2"/>
          <p:cNvSpPr txBox="1">
            <a:spLocks noChangeArrowheads="1"/>
          </p:cNvSpPr>
          <p:nvPr/>
        </p:nvSpPr>
        <p:spPr bwMode="auto">
          <a:xfrm>
            <a:off x="1905000" y="1447800"/>
            <a:ext cx="5867400" cy="5092700"/>
          </a:xfrm>
          <a:prstGeom prst="rect">
            <a:avLst/>
          </a:prstGeom>
          <a:solidFill>
            <a:srgbClr val="CCFFFF"/>
          </a:solidFill>
          <a:ln w="57150">
            <a:solidFill>
              <a:srgbClr val="FF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88975" indent="-576263">
              <a:defRPr>
                <a:solidFill>
                  <a:schemeClr val="tx1"/>
                </a:solidFill>
                <a:latin typeface="Arial" panose="020B0604020202020204" pitchFamily="34" charset="0"/>
              </a:defRPr>
            </a:lvl1pPr>
            <a:lvl2pPr marL="863600">
              <a:defRPr>
                <a:solidFill>
                  <a:schemeClr val="tx1"/>
                </a:solidFill>
                <a:latin typeface="Arial" panose="020B0604020202020204" pitchFamily="34" charset="0"/>
              </a:defRPr>
            </a:lvl2pPr>
            <a:lvl3pPr marL="977900">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buClr>
                <a:schemeClr val="bg1"/>
              </a:buClr>
              <a:buFont typeface="Wingdings" panose="05000000000000000000" pitchFamily="2" charset="2"/>
              <a:buNone/>
            </a:pPr>
            <a:endParaRPr lang="en-US" sz="1200" dirty="0">
              <a:solidFill>
                <a:schemeClr val="bg2"/>
              </a:solidFill>
              <a:latin typeface="Tahoma" panose="020B0604030504040204" pitchFamily="34" charset="0"/>
            </a:endParaRPr>
          </a:p>
          <a:p>
            <a:pPr eaLnBrk="0" hangingPunct="0">
              <a:spcBef>
                <a:spcPct val="50000"/>
              </a:spcBef>
              <a:buClr>
                <a:schemeClr val="bg1"/>
              </a:buClr>
              <a:buFontTx/>
              <a:buChar char="•"/>
            </a:pPr>
            <a:r>
              <a:rPr lang="en-US" sz="2800" dirty="0">
                <a:solidFill>
                  <a:srgbClr val="002060"/>
                </a:solidFill>
                <a:latin typeface="Tahoma" panose="020B0604030504040204" pitchFamily="34" charset="0"/>
              </a:rPr>
              <a:t>Written records shall be kept of the </a:t>
            </a:r>
            <a:r>
              <a:rPr lang="en-US" sz="2800" b="1" dirty="0">
                <a:solidFill>
                  <a:srgbClr val="002060"/>
                </a:solidFill>
                <a:latin typeface="Tahoma" panose="020B0604030504040204" pitchFamily="34" charset="0"/>
              </a:rPr>
              <a:t>names of persons</a:t>
            </a:r>
            <a:r>
              <a:rPr lang="en-US" sz="2800" dirty="0">
                <a:solidFill>
                  <a:srgbClr val="002060"/>
                </a:solidFill>
                <a:latin typeface="Tahoma" panose="020B0604030504040204" pitchFamily="34" charset="0"/>
              </a:rPr>
              <a:t> trained.</a:t>
            </a:r>
          </a:p>
          <a:p>
            <a:pPr eaLnBrk="0" hangingPunct="0">
              <a:spcBef>
                <a:spcPct val="50000"/>
              </a:spcBef>
              <a:buClr>
                <a:schemeClr val="bg1"/>
              </a:buClr>
              <a:buFontTx/>
              <a:buChar char="•"/>
            </a:pPr>
            <a:r>
              <a:rPr lang="en-US" sz="2800" dirty="0">
                <a:solidFill>
                  <a:srgbClr val="002060"/>
                </a:solidFill>
                <a:latin typeface="Tahoma" panose="020B0604030504040204" pitchFamily="34" charset="0"/>
              </a:rPr>
              <a:t>Supervisors shall maintain </a:t>
            </a:r>
            <a:r>
              <a:rPr lang="en-US" sz="2800" u="sng" dirty="0">
                <a:solidFill>
                  <a:srgbClr val="002060"/>
                </a:solidFill>
                <a:latin typeface="Tahoma" panose="020B0604030504040204" pitchFamily="34" charset="0"/>
              </a:rPr>
              <a:t>training records</a:t>
            </a:r>
            <a:r>
              <a:rPr lang="en-US" sz="2800" dirty="0">
                <a:solidFill>
                  <a:srgbClr val="002060"/>
                </a:solidFill>
                <a:latin typeface="Tahoma" panose="020B0604030504040204" pitchFamily="34" charset="0"/>
              </a:rPr>
              <a:t> for at least </a:t>
            </a:r>
            <a:r>
              <a:rPr lang="en-US" sz="2800" b="1" dirty="0">
                <a:solidFill>
                  <a:srgbClr val="002060"/>
                </a:solidFill>
                <a:latin typeface="Tahoma" panose="020B0604030504040204" pitchFamily="34" charset="0"/>
              </a:rPr>
              <a:t>3 yrs</a:t>
            </a:r>
            <a:r>
              <a:rPr lang="en-US" sz="2800" dirty="0">
                <a:solidFill>
                  <a:srgbClr val="002060"/>
                </a:solidFill>
                <a:latin typeface="Tahoma" panose="020B0604030504040204" pitchFamily="34" charset="0"/>
              </a:rPr>
              <a:t>.</a:t>
            </a:r>
          </a:p>
          <a:p>
            <a:pPr eaLnBrk="0" hangingPunct="0">
              <a:spcBef>
                <a:spcPct val="50000"/>
              </a:spcBef>
              <a:buClr>
                <a:schemeClr val="bg1"/>
              </a:buClr>
              <a:buFontTx/>
              <a:buChar char="•"/>
            </a:pPr>
            <a:r>
              <a:rPr lang="en-US" sz="2800" dirty="0">
                <a:solidFill>
                  <a:srgbClr val="002060"/>
                </a:solidFill>
                <a:latin typeface="Tahoma" panose="020B0604030504040204" pitchFamily="34" charset="0"/>
              </a:rPr>
              <a:t>H&amp;S Committee shall maintain HAC form for each site evaluation for at least </a:t>
            </a:r>
            <a:r>
              <a:rPr lang="en-US" sz="2800" b="1" dirty="0">
                <a:solidFill>
                  <a:srgbClr val="002060"/>
                </a:solidFill>
                <a:latin typeface="Tahoma" panose="020B0604030504040204" pitchFamily="34" charset="0"/>
              </a:rPr>
              <a:t>3 yrs</a:t>
            </a:r>
            <a:r>
              <a:rPr lang="en-US" sz="2800" dirty="0">
                <a:solidFill>
                  <a:srgbClr val="002060"/>
                </a:solidFill>
                <a:latin typeface="Tahoma" panose="020B0604030504040204" pitchFamily="34" charset="0"/>
              </a:rPr>
              <a:t>.</a:t>
            </a:r>
          </a:p>
          <a:p>
            <a:pPr eaLnBrk="0" hangingPunct="0">
              <a:spcBef>
                <a:spcPct val="50000"/>
              </a:spcBef>
              <a:buClr>
                <a:schemeClr val="bg1"/>
              </a:buClr>
              <a:buFontTx/>
              <a:buChar char="•"/>
            </a:pPr>
            <a:endParaRPr lang="en-US" sz="1200" dirty="0">
              <a:solidFill>
                <a:srgbClr val="002060"/>
              </a:solidFill>
              <a:latin typeface="Tahoma" panose="020B0604030504040204" pitchFamily="34" charset="0"/>
            </a:endParaRPr>
          </a:p>
        </p:txBody>
      </p:sp>
      <p:pic>
        <p:nvPicPr>
          <p:cNvPr id="4454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8601" y="1752600"/>
            <a:ext cx="2619375"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5444" name="WordArt 4"/>
          <p:cNvSpPr>
            <a:spLocks noChangeArrowheads="1" noChangeShapeType="1" noTextEdit="1"/>
          </p:cNvSpPr>
          <p:nvPr/>
        </p:nvSpPr>
        <p:spPr bwMode="auto">
          <a:xfrm>
            <a:off x="1981201" y="381001"/>
            <a:ext cx="3724275" cy="676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PH" sz="44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RECORD KEEPING</a:t>
            </a:r>
          </a:p>
        </p:txBody>
      </p:sp>
    </p:spTree>
    <p:extLst>
      <p:ext uri="{BB962C8B-B14F-4D97-AF65-F5344CB8AC3E}">
        <p14:creationId xmlns:p14="http://schemas.microsoft.com/office/powerpoint/2010/main" val="8856965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45444"/>
                                        </p:tgtEl>
                                        <p:attrNameLst>
                                          <p:attrName>style.visibility</p:attrName>
                                        </p:attrNameLst>
                                      </p:cBhvr>
                                      <p:to>
                                        <p:strVal val="visible"/>
                                      </p:to>
                                    </p:set>
                                    <p:anim calcmode="lin" valueType="num">
                                      <p:cBhvr>
                                        <p:cTn id="7" dur="500" fill="hold"/>
                                        <p:tgtEl>
                                          <p:spTgt spid="44544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4544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4544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45444"/>
                                        </p:tgtEl>
                                        <p:attrNameLst>
                                          <p:attrName>ppt_y</p:attrName>
                                        </p:attrNameLst>
                                      </p:cBhvr>
                                      <p:tavLst>
                                        <p:tav tm="0">
                                          <p:val>
                                            <p:strVal val="#ppt_y"/>
                                          </p:val>
                                        </p:tav>
                                        <p:tav tm="100000">
                                          <p:val>
                                            <p:strVal val="#ppt_y"/>
                                          </p:val>
                                        </p:tav>
                                      </p:tavLst>
                                    </p:anim>
                                  </p:childTnLst>
                                </p:cTn>
                              </p:par>
                              <p:par>
                                <p:cTn id="11" presetID="9" presetClass="entr" presetSubtype="0" fill="hold" nodeType="withEffect">
                                  <p:stCondLst>
                                    <p:cond delay="0"/>
                                  </p:stCondLst>
                                  <p:childTnLst>
                                    <p:set>
                                      <p:cBhvr>
                                        <p:cTn id="12" dur="1" fill="hold">
                                          <p:stCondLst>
                                            <p:cond delay="0"/>
                                          </p:stCondLst>
                                        </p:cTn>
                                        <p:tgtEl>
                                          <p:spTgt spid="445443"/>
                                        </p:tgtEl>
                                        <p:attrNameLst>
                                          <p:attrName>style.visibility</p:attrName>
                                        </p:attrNameLst>
                                      </p:cBhvr>
                                      <p:to>
                                        <p:strVal val="visible"/>
                                      </p:to>
                                    </p:set>
                                    <p:animEffect transition="in" filter="dissolve">
                                      <p:cBhvr>
                                        <p:cTn id="13" dur="500"/>
                                        <p:tgtEl>
                                          <p:spTgt spid="44544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45442"/>
                                        </p:tgtEl>
                                        <p:attrNameLst>
                                          <p:attrName>style.visibility</p:attrName>
                                        </p:attrNameLst>
                                      </p:cBhvr>
                                      <p:to>
                                        <p:strVal val="visible"/>
                                      </p:to>
                                    </p:set>
                                    <p:animEffect transition="in" filter="dissolve">
                                      <p:cBhvr>
                                        <p:cTn id="16" dur="500"/>
                                        <p:tgtEl>
                                          <p:spTgt spid="445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5442" grpId="0" animBg="1"/>
      <p:bldP spid="44544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Text Box 2"/>
          <p:cNvSpPr txBox="1">
            <a:spLocks noChangeArrowheads="1"/>
          </p:cNvSpPr>
          <p:nvPr/>
        </p:nvSpPr>
        <p:spPr bwMode="auto">
          <a:xfrm>
            <a:off x="1828800" y="1295401"/>
            <a:ext cx="6781800" cy="4748213"/>
          </a:xfrm>
          <a:prstGeom prst="rect">
            <a:avLst/>
          </a:prstGeom>
          <a:solidFill>
            <a:srgbClr val="CCFFFF"/>
          </a:solidFill>
          <a:ln w="57150">
            <a:solidFill>
              <a:srgbClr val="FF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88975" indent="-576263">
              <a:defRPr>
                <a:solidFill>
                  <a:schemeClr val="tx1"/>
                </a:solidFill>
                <a:latin typeface="Arial" panose="020B0604020202020204" pitchFamily="34" charset="0"/>
              </a:defRPr>
            </a:lvl1pPr>
            <a:lvl2pPr marL="803275">
              <a:defRPr>
                <a:solidFill>
                  <a:schemeClr val="tx1"/>
                </a:solidFill>
                <a:latin typeface="Arial" panose="020B0604020202020204" pitchFamily="34" charset="0"/>
              </a:defRPr>
            </a:lvl2pPr>
            <a:lvl3pPr marL="917575">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defRPr>
                <a:solidFill>
                  <a:schemeClr val="tx1"/>
                </a:solidFill>
                <a:latin typeface="Arial" panose="020B0604020202020204" pitchFamily="34" charset="0"/>
              </a:defRPr>
            </a:lvl6pPr>
            <a:lvl7pPr fontAlgn="base">
              <a:spcBef>
                <a:spcPct val="0"/>
              </a:spcBef>
              <a:spcAft>
                <a:spcPct val="0"/>
              </a:spcAft>
              <a:defRPr>
                <a:solidFill>
                  <a:schemeClr val="tx1"/>
                </a:solidFill>
                <a:latin typeface="Arial" panose="020B0604020202020204" pitchFamily="34" charset="0"/>
              </a:defRPr>
            </a:lvl7pPr>
            <a:lvl8pPr fontAlgn="base">
              <a:spcBef>
                <a:spcPct val="0"/>
              </a:spcBef>
              <a:spcAft>
                <a:spcPct val="0"/>
              </a:spcAft>
              <a:defRPr>
                <a:solidFill>
                  <a:schemeClr val="tx1"/>
                </a:solidFill>
                <a:latin typeface="Arial" panose="020B0604020202020204" pitchFamily="34" charset="0"/>
              </a:defRPr>
            </a:lvl8pPr>
            <a:lvl9pPr fontAlgn="base">
              <a:spcBef>
                <a:spcPct val="0"/>
              </a:spcBef>
              <a:spcAft>
                <a:spcPct val="0"/>
              </a:spcAft>
              <a:defRPr>
                <a:solidFill>
                  <a:schemeClr val="tx1"/>
                </a:solidFill>
                <a:latin typeface="Arial" panose="020B0604020202020204" pitchFamily="34" charset="0"/>
              </a:defRPr>
            </a:lvl9pPr>
          </a:lstStyle>
          <a:p>
            <a:pPr eaLnBrk="0" hangingPunct="0">
              <a:spcBef>
                <a:spcPct val="50000"/>
              </a:spcBef>
              <a:buClr>
                <a:schemeClr val="hlink"/>
              </a:buClr>
              <a:buFont typeface="Wingdings" panose="05000000000000000000" pitchFamily="2" charset="2"/>
              <a:buNone/>
            </a:pPr>
            <a:endParaRPr lang="en-US" sz="800" dirty="0">
              <a:latin typeface="Tahoma" panose="020B0604030504040204" pitchFamily="34" charset="0"/>
            </a:endParaRPr>
          </a:p>
          <a:p>
            <a:pPr eaLnBrk="0" hangingPunct="0">
              <a:spcBef>
                <a:spcPct val="50000"/>
              </a:spcBef>
              <a:buClr>
                <a:schemeClr val="bg1"/>
              </a:buClr>
              <a:buFontTx/>
              <a:buChar char="•"/>
            </a:pPr>
            <a:r>
              <a:rPr lang="en-US" sz="2800" dirty="0">
                <a:solidFill>
                  <a:srgbClr val="002060"/>
                </a:solidFill>
                <a:latin typeface="Verdana" panose="020B0604030504040204" pitchFamily="34" charset="0"/>
              </a:rPr>
              <a:t>PPE shall be properly stored to protect against environmental conditions that might reduce the effectiveness of the equipment. </a:t>
            </a:r>
          </a:p>
          <a:p>
            <a:pPr eaLnBrk="0" hangingPunct="0">
              <a:spcBef>
                <a:spcPct val="50000"/>
              </a:spcBef>
              <a:buClr>
                <a:schemeClr val="bg1"/>
              </a:buClr>
              <a:buFontTx/>
              <a:buChar char="•"/>
            </a:pPr>
            <a:r>
              <a:rPr lang="en-US" sz="2800" dirty="0">
                <a:solidFill>
                  <a:srgbClr val="002060"/>
                </a:solidFill>
                <a:latin typeface="Verdana" panose="020B0604030504040204" pitchFamily="34" charset="0"/>
              </a:rPr>
              <a:t>PPE, having a shelf-life limitation, shall be checked periodically to ensure compliance with the expiration date.</a:t>
            </a:r>
          </a:p>
          <a:p>
            <a:pPr eaLnBrk="0" hangingPunct="0">
              <a:spcBef>
                <a:spcPct val="50000"/>
              </a:spcBef>
              <a:buClr>
                <a:schemeClr val="bg1"/>
              </a:buClr>
              <a:buFontTx/>
              <a:buChar char="•"/>
            </a:pPr>
            <a:endParaRPr lang="en-US" sz="900" dirty="0">
              <a:solidFill>
                <a:schemeClr val="bg2"/>
              </a:solidFill>
              <a:latin typeface="Verdana" panose="020B0604030504040204" pitchFamily="34" charset="0"/>
            </a:endParaRPr>
          </a:p>
        </p:txBody>
      </p:sp>
      <p:pic>
        <p:nvPicPr>
          <p:cNvPr id="44646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05800" y="2514600"/>
            <a:ext cx="22098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6468" name="WordArt 4"/>
          <p:cNvSpPr>
            <a:spLocks noChangeArrowheads="1" noChangeShapeType="1" noTextEdit="1"/>
          </p:cNvSpPr>
          <p:nvPr/>
        </p:nvSpPr>
        <p:spPr bwMode="auto">
          <a:xfrm>
            <a:off x="1905000" y="381001"/>
            <a:ext cx="3524250" cy="6762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PH" sz="44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STORAGE OF PPE</a:t>
            </a:r>
          </a:p>
        </p:txBody>
      </p:sp>
    </p:spTree>
    <p:extLst>
      <p:ext uri="{BB962C8B-B14F-4D97-AF65-F5344CB8AC3E}">
        <p14:creationId xmlns:p14="http://schemas.microsoft.com/office/powerpoint/2010/main" val="26581291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46468"/>
                                        </p:tgtEl>
                                        <p:attrNameLst>
                                          <p:attrName>style.visibility</p:attrName>
                                        </p:attrNameLst>
                                      </p:cBhvr>
                                      <p:to>
                                        <p:strVal val="visible"/>
                                      </p:to>
                                    </p:set>
                                    <p:anim calcmode="lin" valueType="num">
                                      <p:cBhvr>
                                        <p:cTn id="7" dur="500" fill="hold"/>
                                        <p:tgtEl>
                                          <p:spTgt spid="44646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4646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4646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46468"/>
                                        </p:tgtEl>
                                        <p:attrNameLst>
                                          <p:attrName>ppt_y</p:attrName>
                                        </p:attrNameLst>
                                      </p:cBhvr>
                                      <p:tavLst>
                                        <p:tav tm="0">
                                          <p:val>
                                            <p:strVal val="#ppt_y"/>
                                          </p:val>
                                        </p:tav>
                                        <p:tav tm="100000">
                                          <p:val>
                                            <p:strVal val="#ppt_y"/>
                                          </p:val>
                                        </p:tav>
                                      </p:tavLst>
                                    </p:anim>
                                  </p:childTnLst>
                                </p:cTn>
                              </p:par>
                              <p:par>
                                <p:cTn id="11" presetID="9" presetClass="entr" presetSubtype="0" fill="hold" nodeType="withEffect">
                                  <p:stCondLst>
                                    <p:cond delay="0"/>
                                  </p:stCondLst>
                                  <p:childTnLst>
                                    <p:set>
                                      <p:cBhvr>
                                        <p:cTn id="12" dur="1" fill="hold">
                                          <p:stCondLst>
                                            <p:cond delay="0"/>
                                          </p:stCondLst>
                                        </p:cTn>
                                        <p:tgtEl>
                                          <p:spTgt spid="446467"/>
                                        </p:tgtEl>
                                        <p:attrNameLst>
                                          <p:attrName>style.visibility</p:attrName>
                                        </p:attrNameLst>
                                      </p:cBhvr>
                                      <p:to>
                                        <p:strVal val="visible"/>
                                      </p:to>
                                    </p:set>
                                    <p:animEffect transition="in" filter="dissolve">
                                      <p:cBhvr>
                                        <p:cTn id="13" dur="500"/>
                                        <p:tgtEl>
                                          <p:spTgt spid="446467"/>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46466"/>
                                        </p:tgtEl>
                                        <p:attrNameLst>
                                          <p:attrName>style.visibility</p:attrName>
                                        </p:attrNameLst>
                                      </p:cBhvr>
                                      <p:to>
                                        <p:strVal val="visible"/>
                                      </p:to>
                                    </p:set>
                                    <p:animEffect transition="in" filter="dissolve">
                                      <p:cBhvr>
                                        <p:cTn id="16" dur="500"/>
                                        <p:tgtEl>
                                          <p:spTgt spid="446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6466" grpId="0" animBg="1"/>
      <p:bldP spid="44646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Rectangle 2"/>
          <p:cNvSpPr>
            <a:spLocks noGrp="1" noChangeArrowheads="1"/>
          </p:cNvSpPr>
          <p:nvPr>
            <p:ph type="body" idx="1"/>
          </p:nvPr>
        </p:nvSpPr>
        <p:spPr>
          <a:xfrm>
            <a:off x="1905000" y="1524000"/>
            <a:ext cx="5791200" cy="4191000"/>
          </a:xfrm>
          <a:solidFill>
            <a:srgbClr val="CCFFFF"/>
          </a:solidFill>
          <a:ln w="57150">
            <a:solidFill>
              <a:srgbClr val="FF0000"/>
            </a:solidFill>
            <a:miter lim="800000"/>
            <a:headEnd/>
            <a:tailEnd/>
          </a:ln>
        </p:spPr>
        <p:txBody>
          <a:bodyPr>
            <a:normAutofit lnSpcReduction="10000"/>
          </a:bodyPr>
          <a:lstStyle/>
          <a:p>
            <a:pPr marL="576263" indent="-463550">
              <a:buClr>
                <a:schemeClr val="bg1"/>
              </a:buClr>
              <a:buNone/>
            </a:pPr>
            <a:endParaRPr lang="en-US" sz="1200" dirty="0">
              <a:solidFill>
                <a:schemeClr val="bg2"/>
              </a:solidFill>
              <a:latin typeface="Tahoma" panose="020B0604030504040204" pitchFamily="34" charset="0"/>
            </a:endParaRPr>
          </a:p>
          <a:p>
            <a:pPr marL="576263" indent="-463550">
              <a:buClr>
                <a:schemeClr val="bg1"/>
              </a:buClr>
              <a:buFont typeface="Arial Black" panose="020B0A04020102020204" pitchFamily="34" charset="0"/>
              <a:buChar char="1"/>
            </a:pPr>
            <a:r>
              <a:rPr lang="en-US" sz="2400" b="1" dirty="0">
                <a:solidFill>
                  <a:srgbClr val="002060"/>
                </a:solidFill>
                <a:latin typeface="Tahoma" panose="020B0604030504040204" pitchFamily="34" charset="0"/>
              </a:rPr>
              <a:t>MANAGEMENT </a:t>
            </a:r>
            <a:r>
              <a:rPr lang="en-US" sz="2400" dirty="0">
                <a:solidFill>
                  <a:srgbClr val="002060"/>
                </a:solidFill>
                <a:latin typeface="Tahoma" panose="020B0604030504040204" pitchFamily="34" charset="0"/>
              </a:rPr>
              <a:t>shall:</a:t>
            </a:r>
          </a:p>
          <a:p>
            <a:pPr marL="1028700" lvl="1" indent="-338138">
              <a:buClr>
                <a:schemeClr val="bg1"/>
              </a:buClr>
              <a:buFontTx/>
              <a:buChar char="•"/>
            </a:pPr>
            <a:r>
              <a:rPr lang="en-US" sz="2000" dirty="0">
                <a:solidFill>
                  <a:srgbClr val="002060"/>
                </a:solidFill>
                <a:latin typeface="Tahoma" panose="020B0604030504040204" pitchFamily="34" charset="0"/>
              </a:rPr>
              <a:t>Provide PPE and training for personnel. </a:t>
            </a:r>
            <a:endParaRPr lang="en-US" sz="2000" dirty="0">
              <a:solidFill>
                <a:srgbClr val="002060"/>
              </a:solidFill>
              <a:latin typeface="Tahoma" panose="020B0604030504040204" pitchFamily="34" charset="0"/>
              <a:sym typeface="Symbol" panose="05050102010706020507" pitchFamily="18" charset="2"/>
            </a:endParaRPr>
          </a:p>
          <a:p>
            <a:pPr marL="1028700" lvl="1" indent="-338138">
              <a:buClr>
                <a:schemeClr val="bg1"/>
              </a:buClr>
              <a:buFontTx/>
              <a:buChar char="•"/>
            </a:pPr>
            <a:r>
              <a:rPr lang="en-US" sz="2000" dirty="0">
                <a:solidFill>
                  <a:srgbClr val="002060"/>
                </a:solidFill>
                <a:latin typeface="Tahoma" panose="020B0604030504040204" pitchFamily="34" charset="0"/>
                <a:sym typeface="Symbol" panose="05050102010706020507" pitchFamily="18" charset="2"/>
              </a:rPr>
              <a:t>Post areas requiring PPE with signs.</a:t>
            </a:r>
          </a:p>
          <a:p>
            <a:pPr marL="1028700" lvl="1" indent="-338138">
              <a:buClr>
                <a:schemeClr val="bg1"/>
              </a:buClr>
              <a:buFontTx/>
              <a:buChar char="•"/>
            </a:pPr>
            <a:r>
              <a:rPr lang="en-US" sz="2000" dirty="0">
                <a:solidFill>
                  <a:srgbClr val="002060"/>
                </a:solidFill>
                <a:latin typeface="Tahoma" panose="020B0604030504040204" pitchFamily="34" charset="0"/>
                <a:sym typeface="Symbol" panose="05050102010706020507" pitchFamily="18" charset="2"/>
              </a:rPr>
              <a:t>Ensure full compliance of responsibilities of employees set forth in the safety program and/or policies.</a:t>
            </a:r>
          </a:p>
          <a:p>
            <a:pPr marL="576263" indent="-463550">
              <a:buClr>
                <a:schemeClr val="bg1"/>
              </a:buClr>
              <a:buFont typeface="Wingdings" panose="05000000000000000000" pitchFamily="2" charset="2"/>
              <a:buChar char=""/>
            </a:pPr>
            <a:endParaRPr lang="en-US" sz="2400" dirty="0">
              <a:solidFill>
                <a:srgbClr val="002060"/>
              </a:solidFill>
              <a:latin typeface="Tahoma" panose="020B0604030504040204" pitchFamily="34" charset="0"/>
            </a:endParaRPr>
          </a:p>
          <a:p>
            <a:pPr marL="576263" indent="-463550">
              <a:buClr>
                <a:schemeClr val="bg1"/>
              </a:buClr>
              <a:buFont typeface="Arial Black" panose="020B0A04020102020204" pitchFamily="34" charset="0"/>
              <a:buChar char="2"/>
            </a:pPr>
            <a:r>
              <a:rPr lang="en-US" sz="2400" b="1" dirty="0">
                <a:solidFill>
                  <a:srgbClr val="002060"/>
                </a:solidFill>
                <a:latin typeface="Tahoma" panose="020B0604030504040204" pitchFamily="34" charset="0"/>
              </a:rPr>
              <a:t>SUPERVISORS</a:t>
            </a:r>
            <a:r>
              <a:rPr lang="en-US" sz="2400" dirty="0">
                <a:solidFill>
                  <a:srgbClr val="002060"/>
                </a:solidFill>
                <a:latin typeface="Tahoma" panose="020B0604030504040204" pitchFamily="34" charset="0"/>
              </a:rPr>
              <a:t> shall:</a:t>
            </a:r>
          </a:p>
          <a:p>
            <a:pPr marL="1028700" lvl="1" indent="-338138">
              <a:buClr>
                <a:schemeClr val="bg1"/>
              </a:buClr>
              <a:buFontTx/>
              <a:buChar char="•"/>
            </a:pPr>
            <a:r>
              <a:rPr lang="en-US" sz="2000" dirty="0">
                <a:solidFill>
                  <a:srgbClr val="002060"/>
                </a:solidFill>
                <a:latin typeface="Tahoma" panose="020B0604030504040204" pitchFamily="34" charset="0"/>
                <a:sym typeface="Symbol" panose="05050102010706020507" pitchFamily="18" charset="2"/>
              </a:rPr>
              <a:t>Ensure that appropriate PPE is available to employees</a:t>
            </a:r>
            <a:r>
              <a:rPr lang="en-US" sz="2000" dirty="0">
                <a:solidFill>
                  <a:srgbClr val="002060"/>
                </a:solidFill>
                <a:latin typeface="Tahoma" panose="020B0604030504040204" pitchFamily="34" charset="0"/>
              </a:rPr>
              <a:t>.</a:t>
            </a:r>
            <a:endParaRPr lang="en-US" sz="2000" dirty="0">
              <a:solidFill>
                <a:srgbClr val="002060"/>
              </a:solidFill>
              <a:latin typeface="Tahoma" panose="020B0604030504040204" pitchFamily="34" charset="0"/>
              <a:sym typeface="Symbol" panose="05050102010706020507" pitchFamily="18" charset="2"/>
            </a:endParaRPr>
          </a:p>
          <a:p>
            <a:pPr marL="1028700" lvl="1" indent="-338138">
              <a:buClr>
                <a:schemeClr val="bg1"/>
              </a:buClr>
              <a:buFontTx/>
              <a:buChar char="•"/>
            </a:pPr>
            <a:r>
              <a:rPr lang="en-US" sz="2000" dirty="0">
                <a:solidFill>
                  <a:srgbClr val="002060"/>
                </a:solidFill>
                <a:latin typeface="Tahoma" panose="020B0604030504040204" pitchFamily="34" charset="0"/>
                <a:sym typeface="Symbol" panose="05050102010706020507" pitchFamily="18" charset="2"/>
              </a:rPr>
              <a:t>Ensure PPE is properly used.</a:t>
            </a:r>
            <a:endParaRPr lang="en-US" sz="2000" dirty="0">
              <a:solidFill>
                <a:srgbClr val="002060"/>
              </a:solidFill>
              <a:latin typeface="Tahoma" panose="020B0604030504040204" pitchFamily="34" charset="0"/>
            </a:endParaRPr>
          </a:p>
        </p:txBody>
      </p:sp>
      <p:sp>
        <p:nvSpPr>
          <p:cNvPr id="434179" name="WordArt 3"/>
          <p:cNvSpPr>
            <a:spLocks noChangeArrowheads="1" noChangeShapeType="1" noTextEdit="1"/>
          </p:cNvSpPr>
          <p:nvPr/>
        </p:nvSpPr>
        <p:spPr bwMode="auto">
          <a:xfrm>
            <a:off x="1905001" y="381001"/>
            <a:ext cx="4962525" cy="8286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PH" sz="5400" kern="10">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panose="020B0806030902050204" pitchFamily="34" charset="0"/>
              </a:rPr>
              <a:t>RESPONSIBILITIES </a:t>
            </a:r>
          </a:p>
        </p:txBody>
      </p:sp>
      <p:pic>
        <p:nvPicPr>
          <p:cNvPr id="43418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3800" y="1981200"/>
            <a:ext cx="2895600"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1938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34179"/>
                                        </p:tgtEl>
                                        <p:attrNameLst>
                                          <p:attrName>style.visibility</p:attrName>
                                        </p:attrNameLst>
                                      </p:cBhvr>
                                      <p:to>
                                        <p:strVal val="visible"/>
                                      </p:to>
                                    </p:set>
                                    <p:anim calcmode="lin" valueType="num">
                                      <p:cBhvr>
                                        <p:cTn id="7" dur="500" fill="hold"/>
                                        <p:tgtEl>
                                          <p:spTgt spid="43417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3417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3417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34179"/>
                                        </p:tgtEl>
                                        <p:attrNameLst>
                                          <p:attrName>ppt_y</p:attrName>
                                        </p:attrNameLst>
                                      </p:cBhvr>
                                      <p:tavLst>
                                        <p:tav tm="0">
                                          <p:val>
                                            <p:strVal val="#ppt_y"/>
                                          </p:val>
                                        </p:tav>
                                        <p:tav tm="100000">
                                          <p:val>
                                            <p:strVal val="#ppt_y"/>
                                          </p:val>
                                        </p:tav>
                                      </p:tavLst>
                                    </p:anim>
                                  </p:childTnLst>
                                </p:cTn>
                              </p:par>
                              <p:par>
                                <p:cTn id="11" presetID="9" presetClass="entr" presetSubtype="0" fill="hold" grpId="0" nodeType="withEffect">
                                  <p:stCondLst>
                                    <p:cond delay="0"/>
                                  </p:stCondLst>
                                  <p:childTnLst>
                                    <p:set>
                                      <p:cBhvr>
                                        <p:cTn id="12" dur="1" fill="hold">
                                          <p:stCondLst>
                                            <p:cond delay="0"/>
                                          </p:stCondLst>
                                        </p:cTn>
                                        <p:tgtEl>
                                          <p:spTgt spid="434178">
                                            <p:bg/>
                                          </p:spTgt>
                                        </p:tgtEl>
                                        <p:attrNameLst>
                                          <p:attrName>style.visibility</p:attrName>
                                        </p:attrNameLst>
                                      </p:cBhvr>
                                      <p:to>
                                        <p:strVal val="visible"/>
                                      </p:to>
                                    </p:set>
                                    <p:animEffect transition="in" filter="dissolve">
                                      <p:cBhvr>
                                        <p:cTn id="13" dur="500"/>
                                        <p:tgtEl>
                                          <p:spTgt spid="434178">
                                            <p:bg/>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34178">
                                            <p:txEl>
                                              <p:pRg st="1" end="1"/>
                                            </p:txEl>
                                          </p:spTgt>
                                        </p:tgtEl>
                                        <p:attrNameLst>
                                          <p:attrName>style.visibility</p:attrName>
                                        </p:attrNameLst>
                                      </p:cBhvr>
                                      <p:to>
                                        <p:strVal val="visible"/>
                                      </p:to>
                                    </p:set>
                                    <p:animEffect transition="in" filter="dissolve">
                                      <p:cBhvr>
                                        <p:cTn id="16" dur="500"/>
                                        <p:tgtEl>
                                          <p:spTgt spid="434178">
                                            <p:txEl>
                                              <p:pRg st="1" end="1"/>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434178">
                                            <p:txEl>
                                              <p:pRg st="2" end="2"/>
                                            </p:txEl>
                                          </p:spTgt>
                                        </p:tgtEl>
                                        <p:attrNameLst>
                                          <p:attrName>style.visibility</p:attrName>
                                        </p:attrNameLst>
                                      </p:cBhvr>
                                      <p:to>
                                        <p:strVal val="visible"/>
                                      </p:to>
                                    </p:set>
                                    <p:animEffect transition="in" filter="dissolve">
                                      <p:cBhvr>
                                        <p:cTn id="19" dur="500"/>
                                        <p:tgtEl>
                                          <p:spTgt spid="434178">
                                            <p:txEl>
                                              <p:pRg st="2" end="2"/>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434178">
                                            <p:txEl>
                                              <p:pRg st="3" end="3"/>
                                            </p:txEl>
                                          </p:spTgt>
                                        </p:tgtEl>
                                        <p:attrNameLst>
                                          <p:attrName>style.visibility</p:attrName>
                                        </p:attrNameLst>
                                      </p:cBhvr>
                                      <p:to>
                                        <p:strVal val="visible"/>
                                      </p:to>
                                    </p:set>
                                    <p:animEffect transition="in" filter="dissolve">
                                      <p:cBhvr>
                                        <p:cTn id="22" dur="500"/>
                                        <p:tgtEl>
                                          <p:spTgt spid="434178">
                                            <p:txEl>
                                              <p:pRg st="3" end="3"/>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434178">
                                            <p:txEl>
                                              <p:pRg st="4" end="4"/>
                                            </p:txEl>
                                          </p:spTgt>
                                        </p:tgtEl>
                                        <p:attrNameLst>
                                          <p:attrName>style.visibility</p:attrName>
                                        </p:attrNameLst>
                                      </p:cBhvr>
                                      <p:to>
                                        <p:strVal val="visible"/>
                                      </p:to>
                                    </p:set>
                                    <p:animEffect transition="in" filter="dissolve">
                                      <p:cBhvr>
                                        <p:cTn id="25" dur="500"/>
                                        <p:tgtEl>
                                          <p:spTgt spid="434178">
                                            <p:txEl>
                                              <p:pRg st="4" end="4"/>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434178">
                                            <p:txEl>
                                              <p:pRg st="6" end="6"/>
                                            </p:txEl>
                                          </p:spTgt>
                                        </p:tgtEl>
                                        <p:attrNameLst>
                                          <p:attrName>style.visibility</p:attrName>
                                        </p:attrNameLst>
                                      </p:cBhvr>
                                      <p:to>
                                        <p:strVal val="visible"/>
                                      </p:to>
                                    </p:set>
                                    <p:animEffect transition="in" filter="dissolve">
                                      <p:cBhvr>
                                        <p:cTn id="28" dur="500"/>
                                        <p:tgtEl>
                                          <p:spTgt spid="434178">
                                            <p:txEl>
                                              <p:pRg st="6" end="6"/>
                                            </p:txEl>
                                          </p:spTgt>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34178">
                                            <p:txEl>
                                              <p:pRg st="7" end="7"/>
                                            </p:txEl>
                                          </p:spTgt>
                                        </p:tgtEl>
                                        <p:attrNameLst>
                                          <p:attrName>style.visibility</p:attrName>
                                        </p:attrNameLst>
                                      </p:cBhvr>
                                      <p:to>
                                        <p:strVal val="visible"/>
                                      </p:to>
                                    </p:set>
                                    <p:animEffect transition="in" filter="dissolve">
                                      <p:cBhvr>
                                        <p:cTn id="31" dur="500"/>
                                        <p:tgtEl>
                                          <p:spTgt spid="434178">
                                            <p:txEl>
                                              <p:pRg st="7" end="7"/>
                                            </p:txEl>
                                          </p:spTgt>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434178">
                                            <p:txEl>
                                              <p:pRg st="8" end="8"/>
                                            </p:txEl>
                                          </p:spTgt>
                                        </p:tgtEl>
                                        <p:attrNameLst>
                                          <p:attrName>style.visibility</p:attrName>
                                        </p:attrNameLst>
                                      </p:cBhvr>
                                      <p:to>
                                        <p:strVal val="visible"/>
                                      </p:to>
                                    </p:set>
                                    <p:animEffect transition="in" filter="dissolve">
                                      <p:cBhvr>
                                        <p:cTn id="34" dur="500"/>
                                        <p:tgtEl>
                                          <p:spTgt spid="434178">
                                            <p:txEl>
                                              <p:pRg st="8" end="8"/>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434180"/>
                                        </p:tgtEl>
                                        <p:attrNameLst>
                                          <p:attrName>style.visibility</p:attrName>
                                        </p:attrNameLst>
                                      </p:cBhvr>
                                      <p:to>
                                        <p:strVal val="visible"/>
                                      </p:to>
                                    </p:set>
                                    <p:animEffect transition="in" filter="dissolve">
                                      <p:cBhvr>
                                        <p:cTn id="37" dur="500"/>
                                        <p:tgtEl>
                                          <p:spTgt spid="434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178" grpId="0" build="p" animBg="1"/>
      <p:bldP spid="434179"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p:cNvSpPr>
            <a:spLocks noGrp="1" noChangeArrowheads="1"/>
          </p:cNvSpPr>
          <p:nvPr>
            <p:ph type="body" sz="half" idx="1"/>
          </p:nvPr>
        </p:nvSpPr>
        <p:spPr>
          <a:xfrm>
            <a:off x="1752600" y="381000"/>
            <a:ext cx="4267200" cy="5943600"/>
          </a:xfrm>
          <a:solidFill>
            <a:srgbClr val="CCFFFF"/>
          </a:solidFill>
          <a:ln w="57150">
            <a:solidFill>
              <a:srgbClr val="FF0000"/>
            </a:solidFill>
            <a:miter lim="800000"/>
            <a:headEnd/>
            <a:tailEnd/>
          </a:ln>
        </p:spPr>
        <p:txBody>
          <a:bodyPr/>
          <a:lstStyle/>
          <a:p>
            <a:pPr marL="574675" indent="-463550">
              <a:lnSpc>
                <a:spcPct val="80000"/>
              </a:lnSpc>
              <a:buClr>
                <a:schemeClr val="bg1"/>
              </a:buClr>
              <a:buNone/>
              <a:tabLst>
                <a:tab pos="1028700" algn="l"/>
              </a:tabLst>
            </a:pPr>
            <a:endParaRPr lang="en-US" sz="1200" dirty="0">
              <a:solidFill>
                <a:schemeClr val="bg2"/>
              </a:solidFill>
              <a:latin typeface="Tahoma" panose="020B0604030504040204" pitchFamily="34" charset="0"/>
            </a:endParaRPr>
          </a:p>
          <a:p>
            <a:pPr marL="574675" indent="-463550">
              <a:lnSpc>
                <a:spcPct val="80000"/>
              </a:lnSpc>
              <a:buClr>
                <a:schemeClr val="bg1"/>
              </a:buClr>
              <a:buFont typeface="Arial Black" panose="020B0A04020102020204" pitchFamily="34" charset="0"/>
              <a:buChar char="3"/>
              <a:tabLst>
                <a:tab pos="1028700" algn="l"/>
              </a:tabLst>
            </a:pPr>
            <a:r>
              <a:rPr lang="en-US" sz="2400" b="1" dirty="0">
                <a:solidFill>
                  <a:srgbClr val="002060"/>
                </a:solidFill>
                <a:latin typeface="Tahoma" panose="020B0604030504040204" pitchFamily="34" charset="0"/>
              </a:rPr>
              <a:t>EMPLOYEES</a:t>
            </a:r>
            <a:r>
              <a:rPr lang="en-US" sz="2400" dirty="0">
                <a:solidFill>
                  <a:srgbClr val="002060"/>
                </a:solidFill>
                <a:latin typeface="Tahoma" panose="020B0604030504040204" pitchFamily="34" charset="0"/>
              </a:rPr>
              <a:t> shall:</a:t>
            </a:r>
          </a:p>
          <a:p>
            <a:pPr marL="1028700" lvl="1" indent="-339725">
              <a:lnSpc>
                <a:spcPct val="80000"/>
              </a:lnSpc>
              <a:buClr>
                <a:schemeClr val="bg1"/>
              </a:buClr>
              <a:buFontTx/>
              <a:buChar char="•"/>
              <a:tabLst>
                <a:tab pos="1028700" algn="l"/>
              </a:tabLst>
            </a:pPr>
            <a:r>
              <a:rPr lang="en-US" sz="2000" dirty="0">
                <a:solidFill>
                  <a:srgbClr val="002060"/>
                </a:solidFill>
                <a:latin typeface="Tahoma" panose="020B0604030504040204" pitchFamily="34" charset="0"/>
                <a:sym typeface="Symbol" panose="05050102010706020507" pitchFamily="18" charset="2"/>
              </a:rPr>
              <a:t>Use PPE in accordance with instruction &amp; training received.</a:t>
            </a:r>
            <a:r>
              <a:rPr lang="en-US" sz="2000" dirty="0">
                <a:solidFill>
                  <a:srgbClr val="002060"/>
                </a:solidFill>
                <a:latin typeface="Tahoma" panose="020B0604030504040204" pitchFamily="34" charset="0"/>
              </a:rPr>
              <a:t> </a:t>
            </a:r>
            <a:endParaRPr lang="en-US" sz="2000" dirty="0">
              <a:solidFill>
                <a:srgbClr val="002060"/>
              </a:solidFill>
              <a:latin typeface="Tahoma" panose="020B0604030504040204" pitchFamily="34" charset="0"/>
              <a:sym typeface="Symbol" panose="05050102010706020507" pitchFamily="18" charset="2"/>
            </a:endParaRPr>
          </a:p>
          <a:p>
            <a:pPr marL="1028700" lvl="1" indent="-339725">
              <a:lnSpc>
                <a:spcPct val="80000"/>
              </a:lnSpc>
              <a:buClr>
                <a:schemeClr val="bg1"/>
              </a:buClr>
              <a:buFontTx/>
              <a:buChar char="•"/>
              <a:tabLst>
                <a:tab pos="1028700" algn="l"/>
              </a:tabLst>
            </a:pPr>
            <a:r>
              <a:rPr lang="en-US" sz="2000" dirty="0">
                <a:solidFill>
                  <a:srgbClr val="002060"/>
                </a:solidFill>
                <a:latin typeface="Tahoma" panose="020B0604030504040204" pitchFamily="34" charset="0"/>
                <a:sym typeface="Symbol" panose="05050102010706020507" pitchFamily="18" charset="2"/>
              </a:rPr>
              <a:t>Guard against damage to PPE.</a:t>
            </a:r>
          </a:p>
          <a:p>
            <a:pPr marL="1028700" lvl="1" indent="-339725">
              <a:lnSpc>
                <a:spcPct val="80000"/>
              </a:lnSpc>
              <a:buClr>
                <a:schemeClr val="bg1"/>
              </a:buClr>
              <a:buFontTx/>
              <a:buChar char="•"/>
              <a:tabLst>
                <a:tab pos="1028700" algn="l"/>
              </a:tabLst>
            </a:pPr>
            <a:r>
              <a:rPr lang="en-US" sz="2000" dirty="0">
                <a:solidFill>
                  <a:srgbClr val="002060"/>
                </a:solidFill>
                <a:latin typeface="Tahoma" panose="020B0604030504040204" pitchFamily="34" charset="0"/>
                <a:sym typeface="Symbol" panose="05050102010706020507" pitchFamily="18" charset="2"/>
              </a:rPr>
              <a:t>Care for their PPE properly.</a:t>
            </a:r>
            <a:r>
              <a:rPr lang="en-US" sz="2000" dirty="0">
                <a:solidFill>
                  <a:srgbClr val="002060"/>
                </a:solidFill>
                <a:latin typeface="Tahoma" panose="020B0604030504040204" pitchFamily="34" charset="0"/>
              </a:rPr>
              <a:t> </a:t>
            </a:r>
            <a:endParaRPr lang="en-US" sz="2000" dirty="0">
              <a:solidFill>
                <a:srgbClr val="002060"/>
              </a:solidFill>
              <a:latin typeface="Tahoma" panose="020B0604030504040204" pitchFamily="34" charset="0"/>
              <a:sym typeface="Symbol" panose="05050102010706020507" pitchFamily="18" charset="2"/>
            </a:endParaRPr>
          </a:p>
          <a:p>
            <a:pPr marL="1028700" lvl="1" indent="-339725">
              <a:lnSpc>
                <a:spcPct val="80000"/>
              </a:lnSpc>
              <a:buClr>
                <a:schemeClr val="bg1"/>
              </a:buClr>
              <a:buFontTx/>
              <a:buChar char="•"/>
              <a:tabLst>
                <a:tab pos="1028700" algn="l"/>
              </a:tabLst>
            </a:pPr>
            <a:r>
              <a:rPr lang="en-US" sz="2000" dirty="0">
                <a:solidFill>
                  <a:srgbClr val="002060"/>
                </a:solidFill>
                <a:latin typeface="Tahoma" panose="020B0604030504040204" pitchFamily="34" charset="0"/>
                <a:sym typeface="Symbol" panose="05050102010706020507" pitchFamily="18" charset="2"/>
              </a:rPr>
              <a:t>Report PPE malfunctions or problems to supervisor.</a:t>
            </a:r>
          </a:p>
          <a:p>
            <a:pPr marL="1028700" lvl="1" indent="-339725">
              <a:lnSpc>
                <a:spcPct val="80000"/>
              </a:lnSpc>
              <a:buClr>
                <a:schemeClr val="bg1"/>
              </a:buClr>
              <a:buFontTx/>
              <a:buChar char="•"/>
              <a:tabLst>
                <a:tab pos="1028700" algn="l"/>
              </a:tabLst>
            </a:pPr>
            <a:r>
              <a:rPr lang="en-US" sz="2000" dirty="0">
                <a:solidFill>
                  <a:srgbClr val="002060"/>
                </a:solidFill>
                <a:latin typeface="Tahoma" panose="020B0604030504040204" pitchFamily="34" charset="0"/>
                <a:sym typeface="Symbol" panose="05050102010706020507" pitchFamily="18" charset="2"/>
              </a:rPr>
              <a:t>Follow safe work practices while working with hazardous materials &amp; wastes.</a:t>
            </a:r>
            <a:endParaRPr lang="en-US" sz="2000" dirty="0">
              <a:solidFill>
                <a:srgbClr val="002060"/>
              </a:solidFill>
              <a:latin typeface="Tahoma" panose="020B0604030504040204" pitchFamily="34" charset="0"/>
            </a:endParaRPr>
          </a:p>
        </p:txBody>
      </p:sp>
      <p:sp>
        <p:nvSpPr>
          <p:cNvPr id="435203" name="Rectangle 3"/>
          <p:cNvSpPr>
            <a:spLocks noGrp="1" noChangeArrowheads="1"/>
          </p:cNvSpPr>
          <p:nvPr>
            <p:ph type="body" sz="half" idx="2"/>
          </p:nvPr>
        </p:nvSpPr>
        <p:spPr>
          <a:xfrm>
            <a:off x="6172200" y="381000"/>
            <a:ext cx="4267200" cy="5943600"/>
          </a:xfrm>
          <a:solidFill>
            <a:srgbClr val="CCFFFF"/>
          </a:solidFill>
          <a:ln w="57150">
            <a:solidFill>
              <a:srgbClr val="FF0000"/>
            </a:solidFill>
            <a:miter lim="800000"/>
            <a:headEnd/>
            <a:tailEnd/>
          </a:ln>
        </p:spPr>
        <p:txBody>
          <a:bodyPr/>
          <a:lstStyle/>
          <a:p>
            <a:pPr marL="576263" indent="-463550">
              <a:lnSpc>
                <a:spcPct val="80000"/>
              </a:lnSpc>
              <a:buClr>
                <a:schemeClr val="bg1"/>
              </a:buClr>
              <a:buNone/>
            </a:pPr>
            <a:endParaRPr lang="en-US" sz="1400" dirty="0">
              <a:solidFill>
                <a:schemeClr val="bg2"/>
              </a:solidFill>
              <a:latin typeface="Tahoma" panose="020B0604030504040204" pitchFamily="34" charset="0"/>
            </a:endParaRPr>
          </a:p>
          <a:p>
            <a:pPr marL="576263" indent="-463550">
              <a:lnSpc>
                <a:spcPct val="80000"/>
              </a:lnSpc>
              <a:buClr>
                <a:schemeClr val="bg1"/>
              </a:buClr>
              <a:buFont typeface="Arial Black" panose="020B0A04020102020204" pitchFamily="34" charset="0"/>
              <a:buChar char="4"/>
            </a:pPr>
            <a:r>
              <a:rPr lang="en-US" sz="2400" b="1" dirty="0">
                <a:solidFill>
                  <a:srgbClr val="002060"/>
                </a:solidFill>
                <a:latin typeface="Tahoma" panose="020B0604030504040204" pitchFamily="34" charset="0"/>
              </a:rPr>
              <a:t>H&amp;S COMMITTEE</a:t>
            </a:r>
            <a:r>
              <a:rPr lang="en-US" sz="2400" dirty="0">
                <a:solidFill>
                  <a:srgbClr val="002060"/>
                </a:solidFill>
                <a:latin typeface="Tahoma" panose="020B0604030504040204" pitchFamily="34" charset="0"/>
              </a:rPr>
              <a:t> shall:</a:t>
            </a:r>
            <a:endParaRPr lang="en-US" sz="2400" dirty="0">
              <a:solidFill>
                <a:srgbClr val="002060"/>
              </a:solidFill>
              <a:latin typeface="Tahoma" panose="020B0604030504040204" pitchFamily="34" charset="0"/>
              <a:sym typeface="Symbol" panose="05050102010706020507" pitchFamily="18" charset="2"/>
            </a:endParaRPr>
          </a:p>
          <a:p>
            <a:pPr marL="1028700" lvl="1" indent="-338138">
              <a:lnSpc>
                <a:spcPct val="80000"/>
              </a:lnSpc>
              <a:buClr>
                <a:schemeClr val="bg1"/>
              </a:buClr>
              <a:buFontTx/>
              <a:buChar char="•"/>
            </a:pPr>
            <a:r>
              <a:rPr lang="en-US" sz="2000" dirty="0">
                <a:solidFill>
                  <a:srgbClr val="002060"/>
                </a:solidFill>
                <a:latin typeface="Tahoma" panose="020B0604030504040204" pitchFamily="34" charset="0"/>
                <a:sym typeface="Symbol" panose="05050102010706020507" pitchFamily="18" charset="2"/>
              </a:rPr>
              <a:t>Conducts workplace hazard assessments to determine the need for PPE.</a:t>
            </a:r>
            <a:r>
              <a:rPr lang="en-US" sz="2000" dirty="0">
                <a:solidFill>
                  <a:srgbClr val="002060"/>
                </a:solidFill>
                <a:latin typeface="Tahoma" panose="020B0604030504040204" pitchFamily="34" charset="0"/>
              </a:rPr>
              <a:t> </a:t>
            </a:r>
            <a:r>
              <a:rPr lang="en-US" sz="2000" dirty="0">
                <a:solidFill>
                  <a:srgbClr val="002060"/>
                </a:solidFill>
                <a:latin typeface="Tahoma" panose="020B0604030504040204" pitchFamily="34" charset="0"/>
                <a:sym typeface="Symbol" panose="05050102010706020507" pitchFamily="18" charset="2"/>
              </a:rPr>
              <a:t>Maintains records of hazards assessments.</a:t>
            </a:r>
          </a:p>
          <a:p>
            <a:pPr marL="1028700" lvl="1" indent="-338138">
              <a:lnSpc>
                <a:spcPct val="80000"/>
              </a:lnSpc>
              <a:buClr>
                <a:schemeClr val="bg1"/>
              </a:buClr>
              <a:buFontTx/>
              <a:buChar char="•"/>
            </a:pPr>
            <a:r>
              <a:rPr lang="en-US" sz="2000" dirty="0">
                <a:solidFill>
                  <a:srgbClr val="002060"/>
                </a:solidFill>
                <a:latin typeface="Tahoma" panose="020B0604030504040204" pitchFamily="34" charset="0"/>
                <a:sym typeface="Symbol" panose="05050102010706020507" pitchFamily="18" charset="2"/>
              </a:rPr>
              <a:t>Provides training assistance to supervisors on the proper use, care, &amp; cleaning of approved PPE.</a:t>
            </a:r>
            <a:r>
              <a:rPr lang="en-US" sz="2000" dirty="0">
                <a:solidFill>
                  <a:srgbClr val="002060"/>
                </a:solidFill>
                <a:latin typeface="Tahoma" panose="020B0604030504040204" pitchFamily="34" charset="0"/>
              </a:rPr>
              <a:t> </a:t>
            </a:r>
          </a:p>
          <a:p>
            <a:pPr marL="1028700" lvl="1" indent="-338138">
              <a:lnSpc>
                <a:spcPct val="80000"/>
              </a:lnSpc>
              <a:buClr>
                <a:schemeClr val="bg1"/>
              </a:buClr>
              <a:buFontTx/>
              <a:buChar char="•"/>
            </a:pPr>
            <a:r>
              <a:rPr lang="en-US" sz="2000" dirty="0">
                <a:solidFill>
                  <a:srgbClr val="002060"/>
                </a:solidFill>
                <a:latin typeface="Tahoma" panose="020B0604030504040204" pitchFamily="34" charset="0"/>
                <a:sym typeface="Symbol" panose="05050102010706020507" pitchFamily="18" charset="2"/>
              </a:rPr>
              <a:t>Provides guidance to the supervisor for the selection &amp; purchase of approved PPE.</a:t>
            </a:r>
          </a:p>
          <a:p>
            <a:pPr marL="1028700" lvl="1" indent="-338138">
              <a:lnSpc>
                <a:spcPct val="80000"/>
              </a:lnSpc>
              <a:buClr>
                <a:schemeClr val="bg1"/>
              </a:buClr>
              <a:buFontTx/>
              <a:buChar char="•"/>
            </a:pPr>
            <a:r>
              <a:rPr lang="en-US" sz="2000" dirty="0">
                <a:solidFill>
                  <a:srgbClr val="002060"/>
                </a:solidFill>
                <a:latin typeface="Tahoma" panose="020B0604030504040204" pitchFamily="34" charset="0"/>
                <a:sym typeface="Symbol" panose="05050102010706020507" pitchFamily="18" charset="2"/>
              </a:rPr>
              <a:t>Periodically re-evaluates the suitability of previously selected PPE. Reviews, updates, &amp; evaluates the overall </a:t>
            </a:r>
            <a:r>
              <a:rPr lang="en-US" sz="2000" u="sng" dirty="0">
                <a:solidFill>
                  <a:srgbClr val="002060"/>
                </a:solidFill>
                <a:latin typeface="Tahoma" panose="020B0604030504040204" pitchFamily="34" charset="0"/>
                <a:sym typeface="Symbol" panose="05050102010706020507" pitchFamily="18" charset="2"/>
              </a:rPr>
              <a:t>effectiveness of the PPE program</a:t>
            </a:r>
            <a:r>
              <a:rPr lang="en-US" sz="2000" dirty="0">
                <a:solidFill>
                  <a:srgbClr val="002060"/>
                </a:solidFill>
                <a:latin typeface="Tahoma" panose="020B0604030504040204" pitchFamily="34" charset="0"/>
                <a:sym typeface="Symbol" panose="05050102010706020507" pitchFamily="18" charset="2"/>
              </a:rPr>
              <a:t>.</a:t>
            </a:r>
            <a:endParaRPr lang="en-US" sz="2000" dirty="0">
              <a:solidFill>
                <a:srgbClr val="002060"/>
              </a:solidFill>
              <a:latin typeface="Tahoma" panose="020B0604030504040204" pitchFamily="34" charset="0"/>
            </a:endParaRPr>
          </a:p>
        </p:txBody>
      </p:sp>
    </p:spTree>
    <p:extLst>
      <p:ext uri="{BB962C8B-B14F-4D97-AF65-F5344CB8AC3E}">
        <p14:creationId xmlns:p14="http://schemas.microsoft.com/office/powerpoint/2010/main" val="13109416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35202">
                                            <p:bg/>
                                          </p:spTgt>
                                        </p:tgtEl>
                                        <p:attrNameLst>
                                          <p:attrName>style.visibility</p:attrName>
                                        </p:attrNameLst>
                                      </p:cBhvr>
                                      <p:to>
                                        <p:strVal val="visible"/>
                                      </p:to>
                                    </p:set>
                                    <p:animEffect transition="in" filter="dissolve">
                                      <p:cBhvr>
                                        <p:cTn id="7" dur="500"/>
                                        <p:tgtEl>
                                          <p:spTgt spid="435202">
                                            <p:bg/>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35202">
                                            <p:txEl>
                                              <p:pRg st="1" end="1"/>
                                            </p:txEl>
                                          </p:spTgt>
                                        </p:tgtEl>
                                        <p:attrNameLst>
                                          <p:attrName>style.visibility</p:attrName>
                                        </p:attrNameLst>
                                      </p:cBhvr>
                                      <p:to>
                                        <p:strVal val="visible"/>
                                      </p:to>
                                    </p:set>
                                    <p:animEffect transition="in" filter="dissolve">
                                      <p:cBhvr>
                                        <p:cTn id="10" dur="500"/>
                                        <p:tgtEl>
                                          <p:spTgt spid="435202">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35202">
                                            <p:txEl>
                                              <p:pRg st="2" end="2"/>
                                            </p:txEl>
                                          </p:spTgt>
                                        </p:tgtEl>
                                        <p:attrNameLst>
                                          <p:attrName>style.visibility</p:attrName>
                                        </p:attrNameLst>
                                      </p:cBhvr>
                                      <p:to>
                                        <p:strVal val="visible"/>
                                      </p:to>
                                    </p:set>
                                    <p:animEffect transition="in" filter="dissolve">
                                      <p:cBhvr>
                                        <p:cTn id="13" dur="500"/>
                                        <p:tgtEl>
                                          <p:spTgt spid="435202">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35202">
                                            <p:txEl>
                                              <p:pRg st="3" end="3"/>
                                            </p:txEl>
                                          </p:spTgt>
                                        </p:tgtEl>
                                        <p:attrNameLst>
                                          <p:attrName>style.visibility</p:attrName>
                                        </p:attrNameLst>
                                      </p:cBhvr>
                                      <p:to>
                                        <p:strVal val="visible"/>
                                      </p:to>
                                    </p:set>
                                    <p:animEffect transition="in" filter="dissolve">
                                      <p:cBhvr>
                                        <p:cTn id="16" dur="500"/>
                                        <p:tgtEl>
                                          <p:spTgt spid="435202">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435202">
                                            <p:txEl>
                                              <p:pRg st="4" end="4"/>
                                            </p:txEl>
                                          </p:spTgt>
                                        </p:tgtEl>
                                        <p:attrNameLst>
                                          <p:attrName>style.visibility</p:attrName>
                                        </p:attrNameLst>
                                      </p:cBhvr>
                                      <p:to>
                                        <p:strVal val="visible"/>
                                      </p:to>
                                    </p:set>
                                    <p:animEffect transition="in" filter="dissolve">
                                      <p:cBhvr>
                                        <p:cTn id="19" dur="500"/>
                                        <p:tgtEl>
                                          <p:spTgt spid="435202">
                                            <p:txEl>
                                              <p:pRg st="4" end="4"/>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435202">
                                            <p:txEl>
                                              <p:pRg st="5" end="5"/>
                                            </p:txEl>
                                          </p:spTgt>
                                        </p:tgtEl>
                                        <p:attrNameLst>
                                          <p:attrName>style.visibility</p:attrName>
                                        </p:attrNameLst>
                                      </p:cBhvr>
                                      <p:to>
                                        <p:strVal val="visible"/>
                                      </p:to>
                                    </p:set>
                                    <p:animEffect transition="in" filter="dissolve">
                                      <p:cBhvr>
                                        <p:cTn id="22" dur="500"/>
                                        <p:tgtEl>
                                          <p:spTgt spid="435202">
                                            <p:txEl>
                                              <p:pRg st="5" end="5"/>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435202">
                                            <p:txEl>
                                              <p:pRg st="6" end="6"/>
                                            </p:txEl>
                                          </p:spTgt>
                                        </p:tgtEl>
                                        <p:attrNameLst>
                                          <p:attrName>style.visibility</p:attrName>
                                        </p:attrNameLst>
                                      </p:cBhvr>
                                      <p:to>
                                        <p:strVal val="visible"/>
                                      </p:to>
                                    </p:set>
                                    <p:animEffect transition="in" filter="dissolve">
                                      <p:cBhvr>
                                        <p:cTn id="25" dur="500"/>
                                        <p:tgtEl>
                                          <p:spTgt spid="435202">
                                            <p:txEl>
                                              <p:pRg st="6" end="6"/>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435203">
                                            <p:bg/>
                                          </p:spTgt>
                                        </p:tgtEl>
                                        <p:attrNameLst>
                                          <p:attrName>style.visibility</p:attrName>
                                        </p:attrNameLst>
                                      </p:cBhvr>
                                      <p:to>
                                        <p:strVal val="visible"/>
                                      </p:to>
                                    </p:set>
                                    <p:animEffect transition="in" filter="dissolve">
                                      <p:cBhvr>
                                        <p:cTn id="28" dur="500"/>
                                        <p:tgtEl>
                                          <p:spTgt spid="435203">
                                            <p:bg/>
                                          </p:spTgt>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35203">
                                            <p:txEl>
                                              <p:pRg st="1" end="1"/>
                                            </p:txEl>
                                          </p:spTgt>
                                        </p:tgtEl>
                                        <p:attrNameLst>
                                          <p:attrName>style.visibility</p:attrName>
                                        </p:attrNameLst>
                                      </p:cBhvr>
                                      <p:to>
                                        <p:strVal val="visible"/>
                                      </p:to>
                                    </p:set>
                                    <p:animEffect transition="in" filter="dissolve">
                                      <p:cBhvr>
                                        <p:cTn id="31" dur="500"/>
                                        <p:tgtEl>
                                          <p:spTgt spid="435203">
                                            <p:txEl>
                                              <p:pRg st="1" end="1"/>
                                            </p:txEl>
                                          </p:spTgt>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435203">
                                            <p:txEl>
                                              <p:pRg st="2" end="2"/>
                                            </p:txEl>
                                          </p:spTgt>
                                        </p:tgtEl>
                                        <p:attrNameLst>
                                          <p:attrName>style.visibility</p:attrName>
                                        </p:attrNameLst>
                                      </p:cBhvr>
                                      <p:to>
                                        <p:strVal val="visible"/>
                                      </p:to>
                                    </p:set>
                                    <p:animEffect transition="in" filter="dissolve">
                                      <p:cBhvr>
                                        <p:cTn id="34" dur="500"/>
                                        <p:tgtEl>
                                          <p:spTgt spid="435203">
                                            <p:txEl>
                                              <p:pRg st="2" end="2"/>
                                            </p:txEl>
                                          </p:spTgt>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435203">
                                            <p:txEl>
                                              <p:pRg st="3" end="3"/>
                                            </p:txEl>
                                          </p:spTgt>
                                        </p:tgtEl>
                                        <p:attrNameLst>
                                          <p:attrName>style.visibility</p:attrName>
                                        </p:attrNameLst>
                                      </p:cBhvr>
                                      <p:to>
                                        <p:strVal val="visible"/>
                                      </p:to>
                                    </p:set>
                                    <p:animEffect transition="in" filter="dissolve">
                                      <p:cBhvr>
                                        <p:cTn id="37" dur="500"/>
                                        <p:tgtEl>
                                          <p:spTgt spid="435203">
                                            <p:txEl>
                                              <p:pRg st="3" end="3"/>
                                            </p:txEl>
                                          </p:spTgt>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435203">
                                            <p:txEl>
                                              <p:pRg st="4" end="4"/>
                                            </p:txEl>
                                          </p:spTgt>
                                        </p:tgtEl>
                                        <p:attrNameLst>
                                          <p:attrName>style.visibility</p:attrName>
                                        </p:attrNameLst>
                                      </p:cBhvr>
                                      <p:to>
                                        <p:strVal val="visible"/>
                                      </p:to>
                                    </p:set>
                                    <p:animEffect transition="in" filter="dissolve">
                                      <p:cBhvr>
                                        <p:cTn id="40" dur="500"/>
                                        <p:tgtEl>
                                          <p:spTgt spid="435203">
                                            <p:txEl>
                                              <p:pRg st="4" end="4"/>
                                            </p:txEl>
                                          </p:spTgt>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435203">
                                            <p:txEl>
                                              <p:pRg st="5" end="5"/>
                                            </p:txEl>
                                          </p:spTgt>
                                        </p:tgtEl>
                                        <p:attrNameLst>
                                          <p:attrName>style.visibility</p:attrName>
                                        </p:attrNameLst>
                                      </p:cBhvr>
                                      <p:to>
                                        <p:strVal val="visible"/>
                                      </p:to>
                                    </p:set>
                                    <p:animEffect transition="in" filter="dissolve">
                                      <p:cBhvr>
                                        <p:cTn id="43" dur="500"/>
                                        <p:tgtEl>
                                          <p:spTgt spid="43520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2" grpId="0" build="p" animBg="1"/>
      <p:bldP spid="43520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066800"/>
            <a:ext cx="8229600" cy="1143000"/>
          </a:xfrm>
        </p:spPr>
        <p:txBody>
          <a:bodyPr wrap="square" numCol="1" anchorCtr="0" compatLnSpc="1">
            <a:prstTxWarp prst="textNoShape">
              <a:avLst/>
            </a:prstTxWarp>
            <a:normAutofit fontScale="90000"/>
          </a:bodyPr>
          <a:lstStyle/>
          <a:p>
            <a:r>
              <a:rPr lang="en-US" sz="4100" b="1">
                <a:solidFill>
                  <a:srgbClr val="000000"/>
                </a:solidFill>
                <a:effectLst>
                  <a:outerShdw blurRad="38100" dist="38100" dir="2700000" algn="tl">
                    <a:srgbClr val="FFFFFF"/>
                  </a:outerShdw>
                </a:effectLst>
              </a:rPr>
              <a:t>Classification of hazards</a:t>
            </a:r>
            <a:r>
              <a:rPr lang="en-PH" sz="4100">
                <a:solidFill>
                  <a:srgbClr val="000000"/>
                </a:solidFill>
              </a:rPr>
              <a:t/>
            </a:r>
            <a:br>
              <a:rPr lang="en-PH" sz="4100">
                <a:solidFill>
                  <a:srgbClr val="000000"/>
                </a:solidFill>
              </a:rPr>
            </a:br>
            <a:endParaRPr lang="en-PH" sz="4100">
              <a:solidFill>
                <a:srgbClr val="000000"/>
              </a:solidFill>
            </a:endParaRPr>
          </a:p>
        </p:txBody>
      </p:sp>
      <p:sp>
        <p:nvSpPr>
          <p:cNvPr id="3" name="Content Placeholder 2"/>
          <p:cNvSpPr>
            <a:spLocks noGrp="1"/>
          </p:cNvSpPr>
          <p:nvPr>
            <p:ph idx="1"/>
          </p:nvPr>
        </p:nvSpPr>
        <p:spPr>
          <a:xfrm>
            <a:off x="2895600" y="1981201"/>
            <a:ext cx="6248400" cy="4525963"/>
          </a:xfrm>
        </p:spPr>
        <p:txBody>
          <a:bodyPr rtlCol="0">
            <a:normAutofit/>
          </a:bodyPr>
          <a:lstStyle/>
          <a:p>
            <a:pPr marL="411480">
              <a:buNone/>
              <a:defRPr/>
            </a:pPr>
            <a:r>
              <a:rPr lang="en-US" sz="2400" b="1" dirty="0">
                <a:solidFill>
                  <a:srgbClr val="000000"/>
                </a:solidFill>
              </a:rPr>
              <a:t>1.  </a:t>
            </a:r>
            <a:r>
              <a:rPr lang="en-US" sz="2400" b="1" dirty="0">
                <a:solidFill>
                  <a:srgbClr val="000000"/>
                </a:solidFill>
                <a:effectLst>
                  <a:outerShdw blurRad="50800" dist="38100" dir="2700000" algn="tl" rotWithShape="0">
                    <a:prstClr val="black">
                      <a:alpha val="40000"/>
                    </a:prstClr>
                  </a:outerShdw>
                </a:effectLst>
              </a:rPr>
              <a:t>Direct</a:t>
            </a:r>
            <a:endParaRPr lang="en-US" sz="2400" dirty="0">
              <a:solidFill>
                <a:srgbClr val="000000"/>
              </a:solidFill>
              <a:effectLst>
                <a:outerShdw blurRad="50800" dist="38100" dir="2700000" algn="tl" rotWithShape="0">
                  <a:prstClr val="black">
                    <a:alpha val="40000"/>
                  </a:prstClr>
                </a:outerShdw>
              </a:effectLst>
            </a:endParaRPr>
          </a:p>
          <a:p>
            <a:pPr marL="740664" lvl="1">
              <a:buClr>
                <a:schemeClr val="tx1"/>
              </a:buClr>
              <a:buNone/>
              <a:defRPr/>
            </a:pPr>
            <a:r>
              <a:rPr lang="en-US" b="1" dirty="0">
                <a:solidFill>
                  <a:srgbClr val="000000"/>
                </a:solidFill>
                <a:effectLst>
                  <a:outerShdw blurRad="50800" dist="38100" dir="2700000" algn="tl" rotWithShape="0">
                    <a:prstClr val="black">
                      <a:alpha val="40000"/>
                    </a:prstClr>
                  </a:outerShdw>
                </a:effectLst>
              </a:rPr>
              <a:t>*</a:t>
            </a:r>
            <a:r>
              <a:rPr lang="en-US" dirty="0">
                <a:solidFill>
                  <a:srgbClr val="000000"/>
                </a:solidFill>
                <a:effectLst>
                  <a:outerShdw blurRad="50800" dist="38100" dir="2700000" algn="tl" rotWithShape="0">
                    <a:prstClr val="black">
                      <a:alpha val="40000"/>
                    </a:prstClr>
                  </a:outerShdw>
                </a:effectLst>
              </a:rPr>
              <a:t> Unguarded Machines</a:t>
            </a:r>
          </a:p>
          <a:p>
            <a:pPr marL="740664" lvl="1">
              <a:buClr>
                <a:schemeClr val="tx1"/>
              </a:buClr>
              <a:buNone/>
              <a:defRPr/>
            </a:pPr>
            <a:r>
              <a:rPr lang="en-US" b="1" dirty="0">
                <a:solidFill>
                  <a:srgbClr val="000000"/>
                </a:solidFill>
                <a:effectLst>
                  <a:outerShdw blurRad="50800" dist="38100" dir="2700000" algn="tl" rotWithShape="0">
                    <a:prstClr val="black">
                      <a:alpha val="40000"/>
                    </a:prstClr>
                  </a:outerShdw>
                </a:effectLst>
              </a:rPr>
              <a:t>*</a:t>
            </a:r>
            <a:r>
              <a:rPr lang="en-US" dirty="0">
                <a:solidFill>
                  <a:srgbClr val="000000"/>
                </a:solidFill>
                <a:effectLst>
                  <a:outerShdw blurRad="50800" dist="38100" dir="2700000" algn="tl" rotWithShape="0">
                    <a:prstClr val="black">
                      <a:alpha val="40000"/>
                    </a:prstClr>
                  </a:outerShdw>
                </a:effectLst>
              </a:rPr>
              <a:t> Falling/Flying Materials</a:t>
            </a:r>
          </a:p>
          <a:p>
            <a:pPr marL="740664" lvl="1">
              <a:buClr>
                <a:schemeClr val="tx1"/>
              </a:buClr>
              <a:buNone/>
              <a:defRPr/>
            </a:pPr>
            <a:r>
              <a:rPr lang="en-US" b="1" dirty="0">
                <a:solidFill>
                  <a:srgbClr val="000000"/>
                </a:solidFill>
                <a:effectLst>
                  <a:outerShdw blurRad="50800" dist="38100" dir="2700000" algn="tl" rotWithShape="0">
                    <a:prstClr val="black">
                      <a:alpha val="40000"/>
                    </a:prstClr>
                  </a:outerShdw>
                </a:effectLst>
              </a:rPr>
              <a:t>*</a:t>
            </a:r>
            <a:r>
              <a:rPr lang="en-US" dirty="0">
                <a:solidFill>
                  <a:srgbClr val="000000"/>
                </a:solidFill>
                <a:effectLst>
                  <a:outerShdw blurRad="50800" dist="38100" dir="2700000" algn="tl" rotWithShape="0">
                    <a:prstClr val="black">
                      <a:alpha val="40000"/>
                    </a:prstClr>
                  </a:outerShdw>
                </a:effectLst>
              </a:rPr>
              <a:t> Slippery Floors, etc</a:t>
            </a:r>
            <a:r>
              <a:rPr lang="en-US" dirty="0" smtClean="0">
                <a:solidFill>
                  <a:srgbClr val="000000"/>
                </a:solidFill>
                <a:effectLst>
                  <a:outerShdw blurRad="50800" dist="38100" dir="2700000" algn="tl" rotWithShape="0">
                    <a:prstClr val="black">
                      <a:alpha val="40000"/>
                    </a:prstClr>
                  </a:outerShdw>
                </a:effectLst>
                <a:ea typeface="+mn-ea"/>
              </a:rPr>
              <a:t>.</a:t>
            </a:r>
          </a:p>
          <a:p>
            <a:pPr marL="411480">
              <a:lnSpc>
                <a:spcPct val="130000"/>
              </a:lnSpc>
              <a:buNone/>
              <a:defRPr/>
            </a:pPr>
            <a:r>
              <a:rPr lang="en-US" sz="2400" b="1" dirty="0">
                <a:solidFill>
                  <a:srgbClr val="000000"/>
                </a:solidFill>
                <a:effectLst>
                  <a:outerShdw blurRad="50800" dist="38100" dir="2700000" algn="tl" rotWithShape="0">
                    <a:prstClr val="black">
                      <a:alpha val="40000"/>
                    </a:prstClr>
                  </a:outerShdw>
                </a:effectLst>
              </a:rPr>
              <a:t>2. Physical</a:t>
            </a:r>
            <a:endParaRPr lang="en-US" sz="2400" dirty="0">
              <a:solidFill>
                <a:srgbClr val="000000"/>
              </a:solidFill>
              <a:effectLst>
                <a:outerShdw blurRad="50800" dist="38100" dir="2700000" algn="tl" rotWithShape="0">
                  <a:prstClr val="black">
                    <a:alpha val="40000"/>
                  </a:prstClr>
                </a:outerShdw>
              </a:effectLst>
            </a:endParaRPr>
          </a:p>
          <a:p>
            <a:pPr marL="740664" lvl="1">
              <a:buClr>
                <a:srgbClr val="000099"/>
              </a:buClr>
              <a:buNone/>
              <a:defRPr/>
            </a:pPr>
            <a:r>
              <a:rPr lang="en-US" b="1" dirty="0">
                <a:solidFill>
                  <a:srgbClr val="000000"/>
                </a:solidFill>
                <a:effectLst>
                  <a:outerShdw blurRad="50800" dist="38100" dir="2700000" algn="tl" rotWithShape="0">
                    <a:prstClr val="black">
                      <a:alpha val="40000"/>
                    </a:prstClr>
                  </a:outerShdw>
                </a:effectLst>
              </a:rPr>
              <a:t>*</a:t>
            </a:r>
            <a:r>
              <a:rPr lang="en-US" dirty="0">
                <a:solidFill>
                  <a:srgbClr val="000000"/>
                </a:solidFill>
                <a:effectLst>
                  <a:outerShdw blurRad="50800" dist="38100" dir="2700000" algn="tl" rotWithShape="0">
                    <a:prstClr val="black">
                      <a:alpha val="40000"/>
                    </a:prstClr>
                  </a:outerShdw>
                </a:effectLst>
              </a:rPr>
              <a:t> Noise</a:t>
            </a:r>
          </a:p>
          <a:p>
            <a:pPr marL="740664" lvl="1">
              <a:buClr>
                <a:srgbClr val="000099"/>
              </a:buClr>
              <a:buNone/>
              <a:defRPr/>
            </a:pPr>
            <a:r>
              <a:rPr lang="en-US" b="1" dirty="0">
                <a:solidFill>
                  <a:srgbClr val="000000"/>
                </a:solidFill>
                <a:effectLst>
                  <a:outerShdw blurRad="50800" dist="38100" dir="2700000" algn="tl" rotWithShape="0">
                    <a:prstClr val="black">
                      <a:alpha val="40000"/>
                    </a:prstClr>
                  </a:outerShdw>
                </a:effectLst>
              </a:rPr>
              <a:t>*</a:t>
            </a:r>
            <a:r>
              <a:rPr lang="en-US" dirty="0">
                <a:solidFill>
                  <a:srgbClr val="000000"/>
                </a:solidFill>
                <a:effectLst>
                  <a:outerShdw blurRad="50800" dist="38100" dir="2700000" algn="tl" rotWithShape="0">
                    <a:prstClr val="black">
                      <a:alpha val="40000"/>
                    </a:prstClr>
                  </a:outerShdw>
                </a:effectLst>
              </a:rPr>
              <a:t> Temperature Extremes</a:t>
            </a:r>
          </a:p>
          <a:p>
            <a:pPr marL="740664" lvl="1">
              <a:buClr>
                <a:srgbClr val="000099"/>
              </a:buClr>
              <a:buNone/>
              <a:defRPr/>
            </a:pPr>
            <a:r>
              <a:rPr lang="en-US" b="1" dirty="0">
                <a:solidFill>
                  <a:srgbClr val="000000"/>
                </a:solidFill>
                <a:effectLst>
                  <a:outerShdw blurRad="50800" dist="38100" dir="2700000" algn="tl" rotWithShape="0">
                    <a:prstClr val="black">
                      <a:alpha val="40000"/>
                    </a:prstClr>
                  </a:outerShdw>
                </a:effectLst>
              </a:rPr>
              <a:t>*</a:t>
            </a:r>
            <a:r>
              <a:rPr lang="en-US" dirty="0">
                <a:solidFill>
                  <a:srgbClr val="000000"/>
                </a:solidFill>
                <a:effectLst>
                  <a:outerShdw blurRad="50800" dist="38100" dir="2700000" algn="tl" rotWithShape="0">
                    <a:prstClr val="black">
                      <a:alpha val="40000"/>
                    </a:prstClr>
                  </a:outerShdw>
                </a:effectLst>
              </a:rPr>
              <a:t>Ionizing/Non-Ionizing Radiation</a:t>
            </a:r>
          </a:p>
          <a:p>
            <a:pPr marL="740664" lvl="1">
              <a:buClr>
                <a:srgbClr val="000099"/>
              </a:buClr>
              <a:buNone/>
              <a:defRPr/>
            </a:pPr>
            <a:r>
              <a:rPr lang="en-US" b="1" dirty="0">
                <a:solidFill>
                  <a:srgbClr val="000000"/>
                </a:solidFill>
                <a:effectLst>
                  <a:outerShdw blurRad="50800" dist="38100" dir="2700000" algn="tl" rotWithShape="0">
                    <a:prstClr val="black">
                      <a:alpha val="40000"/>
                    </a:prstClr>
                  </a:outerShdw>
                </a:effectLst>
              </a:rPr>
              <a:t>*</a:t>
            </a:r>
            <a:r>
              <a:rPr lang="en-US" dirty="0">
                <a:solidFill>
                  <a:srgbClr val="000000"/>
                </a:solidFill>
                <a:effectLst>
                  <a:outerShdw blurRad="50800" dist="38100" dir="2700000" algn="tl" rotWithShape="0">
                    <a:prstClr val="black">
                      <a:alpha val="40000"/>
                    </a:prstClr>
                  </a:outerShdw>
                </a:effectLst>
              </a:rPr>
              <a:t> Extreme Pressure</a:t>
            </a:r>
          </a:p>
          <a:p>
            <a:pPr marL="740664" lvl="1">
              <a:buClr>
                <a:srgbClr val="000099"/>
              </a:buClr>
              <a:buNone/>
              <a:defRPr/>
            </a:pPr>
            <a:r>
              <a:rPr lang="en-US" b="1" dirty="0">
                <a:solidFill>
                  <a:srgbClr val="000000"/>
                </a:solidFill>
                <a:effectLst>
                  <a:outerShdw blurRad="50800" dist="38100" dir="2700000" algn="tl" rotWithShape="0">
                    <a:prstClr val="black">
                      <a:alpha val="40000"/>
                    </a:prstClr>
                  </a:outerShdw>
                </a:effectLst>
              </a:rPr>
              <a:t>*</a:t>
            </a:r>
            <a:r>
              <a:rPr lang="en-US" dirty="0">
                <a:solidFill>
                  <a:srgbClr val="000000"/>
                </a:solidFill>
                <a:effectLst>
                  <a:outerShdw blurRad="50800" dist="38100" dir="2700000" algn="tl" rotWithShape="0">
                    <a:prstClr val="black">
                      <a:alpha val="40000"/>
                    </a:prstClr>
                  </a:outerShdw>
                </a:effectLst>
              </a:rPr>
              <a:t> Vibration</a:t>
            </a:r>
          </a:p>
          <a:p>
            <a:pPr marL="411480">
              <a:buFont typeface="Wingdings"/>
              <a:buChar char=""/>
              <a:defRPr/>
            </a:pPr>
            <a:endParaRPr lang="en-PH" dirty="0">
              <a:solidFill>
                <a:srgbClr val="000000"/>
              </a:solidFill>
              <a:ea typeface="+mn-ea"/>
            </a:endParaRPr>
          </a:p>
        </p:txBody>
      </p:sp>
    </p:spTree>
    <p:extLst>
      <p:ext uri="{BB962C8B-B14F-4D97-AF65-F5344CB8AC3E}">
        <p14:creationId xmlns:p14="http://schemas.microsoft.com/office/powerpoint/2010/main" val="3936958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3600" y="2514600"/>
            <a:ext cx="3581400" cy="3276600"/>
          </a:xfrm>
        </p:spPr>
        <p:txBody>
          <a:bodyPr rtlCol="0">
            <a:noAutofit/>
          </a:bodyPr>
          <a:lstStyle/>
          <a:p>
            <a:pPr marL="411480">
              <a:buNone/>
              <a:defRPr/>
            </a:pPr>
            <a:r>
              <a:rPr lang="en-US" b="1" dirty="0">
                <a:solidFill>
                  <a:srgbClr val="000000"/>
                </a:solidFill>
                <a:effectLst>
                  <a:outerShdw blurRad="50800" dist="38100" dir="2700000" algn="tl" rotWithShape="0">
                    <a:prstClr val="black">
                      <a:alpha val="40000"/>
                    </a:prstClr>
                  </a:outerShdw>
                </a:effectLst>
              </a:rPr>
              <a:t>3. Chemical</a:t>
            </a:r>
            <a:r>
              <a:rPr lang="en-US" dirty="0">
                <a:solidFill>
                  <a:srgbClr val="000000"/>
                </a:solidFill>
                <a:effectLst>
                  <a:outerShdw blurRad="50800" dist="38100" dir="2700000" algn="tl" rotWithShape="0">
                    <a:prstClr val="black">
                      <a:alpha val="40000"/>
                    </a:prstClr>
                  </a:outerShdw>
                </a:effectLst>
              </a:rPr>
              <a:t> </a:t>
            </a:r>
          </a:p>
          <a:p>
            <a:pPr marL="740664" lvl="1">
              <a:buClr>
                <a:srgbClr val="000099"/>
              </a:buClr>
              <a:buNone/>
              <a:defRPr/>
            </a:pPr>
            <a:r>
              <a:rPr lang="en-US" b="1" dirty="0" smtClean="0">
                <a:solidFill>
                  <a:srgbClr val="000000"/>
                </a:solidFill>
                <a:effectLst>
                  <a:outerShdw blurRad="50800" dist="38100" dir="2700000" algn="tl" rotWithShape="0">
                    <a:prstClr val="black">
                      <a:alpha val="40000"/>
                    </a:prstClr>
                  </a:outerShdw>
                </a:effectLst>
                <a:ea typeface="+mn-ea"/>
              </a:rPr>
              <a:t>* </a:t>
            </a:r>
            <a:r>
              <a:rPr lang="en-US" dirty="0" smtClean="0">
                <a:solidFill>
                  <a:srgbClr val="000000"/>
                </a:solidFill>
                <a:effectLst>
                  <a:outerShdw blurRad="50800" dist="38100" dir="2700000" algn="tl" rotWithShape="0">
                    <a:prstClr val="black">
                      <a:alpha val="40000"/>
                    </a:prstClr>
                  </a:outerShdw>
                </a:effectLst>
                <a:ea typeface="+mn-ea"/>
              </a:rPr>
              <a:t>vapors</a:t>
            </a:r>
          </a:p>
          <a:p>
            <a:pPr marL="740664" lvl="1">
              <a:buClr>
                <a:srgbClr val="000099"/>
              </a:buClr>
              <a:buNone/>
              <a:defRPr/>
            </a:pPr>
            <a:r>
              <a:rPr lang="en-US" b="1" dirty="0" smtClean="0">
                <a:solidFill>
                  <a:srgbClr val="000000"/>
                </a:solidFill>
                <a:effectLst>
                  <a:outerShdw blurRad="50800" dist="38100" dir="2700000" algn="tl" rotWithShape="0">
                    <a:prstClr val="black">
                      <a:alpha val="40000"/>
                    </a:prstClr>
                  </a:outerShdw>
                </a:effectLst>
                <a:ea typeface="+mn-ea"/>
              </a:rPr>
              <a:t>*</a:t>
            </a:r>
            <a:r>
              <a:rPr lang="en-US" dirty="0" smtClean="0">
                <a:solidFill>
                  <a:srgbClr val="000000"/>
                </a:solidFill>
                <a:effectLst>
                  <a:outerShdw blurRad="50800" dist="38100" dir="2700000" algn="tl" rotWithShape="0">
                    <a:prstClr val="black">
                      <a:alpha val="40000"/>
                    </a:prstClr>
                  </a:outerShdw>
                </a:effectLst>
                <a:ea typeface="+mn-ea"/>
              </a:rPr>
              <a:t> gas</a:t>
            </a:r>
          </a:p>
          <a:p>
            <a:pPr marL="740664" lvl="1">
              <a:buClr>
                <a:srgbClr val="000099"/>
              </a:buClr>
              <a:buNone/>
              <a:defRPr/>
            </a:pPr>
            <a:r>
              <a:rPr lang="en-US" b="1" dirty="0" smtClean="0">
                <a:solidFill>
                  <a:srgbClr val="000000"/>
                </a:solidFill>
                <a:effectLst>
                  <a:outerShdw blurRad="50800" dist="38100" dir="2700000" algn="tl" rotWithShape="0">
                    <a:prstClr val="black">
                      <a:alpha val="40000"/>
                    </a:prstClr>
                  </a:outerShdw>
                </a:effectLst>
                <a:ea typeface="+mn-ea"/>
              </a:rPr>
              <a:t>* </a:t>
            </a:r>
            <a:r>
              <a:rPr lang="en-US" dirty="0" smtClean="0">
                <a:solidFill>
                  <a:srgbClr val="000000"/>
                </a:solidFill>
                <a:effectLst>
                  <a:outerShdw blurRad="50800" dist="38100" dir="2700000" algn="tl" rotWithShape="0">
                    <a:prstClr val="black">
                      <a:alpha val="40000"/>
                    </a:prstClr>
                  </a:outerShdw>
                </a:effectLst>
                <a:ea typeface="+mn-ea"/>
              </a:rPr>
              <a:t>dust</a:t>
            </a:r>
          </a:p>
          <a:p>
            <a:pPr marL="740664" lvl="1">
              <a:buClr>
                <a:srgbClr val="000099"/>
              </a:buClr>
              <a:buNone/>
              <a:defRPr/>
            </a:pPr>
            <a:r>
              <a:rPr lang="en-US" b="1" dirty="0" smtClean="0">
                <a:solidFill>
                  <a:srgbClr val="000000"/>
                </a:solidFill>
                <a:effectLst>
                  <a:outerShdw blurRad="50800" dist="38100" dir="2700000" algn="tl" rotWithShape="0">
                    <a:prstClr val="black">
                      <a:alpha val="40000"/>
                    </a:prstClr>
                  </a:outerShdw>
                </a:effectLst>
                <a:ea typeface="+mn-ea"/>
              </a:rPr>
              <a:t>* </a:t>
            </a:r>
            <a:r>
              <a:rPr lang="en-US" dirty="0" smtClean="0">
                <a:solidFill>
                  <a:srgbClr val="000000"/>
                </a:solidFill>
                <a:effectLst>
                  <a:outerShdw blurRad="50800" dist="38100" dir="2700000" algn="tl" rotWithShape="0">
                    <a:prstClr val="black">
                      <a:alpha val="40000"/>
                    </a:prstClr>
                  </a:outerShdw>
                </a:effectLst>
                <a:ea typeface="+mn-ea"/>
              </a:rPr>
              <a:t>fumes</a:t>
            </a:r>
          </a:p>
          <a:p>
            <a:pPr marL="740664" lvl="1">
              <a:buClr>
                <a:srgbClr val="000099"/>
              </a:buClr>
              <a:buNone/>
              <a:defRPr/>
            </a:pPr>
            <a:r>
              <a:rPr lang="en-US" b="1" dirty="0" smtClean="0">
                <a:solidFill>
                  <a:srgbClr val="000000"/>
                </a:solidFill>
                <a:effectLst>
                  <a:outerShdw blurRad="50800" dist="38100" dir="2700000" algn="tl" rotWithShape="0">
                    <a:prstClr val="black">
                      <a:alpha val="40000"/>
                    </a:prstClr>
                  </a:outerShdw>
                </a:effectLst>
                <a:ea typeface="+mn-ea"/>
              </a:rPr>
              <a:t>*</a:t>
            </a:r>
            <a:r>
              <a:rPr lang="en-US" dirty="0" smtClean="0">
                <a:solidFill>
                  <a:srgbClr val="000000"/>
                </a:solidFill>
                <a:effectLst>
                  <a:outerShdw blurRad="50800" dist="38100" dir="2700000" algn="tl" rotWithShape="0">
                    <a:prstClr val="black">
                      <a:alpha val="40000"/>
                    </a:prstClr>
                  </a:outerShdw>
                </a:effectLst>
                <a:ea typeface="+mn-ea"/>
              </a:rPr>
              <a:t> mists</a:t>
            </a:r>
          </a:p>
          <a:p>
            <a:pPr marL="411480">
              <a:lnSpc>
                <a:spcPct val="120000"/>
              </a:lnSpc>
              <a:buNone/>
              <a:defRPr/>
            </a:pPr>
            <a:endParaRPr lang="en-US" dirty="0">
              <a:solidFill>
                <a:srgbClr val="000000"/>
              </a:solidFill>
              <a:effectLst>
                <a:outerShdw blurRad="50800" dist="38100" dir="2700000" algn="tl" rotWithShape="0">
                  <a:prstClr val="black">
                    <a:alpha val="40000"/>
                  </a:prstClr>
                </a:outerShdw>
              </a:effectLst>
            </a:endParaRPr>
          </a:p>
          <a:p>
            <a:pPr marL="411480">
              <a:buNone/>
              <a:defRPr/>
            </a:pPr>
            <a:endParaRPr lang="en-PH" dirty="0">
              <a:solidFill>
                <a:srgbClr val="000000"/>
              </a:solidFill>
              <a:effectLst>
                <a:outerShdw blurRad="50800" dist="38100" dir="2700000" algn="tl" rotWithShape="0">
                  <a:prstClr val="black">
                    <a:alpha val="40000"/>
                  </a:prstClr>
                </a:outerShdw>
              </a:effectLst>
            </a:endParaRPr>
          </a:p>
        </p:txBody>
      </p:sp>
      <p:pic>
        <p:nvPicPr>
          <p:cNvPr id="5" name="Picture 5" descr="Grinding"/>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7181850" y="2135188"/>
            <a:ext cx="3036888" cy="350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p:nvPr>
        </p:nvSpPr>
        <p:spPr>
          <a:xfrm>
            <a:off x="2209800" y="1143000"/>
            <a:ext cx="5562600" cy="1143000"/>
          </a:xfrm>
        </p:spPr>
        <p:txBody>
          <a:bodyPr wrap="square" numCol="1" anchorCtr="0" compatLnSpc="1">
            <a:prstTxWarp prst="textNoShape">
              <a:avLst/>
            </a:prstTxWarp>
            <a:normAutofit fontScale="90000"/>
          </a:bodyPr>
          <a:lstStyle/>
          <a:p>
            <a:r>
              <a:rPr lang="en-US" sz="4100" b="1">
                <a:solidFill>
                  <a:srgbClr val="000000"/>
                </a:solidFill>
                <a:effectLst>
                  <a:outerShdw blurRad="38100" dist="38100" dir="2700000" algn="tl">
                    <a:srgbClr val="FFFFFF"/>
                  </a:outerShdw>
                </a:effectLst>
              </a:rPr>
              <a:t>Classification of hazards</a:t>
            </a:r>
            <a:r>
              <a:rPr lang="en-PH" sz="4100">
                <a:solidFill>
                  <a:srgbClr val="000000"/>
                </a:solidFill>
              </a:rPr>
              <a:t/>
            </a:r>
            <a:br>
              <a:rPr lang="en-PH" sz="4100">
                <a:solidFill>
                  <a:srgbClr val="000000"/>
                </a:solidFill>
              </a:rPr>
            </a:br>
            <a:endParaRPr lang="en-PH" sz="4100">
              <a:solidFill>
                <a:srgbClr val="000000"/>
              </a:solidFill>
            </a:endParaRPr>
          </a:p>
        </p:txBody>
      </p:sp>
      <p:sp>
        <p:nvSpPr>
          <p:cNvPr id="8" name="Rectangle 7"/>
          <p:cNvSpPr/>
          <p:nvPr/>
        </p:nvSpPr>
        <p:spPr>
          <a:xfrm>
            <a:off x="4038600" y="2514600"/>
            <a:ext cx="3886200" cy="2547938"/>
          </a:xfrm>
          <a:prstGeom prst="rect">
            <a:avLst/>
          </a:prstGeom>
        </p:spPr>
        <p:txBody>
          <a:bodyPr>
            <a:spAutoFit/>
          </a:bodyPr>
          <a:lstStyle>
            <a:lvl1pPr marL="411163" eaLnBrk="0" hangingPunct="0">
              <a:defRPr sz="2400">
                <a:solidFill>
                  <a:schemeClr val="tx1"/>
                </a:solidFill>
                <a:latin typeface="Arial" panose="020B0604020202020204" pitchFamily="34" charset="0"/>
                <a:ea typeface="ＭＳ Ｐゴシック" panose="020B0600070205080204" pitchFamily="34" charset="-128"/>
              </a:defRPr>
            </a:lvl1pPr>
            <a:lvl2pPr marL="7397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120000"/>
              </a:lnSpc>
            </a:pPr>
            <a:r>
              <a:rPr lang="en-US" sz="2800" b="1">
                <a:solidFill>
                  <a:srgbClr val="000000"/>
                </a:solidFill>
                <a:effectLst>
                  <a:outerShdw blurRad="38100" dist="38100" dir="2700000" algn="tl">
                    <a:srgbClr val="FFFFFF"/>
                  </a:outerShdw>
                </a:effectLst>
                <a:latin typeface="Calibri" panose="020F0502020204030204" pitchFamily="34" charset="0"/>
              </a:rPr>
              <a:t>4. Biological</a:t>
            </a:r>
            <a:endParaRPr lang="en-US" sz="2800">
              <a:solidFill>
                <a:srgbClr val="000000"/>
              </a:solidFill>
              <a:effectLst>
                <a:outerShdw blurRad="38100" dist="38100" dir="2700000" algn="tl">
                  <a:srgbClr val="FFFFFF"/>
                </a:outerShdw>
              </a:effectLst>
              <a:latin typeface="Calibri" panose="020F0502020204030204" pitchFamily="34" charset="0"/>
            </a:endParaRPr>
          </a:p>
          <a:p>
            <a:pPr lvl="1" eaLnBrk="1" hangingPunct="1">
              <a:lnSpc>
                <a:spcPct val="90000"/>
              </a:lnSpc>
              <a:buClr>
                <a:srgbClr val="000099"/>
              </a:buClr>
              <a:buFont typeface="Wingdings" panose="05000000000000000000" pitchFamily="2" charset="2"/>
              <a:buNone/>
            </a:pPr>
            <a:r>
              <a:rPr lang="en-US" sz="2800" b="1">
                <a:solidFill>
                  <a:srgbClr val="000000"/>
                </a:solidFill>
                <a:effectLst>
                  <a:outerShdw blurRad="38100" dist="38100" dir="2700000" algn="tl">
                    <a:srgbClr val="FFFFFF"/>
                  </a:outerShdw>
                </a:effectLst>
                <a:latin typeface="Calibri" panose="020F0502020204030204" pitchFamily="34" charset="0"/>
              </a:rPr>
              <a:t>*</a:t>
            </a:r>
            <a:r>
              <a:rPr lang="en-US" sz="2800">
                <a:solidFill>
                  <a:srgbClr val="000000"/>
                </a:solidFill>
                <a:effectLst>
                  <a:outerShdw blurRad="38100" dist="38100" dir="2700000" algn="tl">
                    <a:srgbClr val="FFFFFF"/>
                  </a:outerShdw>
                </a:effectLst>
                <a:latin typeface="Calibri" panose="020F0502020204030204" pitchFamily="34" charset="0"/>
              </a:rPr>
              <a:t> bacteria</a:t>
            </a:r>
          </a:p>
          <a:p>
            <a:pPr lvl="1" eaLnBrk="1" hangingPunct="1">
              <a:lnSpc>
                <a:spcPct val="90000"/>
              </a:lnSpc>
              <a:buClr>
                <a:srgbClr val="000099"/>
              </a:buClr>
              <a:buFont typeface="Wingdings" panose="05000000000000000000" pitchFamily="2" charset="2"/>
              <a:buNone/>
            </a:pPr>
            <a:r>
              <a:rPr lang="en-US" sz="2800" b="1">
                <a:solidFill>
                  <a:srgbClr val="000000"/>
                </a:solidFill>
                <a:effectLst>
                  <a:outerShdw blurRad="38100" dist="38100" dir="2700000" algn="tl">
                    <a:srgbClr val="FFFFFF"/>
                  </a:outerShdw>
                </a:effectLst>
                <a:latin typeface="Calibri" panose="020F0502020204030204" pitchFamily="34" charset="0"/>
              </a:rPr>
              <a:t>*</a:t>
            </a:r>
            <a:r>
              <a:rPr lang="en-US" sz="2800">
                <a:solidFill>
                  <a:srgbClr val="000000"/>
                </a:solidFill>
                <a:effectLst>
                  <a:outerShdw blurRad="38100" dist="38100" dir="2700000" algn="tl">
                    <a:srgbClr val="FFFFFF"/>
                  </a:outerShdw>
                </a:effectLst>
                <a:latin typeface="Calibri" panose="020F0502020204030204" pitchFamily="34" charset="0"/>
              </a:rPr>
              <a:t> virus</a:t>
            </a:r>
          </a:p>
          <a:p>
            <a:pPr lvl="1" eaLnBrk="1" hangingPunct="1">
              <a:lnSpc>
                <a:spcPct val="90000"/>
              </a:lnSpc>
              <a:buClr>
                <a:srgbClr val="000099"/>
              </a:buClr>
            </a:pPr>
            <a:r>
              <a:rPr lang="en-US" sz="2800" b="1">
                <a:solidFill>
                  <a:srgbClr val="000000"/>
                </a:solidFill>
                <a:effectLst>
                  <a:outerShdw blurRad="38100" dist="38100" dir="2700000" algn="tl">
                    <a:srgbClr val="FFFFFF"/>
                  </a:outerShdw>
                </a:effectLst>
                <a:latin typeface="Calibri" panose="020F0502020204030204" pitchFamily="34" charset="0"/>
              </a:rPr>
              <a:t>* </a:t>
            </a:r>
            <a:r>
              <a:rPr lang="en-US" sz="2800">
                <a:solidFill>
                  <a:srgbClr val="000000"/>
                </a:solidFill>
                <a:effectLst>
                  <a:outerShdw blurRad="38100" dist="38100" dir="2700000" algn="tl">
                    <a:srgbClr val="FFFFFF"/>
                  </a:outerShdw>
                </a:effectLst>
                <a:latin typeface="Calibri" panose="020F0502020204030204" pitchFamily="34" charset="0"/>
              </a:rPr>
              <a:t>Fungi </a:t>
            </a:r>
          </a:p>
          <a:p>
            <a:pPr lvl="1" eaLnBrk="1" hangingPunct="1">
              <a:lnSpc>
                <a:spcPct val="90000"/>
              </a:lnSpc>
              <a:buClr>
                <a:srgbClr val="000099"/>
              </a:buClr>
            </a:pPr>
            <a:endParaRPr lang="en-US" sz="2800">
              <a:solidFill>
                <a:srgbClr val="000000"/>
              </a:solidFill>
              <a:effectLst>
                <a:outerShdw blurRad="38100" dist="38100" dir="2700000" algn="tl">
                  <a:srgbClr val="FFFFFF"/>
                </a:outerShdw>
              </a:effectLst>
              <a:latin typeface="Calibri" panose="020F0502020204030204" pitchFamily="34" charset="0"/>
            </a:endParaRPr>
          </a:p>
          <a:p>
            <a:pPr lvl="1" eaLnBrk="1" hangingPunct="1">
              <a:lnSpc>
                <a:spcPct val="90000"/>
              </a:lnSpc>
              <a:buClr>
                <a:srgbClr val="000099"/>
              </a:buClr>
            </a:pPr>
            <a:r>
              <a:rPr lang="en-US" sz="2800" b="1">
                <a:solidFill>
                  <a:srgbClr val="000000"/>
                </a:solidFill>
                <a:effectLst>
                  <a:outerShdw blurRad="38100" dist="38100" dir="2700000" algn="tl">
                    <a:srgbClr val="FFFFFF"/>
                  </a:outerShdw>
                </a:effectLst>
                <a:latin typeface="Calibri" panose="020F0502020204030204" pitchFamily="34" charset="0"/>
              </a:rPr>
              <a:t>5. Ergonomic</a:t>
            </a:r>
          </a:p>
        </p:txBody>
      </p:sp>
    </p:spTree>
    <p:extLst>
      <p:ext uri="{BB962C8B-B14F-4D97-AF65-F5344CB8AC3E}">
        <p14:creationId xmlns:p14="http://schemas.microsoft.com/office/powerpoint/2010/main" val="3908691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95400"/>
            <a:ext cx="8229600" cy="1143000"/>
          </a:xfrm>
        </p:spPr>
        <p:txBody>
          <a:bodyPr wrap="square" numCol="1" anchorCtr="0" compatLnSpc="1">
            <a:prstTxWarp prst="textNoShape">
              <a:avLst/>
            </a:prstTxWarp>
            <a:normAutofit fontScale="90000"/>
          </a:bodyPr>
          <a:lstStyle/>
          <a:p>
            <a:r>
              <a:rPr lang="en-US" sz="4100" b="1">
                <a:solidFill>
                  <a:srgbClr val="000000"/>
                </a:solidFill>
                <a:effectLst>
                  <a:outerShdw blurRad="38100" dist="38100" dir="2700000" algn="tl">
                    <a:srgbClr val="FFFFFF"/>
                  </a:outerShdw>
                </a:effectLst>
              </a:rPr>
              <a:t>Hazard control measures</a:t>
            </a:r>
            <a:r>
              <a:rPr lang="en-PH" sz="4100">
                <a:solidFill>
                  <a:srgbClr val="000000"/>
                </a:solidFill>
              </a:rPr>
              <a:t/>
            </a:r>
            <a:br>
              <a:rPr lang="en-PH" sz="4100">
                <a:solidFill>
                  <a:srgbClr val="000000"/>
                </a:solidFill>
              </a:rPr>
            </a:br>
            <a:endParaRPr lang="en-PH" sz="4100">
              <a:solidFill>
                <a:srgbClr val="000000"/>
              </a:solidFill>
            </a:endParaRPr>
          </a:p>
        </p:txBody>
      </p:sp>
      <p:sp>
        <p:nvSpPr>
          <p:cNvPr id="3" name="Content Placeholder 2"/>
          <p:cNvSpPr>
            <a:spLocks noGrp="1"/>
          </p:cNvSpPr>
          <p:nvPr>
            <p:ph idx="1"/>
          </p:nvPr>
        </p:nvSpPr>
        <p:spPr>
          <a:xfrm>
            <a:off x="3200400" y="2667000"/>
            <a:ext cx="3581400" cy="2438400"/>
          </a:xfrm>
        </p:spPr>
        <p:txBody>
          <a:bodyPr rtlCol="0">
            <a:normAutofit/>
          </a:bodyPr>
          <a:lstStyle/>
          <a:p>
            <a:pPr marL="577850" indent="-577850">
              <a:buSzPct val="75000"/>
              <a:buFont typeface="Wingdings"/>
              <a:buChar char=""/>
              <a:defRPr/>
            </a:pPr>
            <a:r>
              <a:rPr lang="en-US" dirty="0" smtClean="0">
                <a:effectLst>
                  <a:outerShdw blurRad="50800" dist="38100" dir="2700000" algn="tl" rotWithShape="0">
                    <a:prstClr val="black">
                      <a:alpha val="40000"/>
                    </a:prstClr>
                  </a:outerShdw>
                </a:effectLst>
                <a:ea typeface="+mn-ea"/>
              </a:rPr>
              <a:t>Engineering</a:t>
            </a:r>
          </a:p>
          <a:p>
            <a:pPr marL="577850" indent="-577850">
              <a:buSzPct val="75000"/>
              <a:buFont typeface="Wingdings"/>
              <a:buChar char=""/>
              <a:defRPr/>
            </a:pPr>
            <a:r>
              <a:rPr lang="en-US" dirty="0" smtClean="0">
                <a:effectLst>
                  <a:outerShdw blurRad="50800" dist="38100" dir="2700000" algn="tl" rotWithShape="0">
                    <a:prstClr val="black">
                      <a:alpha val="40000"/>
                    </a:prstClr>
                  </a:outerShdw>
                </a:effectLst>
                <a:ea typeface="+mn-ea"/>
              </a:rPr>
              <a:t>Administrative</a:t>
            </a:r>
          </a:p>
          <a:p>
            <a:pPr marL="577850" indent="-577850">
              <a:buSzPct val="75000"/>
              <a:buFont typeface="Wingdings"/>
              <a:buChar char=""/>
              <a:defRPr/>
            </a:pPr>
            <a:r>
              <a:rPr lang="en-US" dirty="0" smtClean="0">
                <a:effectLst>
                  <a:outerShdw blurRad="50800" dist="38100" dir="2700000" algn="tl" rotWithShape="0">
                    <a:prstClr val="black">
                      <a:alpha val="40000"/>
                    </a:prstClr>
                  </a:outerShdw>
                </a:effectLst>
                <a:ea typeface="+mn-ea"/>
              </a:rPr>
              <a:t>PPE</a:t>
            </a:r>
          </a:p>
          <a:p>
            <a:pPr marL="411480">
              <a:buNone/>
              <a:defRPr/>
            </a:pPr>
            <a:endParaRPr lang="en-PH" dirty="0">
              <a:ea typeface="+mn-ea"/>
            </a:endParaRPr>
          </a:p>
        </p:txBody>
      </p:sp>
    </p:spTree>
    <p:extLst>
      <p:ext uri="{BB962C8B-B14F-4D97-AF65-F5344CB8AC3E}">
        <p14:creationId xmlns:p14="http://schemas.microsoft.com/office/powerpoint/2010/main" val="308809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1143000"/>
            <a:ext cx="8229600" cy="1143000"/>
          </a:xfrm>
        </p:spPr>
        <p:txBody>
          <a:bodyPr wrap="square" numCol="1" anchorCtr="0" compatLnSpc="1">
            <a:prstTxWarp prst="textNoShape">
              <a:avLst/>
            </a:prstTxWarp>
            <a:normAutofit fontScale="90000"/>
          </a:bodyPr>
          <a:lstStyle/>
          <a:p>
            <a:r>
              <a:rPr lang="en-US" sz="4100" b="1">
                <a:solidFill>
                  <a:srgbClr val="000000"/>
                </a:solidFill>
                <a:effectLst>
                  <a:outerShdw blurRad="38100" dist="38100" dir="2700000" algn="tl">
                    <a:srgbClr val="FFFFFF"/>
                  </a:outerShdw>
                </a:effectLst>
              </a:rPr>
              <a:t>PROGRAM TO INTRODUCE PPE</a:t>
            </a:r>
            <a:r>
              <a:rPr lang="en-PH" sz="4100">
                <a:solidFill>
                  <a:srgbClr val="000000"/>
                </a:solidFill>
              </a:rPr>
              <a:t/>
            </a:r>
            <a:br>
              <a:rPr lang="en-PH" sz="4100">
                <a:solidFill>
                  <a:srgbClr val="000000"/>
                </a:solidFill>
              </a:rPr>
            </a:br>
            <a:endParaRPr lang="en-PH" sz="4100">
              <a:solidFill>
                <a:srgbClr val="000000"/>
              </a:solidFill>
            </a:endParaRPr>
          </a:p>
        </p:txBody>
      </p:sp>
      <p:sp>
        <p:nvSpPr>
          <p:cNvPr id="3" name="Content Placeholder 2"/>
          <p:cNvSpPr>
            <a:spLocks noGrp="1"/>
          </p:cNvSpPr>
          <p:nvPr>
            <p:ph idx="1"/>
          </p:nvPr>
        </p:nvSpPr>
        <p:spPr>
          <a:xfrm>
            <a:off x="2133600" y="2362200"/>
            <a:ext cx="4800600" cy="3886200"/>
          </a:xfrm>
        </p:spPr>
        <p:txBody>
          <a:bodyPr rtlCol="0">
            <a:normAutofit/>
          </a:bodyPr>
          <a:lstStyle/>
          <a:p>
            <a:pPr marL="411480">
              <a:buNone/>
              <a:defRPr/>
            </a:pPr>
            <a:r>
              <a:rPr lang="en-US" dirty="0">
                <a:effectLst>
                  <a:outerShdw blurRad="50800" dist="38100" dir="2700000" algn="tl" rotWithShape="0">
                    <a:prstClr val="black">
                      <a:alpha val="40000"/>
                    </a:prstClr>
                  </a:outerShdw>
                </a:effectLst>
              </a:rPr>
              <a:t>1. Written Policy</a:t>
            </a:r>
          </a:p>
          <a:p>
            <a:pPr marL="411480">
              <a:buNone/>
              <a:defRPr/>
            </a:pPr>
            <a:r>
              <a:rPr lang="en-US" dirty="0">
                <a:effectLst>
                  <a:outerShdw blurRad="50800" dist="38100" dir="2700000" algn="tl" rotWithShape="0">
                    <a:prstClr val="black">
                      <a:alpha val="40000"/>
                    </a:prstClr>
                  </a:outerShdw>
                </a:effectLst>
              </a:rPr>
              <a:t>2. Proper Selection of PPE</a:t>
            </a:r>
          </a:p>
          <a:p>
            <a:pPr marL="411480">
              <a:buNone/>
              <a:defRPr/>
            </a:pPr>
            <a:r>
              <a:rPr lang="en-US" dirty="0">
                <a:effectLst>
                  <a:outerShdw blurRad="50800" dist="38100" dir="2700000" algn="tl" rotWithShape="0">
                    <a:prstClr val="black">
                      <a:alpha val="40000"/>
                    </a:prstClr>
                  </a:outerShdw>
                </a:effectLst>
              </a:rPr>
              <a:t>3. Proper Training</a:t>
            </a:r>
          </a:p>
          <a:p>
            <a:pPr marL="411480">
              <a:buNone/>
              <a:defRPr/>
            </a:pPr>
            <a:r>
              <a:rPr lang="en-US" dirty="0">
                <a:effectLst>
                  <a:outerShdw blurRad="50800" dist="38100" dir="2700000" algn="tl" rotWithShape="0">
                    <a:prstClr val="black">
                      <a:alpha val="40000"/>
                    </a:prstClr>
                  </a:outerShdw>
                </a:effectLst>
              </a:rPr>
              <a:t>4. Maintenance Program</a:t>
            </a:r>
          </a:p>
          <a:p>
            <a:pPr marL="411480">
              <a:buNone/>
              <a:defRPr/>
            </a:pPr>
            <a:r>
              <a:rPr lang="en-US" dirty="0">
                <a:effectLst>
                  <a:outerShdw blurRad="50800" dist="38100" dir="2700000" algn="tl" rotWithShape="0">
                    <a:prstClr val="black">
                      <a:alpha val="40000"/>
                    </a:prstClr>
                  </a:outerShdw>
                </a:effectLst>
              </a:rPr>
              <a:t>5. Incentive System</a:t>
            </a:r>
          </a:p>
          <a:p>
            <a:pPr marL="411480">
              <a:buNone/>
              <a:defRPr/>
            </a:pPr>
            <a:r>
              <a:rPr lang="en-US" dirty="0">
                <a:effectLst>
                  <a:outerShdw blurRad="50800" dist="38100" dir="2700000" algn="tl" rotWithShape="0">
                    <a:prstClr val="black">
                      <a:alpha val="40000"/>
                    </a:prstClr>
                  </a:outerShdw>
                </a:effectLst>
              </a:rPr>
              <a:t>6. Enforcement</a:t>
            </a:r>
          </a:p>
          <a:p>
            <a:pPr marL="411480">
              <a:buFont typeface="Wingdings"/>
              <a:buChar char=""/>
              <a:defRPr/>
            </a:pPr>
            <a:endParaRPr lang="en-PH" dirty="0">
              <a:ea typeface="+mn-ea"/>
            </a:endParaRPr>
          </a:p>
        </p:txBody>
      </p:sp>
      <p:pic>
        <p:nvPicPr>
          <p:cNvPr id="4" name="Picture 9" descr="l103_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1" y="2133600"/>
            <a:ext cx="3419475"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8021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loud skipper design templa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name="Cloud skipper design template" id="{30DBBF30-EDA2-4408-9702-3B0A8AED6F12}" vid="{0F128B79-39D4-4007-9EC6-E245A2CC91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A1AFEDE-5CAF-4D05-AC35-0F55C5366E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Cloud skipper design slides</Template>
  <TotalTime>0</TotalTime>
  <Words>2601</Words>
  <Application>Microsoft Office PowerPoint</Application>
  <PresentationFormat>Widescreen</PresentationFormat>
  <Paragraphs>423</Paragraphs>
  <Slides>57</Slides>
  <Notes>42</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57</vt:i4>
      </vt:variant>
    </vt:vector>
  </HeadingPairs>
  <TitlesOfParts>
    <vt:vector size="71" baseType="lpstr">
      <vt:lpstr>ＭＳ Ｐゴシック</vt:lpstr>
      <vt:lpstr>Arial</vt:lpstr>
      <vt:lpstr>Arial Black</vt:lpstr>
      <vt:lpstr>Calibri</vt:lpstr>
      <vt:lpstr>Cambria</vt:lpstr>
      <vt:lpstr>Impact</vt:lpstr>
      <vt:lpstr>Symbol</vt:lpstr>
      <vt:lpstr>Tahoma</vt:lpstr>
      <vt:lpstr>Times New Roman</vt:lpstr>
      <vt:lpstr>Verdana</vt:lpstr>
      <vt:lpstr>Wingdings</vt:lpstr>
      <vt:lpstr>Wingdings 2</vt:lpstr>
      <vt:lpstr>Cloud skipper design template</vt:lpstr>
      <vt:lpstr>Photo Editor Photo</vt:lpstr>
      <vt:lpstr>COSH CONSTRUCTION  OCCUPATIONAL SAFETY &amp; HEALTH COURSE</vt:lpstr>
      <vt:lpstr>Objectives </vt:lpstr>
      <vt:lpstr>Rule 1080 Personal Protective Equipment and Devices</vt:lpstr>
      <vt:lpstr>Rule 1080 Personal Protective Equipment and Devices</vt:lpstr>
      <vt:lpstr>Defining hazards </vt:lpstr>
      <vt:lpstr>Classification of hazards </vt:lpstr>
      <vt:lpstr>Classification of hazards </vt:lpstr>
      <vt:lpstr>Hazard control measures </vt:lpstr>
      <vt:lpstr>PROGRAM TO INTRODUCE PPE </vt:lpstr>
      <vt:lpstr>Proper Training </vt:lpstr>
      <vt:lpstr>Proper Training </vt:lpstr>
      <vt:lpstr>PowerPoint Presentation</vt:lpstr>
      <vt:lpstr>PowerPoint Presentation</vt:lpstr>
      <vt:lpstr>PowerPoint Presentation</vt:lpstr>
      <vt:lpstr>PowerPoint Presentation</vt:lpstr>
      <vt:lpstr>TYPES OF HARD HAT </vt:lpstr>
      <vt:lpstr>TYPES OF HARD HAT </vt:lpstr>
      <vt:lpstr>PowerPoint Presentation</vt:lpstr>
      <vt:lpstr>HEARING PROTECTION </vt:lpstr>
      <vt:lpstr>HEARING PROTECTION </vt:lpstr>
      <vt:lpstr>PowerPoint Presentation</vt:lpstr>
      <vt:lpstr>EYE AND FACE PROTECTION </vt:lpstr>
      <vt:lpstr>EYE AND FACE PROTECTION </vt:lpstr>
      <vt:lpstr>TYPES OF EYE AND FACE PROTECTION </vt:lpstr>
      <vt:lpstr>TYPES OF EYE AND FACE PROTECTION </vt:lpstr>
      <vt:lpstr>TYPES OF EYE AND FACE PROTECTION </vt:lpstr>
      <vt:lpstr>PowerPoint Presentation</vt:lpstr>
      <vt:lpstr>PowerPoint Presentation</vt:lpstr>
      <vt:lpstr>PowerPoint Presentation</vt:lpstr>
      <vt:lpstr>PowerPoint Presentation</vt:lpstr>
      <vt:lpstr>PowerPoint Presentation</vt:lpstr>
      <vt:lpstr>PowerPoint Presentation</vt:lpstr>
      <vt:lpstr>FOOT PROTECTION </vt:lpstr>
      <vt:lpstr>FOOT PROTECTION </vt:lpstr>
      <vt:lpstr>FOOT PROTECTION </vt:lpstr>
      <vt:lpstr>FOOT PROTECTION </vt:lpstr>
      <vt:lpstr>SPECIAL PURPOSE SAFETY SHOES </vt:lpstr>
      <vt:lpstr>HAND PROTECTION</vt:lpstr>
      <vt:lpstr>HAND PROTECTION</vt:lpstr>
      <vt:lpstr>HAND PROTECTION</vt:lpstr>
      <vt:lpstr>HAND PROTECTION</vt:lpstr>
      <vt:lpstr>HAND PROTECTION</vt:lpstr>
      <vt:lpstr>HAND PROTECTION</vt:lpstr>
      <vt:lpstr>PowerPoint Presentation</vt:lpstr>
      <vt:lpstr>PowerPoint Presentation</vt:lpstr>
      <vt:lpstr>PowerPoint Presentation</vt:lpstr>
      <vt:lpstr>PowerPoint Presentation</vt:lpstr>
      <vt:lpstr>BODY PROTECTION</vt:lpstr>
      <vt:lpstr>BODY PROTECTION</vt:lpstr>
      <vt:lpstr>Working Over or Near Water</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2016-05-01T03:37:28Z</dcterms:created>
  <dcterms:modified xsi:type="dcterms:W3CDTF">2017-08-21T09:12:20Z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TC034605089991</vt:lpwstr>
  </property>
</Properties>
</file>