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9"/>
  </p:notesMasterIdLst>
  <p:sldIdLst>
    <p:sldId id="256" r:id="rId2"/>
    <p:sldId id="257" r:id="rId3"/>
    <p:sldId id="288" r:id="rId4"/>
    <p:sldId id="289" r:id="rId5"/>
    <p:sldId id="290" r:id="rId6"/>
    <p:sldId id="291" r:id="rId7"/>
    <p:sldId id="300" r:id="rId8"/>
    <p:sldId id="301" r:id="rId9"/>
    <p:sldId id="302" r:id="rId10"/>
    <p:sldId id="303" r:id="rId11"/>
    <p:sldId id="304" r:id="rId12"/>
    <p:sldId id="305" r:id="rId13"/>
    <p:sldId id="306" r:id="rId14"/>
    <p:sldId id="307" r:id="rId15"/>
    <p:sldId id="292" r:id="rId16"/>
    <p:sldId id="293" r:id="rId17"/>
    <p:sldId id="310" r:id="rId18"/>
    <p:sldId id="311" r:id="rId19"/>
    <p:sldId id="309" r:id="rId20"/>
    <p:sldId id="308" r:id="rId21"/>
    <p:sldId id="312" r:id="rId22"/>
    <p:sldId id="320" r:id="rId23"/>
    <p:sldId id="321" r:id="rId24"/>
    <p:sldId id="322" r:id="rId25"/>
    <p:sldId id="313" r:id="rId26"/>
    <p:sldId id="314" r:id="rId27"/>
    <p:sldId id="315" r:id="rId28"/>
    <p:sldId id="316" r:id="rId29"/>
    <p:sldId id="317" r:id="rId30"/>
    <p:sldId id="318" r:id="rId31"/>
    <p:sldId id="319" r:id="rId32"/>
    <p:sldId id="323" r:id="rId33"/>
    <p:sldId id="324" r:id="rId34"/>
    <p:sldId id="325" r:id="rId35"/>
    <p:sldId id="326" r:id="rId36"/>
    <p:sldId id="327" r:id="rId37"/>
    <p:sldId id="279" r:id="rId38"/>
  </p:sldIdLst>
  <p:sldSz cx="9144000" cy="6858000" type="screen4x3"/>
  <p:notesSz cx="6858000" cy="9144000"/>
  <p:defaultTextStyle>
    <a:defPPr>
      <a:defRPr lang="fil-PH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l-P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38CA32-AE87-4717-8489-09FAEDBAE484}" type="datetimeFigureOut">
              <a:rPr lang="fil-PH" smtClean="0"/>
              <a:t>9/16/2017</a:t>
            </a:fld>
            <a:endParaRPr lang="fil-P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l-P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l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l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1BD577-12F4-442D-81B2-5A763E4B75EE}" type="slidenum">
              <a:rPr lang="fil-PH" smtClean="0"/>
              <a:t>‹#›</a:t>
            </a:fld>
            <a:endParaRPr lang="fil-PH"/>
          </a:p>
        </p:txBody>
      </p:sp>
    </p:spTree>
    <p:extLst>
      <p:ext uri="{BB962C8B-B14F-4D97-AF65-F5344CB8AC3E}">
        <p14:creationId xmlns:p14="http://schemas.microsoft.com/office/powerpoint/2010/main" val="1043000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F2DE9-C48D-4CD4-A64F-DF1B40CF9EE5}" type="datetimeFigureOut">
              <a:rPr lang="fil-PH" smtClean="0"/>
              <a:t>9/16/2017</a:t>
            </a:fld>
            <a:endParaRPr lang="fil-PH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7DDE00B-5CFE-47E5-9C34-09AE19DCD250}" type="slidenum">
              <a:rPr lang="fil-PH" smtClean="0"/>
              <a:t>‹#›</a:t>
            </a:fld>
            <a:endParaRPr lang="fil-PH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il-P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F2DE9-C48D-4CD4-A64F-DF1B40CF9EE5}" type="datetimeFigureOut">
              <a:rPr lang="fil-PH" smtClean="0"/>
              <a:t>9/16/2017</a:t>
            </a:fld>
            <a:endParaRPr lang="fil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l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DE00B-5CFE-47E5-9C34-09AE19DCD250}" type="slidenum">
              <a:rPr lang="fil-PH" smtClean="0"/>
              <a:t>‹#›</a:t>
            </a:fld>
            <a:endParaRPr lang="fil-P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F2DE9-C48D-4CD4-A64F-DF1B40CF9EE5}" type="datetimeFigureOut">
              <a:rPr lang="fil-PH" smtClean="0"/>
              <a:t>9/16/2017</a:t>
            </a:fld>
            <a:endParaRPr lang="fil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l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DE00B-5CFE-47E5-9C34-09AE19DCD250}" type="slidenum">
              <a:rPr lang="fil-PH" smtClean="0"/>
              <a:t>‹#›</a:t>
            </a:fld>
            <a:endParaRPr lang="fil-P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F2DE9-C48D-4CD4-A64F-DF1B40CF9EE5}" type="datetimeFigureOut">
              <a:rPr lang="fil-PH" smtClean="0"/>
              <a:t>9/16/2017</a:t>
            </a:fld>
            <a:endParaRPr lang="fil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l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DE00B-5CFE-47E5-9C34-09AE19DCD250}" type="slidenum">
              <a:rPr lang="fil-PH" smtClean="0"/>
              <a:t>‹#›</a:t>
            </a:fld>
            <a:endParaRPr lang="fil-P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F2DE9-C48D-4CD4-A64F-DF1B40CF9EE5}" type="datetimeFigureOut">
              <a:rPr lang="fil-PH" smtClean="0"/>
              <a:t>9/16/2017</a:t>
            </a:fld>
            <a:endParaRPr lang="fil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l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DE00B-5CFE-47E5-9C34-09AE19DCD250}" type="slidenum">
              <a:rPr lang="fil-PH" smtClean="0"/>
              <a:t>‹#›</a:t>
            </a:fld>
            <a:endParaRPr lang="fil-PH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F2DE9-C48D-4CD4-A64F-DF1B40CF9EE5}" type="datetimeFigureOut">
              <a:rPr lang="fil-PH" smtClean="0"/>
              <a:t>9/16/2017</a:t>
            </a:fld>
            <a:endParaRPr lang="fil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l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DE00B-5CFE-47E5-9C34-09AE19DCD250}" type="slidenum">
              <a:rPr lang="fil-PH" smtClean="0"/>
              <a:t>‹#›</a:t>
            </a:fld>
            <a:endParaRPr lang="fil-PH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F2DE9-C48D-4CD4-A64F-DF1B40CF9EE5}" type="datetimeFigureOut">
              <a:rPr lang="fil-PH" smtClean="0"/>
              <a:t>9/16/2017</a:t>
            </a:fld>
            <a:endParaRPr lang="fil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l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DE00B-5CFE-47E5-9C34-09AE19DCD250}" type="slidenum">
              <a:rPr lang="fil-PH" smtClean="0"/>
              <a:t>‹#›</a:t>
            </a:fld>
            <a:endParaRPr lang="fil-PH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F2DE9-C48D-4CD4-A64F-DF1B40CF9EE5}" type="datetimeFigureOut">
              <a:rPr lang="fil-PH" smtClean="0"/>
              <a:t>9/16/2017</a:t>
            </a:fld>
            <a:endParaRPr lang="fil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l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DE00B-5CFE-47E5-9C34-09AE19DCD250}" type="slidenum">
              <a:rPr lang="fil-PH" smtClean="0"/>
              <a:t>‹#›</a:t>
            </a:fld>
            <a:endParaRPr lang="fil-P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F2DE9-C48D-4CD4-A64F-DF1B40CF9EE5}" type="datetimeFigureOut">
              <a:rPr lang="fil-PH" smtClean="0"/>
              <a:t>9/16/2017</a:t>
            </a:fld>
            <a:endParaRPr lang="fil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l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DE00B-5CFE-47E5-9C34-09AE19DCD250}" type="slidenum">
              <a:rPr lang="fil-PH" smtClean="0"/>
              <a:t>‹#›</a:t>
            </a:fld>
            <a:endParaRPr lang="fil-P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F2DE9-C48D-4CD4-A64F-DF1B40CF9EE5}" type="datetimeFigureOut">
              <a:rPr lang="fil-PH" smtClean="0"/>
              <a:t>9/16/2017</a:t>
            </a:fld>
            <a:endParaRPr lang="fil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l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DE00B-5CFE-47E5-9C34-09AE19DCD250}" type="slidenum">
              <a:rPr lang="fil-PH" smtClean="0"/>
              <a:t>‹#›</a:t>
            </a:fld>
            <a:endParaRPr lang="fil-P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F2DE9-C48D-4CD4-A64F-DF1B40CF9EE5}" type="datetimeFigureOut">
              <a:rPr lang="fil-PH" smtClean="0"/>
              <a:t>9/16/2017</a:t>
            </a:fld>
            <a:endParaRPr lang="fil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l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DE00B-5CFE-47E5-9C34-09AE19DCD250}" type="slidenum">
              <a:rPr lang="fil-PH" smtClean="0"/>
              <a:t>‹#›</a:t>
            </a:fld>
            <a:endParaRPr lang="fil-P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A89F2DE9-C48D-4CD4-A64F-DF1B40CF9EE5}" type="datetimeFigureOut">
              <a:rPr lang="fil-PH" smtClean="0"/>
              <a:t>9/16/2017</a:t>
            </a:fld>
            <a:endParaRPr lang="fil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fil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97DDE00B-5CFE-47E5-9C34-09AE19DCD250}" type="slidenum">
              <a:rPr lang="fil-PH" smtClean="0"/>
              <a:t>‹#›</a:t>
            </a:fld>
            <a:endParaRPr lang="fil-PH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1066800"/>
            <a:ext cx="7772400" cy="2209800"/>
          </a:xfrm>
        </p:spPr>
        <p:txBody>
          <a:bodyPr/>
          <a:lstStyle/>
          <a:p>
            <a:r>
              <a:rPr lang="fil-PH" b="1" dirty="0" smtClean="0">
                <a:solidFill>
                  <a:schemeClr val="tx1"/>
                </a:solidFill>
                <a:latin typeface="Arial Black" pitchFamily="34" charset="0"/>
              </a:rPr>
              <a:t>ELECTRICAL SAFETY</a:t>
            </a:r>
            <a:endParaRPr lang="fil-PH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810000"/>
            <a:ext cx="7086600" cy="1981200"/>
          </a:xfrm>
        </p:spPr>
        <p:txBody>
          <a:bodyPr>
            <a:noAutofit/>
          </a:bodyPr>
          <a:lstStyle/>
          <a:p>
            <a:pPr algn="l"/>
            <a:r>
              <a:rPr lang="fil-PH" sz="1800" b="1" dirty="0" smtClean="0">
                <a:solidFill>
                  <a:schemeClr val="tx1"/>
                </a:solidFill>
              </a:rPr>
              <a:t>Prepared by:</a:t>
            </a:r>
          </a:p>
          <a:p>
            <a:pPr algn="l"/>
            <a:endParaRPr lang="fil-PH" sz="1800" b="1" dirty="0">
              <a:solidFill>
                <a:schemeClr val="tx1"/>
              </a:solidFill>
            </a:endParaRPr>
          </a:p>
          <a:p>
            <a:pPr algn="l"/>
            <a:r>
              <a:rPr lang="fil-PH" b="1" dirty="0" smtClean="0">
                <a:solidFill>
                  <a:schemeClr val="tx1"/>
                </a:solidFill>
              </a:rPr>
              <a:t>DEXTER T. </a:t>
            </a:r>
            <a:r>
              <a:rPr lang="fil-PH" b="1" dirty="0">
                <a:solidFill>
                  <a:schemeClr val="tx1"/>
                </a:solidFill>
              </a:rPr>
              <a:t> </a:t>
            </a:r>
            <a:r>
              <a:rPr lang="fil-PH" b="1" dirty="0" smtClean="0">
                <a:solidFill>
                  <a:schemeClr val="tx1"/>
                </a:solidFill>
              </a:rPr>
              <a:t>MANIGBAS, RN</a:t>
            </a:r>
          </a:p>
          <a:p>
            <a:pPr algn="l"/>
            <a:r>
              <a:rPr lang="fil-PH" sz="1800" b="1" dirty="0" smtClean="0">
                <a:solidFill>
                  <a:schemeClr val="tx1"/>
                </a:solidFill>
              </a:rPr>
              <a:t>Accredited OSH Practitioner </a:t>
            </a:r>
          </a:p>
          <a:p>
            <a:pPr algn="l"/>
            <a:r>
              <a:rPr lang="fil-PH" sz="1800" b="1" dirty="0" smtClean="0">
                <a:solidFill>
                  <a:schemeClr val="tx1"/>
                </a:solidFill>
              </a:rPr>
              <a:t>Pollution Control Officer</a:t>
            </a:r>
          </a:p>
          <a:p>
            <a:pPr algn="l"/>
            <a:r>
              <a:rPr lang="fil-PH" sz="1800" b="1" dirty="0" smtClean="0">
                <a:solidFill>
                  <a:schemeClr val="tx1"/>
                </a:solidFill>
              </a:rPr>
              <a:t>Accredited Fire Safety Practitioner</a:t>
            </a:r>
          </a:p>
          <a:p>
            <a:pPr algn="l"/>
            <a:r>
              <a:rPr lang="fil-PH" sz="1800" b="1" dirty="0" smtClean="0">
                <a:solidFill>
                  <a:schemeClr val="tx1"/>
                </a:solidFill>
              </a:rPr>
              <a:t>Certified OSH Trainer</a:t>
            </a:r>
            <a:endParaRPr lang="fil-PH" sz="1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43155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lide 10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762000"/>
            <a:ext cx="3855509" cy="289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electrical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3352800"/>
            <a:ext cx="4114800" cy="289560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6104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762000"/>
          </a:xfrm>
        </p:spPr>
        <p:txBody>
          <a:bodyPr/>
          <a:lstStyle/>
          <a:p>
            <a:pPr algn="l"/>
            <a:r>
              <a:rPr lang="fil-PH" sz="4400" b="1" dirty="0" smtClean="0">
                <a:solidFill>
                  <a:schemeClr val="tx1"/>
                </a:solidFill>
              </a:rPr>
              <a:t>Splices</a:t>
            </a:r>
            <a:endParaRPr lang="fil-PH" sz="44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410200" cy="4525963"/>
          </a:xfrm>
        </p:spPr>
        <p:txBody>
          <a:bodyPr>
            <a:normAutofit/>
          </a:bodyPr>
          <a:lstStyle/>
          <a:p>
            <a:pPr lvl="1">
              <a:buClr>
                <a:schemeClr val="bg2"/>
              </a:buClr>
              <a:buFont typeface="Wingdings" pitchFamily="2" charset="2"/>
              <a:buChar char="§"/>
            </a:pPr>
            <a:r>
              <a:rPr lang="en-US" sz="2400" dirty="0">
                <a:solidFill>
                  <a:schemeClr val="tx1"/>
                </a:solidFill>
              </a:rPr>
              <a:t>Splicing devices suitable for </a:t>
            </a:r>
            <a:r>
              <a:rPr lang="en-US" sz="2400" dirty="0" smtClean="0">
                <a:solidFill>
                  <a:schemeClr val="tx1"/>
                </a:solidFill>
              </a:rPr>
              <a:t>use</a:t>
            </a:r>
            <a:endParaRPr lang="en-US" sz="1200" dirty="0">
              <a:solidFill>
                <a:schemeClr val="tx1"/>
              </a:solidFill>
            </a:endParaRPr>
          </a:p>
          <a:p>
            <a:pPr lvl="1">
              <a:buClr>
                <a:schemeClr val="bg2"/>
              </a:buClr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tx1"/>
                </a:solidFill>
              </a:rPr>
              <a:t>Welding/brazing/soldering</a:t>
            </a:r>
            <a:endParaRPr lang="en-US" sz="1100" dirty="0">
              <a:solidFill>
                <a:schemeClr val="tx1"/>
              </a:solidFill>
            </a:endParaRPr>
          </a:p>
          <a:p>
            <a:pPr lvl="1">
              <a:buClr>
                <a:schemeClr val="bg2"/>
              </a:buClr>
              <a:buFont typeface="Wingdings" pitchFamily="2" charset="2"/>
              <a:buChar char="§"/>
            </a:pPr>
            <a:r>
              <a:rPr lang="en-US" sz="2400" dirty="0">
                <a:solidFill>
                  <a:schemeClr val="tx1"/>
                </a:solidFill>
              </a:rPr>
              <a:t>Mechanically/electrically secure before </a:t>
            </a:r>
            <a:r>
              <a:rPr lang="en-US" sz="2400" dirty="0" smtClean="0">
                <a:solidFill>
                  <a:schemeClr val="tx1"/>
                </a:solidFill>
              </a:rPr>
              <a:t>soldering</a:t>
            </a:r>
            <a:endParaRPr lang="en-US" sz="1100" dirty="0">
              <a:solidFill>
                <a:schemeClr val="tx1"/>
              </a:solidFill>
            </a:endParaRPr>
          </a:p>
          <a:p>
            <a:pPr lvl="1">
              <a:buClr>
                <a:schemeClr val="bg2"/>
              </a:buClr>
              <a:buFont typeface="Wingdings" pitchFamily="2" charset="2"/>
              <a:buChar char="§"/>
            </a:pPr>
            <a:r>
              <a:rPr lang="en-US" sz="2400" dirty="0">
                <a:solidFill>
                  <a:schemeClr val="tx1"/>
                </a:solidFill>
              </a:rPr>
              <a:t>Covered with insulation equivalent to that of the </a:t>
            </a:r>
            <a:r>
              <a:rPr lang="en-US" sz="2400" dirty="0" smtClean="0">
                <a:solidFill>
                  <a:schemeClr val="tx1"/>
                </a:solidFill>
              </a:rPr>
              <a:t>conductors</a:t>
            </a:r>
            <a:endParaRPr lang="en-US" sz="1050" dirty="0">
              <a:solidFill>
                <a:schemeClr val="tx1"/>
              </a:solidFill>
            </a:endParaRPr>
          </a:p>
          <a:p>
            <a:pPr lvl="1">
              <a:buClr>
                <a:schemeClr val="bg2"/>
              </a:buClr>
              <a:buFont typeface="Wingdings" pitchFamily="2" charset="2"/>
              <a:buChar char="§"/>
            </a:pPr>
            <a:r>
              <a:rPr lang="en-US" sz="2400" dirty="0">
                <a:solidFill>
                  <a:schemeClr val="tx1"/>
                </a:solidFill>
              </a:rPr>
              <a:t>Insulating device suitable for purpose</a:t>
            </a:r>
          </a:p>
          <a:p>
            <a:endParaRPr lang="fil-PH" dirty="0"/>
          </a:p>
        </p:txBody>
      </p:sp>
      <p:pic>
        <p:nvPicPr>
          <p:cNvPr id="4" name="Picture 3" descr="DSC019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655618"/>
            <a:ext cx="2743200" cy="205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85416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14400"/>
          </a:xfrm>
        </p:spPr>
        <p:txBody>
          <a:bodyPr/>
          <a:lstStyle/>
          <a:p>
            <a:pPr algn="l"/>
            <a:r>
              <a:rPr lang="fil-PH" sz="4400" b="1" dirty="0" smtClean="0">
                <a:solidFill>
                  <a:schemeClr val="tx1"/>
                </a:solidFill>
              </a:rPr>
              <a:t>General Requirements:</a:t>
            </a:r>
            <a:endParaRPr lang="fil-PH" sz="44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3886200" cy="4221163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Each service, feeder, and branch circuit, at its disconnecting means or over current device, shall be legibly marked to indicate its purpose.</a:t>
            </a:r>
          </a:p>
          <a:p>
            <a:endParaRPr lang="fil-PH" sz="2800" dirty="0">
              <a:solidFill>
                <a:schemeClr val="tx1"/>
              </a:solidFill>
            </a:endParaRPr>
          </a:p>
        </p:txBody>
      </p:sp>
      <p:pic>
        <p:nvPicPr>
          <p:cNvPr id="4" name="Picture 3" descr="MVC-004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752600"/>
            <a:ext cx="4038600" cy="424815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96736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pPr algn="l"/>
            <a:r>
              <a:rPr lang="fil-PH" sz="4400" b="1" dirty="0" smtClean="0">
                <a:solidFill>
                  <a:schemeClr val="tx1"/>
                </a:solidFill>
              </a:rPr>
              <a:t>General Requirements:</a:t>
            </a:r>
            <a:endParaRPr lang="fil-PH" sz="44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4267200" cy="4602163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Live parts of electric equipment operating at 50 volts or more shall be guarded against accidental contact by cabinets or other forms of enclosures, or by another suitable method.</a:t>
            </a:r>
            <a:endParaRPr lang="fil-PH" sz="2800" dirty="0">
              <a:solidFill>
                <a:schemeClr val="tx1"/>
              </a:solidFill>
            </a:endParaRPr>
          </a:p>
        </p:txBody>
      </p:sp>
      <p:pic>
        <p:nvPicPr>
          <p:cNvPr id="2050" name="Picture 2" descr="Resulta ng larawan para sa panel bo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828800"/>
            <a:ext cx="3352800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40212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838200"/>
          </a:xfrm>
        </p:spPr>
        <p:txBody>
          <a:bodyPr/>
          <a:lstStyle/>
          <a:p>
            <a:pPr algn="l"/>
            <a:r>
              <a:rPr lang="fil-PH" sz="4400" b="1" dirty="0" smtClean="0">
                <a:solidFill>
                  <a:schemeClr val="tx1"/>
                </a:solidFill>
              </a:rPr>
              <a:t>General Requirements:</a:t>
            </a:r>
            <a:endParaRPr lang="fil-PH" sz="44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4419600" cy="4449763"/>
          </a:xfrm>
        </p:spPr>
        <p:txBody>
          <a:bodyPr/>
          <a:lstStyle/>
          <a:p>
            <a:r>
              <a:rPr lang="en-US" sz="2800" dirty="0">
                <a:solidFill>
                  <a:schemeClr val="tx1"/>
                </a:solidFill>
              </a:rPr>
              <a:t>Employer shall use either ground fault circuit interrupters, </a:t>
            </a:r>
            <a:r>
              <a:rPr lang="en-US" sz="2800" b="1" i="1" dirty="0">
                <a:solidFill>
                  <a:schemeClr val="tx1"/>
                </a:solidFill>
              </a:rPr>
              <a:t>or</a:t>
            </a:r>
          </a:p>
          <a:p>
            <a:endParaRPr lang="en-US" sz="2800" b="1" i="1" dirty="0">
              <a:solidFill>
                <a:schemeClr val="tx1"/>
              </a:solidFill>
            </a:endParaRPr>
          </a:p>
          <a:p>
            <a:r>
              <a:rPr lang="en-US" sz="2800" dirty="0">
                <a:solidFill>
                  <a:schemeClr val="tx1"/>
                </a:solidFill>
              </a:rPr>
              <a:t>An assured equipment grounding conductor program to protect employees</a:t>
            </a:r>
          </a:p>
          <a:p>
            <a:endParaRPr lang="fil-PH" dirty="0"/>
          </a:p>
        </p:txBody>
      </p:sp>
      <p:pic>
        <p:nvPicPr>
          <p:cNvPr id="4098" name="Picture 2" descr="Resulta ng larawan para sa ground fault circuit interrupt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4455" y="1676400"/>
            <a:ext cx="3505200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77949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8229600" cy="914400"/>
          </a:xfrm>
        </p:spPr>
        <p:txBody>
          <a:bodyPr/>
          <a:lstStyle/>
          <a:p>
            <a:pPr algn="l"/>
            <a:r>
              <a:rPr lang="fil-PH" sz="4400" b="1" dirty="0" smtClean="0">
                <a:solidFill>
                  <a:schemeClr val="tx1"/>
                </a:solidFill>
              </a:rPr>
              <a:t>General Requirements:</a:t>
            </a:r>
            <a:endParaRPr lang="fil-PH" sz="44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r>
              <a:rPr lang="en-US" sz="2800" dirty="0">
                <a:solidFill>
                  <a:schemeClr val="tx1"/>
                </a:solidFill>
                <a:latin typeface="Arial" charset="0"/>
              </a:rPr>
              <a:t>The path to ground from circuits, equipment, enclosures must be permanent and continuous.</a:t>
            </a:r>
          </a:p>
          <a:p>
            <a:endParaRPr lang="fil-PH" dirty="0"/>
          </a:p>
        </p:txBody>
      </p:sp>
      <p:pic>
        <p:nvPicPr>
          <p:cNvPr id="4" name="Picture 3" descr="IMG_025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0126" y="1655618"/>
            <a:ext cx="3255963" cy="2155825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IMG_035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344" y="4066309"/>
            <a:ext cx="3235325" cy="2141537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98376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838200"/>
          </a:xfrm>
        </p:spPr>
        <p:txBody>
          <a:bodyPr/>
          <a:lstStyle/>
          <a:p>
            <a:r>
              <a:rPr lang="fil-PH" sz="3200" b="1" dirty="0" smtClean="0">
                <a:solidFill>
                  <a:schemeClr val="tx1"/>
                </a:solidFill>
              </a:rPr>
              <a:t>Wiring Designed and Cable Requirements:</a:t>
            </a:r>
            <a:endParaRPr lang="fil-PH" sz="32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563"/>
          </a:xfrm>
        </p:spPr>
        <p:txBody>
          <a:bodyPr/>
          <a:lstStyle/>
          <a:p>
            <a:r>
              <a:rPr lang="en-US" sz="2800" dirty="0">
                <a:solidFill>
                  <a:schemeClr val="tx1"/>
                </a:solidFill>
              </a:rPr>
              <a:t>Flexible cords and cables must be protected from damage.</a:t>
            </a:r>
          </a:p>
          <a:p>
            <a:endParaRPr lang="fil-PH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048000"/>
            <a:ext cx="3810000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048000"/>
            <a:ext cx="38100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23285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3810000" cy="4754563"/>
          </a:xfrm>
        </p:spPr>
        <p:txBody>
          <a:bodyPr/>
          <a:lstStyle/>
          <a:p>
            <a:r>
              <a:rPr lang="en-US" sz="2600" dirty="0">
                <a:solidFill>
                  <a:schemeClr val="tx1"/>
                </a:solidFill>
              </a:rPr>
              <a:t>Extension cord sets used with portable electric tools and appliances must be of three-wire type and must be designed for hard or extra-hard usage.</a:t>
            </a:r>
          </a:p>
          <a:p>
            <a:endParaRPr lang="fil-PH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685800"/>
          </a:xfrm>
        </p:spPr>
        <p:txBody>
          <a:bodyPr/>
          <a:lstStyle/>
          <a:p>
            <a:r>
              <a:rPr lang="fil-PH" sz="3200" b="1" dirty="0" smtClean="0">
                <a:solidFill>
                  <a:schemeClr val="tx1"/>
                </a:solidFill>
              </a:rPr>
              <a:t>Wiring Designed and Cable Requirements:</a:t>
            </a:r>
            <a:endParaRPr lang="fil-PH" sz="3200" b="1" dirty="0">
              <a:solidFill>
                <a:schemeClr val="tx1"/>
              </a:solidFill>
            </a:endParaRPr>
          </a:p>
        </p:txBody>
      </p:sp>
      <p:pic>
        <p:nvPicPr>
          <p:cNvPr id="6" name="Picture 5" descr="slide 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350818"/>
            <a:ext cx="3200400" cy="261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 descr="Resulta ng larawan para sa royal cord cabl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4325124"/>
            <a:ext cx="18288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Resulta ng larawan para sa royal cord cable extensio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4204974"/>
            <a:ext cx="2438400" cy="1980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93528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3276600" cy="4678363"/>
          </a:xfrm>
        </p:spPr>
        <p:txBody>
          <a:bodyPr>
            <a:normAutofit/>
          </a:bodyPr>
          <a:lstStyle/>
          <a:p>
            <a:r>
              <a:rPr lang="en-US" sz="2600" dirty="0">
                <a:solidFill>
                  <a:schemeClr val="tx1"/>
                </a:solidFill>
              </a:rPr>
              <a:t>Conductors entering boxes, cabinets, or fittings must be protected from abrasion.</a:t>
            </a:r>
          </a:p>
          <a:p>
            <a:endParaRPr lang="fil-PH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685800"/>
          </a:xfrm>
        </p:spPr>
        <p:txBody>
          <a:bodyPr/>
          <a:lstStyle/>
          <a:p>
            <a:r>
              <a:rPr lang="fil-PH" sz="3200" b="1" dirty="0" smtClean="0">
                <a:solidFill>
                  <a:schemeClr val="tx1"/>
                </a:solidFill>
              </a:rPr>
              <a:t>Wiring Designed and Cable Requirements:</a:t>
            </a:r>
            <a:endParaRPr lang="fil-PH" sz="3200" b="1" dirty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5369" y="1371600"/>
            <a:ext cx="2641600" cy="1981200"/>
          </a:xfrm>
          <a:prstGeom prst="rect">
            <a:avLst/>
          </a:prstGeom>
          <a:noFill/>
          <a:ln w="12700">
            <a:solidFill>
              <a:schemeClr val="folHlink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elec-KNOCKOUT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3581400"/>
            <a:ext cx="3570339" cy="266700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val 1"/>
          <p:cNvSpPr/>
          <p:nvPr/>
        </p:nvSpPr>
        <p:spPr>
          <a:xfrm>
            <a:off x="5257800" y="4495800"/>
            <a:ext cx="1143000" cy="9906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l-PH"/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6400800" y="4038600"/>
            <a:ext cx="762000" cy="4572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4733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191000" cy="4525963"/>
          </a:xfrm>
        </p:spPr>
        <p:txBody>
          <a:bodyPr>
            <a:normAutofit/>
          </a:bodyPr>
          <a:lstStyle/>
          <a:p>
            <a:r>
              <a:rPr lang="en-US" sz="2600" dirty="0">
                <a:solidFill>
                  <a:schemeClr val="tx1"/>
                </a:solidFill>
              </a:rPr>
              <a:t>All pull boxes, junction boxes, and fittings must be provided with a cover.</a:t>
            </a:r>
          </a:p>
          <a:p>
            <a:endParaRPr lang="en-US" sz="2600" dirty="0">
              <a:solidFill>
                <a:schemeClr val="tx1"/>
              </a:solidFill>
            </a:endParaRPr>
          </a:p>
          <a:p>
            <a:r>
              <a:rPr lang="en-US" sz="2600" dirty="0">
                <a:solidFill>
                  <a:schemeClr val="tx1"/>
                </a:solidFill>
              </a:rPr>
              <a:t>If metal covers are used, they must be grounded.</a:t>
            </a:r>
          </a:p>
          <a:p>
            <a:endParaRPr lang="fil-PH" sz="26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685800"/>
          </a:xfrm>
        </p:spPr>
        <p:txBody>
          <a:bodyPr/>
          <a:lstStyle/>
          <a:p>
            <a:r>
              <a:rPr lang="fil-PH" sz="3200" b="1" dirty="0" smtClean="0">
                <a:solidFill>
                  <a:schemeClr val="tx1"/>
                </a:solidFill>
              </a:rPr>
              <a:t>Wiring Designed and Cable Requirements:</a:t>
            </a:r>
            <a:endParaRPr lang="fil-PH" sz="3200" b="1" dirty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905000"/>
            <a:ext cx="3505200" cy="3352800"/>
          </a:xfrm>
          <a:prstGeom prst="rect">
            <a:avLst/>
          </a:prstGeom>
          <a:noFill/>
          <a:ln w="12700">
            <a:solidFill>
              <a:schemeClr val="folHlink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78402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066800"/>
          </a:xfrm>
        </p:spPr>
        <p:txBody>
          <a:bodyPr/>
          <a:lstStyle/>
          <a:p>
            <a:pPr algn="l"/>
            <a:r>
              <a:rPr lang="fil-PH" b="1" dirty="0" smtClean="0">
                <a:solidFill>
                  <a:schemeClr val="tx1"/>
                </a:solidFill>
              </a:rPr>
              <a:t>Electricity Define as:</a:t>
            </a:r>
            <a:endParaRPr lang="fil-PH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297363"/>
          </a:xfrm>
        </p:spPr>
        <p:txBody>
          <a:bodyPr/>
          <a:lstStyle/>
          <a:p>
            <a:r>
              <a:rPr lang="en-US" sz="3200" dirty="0">
                <a:solidFill>
                  <a:schemeClr val="tx1"/>
                </a:solidFill>
              </a:rPr>
              <a:t>A physical agency caused by the motion of electrons, protons, and other charged particles, manifesting itself as an attraction, repulsion, magnetic, luminous, and heating effects, etc.</a:t>
            </a:r>
          </a:p>
          <a:p>
            <a:endParaRPr lang="fil-PH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89887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648200" cy="452596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Flexible cords shall be connected to devices and fittings so that strain relief is provided.</a:t>
            </a:r>
          </a:p>
          <a:p>
            <a:endParaRPr lang="en-US" sz="800" dirty="0">
              <a:solidFill>
                <a:schemeClr val="tx1"/>
              </a:solidFill>
            </a:endParaRPr>
          </a:p>
          <a:p>
            <a:pPr lvl="1"/>
            <a:r>
              <a:rPr lang="en-US" sz="2000" dirty="0">
                <a:solidFill>
                  <a:schemeClr val="tx1"/>
                </a:solidFill>
              </a:rPr>
              <a:t>Will prevent pull from being directly transmitted to joints or terminal screws</a:t>
            </a:r>
          </a:p>
          <a:p>
            <a:endParaRPr lang="fil-PH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685800"/>
          </a:xfrm>
        </p:spPr>
        <p:txBody>
          <a:bodyPr/>
          <a:lstStyle/>
          <a:p>
            <a:r>
              <a:rPr lang="fil-PH" sz="3200" b="1" dirty="0" smtClean="0">
                <a:solidFill>
                  <a:schemeClr val="tx1"/>
                </a:solidFill>
              </a:rPr>
              <a:t>Wiring Designed and Cable Requirements:</a:t>
            </a:r>
            <a:endParaRPr lang="fil-PH" sz="3200" b="1" dirty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752600"/>
            <a:ext cx="30480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2" name="Oval 1"/>
          <p:cNvSpPr/>
          <p:nvPr/>
        </p:nvSpPr>
        <p:spPr>
          <a:xfrm>
            <a:off x="6019800" y="3352800"/>
            <a:ext cx="838200" cy="6096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l-PH"/>
          </a:p>
        </p:txBody>
      </p:sp>
    </p:spTree>
    <p:extLst>
      <p:ext uri="{BB962C8B-B14F-4D97-AF65-F5344CB8AC3E}">
        <p14:creationId xmlns:p14="http://schemas.microsoft.com/office/powerpoint/2010/main" val="24043491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3962400" cy="4754563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Employer must not permit an employee to work in such proximity to any part of an electric power circuit.</a:t>
            </a:r>
          </a:p>
          <a:p>
            <a:endParaRPr lang="en-US" sz="800" dirty="0">
              <a:solidFill>
                <a:schemeClr val="tx1"/>
              </a:solidFill>
            </a:endParaRPr>
          </a:p>
          <a:p>
            <a:pPr lvl="1">
              <a:buClr>
                <a:schemeClr val="bg2"/>
              </a:buClr>
              <a:buFont typeface="Wingdings" pitchFamily="2" charset="2"/>
              <a:buChar char="q"/>
            </a:pPr>
            <a:r>
              <a:rPr lang="en-US" sz="2000" dirty="0">
                <a:solidFill>
                  <a:schemeClr val="tx1"/>
                </a:solidFill>
              </a:rPr>
              <a:t>If employee </a:t>
            </a:r>
            <a:r>
              <a:rPr lang="en-US" sz="2000" dirty="0" smtClean="0">
                <a:solidFill>
                  <a:schemeClr val="tx1"/>
                </a:solidFill>
              </a:rPr>
              <a:t>could contact </a:t>
            </a:r>
            <a:r>
              <a:rPr lang="en-US" sz="2000" dirty="0">
                <a:solidFill>
                  <a:schemeClr val="tx1"/>
                </a:solidFill>
              </a:rPr>
              <a:t>the power </a:t>
            </a:r>
            <a:r>
              <a:rPr lang="en-US" sz="2000" dirty="0" smtClean="0">
                <a:solidFill>
                  <a:schemeClr val="tx1"/>
                </a:solidFill>
              </a:rPr>
              <a:t>circuit</a:t>
            </a:r>
            <a:r>
              <a:rPr lang="en-US" sz="2000" dirty="0">
                <a:solidFill>
                  <a:schemeClr val="tx1"/>
                </a:solidFill>
              </a:rPr>
              <a:t>, it must </a:t>
            </a:r>
            <a:r>
              <a:rPr lang="en-US" sz="2000" dirty="0" smtClean="0">
                <a:solidFill>
                  <a:schemeClr val="tx1"/>
                </a:solidFill>
              </a:rPr>
              <a:t>be de-energized </a:t>
            </a:r>
            <a:r>
              <a:rPr lang="en-US" sz="2000" dirty="0">
                <a:solidFill>
                  <a:schemeClr val="tx1"/>
                </a:solidFill>
              </a:rPr>
              <a:t>or </a:t>
            </a:r>
            <a:r>
              <a:rPr lang="en-US" sz="2000" dirty="0" smtClean="0">
                <a:solidFill>
                  <a:schemeClr val="tx1"/>
                </a:solidFill>
              </a:rPr>
              <a:t>guarded</a:t>
            </a:r>
            <a:r>
              <a:rPr lang="en-US" sz="2000" dirty="0">
                <a:solidFill>
                  <a:schemeClr val="tx1"/>
                </a:solidFill>
              </a:rPr>
              <a:t>.</a:t>
            </a:r>
          </a:p>
          <a:p>
            <a:endParaRPr lang="fil-PH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685800"/>
          </a:xfrm>
        </p:spPr>
        <p:txBody>
          <a:bodyPr/>
          <a:lstStyle/>
          <a:p>
            <a:pPr algn="l"/>
            <a:r>
              <a:rPr lang="fil-PH" sz="3200" b="1" dirty="0" smtClean="0">
                <a:solidFill>
                  <a:schemeClr val="tx1"/>
                </a:solidFill>
              </a:rPr>
              <a:t>Safety Related Work Practices:</a:t>
            </a:r>
            <a:endParaRPr lang="fil-PH" sz="3200" b="1" dirty="0">
              <a:solidFill>
                <a:schemeClr val="tx1"/>
              </a:solidFill>
            </a:endParaRPr>
          </a:p>
        </p:txBody>
      </p:sp>
      <p:pic>
        <p:nvPicPr>
          <p:cNvPr id="5" name="Picture 4" descr="DSC0195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905000"/>
            <a:ext cx="3733800" cy="3011488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78975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r>
              <a:rPr lang="en-US" sz="2600" dirty="0">
                <a:solidFill>
                  <a:schemeClr val="tx1"/>
                </a:solidFill>
              </a:rPr>
              <a:t>Working spaces, walkways, and similar locations shall be kept clear of cords so as not to create a hazard to employees. </a:t>
            </a:r>
          </a:p>
          <a:p>
            <a:endParaRPr lang="fil-PH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685800"/>
          </a:xfrm>
        </p:spPr>
        <p:txBody>
          <a:bodyPr/>
          <a:lstStyle/>
          <a:p>
            <a:pPr algn="l"/>
            <a:r>
              <a:rPr lang="fil-PH" sz="3200" b="1" dirty="0" smtClean="0">
                <a:solidFill>
                  <a:schemeClr val="tx1"/>
                </a:solidFill>
              </a:rPr>
              <a:t>Safety Related Work Practices:</a:t>
            </a:r>
            <a:endParaRPr lang="fil-PH" sz="3200" b="1" dirty="0">
              <a:solidFill>
                <a:schemeClr val="tx1"/>
              </a:solidFill>
            </a:endParaRPr>
          </a:p>
        </p:txBody>
      </p:sp>
      <p:pic>
        <p:nvPicPr>
          <p:cNvPr id="5" name="Picture 4" descr="MVC-006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905000"/>
            <a:ext cx="3581400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53010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962400" cy="4525963"/>
          </a:xfrm>
        </p:spPr>
        <p:txBody>
          <a:bodyPr/>
          <a:lstStyle/>
          <a:p>
            <a:r>
              <a:rPr lang="en-US" sz="2600" dirty="0" smtClean="0">
                <a:solidFill>
                  <a:schemeClr val="tx1"/>
                </a:solidFill>
              </a:rPr>
              <a:t>Worn or frayed electric cords must not be used.</a:t>
            </a:r>
          </a:p>
          <a:p>
            <a:endParaRPr lang="en-US" sz="2600" dirty="0" smtClean="0">
              <a:solidFill>
                <a:schemeClr val="tx1"/>
              </a:solidFill>
            </a:endParaRPr>
          </a:p>
          <a:p>
            <a:r>
              <a:rPr lang="en-US" sz="2600" dirty="0" smtClean="0">
                <a:solidFill>
                  <a:schemeClr val="tx1"/>
                </a:solidFill>
              </a:rPr>
              <a:t>Extension cords shall not be stapled, hung from nails or suspended by wire.</a:t>
            </a:r>
          </a:p>
          <a:p>
            <a:endParaRPr lang="fil-PH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685800"/>
          </a:xfrm>
        </p:spPr>
        <p:txBody>
          <a:bodyPr/>
          <a:lstStyle/>
          <a:p>
            <a:pPr algn="l"/>
            <a:r>
              <a:rPr lang="fil-PH" sz="3200" b="1" dirty="0" smtClean="0">
                <a:solidFill>
                  <a:schemeClr val="tx1"/>
                </a:solidFill>
              </a:rPr>
              <a:t>Safety Related Work Practices:</a:t>
            </a:r>
            <a:endParaRPr lang="fil-PH" sz="3200" b="1" dirty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7745" y="1447800"/>
            <a:ext cx="3200400" cy="2228850"/>
          </a:xfrm>
          <a:prstGeom prst="rect">
            <a:avLst/>
          </a:prstGeom>
          <a:noFill/>
          <a:ln w="12700">
            <a:solidFill>
              <a:schemeClr val="folHlink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829050"/>
            <a:ext cx="3200400" cy="2400300"/>
          </a:xfrm>
          <a:prstGeom prst="rect">
            <a:avLst/>
          </a:prstGeom>
          <a:noFill/>
          <a:ln w="12700">
            <a:solidFill>
              <a:schemeClr val="folHlink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val 1"/>
          <p:cNvSpPr/>
          <p:nvPr/>
        </p:nvSpPr>
        <p:spPr>
          <a:xfrm>
            <a:off x="5867400" y="2133600"/>
            <a:ext cx="1524000" cy="13716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l-PH"/>
          </a:p>
        </p:txBody>
      </p:sp>
      <p:sp>
        <p:nvSpPr>
          <p:cNvPr id="7" name="Oval 6"/>
          <p:cNvSpPr/>
          <p:nvPr/>
        </p:nvSpPr>
        <p:spPr>
          <a:xfrm>
            <a:off x="6172200" y="3962400"/>
            <a:ext cx="990600" cy="6096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l-PH"/>
          </a:p>
        </p:txBody>
      </p:sp>
    </p:spTree>
    <p:extLst>
      <p:ext uri="{BB962C8B-B14F-4D97-AF65-F5344CB8AC3E}">
        <p14:creationId xmlns:p14="http://schemas.microsoft.com/office/powerpoint/2010/main" val="33142521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>
                <a:solidFill>
                  <a:schemeClr val="tx1"/>
                </a:solidFill>
              </a:rPr>
              <a:t>Why use lockout/</a:t>
            </a:r>
            <a:r>
              <a:rPr lang="en-US" sz="3200" dirty="0" err="1">
                <a:solidFill>
                  <a:schemeClr val="tx1"/>
                </a:solidFill>
              </a:rPr>
              <a:t>tagout</a:t>
            </a:r>
            <a:r>
              <a:rPr lang="en-US" sz="3200" dirty="0" smtClean="0">
                <a:solidFill>
                  <a:schemeClr val="tx1"/>
                </a:solidFill>
              </a:rPr>
              <a:t>?</a:t>
            </a:r>
          </a:p>
          <a:p>
            <a:pPr lvl="1"/>
            <a:r>
              <a:rPr lang="en-US" sz="2600" dirty="0" smtClean="0">
                <a:solidFill>
                  <a:schemeClr val="tx1"/>
                </a:solidFill>
              </a:rPr>
              <a:t>Protects </a:t>
            </a:r>
            <a:r>
              <a:rPr lang="en-US" sz="2600" dirty="0">
                <a:solidFill>
                  <a:schemeClr val="tx1"/>
                </a:solidFill>
              </a:rPr>
              <a:t>maintenance personnel from power being reapplied by </a:t>
            </a:r>
            <a:r>
              <a:rPr lang="en-US" sz="2600" dirty="0" smtClean="0">
                <a:solidFill>
                  <a:schemeClr val="tx1"/>
                </a:solidFill>
              </a:rPr>
              <a:t>mistake.</a:t>
            </a:r>
          </a:p>
          <a:p>
            <a:pPr lvl="1"/>
            <a:r>
              <a:rPr lang="en-US" sz="2600" dirty="0">
                <a:solidFill>
                  <a:schemeClr val="tx1"/>
                </a:solidFill>
              </a:rPr>
              <a:t>Recognized </a:t>
            </a:r>
            <a:r>
              <a:rPr lang="en-US" sz="2600" dirty="0" smtClean="0">
                <a:solidFill>
                  <a:schemeClr val="tx1"/>
                </a:solidFill>
              </a:rPr>
              <a:t>hazard</a:t>
            </a:r>
          </a:p>
          <a:p>
            <a:pPr lvl="1"/>
            <a:r>
              <a:rPr lang="en-US" sz="2600" dirty="0">
                <a:solidFill>
                  <a:schemeClr val="tx1"/>
                </a:solidFill>
              </a:rPr>
              <a:t>Employee required to </a:t>
            </a:r>
            <a:r>
              <a:rPr lang="en-US" sz="2600" b="1" dirty="0">
                <a:solidFill>
                  <a:schemeClr val="tx1"/>
                </a:solidFill>
              </a:rPr>
              <a:t>remove</a:t>
            </a:r>
            <a:r>
              <a:rPr lang="en-US" sz="2600" dirty="0">
                <a:solidFill>
                  <a:schemeClr val="tx1"/>
                </a:solidFill>
              </a:rPr>
              <a:t> or </a:t>
            </a:r>
            <a:r>
              <a:rPr lang="en-US" sz="2600" b="1" dirty="0">
                <a:solidFill>
                  <a:schemeClr val="tx1"/>
                </a:solidFill>
              </a:rPr>
              <a:t>bypass</a:t>
            </a:r>
            <a:r>
              <a:rPr lang="en-US" sz="2600" dirty="0">
                <a:solidFill>
                  <a:schemeClr val="tx1"/>
                </a:solidFill>
              </a:rPr>
              <a:t> a guard or safety device</a:t>
            </a:r>
          </a:p>
          <a:p>
            <a:pPr lvl="1"/>
            <a:r>
              <a:rPr lang="en-US" sz="2600" dirty="0">
                <a:solidFill>
                  <a:schemeClr val="tx1"/>
                </a:solidFill>
              </a:rPr>
              <a:t>Employee required to place part of body into area that would be a danger zone during machine operation cycle</a:t>
            </a:r>
          </a:p>
          <a:p>
            <a:pPr lvl="1"/>
            <a:endParaRPr lang="en-US" sz="2800" dirty="0">
              <a:solidFill>
                <a:schemeClr val="tx1"/>
              </a:solidFill>
            </a:endParaRPr>
          </a:p>
          <a:p>
            <a:pPr lvl="1"/>
            <a:endParaRPr lang="en-US" sz="2800" dirty="0"/>
          </a:p>
          <a:p>
            <a:endParaRPr lang="fil-PH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685800"/>
          </a:xfrm>
        </p:spPr>
        <p:txBody>
          <a:bodyPr/>
          <a:lstStyle/>
          <a:p>
            <a:pPr algn="l"/>
            <a:r>
              <a:rPr lang="fil-PH" sz="3200" b="1" dirty="0" smtClean="0">
                <a:solidFill>
                  <a:schemeClr val="tx1"/>
                </a:solidFill>
              </a:rPr>
              <a:t>Lock-out Tag-out</a:t>
            </a:r>
            <a:endParaRPr lang="fil-PH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4481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r>
              <a:rPr lang="en-US" sz="3200" dirty="0">
                <a:solidFill>
                  <a:schemeClr val="tx1"/>
                </a:solidFill>
              </a:rPr>
              <a:t>Job requires employee to </a:t>
            </a:r>
            <a:endParaRPr lang="en-US" sz="32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sz="3200" dirty="0">
              <a:solidFill>
                <a:schemeClr val="tx1"/>
              </a:solidFill>
            </a:endParaRPr>
          </a:p>
          <a:p>
            <a:pPr lvl="1"/>
            <a:r>
              <a:rPr lang="en-US" sz="2400" b="1" dirty="0">
                <a:solidFill>
                  <a:schemeClr val="tx1"/>
                </a:solidFill>
              </a:rPr>
              <a:t>operate or use</a:t>
            </a:r>
            <a:r>
              <a:rPr lang="en-US" sz="2400" dirty="0">
                <a:solidFill>
                  <a:schemeClr val="tx1"/>
                </a:solidFill>
              </a:rPr>
              <a:t> a machine or equipment on which servicing or maintenance is being performed under lockout or </a:t>
            </a:r>
            <a:r>
              <a:rPr lang="en-US" sz="2400" dirty="0" smtClean="0">
                <a:solidFill>
                  <a:schemeClr val="tx1"/>
                </a:solidFill>
              </a:rPr>
              <a:t>tag-out</a:t>
            </a:r>
            <a:r>
              <a:rPr lang="en-US" sz="2400" dirty="0">
                <a:solidFill>
                  <a:schemeClr val="tx1"/>
                </a:solidFill>
              </a:rPr>
              <a:t>, or </a:t>
            </a:r>
          </a:p>
          <a:p>
            <a:pPr lvl="1"/>
            <a:r>
              <a:rPr lang="en-US" sz="2400" b="1" dirty="0">
                <a:solidFill>
                  <a:schemeClr val="tx1"/>
                </a:solidFill>
              </a:rPr>
              <a:t>work in an area</a:t>
            </a:r>
            <a:r>
              <a:rPr lang="en-US" sz="2400" dirty="0">
                <a:solidFill>
                  <a:schemeClr val="tx1"/>
                </a:solidFill>
              </a:rPr>
              <a:t> in which such servicing or maintenance is being performed</a:t>
            </a:r>
          </a:p>
          <a:p>
            <a:endParaRPr lang="fil-PH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685800"/>
          </a:xfrm>
        </p:spPr>
        <p:txBody>
          <a:bodyPr/>
          <a:lstStyle/>
          <a:p>
            <a:pPr algn="l"/>
            <a:r>
              <a:rPr lang="fil-PH" sz="3600" b="1" dirty="0" smtClean="0">
                <a:solidFill>
                  <a:schemeClr val="tx1"/>
                </a:solidFill>
              </a:rPr>
              <a:t>Affected Employee:</a:t>
            </a:r>
            <a:endParaRPr lang="fil-PH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91721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4114800" cy="4678363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Locks out or tags out machines or equipment in order to perform servicing or maintenance on that machine or equipment </a:t>
            </a:r>
          </a:p>
          <a:p>
            <a:r>
              <a:rPr lang="en-US" dirty="0">
                <a:solidFill>
                  <a:schemeClr val="tx1"/>
                </a:solidFill>
              </a:rPr>
              <a:t>Affected employee whose duties include servicing or maintenance under this section</a:t>
            </a:r>
          </a:p>
          <a:p>
            <a:endParaRPr lang="fil-PH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685800"/>
          </a:xfrm>
        </p:spPr>
        <p:txBody>
          <a:bodyPr/>
          <a:lstStyle/>
          <a:p>
            <a:pPr algn="l"/>
            <a:r>
              <a:rPr lang="fil-PH" sz="2800" b="1" dirty="0" smtClean="0">
                <a:solidFill>
                  <a:schemeClr val="tx1"/>
                </a:solidFill>
              </a:rPr>
              <a:t>Maintenance Personnel / Authorized Employee</a:t>
            </a:r>
            <a:endParaRPr lang="fil-PH" sz="2800" b="1" dirty="0">
              <a:solidFill>
                <a:schemeClr val="tx1"/>
              </a:solidFill>
            </a:endParaRPr>
          </a:p>
        </p:txBody>
      </p:sp>
      <p:pic>
        <p:nvPicPr>
          <p:cNvPr id="6146" name="Picture 2" descr="Resulta ng larawan para sa lock out tag ou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927" y="1600200"/>
            <a:ext cx="3124200" cy="4153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74023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419600" cy="4525963"/>
          </a:xfrm>
        </p:spPr>
        <p:txBody>
          <a:bodyPr/>
          <a:lstStyle/>
          <a:p>
            <a:r>
              <a:rPr lang="en-US" sz="2600" dirty="0">
                <a:solidFill>
                  <a:schemeClr val="tx1"/>
                </a:solidFill>
              </a:rPr>
              <a:t>Placement of a lockout device on an energy isolating device, </a:t>
            </a:r>
            <a:r>
              <a:rPr lang="en-US" sz="2600" b="1" dirty="0">
                <a:solidFill>
                  <a:schemeClr val="tx1"/>
                </a:solidFill>
              </a:rPr>
              <a:t>in accordance with an established procedure</a:t>
            </a:r>
            <a:r>
              <a:rPr lang="en-US" sz="2600" dirty="0">
                <a:solidFill>
                  <a:schemeClr val="tx1"/>
                </a:solidFill>
              </a:rPr>
              <a:t>, ensuring that energy isolating device and equipment being controlled cannot be operated until lockout device is removed</a:t>
            </a:r>
          </a:p>
          <a:p>
            <a:endParaRPr lang="fil-PH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685800"/>
          </a:xfrm>
        </p:spPr>
        <p:txBody>
          <a:bodyPr/>
          <a:lstStyle/>
          <a:p>
            <a:pPr algn="l"/>
            <a:r>
              <a:rPr lang="fil-PH" sz="4000" b="1" dirty="0" smtClean="0">
                <a:solidFill>
                  <a:schemeClr val="tx1"/>
                </a:solidFill>
              </a:rPr>
              <a:t>Lock - out</a:t>
            </a:r>
            <a:endParaRPr lang="fil-PH" sz="4000" b="1" dirty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514600"/>
            <a:ext cx="3191595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62564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4800600" cy="4678363"/>
          </a:xfrm>
        </p:spPr>
        <p:txBody>
          <a:bodyPr/>
          <a:lstStyle/>
          <a:p>
            <a:r>
              <a:rPr lang="en-US" sz="2800" dirty="0">
                <a:solidFill>
                  <a:schemeClr val="tx1"/>
                </a:solidFill>
              </a:rPr>
              <a:t>Device that uses a positive means such as a lock, either key or combination type, to hold an energy isolating device in the safe position and prevent the energizing of a machine or equipment </a:t>
            </a:r>
          </a:p>
          <a:p>
            <a:endParaRPr lang="fil-PH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685800"/>
          </a:xfrm>
        </p:spPr>
        <p:txBody>
          <a:bodyPr/>
          <a:lstStyle/>
          <a:p>
            <a:pPr algn="l"/>
            <a:r>
              <a:rPr lang="fil-PH" sz="4000" b="1" dirty="0" smtClean="0">
                <a:solidFill>
                  <a:schemeClr val="tx1"/>
                </a:solidFill>
              </a:rPr>
              <a:t>Lock-out Devices:</a:t>
            </a:r>
            <a:endParaRPr lang="fil-PH" sz="4000" b="1" dirty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752600"/>
            <a:ext cx="3358097" cy="2752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821161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200" b="1" dirty="0">
                <a:solidFill>
                  <a:schemeClr val="tx1"/>
                </a:solidFill>
              </a:rPr>
              <a:t>Workplace activities such as:</a:t>
            </a:r>
          </a:p>
          <a:p>
            <a:pPr lvl="1">
              <a:lnSpc>
                <a:spcPct val="90000"/>
              </a:lnSpc>
            </a:pPr>
            <a:r>
              <a:rPr lang="en-US" sz="2800" dirty="0">
                <a:solidFill>
                  <a:schemeClr val="tx1"/>
                </a:solidFill>
              </a:rPr>
              <a:t>Constructing, </a:t>
            </a:r>
          </a:p>
          <a:p>
            <a:pPr lvl="1">
              <a:lnSpc>
                <a:spcPct val="90000"/>
              </a:lnSpc>
            </a:pPr>
            <a:r>
              <a:rPr lang="en-US" sz="2800" dirty="0">
                <a:solidFill>
                  <a:schemeClr val="tx1"/>
                </a:solidFill>
              </a:rPr>
              <a:t>Installing, </a:t>
            </a:r>
          </a:p>
          <a:p>
            <a:pPr lvl="1">
              <a:lnSpc>
                <a:spcPct val="90000"/>
              </a:lnSpc>
            </a:pPr>
            <a:r>
              <a:rPr lang="en-US" sz="2800" dirty="0">
                <a:solidFill>
                  <a:schemeClr val="tx1"/>
                </a:solidFill>
              </a:rPr>
              <a:t>Setting up, </a:t>
            </a:r>
          </a:p>
          <a:p>
            <a:pPr lvl="1">
              <a:lnSpc>
                <a:spcPct val="90000"/>
              </a:lnSpc>
            </a:pPr>
            <a:r>
              <a:rPr lang="en-US" sz="2800" dirty="0">
                <a:solidFill>
                  <a:schemeClr val="tx1"/>
                </a:solidFill>
              </a:rPr>
              <a:t>Adjusting, </a:t>
            </a:r>
          </a:p>
          <a:p>
            <a:pPr lvl="1">
              <a:lnSpc>
                <a:spcPct val="90000"/>
              </a:lnSpc>
            </a:pPr>
            <a:r>
              <a:rPr lang="en-US" sz="2800" dirty="0">
                <a:solidFill>
                  <a:schemeClr val="tx1"/>
                </a:solidFill>
              </a:rPr>
              <a:t>Inspecting, </a:t>
            </a:r>
          </a:p>
          <a:p>
            <a:pPr lvl="1">
              <a:lnSpc>
                <a:spcPct val="90000"/>
              </a:lnSpc>
            </a:pPr>
            <a:r>
              <a:rPr lang="en-US" sz="2800" dirty="0">
                <a:solidFill>
                  <a:schemeClr val="tx1"/>
                </a:solidFill>
              </a:rPr>
              <a:t>Modifying, and </a:t>
            </a:r>
          </a:p>
          <a:p>
            <a:pPr lvl="1">
              <a:lnSpc>
                <a:spcPct val="90000"/>
              </a:lnSpc>
            </a:pPr>
            <a:r>
              <a:rPr lang="en-US" sz="2800" dirty="0">
                <a:solidFill>
                  <a:schemeClr val="tx1"/>
                </a:solidFill>
              </a:rPr>
              <a:t>Maintaining and/or servicing machines or equipment </a:t>
            </a:r>
          </a:p>
          <a:p>
            <a:endParaRPr lang="fil-PH" sz="40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685800"/>
          </a:xfrm>
        </p:spPr>
        <p:txBody>
          <a:bodyPr/>
          <a:lstStyle/>
          <a:p>
            <a:pPr algn="l"/>
            <a:r>
              <a:rPr lang="fil-PH" sz="3600" b="1" dirty="0" smtClean="0">
                <a:solidFill>
                  <a:schemeClr val="tx1"/>
                </a:solidFill>
              </a:rPr>
              <a:t>Servicing and Maintenance Activities</a:t>
            </a:r>
            <a:endParaRPr lang="fil-PH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6931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990600"/>
          </a:xfrm>
        </p:spPr>
        <p:txBody>
          <a:bodyPr/>
          <a:lstStyle/>
          <a:p>
            <a:pPr algn="l"/>
            <a:r>
              <a:rPr lang="fil-PH" sz="4800" b="1" dirty="0" smtClean="0">
                <a:solidFill>
                  <a:schemeClr val="tx1"/>
                </a:solidFill>
              </a:rPr>
              <a:t>ELETRICAL MATERIALS</a:t>
            </a:r>
            <a:endParaRPr lang="fil-PH" sz="48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221163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en-US" sz="2800" b="1" dirty="0">
                <a:solidFill>
                  <a:schemeClr val="tx1"/>
                </a:solidFill>
              </a:rPr>
              <a:t>CONDUCTOR </a:t>
            </a:r>
            <a:r>
              <a:rPr lang="en-US" sz="2800" dirty="0">
                <a:solidFill>
                  <a:schemeClr val="tx1"/>
                </a:solidFill>
              </a:rPr>
              <a:t>– contains many free electrons --- gold, copper, silver, aluminum </a:t>
            </a:r>
            <a:r>
              <a:rPr lang="en-US" sz="2800" dirty="0" smtClean="0">
                <a:solidFill>
                  <a:schemeClr val="tx1"/>
                </a:solidFill>
              </a:rPr>
              <a:t>.</a:t>
            </a:r>
            <a:endParaRPr lang="en-US" sz="2800" dirty="0">
              <a:solidFill>
                <a:schemeClr val="tx1"/>
              </a:solidFill>
            </a:endParaRPr>
          </a:p>
          <a:p>
            <a:pPr>
              <a:buClr>
                <a:schemeClr val="tx1"/>
              </a:buClr>
            </a:pPr>
            <a:endParaRPr lang="en-US" sz="2800" dirty="0">
              <a:solidFill>
                <a:schemeClr val="tx1"/>
              </a:solidFill>
            </a:endParaRPr>
          </a:p>
          <a:p>
            <a:pPr>
              <a:buClr>
                <a:schemeClr val="tx1"/>
              </a:buClr>
            </a:pPr>
            <a:r>
              <a:rPr lang="en-US" sz="2800" b="1" dirty="0">
                <a:solidFill>
                  <a:schemeClr val="tx1"/>
                </a:solidFill>
              </a:rPr>
              <a:t>INSULATOR </a:t>
            </a:r>
            <a:r>
              <a:rPr lang="en-US" sz="2800" dirty="0">
                <a:solidFill>
                  <a:schemeClr val="tx1"/>
                </a:solidFill>
              </a:rPr>
              <a:t>– contains few free electrons-Usually non-metallic such as wood, rubber, glass, </a:t>
            </a:r>
            <a:r>
              <a:rPr lang="en-US" sz="2800" dirty="0" smtClean="0">
                <a:solidFill>
                  <a:schemeClr val="tx1"/>
                </a:solidFill>
              </a:rPr>
              <a:t>etc.</a:t>
            </a:r>
            <a:endParaRPr lang="en-US" sz="2800" dirty="0">
              <a:solidFill>
                <a:schemeClr val="tx1"/>
              </a:solidFill>
            </a:endParaRPr>
          </a:p>
          <a:p>
            <a:endParaRPr lang="fil-PH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25226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0292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sz="3200" b="1" dirty="0">
                <a:solidFill>
                  <a:schemeClr val="tx1"/>
                </a:solidFill>
              </a:rPr>
              <a:t>Placement of </a:t>
            </a:r>
            <a:r>
              <a:rPr lang="en-US" sz="3200" b="1" dirty="0" smtClean="0">
                <a:solidFill>
                  <a:schemeClr val="tx1"/>
                </a:solidFill>
              </a:rPr>
              <a:t>tag-out device:</a:t>
            </a:r>
            <a:endParaRPr lang="en-US" sz="3200" b="1" dirty="0">
              <a:solidFill>
                <a:schemeClr val="tx1"/>
              </a:solidFill>
            </a:endParaRPr>
          </a:p>
          <a:p>
            <a:pPr lvl="1"/>
            <a:r>
              <a:rPr lang="en-US" sz="2800" dirty="0">
                <a:solidFill>
                  <a:schemeClr val="tx1"/>
                </a:solidFill>
              </a:rPr>
              <a:t>on an energy isolating device, </a:t>
            </a:r>
          </a:p>
          <a:p>
            <a:pPr lvl="1"/>
            <a:r>
              <a:rPr lang="en-US" sz="2800" dirty="0">
                <a:solidFill>
                  <a:schemeClr val="tx1"/>
                </a:solidFill>
              </a:rPr>
              <a:t>in accordance with an established procedure, </a:t>
            </a:r>
          </a:p>
          <a:p>
            <a:pPr lvl="1"/>
            <a:r>
              <a:rPr lang="en-US" sz="2800" dirty="0">
                <a:solidFill>
                  <a:schemeClr val="tx1"/>
                </a:solidFill>
              </a:rPr>
              <a:t>to indicate that energy </a:t>
            </a:r>
            <a:r>
              <a:rPr lang="en-US" sz="2800" dirty="0" smtClean="0">
                <a:solidFill>
                  <a:schemeClr val="tx1"/>
                </a:solidFill>
              </a:rPr>
              <a:t>isolating </a:t>
            </a:r>
            <a:r>
              <a:rPr lang="en-US" sz="2800" dirty="0">
                <a:solidFill>
                  <a:schemeClr val="tx1"/>
                </a:solidFill>
              </a:rPr>
              <a:t>device and </a:t>
            </a:r>
            <a:r>
              <a:rPr lang="en-US" sz="2800" dirty="0" smtClean="0">
                <a:solidFill>
                  <a:schemeClr val="tx1"/>
                </a:solidFill>
              </a:rPr>
              <a:t>equipment </a:t>
            </a:r>
            <a:r>
              <a:rPr lang="en-US" sz="2800" dirty="0">
                <a:solidFill>
                  <a:schemeClr val="tx1"/>
                </a:solidFill>
              </a:rPr>
              <a:t>being controlled </a:t>
            </a:r>
            <a:r>
              <a:rPr lang="en-US" sz="2800" dirty="0" smtClean="0">
                <a:solidFill>
                  <a:schemeClr val="tx1"/>
                </a:solidFill>
              </a:rPr>
              <a:t>may </a:t>
            </a:r>
            <a:r>
              <a:rPr lang="en-US" sz="2800" dirty="0">
                <a:solidFill>
                  <a:schemeClr val="tx1"/>
                </a:solidFill>
              </a:rPr>
              <a:t>not be operated until </a:t>
            </a:r>
            <a:r>
              <a:rPr lang="en-US" sz="2800" dirty="0" smtClean="0">
                <a:solidFill>
                  <a:schemeClr val="tx1"/>
                </a:solidFill>
              </a:rPr>
              <a:t>tag-out </a:t>
            </a:r>
            <a:r>
              <a:rPr lang="en-US" sz="2800" dirty="0">
                <a:solidFill>
                  <a:schemeClr val="tx1"/>
                </a:solidFill>
              </a:rPr>
              <a:t>device is </a:t>
            </a:r>
            <a:r>
              <a:rPr lang="en-US" sz="2800" dirty="0" smtClean="0">
                <a:solidFill>
                  <a:schemeClr val="tx1"/>
                </a:solidFill>
              </a:rPr>
              <a:t>removed.</a:t>
            </a:r>
            <a:endParaRPr lang="en-US" sz="2800" dirty="0">
              <a:solidFill>
                <a:schemeClr val="tx1"/>
              </a:solidFill>
            </a:endParaRPr>
          </a:p>
          <a:p>
            <a:endParaRPr lang="fil-PH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685800"/>
          </a:xfrm>
        </p:spPr>
        <p:txBody>
          <a:bodyPr/>
          <a:lstStyle/>
          <a:p>
            <a:pPr algn="l"/>
            <a:r>
              <a:rPr lang="fil-PH" sz="4000" b="1" dirty="0" smtClean="0">
                <a:solidFill>
                  <a:schemeClr val="tx1"/>
                </a:solidFill>
              </a:rPr>
              <a:t>Tag-out</a:t>
            </a:r>
            <a:endParaRPr lang="fil-PH" sz="4000" b="1" dirty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551483"/>
            <a:ext cx="1676400" cy="3137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1523774"/>
            <a:ext cx="1691926" cy="3165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75213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685800"/>
          </a:xfrm>
        </p:spPr>
        <p:txBody>
          <a:bodyPr/>
          <a:lstStyle/>
          <a:p>
            <a:pPr algn="l"/>
            <a:r>
              <a:rPr lang="fil-PH" sz="3600" b="1" dirty="0" smtClean="0">
                <a:solidFill>
                  <a:schemeClr val="tx1"/>
                </a:solidFill>
              </a:rPr>
              <a:t>Energy Control Program:</a:t>
            </a:r>
            <a:endParaRPr lang="fil-PH" sz="3600" b="1" dirty="0">
              <a:solidFill>
                <a:schemeClr val="tx1"/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>
                <a:solidFill>
                  <a:schemeClr val="tx1"/>
                </a:solidFill>
              </a:rPr>
              <a:t>Energy control procedures</a:t>
            </a:r>
          </a:p>
          <a:p>
            <a:r>
              <a:rPr lang="en-US" sz="2800" dirty="0">
                <a:solidFill>
                  <a:schemeClr val="tx1"/>
                </a:solidFill>
              </a:rPr>
              <a:t>Employee </a:t>
            </a:r>
            <a:r>
              <a:rPr lang="en-US" sz="2800" dirty="0" smtClean="0">
                <a:solidFill>
                  <a:schemeClr val="tx1"/>
                </a:solidFill>
              </a:rPr>
              <a:t>training (awareness and instruction and proper supervision)</a:t>
            </a:r>
            <a:endParaRPr lang="en-US" sz="2800" dirty="0">
              <a:solidFill>
                <a:schemeClr val="tx1"/>
              </a:solidFill>
            </a:endParaRPr>
          </a:p>
          <a:p>
            <a:r>
              <a:rPr lang="en-US" sz="2800" dirty="0">
                <a:solidFill>
                  <a:schemeClr val="tx1"/>
                </a:solidFill>
              </a:rPr>
              <a:t>Periodic inspections</a:t>
            </a:r>
          </a:p>
          <a:p>
            <a:r>
              <a:rPr lang="en-US" sz="2800" dirty="0">
                <a:solidFill>
                  <a:schemeClr val="tx1"/>
                </a:solidFill>
              </a:rPr>
              <a:t>Any employee who services/maintains any equipment where unexpected energizing or stored energy release could cause injury </a:t>
            </a:r>
            <a:r>
              <a:rPr lang="en-US" sz="2800" b="1" dirty="0">
                <a:solidFill>
                  <a:schemeClr val="tx1"/>
                </a:solidFill>
              </a:rPr>
              <a:t>isolates</a:t>
            </a:r>
            <a:r>
              <a:rPr lang="en-US" sz="2800" dirty="0">
                <a:solidFill>
                  <a:schemeClr val="tx1"/>
                </a:solidFill>
              </a:rPr>
              <a:t> and renders it </a:t>
            </a:r>
            <a:r>
              <a:rPr lang="en-US" sz="2800" b="1" dirty="0">
                <a:solidFill>
                  <a:schemeClr val="tx1"/>
                </a:solidFill>
              </a:rPr>
              <a:t>inoperative</a:t>
            </a:r>
            <a:r>
              <a:rPr lang="en-US" sz="2800" dirty="0">
                <a:solidFill>
                  <a:schemeClr val="tx1"/>
                </a:solidFill>
              </a:rPr>
              <a:t> first.</a:t>
            </a:r>
          </a:p>
          <a:p>
            <a:endParaRPr lang="fil-PH" dirty="0"/>
          </a:p>
        </p:txBody>
      </p:sp>
    </p:spTree>
    <p:extLst>
      <p:ext uri="{BB962C8B-B14F-4D97-AF65-F5344CB8AC3E}">
        <p14:creationId xmlns:p14="http://schemas.microsoft.com/office/powerpoint/2010/main" val="170461596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/>
          <a:lstStyle/>
          <a:p>
            <a:r>
              <a:rPr lang="en-US" sz="2800" b="1" dirty="0" smtClean="0">
                <a:solidFill>
                  <a:schemeClr val="tx1"/>
                </a:solidFill>
              </a:rPr>
              <a:t>Lockout devices: </a:t>
            </a:r>
          </a:p>
          <a:p>
            <a:pPr lvl="1"/>
            <a:r>
              <a:rPr lang="en-US" sz="2400" dirty="0" smtClean="0">
                <a:solidFill>
                  <a:schemeClr val="tx1"/>
                </a:solidFill>
              </a:rPr>
              <a:t>Substantial </a:t>
            </a:r>
            <a:r>
              <a:rPr lang="en-US" sz="2400" dirty="0">
                <a:solidFill>
                  <a:schemeClr val="tx1"/>
                </a:solidFill>
              </a:rPr>
              <a:t>enough to prevent removal without </a:t>
            </a:r>
            <a:r>
              <a:rPr lang="en-US" sz="2400" b="1" dirty="0">
                <a:solidFill>
                  <a:schemeClr val="tx1"/>
                </a:solidFill>
              </a:rPr>
              <a:t>excessive force or unusual techniques</a:t>
            </a:r>
            <a:r>
              <a:rPr lang="en-US" sz="2400" dirty="0">
                <a:solidFill>
                  <a:schemeClr val="tx1"/>
                </a:solidFill>
              </a:rPr>
              <a:t> such as bolt cutters</a:t>
            </a:r>
          </a:p>
          <a:p>
            <a:r>
              <a:rPr lang="en-US" sz="2800" b="1" dirty="0" smtClean="0">
                <a:solidFill>
                  <a:schemeClr val="tx1"/>
                </a:solidFill>
              </a:rPr>
              <a:t>Tag-out </a:t>
            </a:r>
            <a:r>
              <a:rPr lang="en-US" sz="2800" b="1" dirty="0">
                <a:solidFill>
                  <a:schemeClr val="tx1"/>
                </a:solidFill>
              </a:rPr>
              <a:t>devices: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Substantial enough to prevent </a:t>
            </a:r>
            <a:r>
              <a:rPr lang="en-US" sz="2400" b="1" dirty="0">
                <a:solidFill>
                  <a:schemeClr val="tx1"/>
                </a:solidFill>
              </a:rPr>
              <a:t>inadvertent or accidental</a:t>
            </a:r>
            <a:r>
              <a:rPr lang="en-US" sz="2400" dirty="0">
                <a:solidFill>
                  <a:schemeClr val="tx1"/>
                </a:solidFill>
              </a:rPr>
              <a:t> removal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Non-reusable attachment means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Attachable by hand, self-lockable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At least equivalent to nylon cable tie</a:t>
            </a:r>
          </a:p>
          <a:p>
            <a:endParaRPr lang="fil-PH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685800"/>
          </a:xfrm>
        </p:spPr>
        <p:txBody>
          <a:bodyPr/>
          <a:lstStyle/>
          <a:p>
            <a:pPr algn="l"/>
            <a:r>
              <a:rPr lang="fil-PH" sz="3600" b="1" dirty="0" smtClean="0">
                <a:solidFill>
                  <a:schemeClr val="tx1"/>
                </a:solidFill>
              </a:rPr>
              <a:t>Protective Materials and Hardware:</a:t>
            </a:r>
            <a:endParaRPr lang="fil-PH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644715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449763"/>
          </a:xfrm>
        </p:spPr>
        <p:txBody>
          <a:bodyPr/>
          <a:lstStyle/>
          <a:p>
            <a:r>
              <a:rPr lang="en-US" sz="2800" dirty="0">
                <a:solidFill>
                  <a:schemeClr val="tx1"/>
                </a:solidFill>
              </a:rPr>
              <a:t>Ensure employees </a:t>
            </a:r>
            <a:r>
              <a:rPr lang="en-US" sz="2800" b="1" dirty="0">
                <a:solidFill>
                  <a:schemeClr val="tx1"/>
                </a:solidFill>
              </a:rPr>
              <a:t>understand purpose and function</a:t>
            </a:r>
            <a:r>
              <a:rPr lang="en-US" sz="2800" dirty="0">
                <a:solidFill>
                  <a:schemeClr val="tx1"/>
                </a:solidFill>
              </a:rPr>
              <a:t> of energy control program</a:t>
            </a:r>
          </a:p>
          <a:p>
            <a:r>
              <a:rPr lang="en-US" sz="2800" dirty="0">
                <a:solidFill>
                  <a:schemeClr val="tx1"/>
                </a:solidFill>
              </a:rPr>
              <a:t>Ensure employees </a:t>
            </a:r>
            <a:r>
              <a:rPr lang="en-US" sz="2800" b="1" dirty="0">
                <a:solidFill>
                  <a:schemeClr val="tx1"/>
                </a:solidFill>
              </a:rPr>
              <a:t>acquire skills required</a:t>
            </a:r>
            <a:r>
              <a:rPr lang="en-US" sz="2800" dirty="0">
                <a:solidFill>
                  <a:schemeClr val="tx1"/>
                </a:solidFill>
              </a:rPr>
              <a:t> for safe application, usage, removal of energy controls</a:t>
            </a:r>
          </a:p>
          <a:p>
            <a:endParaRPr lang="fil-PH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685800"/>
          </a:xfrm>
        </p:spPr>
        <p:txBody>
          <a:bodyPr/>
          <a:lstStyle/>
          <a:p>
            <a:pPr algn="l"/>
            <a:r>
              <a:rPr lang="fil-PH" sz="3600" b="1" dirty="0" smtClean="0">
                <a:solidFill>
                  <a:schemeClr val="tx1"/>
                </a:solidFill>
              </a:rPr>
              <a:t>Training and Information:</a:t>
            </a:r>
            <a:endParaRPr lang="fil-PH" sz="3600" b="1" dirty="0">
              <a:solidFill>
                <a:schemeClr val="tx1"/>
              </a:solidFill>
            </a:endParaRPr>
          </a:p>
        </p:txBody>
      </p:sp>
      <p:pic>
        <p:nvPicPr>
          <p:cNvPr id="7170" name="Picture 2" descr="Resulta ng larawan para sa employee train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3740727"/>
            <a:ext cx="3965807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770005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b="1" dirty="0">
                <a:solidFill>
                  <a:schemeClr val="tx1"/>
                </a:solidFill>
              </a:rPr>
              <a:t>Authorized employee: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Recognition of hazardous energy sources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Type and amount of energy in workplace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Methods and means for energy isolation</a:t>
            </a:r>
          </a:p>
          <a:p>
            <a:r>
              <a:rPr lang="en-US" sz="2800" b="1" dirty="0">
                <a:solidFill>
                  <a:schemeClr val="tx1"/>
                </a:solidFill>
              </a:rPr>
              <a:t>Affected employee: 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Purpose and use of procedure</a:t>
            </a:r>
          </a:p>
          <a:p>
            <a:r>
              <a:rPr lang="en-US" sz="2800" b="1" dirty="0">
                <a:solidFill>
                  <a:schemeClr val="tx1"/>
                </a:solidFill>
              </a:rPr>
              <a:t>Other employees in area: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Procedure and prohibition on restarting</a:t>
            </a:r>
          </a:p>
          <a:p>
            <a:endParaRPr lang="fil-PH" sz="36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685800"/>
          </a:xfrm>
        </p:spPr>
        <p:txBody>
          <a:bodyPr/>
          <a:lstStyle/>
          <a:p>
            <a:pPr algn="l"/>
            <a:r>
              <a:rPr lang="fil-PH" sz="3200" b="1" dirty="0" smtClean="0">
                <a:solidFill>
                  <a:schemeClr val="tx1"/>
                </a:solidFill>
              </a:rPr>
              <a:t>Employee Training and Requirements:</a:t>
            </a:r>
            <a:endParaRPr lang="fil-PH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285054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60216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200" b="1" dirty="0">
                <a:solidFill>
                  <a:schemeClr val="tx1"/>
                </a:solidFill>
              </a:rPr>
              <a:t>Train on limitations of tags:</a:t>
            </a:r>
          </a:p>
          <a:p>
            <a:pPr lvl="1">
              <a:lnSpc>
                <a:spcPct val="90000"/>
              </a:lnSpc>
            </a:pPr>
            <a:r>
              <a:rPr lang="en-US" sz="2600" dirty="0">
                <a:solidFill>
                  <a:schemeClr val="tx1"/>
                </a:solidFill>
              </a:rPr>
              <a:t>Warning devices do not provide physical restraint that a lock would</a:t>
            </a:r>
          </a:p>
          <a:p>
            <a:pPr lvl="1">
              <a:lnSpc>
                <a:spcPct val="90000"/>
              </a:lnSpc>
            </a:pPr>
            <a:r>
              <a:rPr lang="en-US" sz="2600" dirty="0">
                <a:solidFill>
                  <a:schemeClr val="tx1"/>
                </a:solidFill>
              </a:rPr>
              <a:t>Tag not to be removed without owner’s authorization, bypassed, ignored, defeated</a:t>
            </a:r>
          </a:p>
          <a:p>
            <a:pPr lvl="1">
              <a:lnSpc>
                <a:spcPct val="90000"/>
              </a:lnSpc>
            </a:pPr>
            <a:r>
              <a:rPr lang="en-US" sz="2600" dirty="0">
                <a:solidFill>
                  <a:schemeClr val="tx1"/>
                </a:solidFill>
              </a:rPr>
              <a:t>Must be legible / understandable to work</a:t>
            </a:r>
          </a:p>
          <a:p>
            <a:pPr lvl="1">
              <a:lnSpc>
                <a:spcPct val="90000"/>
              </a:lnSpc>
            </a:pPr>
            <a:r>
              <a:rPr lang="en-US" sz="2600" dirty="0">
                <a:solidFill>
                  <a:schemeClr val="tx1"/>
                </a:solidFill>
              </a:rPr>
              <a:t>Must withstand environmental conditions</a:t>
            </a:r>
          </a:p>
          <a:p>
            <a:pPr lvl="1">
              <a:lnSpc>
                <a:spcPct val="90000"/>
              </a:lnSpc>
            </a:pPr>
            <a:r>
              <a:rPr lang="en-US" sz="2600" dirty="0">
                <a:solidFill>
                  <a:schemeClr val="tx1"/>
                </a:solidFill>
              </a:rPr>
              <a:t>False sense of security </a:t>
            </a:r>
          </a:p>
          <a:p>
            <a:pPr lvl="1">
              <a:lnSpc>
                <a:spcPct val="90000"/>
              </a:lnSpc>
            </a:pPr>
            <a:r>
              <a:rPr lang="en-US" sz="2600" dirty="0">
                <a:solidFill>
                  <a:schemeClr val="tx1"/>
                </a:solidFill>
              </a:rPr>
              <a:t>Attach securely: avoid accidental removal</a:t>
            </a:r>
          </a:p>
          <a:p>
            <a:endParaRPr lang="fil-PH" sz="28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685800"/>
          </a:xfrm>
        </p:spPr>
        <p:txBody>
          <a:bodyPr/>
          <a:lstStyle/>
          <a:p>
            <a:pPr algn="l"/>
            <a:r>
              <a:rPr lang="fil-PH" sz="3600" b="1" dirty="0" smtClean="0">
                <a:solidFill>
                  <a:schemeClr val="tx1"/>
                </a:solidFill>
              </a:rPr>
              <a:t>Employee Training forTag-out</a:t>
            </a:r>
            <a:endParaRPr lang="fil-PH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978059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>
                <a:solidFill>
                  <a:schemeClr val="tx1"/>
                </a:solidFill>
              </a:rPr>
              <a:t>Only the </a:t>
            </a:r>
            <a:r>
              <a:rPr lang="en-US" sz="2800" dirty="0" smtClean="0">
                <a:solidFill>
                  <a:schemeClr val="tx1"/>
                </a:solidFill>
              </a:rPr>
              <a:t>authorized / certified well trained </a:t>
            </a:r>
            <a:r>
              <a:rPr lang="en-US" sz="2800" dirty="0">
                <a:solidFill>
                  <a:schemeClr val="tx1"/>
                </a:solidFill>
              </a:rPr>
              <a:t>employees performing the servicing or maintenance may apply </a:t>
            </a:r>
            <a:r>
              <a:rPr lang="en-US" sz="2800" dirty="0" smtClean="0">
                <a:solidFill>
                  <a:schemeClr val="tx1"/>
                </a:solidFill>
              </a:rPr>
              <a:t>lockout/tag-out.</a:t>
            </a:r>
            <a:endParaRPr lang="en-US" sz="2800" dirty="0">
              <a:solidFill>
                <a:schemeClr val="tx1"/>
              </a:solidFill>
            </a:endParaRPr>
          </a:p>
          <a:p>
            <a:endParaRPr lang="fil-PH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685800"/>
          </a:xfrm>
        </p:spPr>
        <p:txBody>
          <a:bodyPr/>
          <a:lstStyle/>
          <a:p>
            <a:pPr algn="l"/>
            <a:r>
              <a:rPr lang="fil-PH" sz="3600" b="1" dirty="0" smtClean="0">
                <a:solidFill>
                  <a:schemeClr val="tx1"/>
                </a:solidFill>
              </a:rPr>
              <a:t>General Requirements:</a:t>
            </a:r>
            <a:endParaRPr lang="fil-PH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676985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4497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il-PH" sz="4400" b="1" dirty="0" smtClean="0">
                <a:solidFill>
                  <a:schemeClr val="tx1"/>
                </a:solidFill>
                <a:latin typeface="Adobe Myungjo Std M" pitchFamily="18" charset="-128"/>
                <a:ea typeface="Adobe Myungjo Std M" pitchFamily="18" charset="-128"/>
              </a:rPr>
              <a:t>THANK YOU SO MUCH!!!!!</a:t>
            </a:r>
          </a:p>
          <a:p>
            <a:pPr marL="0" indent="0" algn="ctr">
              <a:buNone/>
            </a:pPr>
            <a:endParaRPr lang="fil-PH" sz="4400" b="1" dirty="0">
              <a:solidFill>
                <a:schemeClr val="tx1"/>
              </a:solidFill>
              <a:latin typeface="Adobe Myungjo Std M" pitchFamily="18" charset="-128"/>
              <a:ea typeface="Adobe Myungjo Std M" pitchFamily="18" charset="-128"/>
            </a:endParaRPr>
          </a:p>
          <a:p>
            <a:pPr marL="0" indent="0" algn="ctr">
              <a:buNone/>
            </a:pPr>
            <a:r>
              <a:rPr lang="fil-PH" sz="4400" b="1" dirty="0" smtClean="0">
                <a:solidFill>
                  <a:schemeClr val="tx1"/>
                </a:solidFill>
                <a:latin typeface="Adobe Myungjo Std M" pitchFamily="18" charset="-128"/>
                <a:ea typeface="Adobe Myungjo Std M" pitchFamily="18" charset="-128"/>
              </a:rPr>
              <a:t>-END OF SLIDE-</a:t>
            </a:r>
            <a:endParaRPr lang="fil-PH" sz="4400" b="1" dirty="0">
              <a:solidFill>
                <a:schemeClr val="tx1"/>
              </a:solidFill>
              <a:latin typeface="Adobe Myungjo Std M" pitchFamily="18" charset="-128"/>
              <a:ea typeface="Adobe Myungjo Std M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313775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14400"/>
          </a:xfrm>
        </p:spPr>
        <p:txBody>
          <a:bodyPr/>
          <a:lstStyle/>
          <a:p>
            <a:pPr algn="l"/>
            <a:r>
              <a:rPr lang="fil-PH" sz="4400" dirty="0" smtClean="0">
                <a:solidFill>
                  <a:schemeClr val="tx1"/>
                </a:solidFill>
              </a:rPr>
              <a:t>GENERATING ELECTRICITY</a:t>
            </a:r>
            <a:endParaRPr lang="fil-PH" sz="44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>
                <a:solidFill>
                  <a:schemeClr val="tx1"/>
                </a:solidFill>
              </a:rPr>
              <a:t>Friction</a:t>
            </a:r>
          </a:p>
          <a:p>
            <a:r>
              <a:rPr lang="en-US" sz="2800" dirty="0" smtClean="0">
                <a:solidFill>
                  <a:schemeClr val="tx1"/>
                </a:solidFill>
              </a:rPr>
              <a:t>Pressure</a:t>
            </a:r>
          </a:p>
          <a:p>
            <a:r>
              <a:rPr lang="en-US" sz="2800" dirty="0" smtClean="0">
                <a:solidFill>
                  <a:schemeClr val="tx1"/>
                </a:solidFill>
              </a:rPr>
              <a:t>Heat</a:t>
            </a:r>
          </a:p>
          <a:p>
            <a:r>
              <a:rPr lang="en-US" sz="2800" dirty="0" smtClean="0">
                <a:solidFill>
                  <a:schemeClr val="tx1"/>
                </a:solidFill>
              </a:rPr>
              <a:t>Light</a:t>
            </a:r>
          </a:p>
          <a:p>
            <a:r>
              <a:rPr lang="en-US" sz="2800" dirty="0">
                <a:solidFill>
                  <a:schemeClr val="tx1"/>
                </a:solidFill>
              </a:rPr>
              <a:t>C</a:t>
            </a:r>
            <a:r>
              <a:rPr lang="en-US" sz="2800" dirty="0" smtClean="0">
                <a:solidFill>
                  <a:schemeClr val="tx1"/>
                </a:solidFill>
              </a:rPr>
              <a:t>hemical </a:t>
            </a:r>
            <a:r>
              <a:rPr lang="en-US" sz="2800" dirty="0">
                <a:solidFill>
                  <a:schemeClr val="tx1"/>
                </a:solidFill>
              </a:rPr>
              <a:t>R</a:t>
            </a:r>
            <a:r>
              <a:rPr lang="en-US" sz="2800" dirty="0" smtClean="0">
                <a:solidFill>
                  <a:schemeClr val="tx1"/>
                </a:solidFill>
              </a:rPr>
              <a:t>eaction and;</a:t>
            </a:r>
          </a:p>
          <a:p>
            <a:r>
              <a:rPr lang="en-US" sz="2800" dirty="0">
                <a:solidFill>
                  <a:schemeClr val="tx1"/>
                </a:solidFill>
              </a:rPr>
              <a:t>M</a:t>
            </a:r>
            <a:r>
              <a:rPr lang="en-US" sz="2800" dirty="0" smtClean="0">
                <a:solidFill>
                  <a:schemeClr val="tx1"/>
                </a:solidFill>
              </a:rPr>
              <a:t>agnetism</a:t>
            </a:r>
            <a:endParaRPr lang="en-US" sz="2800" dirty="0">
              <a:solidFill>
                <a:schemeClr val="tx1"/>
              </a:solidFill>
            </a:endParaRPr>
          </a:p>
          <a:p>
            <a:endParaRPr lang="fil-PH" dirty="0"/>
          </a:p>
        </p:txBody>
      </p:sp>
    </p:spTree>
    <p:extLst>
      <p:ext uri="{BB962C8B-B14F-4D97-AF65-F5344CB8AC3E}">
        <p14:creationId xmlns:p14="http://schemas.microsoft.com/office/powerpoint/2010/main" val="38093307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pPr algn="l"/>
            <a:r>
              <a:rPr lang="fil-PH" b="1" dirty="0" smtClean="0">
                <a:solidFill>
                  <a:schemeClr val="tx1"/>
                </a:solidFill>
              </a:rPr>
              <a:t>Objectives:</a:t>
            </a:r>
            <a:endParaRPr lang="fil-PH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en-US" sz="2800" dirty="0">
                <a:solidFill>
                  <a:schemeClr val="tx1"/>
                </a:solidFill>
              </a:rPr>
              <a:t>In this course, we will discuss the following:</a:t>
            </a:r>
          </a:p>
          <a:p>
            <a:pPr>
              <a:buFont typeface="Wingdings" pitchFamily="2" charset="2"/>
              <a:buNone/>
            </a:pPr>
            <a:endParaRPr lang="en-US" sz="900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Common electrical hazards</a:t>
            </a:r>
          </a:p>
          <a:p>
            <a:endParaRPr lang="en-US" sz="900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Standards relating to those hazards</a:t>
            </a:r>
          </a:p>
          <a:p>
            <a:endParaRPr lang="en-US" sz="900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Electrical equipment defects/hazards</a:t>
            </a:r>
          </a:p>
          <a:p>
            <a:endParaRPr lang="en-US" sz="900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Tools/techniques used in identifying hazards</a:t>
            </a:r>
          </a:p>
          <a:p>
            <a:endParaRPr lang="fil-PH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5302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838200"/>
          </a:xfrm>
        </p:spPr>
        <p:txBody>
          <a:bodyPr/>
          <a:lstStyle/>
          <a:p>
            <a:r>
              <a:rPr lang="fil-PH" dirty="0" smtClean="0"/>
              <a:t>Common </a:t>
            </a:r>
            <a:br>
              <a:rPr lang="fil-PH" dirty="0" smtClean="0"/>
            </a:br>
            <a:r>
              <a:rPr lang="fil-PH" dirty="0" smtClean="0"/>
              <a:t/>
            </a:r>
            <a:br>
              <a:rPr lang="fil-PH" dirty="0" smtClean="0"/>
            </a:br>
            <a:r>
              <a:rPr lang="fil-PH" sz="4400" b="1" dirty="0" smtClean="0">
                <a:solidFill>
                  <a:schemeClr val="tx1"/>
                </a:solidFill>
              </a:rPr>
              <a:t>Common Electrical Hazards</a:t>
            </a:r>
            <a:endParaRPr lang="fil-PH" sz="44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602163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Electric shock/electrocution occurs when current flows through the body damaging the body. 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Electrical burns are caused by arc blast or hot conductors.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Indirect falls from ladders, scaffolds, or other walking and working surfaces.</a:t>
            </a:r>
          </a:p>
          <a:p>
            <a:endParaRPr lang="fil-PH" dirty="0"/>
          </a:p>
        </p:txBody>
      </p:sp>
    </p:spTree>
    <p:extLst>
      <p:ext uri="{BB962C8B-B14F-4D97-AF65-F5344CB8AC3E}">
        <p14:creationId xmlns:p14="http://schemas.microsoft.com/office/powerpoint/2010/main" val="10942947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14400"/>
          </a:xfrm>
        </p:spPr>
        <p:txBody>
          <a:bodyPr/>
          <a:lstStyle/>
          <a:p>
            <a:r>
              <a:rPr lang="fil-PH" sz="4400" b="1" dirty="0" smtClean="0">
                <a:solidFill>
                  <a:schemeClr val="tx1"/>
                </a:solidFill>
              </a:rPr>
              <a:t>Common Electrical Hazards</a:t>
            </a:r>
            <a:endParaRPr lang="fil-PH" sz="44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Explosions can be caused when electricity provides a source of ignition for an explosive mixture in the atmosphere.</a:t>
            </a:r>
          </a:p>
          <a:p>
            <a:pPr>
              <a:buFont typeface="Wingdings" pitchFamily="2" charset="2"/>
              <a:buNone/>
            </a:pPr>
            <a:endParaRPr lang="en-US" sz="2800" dirty="0">
              <a:solidFill>
                <a:schemeClr val="tx1"/>
              </a:solidFill>
            </a:endParaRPr>
          </a:p>
          <a:p>
            <a:r>
              <a:rPr lang="en-US" sz="2800" dirty="0">
                <a:solidFill>
                  <a:schemeClr val="tx1"/>
                </a:solidFill>
              </a:rPr>
              <a:t>Fires are caused by overloading a circuit or appliance or by current flowing through </a:t>
            </a:r>
            <a:r>
              <a:rPr lang="en-US" sz="2800" dirty="0" smtClean="0">
                <a:solidFill>
                  <a:schemeClr val="tx1"/>
                </a:solidFill>
              </a:rPr>
              <a:t>high resistance </a:t>
            </a:r>
            <a:r>
              <a:rPr lang="en-US" sz="2800" dirty="0">
                <a:solidFill>
                  <a:schemeClr val="tx1"/>
                </a:solidFill>
              </a:rPr>
              <a:t>due to </a:t>
            </a:r>
            <a:r>
              <a:rPr lang="en-US" sz="2800" dirty="0" smtClean="0">
                <a:solidFill>
                  <a:schemeClr val="tx1"/>
                </a:solidFill>
              </a:rPr>
              <a:t>faulty </a:t>
            </a:r>
            <a:r>
              <a:rPr lang="en-US" sz="2800" dirty="0">
                <a:solidFill>
                  <a:schemeClr val="tx1"/>
                </a:solidFill>
              </a:rPr>
              <a:t>wiring, setting fire to insulation </a:t>
            </a:r>
            <a:r>
              <a:rPr lang="en-US" sz="2800" dirty="0" smtClean="0">
                <a:solidFill>
                  <a:schemeClr val="tx1"/>
                </a:solidFill>
              </a:rPr>
              <a:t>and </a:t>
            </a:r>
            <a:r>
              <a:rPr lang="en-US" sz="2800" dirty="0">
                <a:solidFill>
                  <a:schemeClr val="tx1"/>
                </a:solidFill>
              </a:rPr>
              <a:t>surrounding materials.</a:t>
            </a:r>
          </a:p>
          <a:p>
            <a:pPr marL="0" indent="0">
              <a:buNone/>
            </a:pPr>
            <a:endParaRPr lang="fil-PH" sz="2800" dirty="0"/>
          </a:p>
        </p:txBody>
      </p:sp>
    </p:spTree>
    <p:extLst>
      <p:ext uri="{BB962C8B-B14F-4D97-AF65-F5344CB8AC3E}">
        <p14:creationId xmlns:p14="http://schemas.microsoft.com/office/powerpoint/2010/main" val="9319981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229600" cy="838200"/>
          </a:xfrm>
        </p:spPr>
        <p:txBody>
          <a:bodyPr/>
          <a:lstStyle/>
          <a:p>
            <a:pPr algn="l"/>
            <a:r>
              <a:rPr lang="fil-PH" sz="4400" b="1" dirty="0" smtClean="0">
                <a:solidFill>
                  <a:schemeClr val="tx1"/>
                </a:solidFill>
              </a:rPr>
              <a:t>General Requirements:</a:t>
            </a:r>
            <a:endParaRPr lang="fil-PH" sz="44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sz="2600" dirty="0">
                <a:solidFill>
                  <a:schemeClr val="tx1"/>
                </a:solidFill>
              </a:rPr>
              <a:t>Electrical equipment must be free from recognized hazards that can cause death or serious physical harm to </a:t>
            </a:r>
            <a:r>
              <a:rPr lang="en-US" sz="2600" dirty="0" smtClean="0">
                <a:solidFill>
                  <a:schemeClr val="tx1"/>
                </a:solidFill>
              </a:rPr>
              <a:t>employees.</a:t>
            </a:r>
            <a:endParaRPr lang="en-US" sz="2600" dirty="0">
              <a:solidFill>
                <a:schemeClr val="tx1"/>
              </a:solidFill>
            </a:endParaRPr>
          </a:p>
          <a:p>
            <a:endParaRPr lang="en-US" sz="900" dirty="0">
              <a:solidFill>
                <a:schemeClr val="tx1"/>
              </a:solidFill>
            </a:endParaRPr>
          </a:p>
          <a:p>
            <a:pPr lvl="1"/>
            <a:r>
              <a:rPr lang="en-US" sz="2200" dirty="0">
                <a:solidFill>
                  <a:schemeClr val="tx1"/>
                </a:solidFill>
              </a:rPr>
              <a:t>Suitability for installation</a:t>
            </a:r>
          </a:p>
          <a:p>
            <a:pPr lvl="1"/>
            <a:endParaRPr lang="en-US" sz="900" dirty="0">
              <a:solidFill>
                <a:schemeClr val="tx1"/>
              </a:solidFill>
            </a:endParaRPr>
          </a:p>
          <a:p>
            <a:pPr lvl="1"/>
            <a:r>
              <a:rPr lang="en-US" sz="2200" dirty="0">
                <a:solidFill>
                  <a:schemeClr val="tx1"/>
                </a:solidFill>
              </a:rPr>
              <a:t>Mechanical strength and </a:t>
            </a:r>
          </a:p>
          <a:p>
            <a:pPr lvl="1">
              <a:buFont typeface="Symbol" pitchFamily="18" charset="2"/>
              <a:buNone/>
            </a:pPr>
            <a:r>
              <a:rPr lang="en-US" sz="2200" dirty="0">
                <a:solidFill>
                  <a:schemeClr val="tx1"/>
                </a:solidFill>
              </a:rPr>
              <a:t>	durability</a:t>
            </a:r>
          </a:p>
          <a:p>
            <a:pPr lvl="1">
              <a:buFont typeface="Symbol" pitchFamily="18" charset="2"/>
              <a:buNone/>
            </a:pPr>
            <a:endParaRPr lang="en-US" sz="900" dirty="0">
              <a:solidFill>
                <a:schemeClr val="tx1"/>
              </a:solidFill>
            </a:endParaRPr>
          </a:p>
          <a:p>
            <a:pPr lvl="1"/>
            <a:r>
              <a:rPr lang="en-US" sz="2200" dirty="0">
                <a:solidFill>
                  <a:schemeClr val="tx1"/>
                </a:solidFill>
              </a:rPr>
              <a:t>Electrical insulation</a:t>
            </a:r>
          </a:p>
          <a:p>
            <a:pPr lvl="1"/>
            <a:endParaRPr lang="en-US" sz="900" dirty="0">
              <a:solidFill>
                <a:schemeClr val="tx1"/>
              </a:solidFill>
            </a:endParaRPr>
          </a:p>
          <a:p>
            <a:pPr lvl="1"/>
            <a:r>
              <a:rPr lang="en-US" sz="2200" dirty="0">
                <a:solidFill>
                  <a:schemeClr val="tx1"/>
                </a:solidFill>
              </a:rPr>
              <a:t>Heating effects under </a:t>
            </a:r>
          </a:p>
          <a:p>
            <a:pPr lvl="1">
              <a:buFont typeface="Symbol" pitchFamily="18" charset="2"/>
              <a:buNone/>
            </a:pPr>
            <a:r>
              <a:rPr lang="en-US" sz="2200" dirty="0">
                <a:solidFill>
                  <a:schemeClr val="tx1"/>
                </a:solidFill>
              </a:rPr>
              <a:t>	condition of use</a:t>
            </a:r>
          </a:p>
          <a:p>
            <a:pPr lvl="1">
              <a:buFont typeface="Symbol" pitchFamily="18" charset="2"/>
              <a:buNone/>
            </a:pPr>
            <a:endParaRPr lang="en-US" sz="900" dirty="0">
              <a:solidFill>
                <a:schemeClr val="tx1"/>
              </a:solidFill>
            </a:endParaRPr>
          </a:p>
          <a:p>
            <a:pPr lvl="1"/>
            <a:r>
              <a:rPr lang="en-US" sz="2200" dirty="0">
                <a:solidFill>
                  <a:schemeClr val="tx1"/>
                </a:solidFill>
              </a:rPr>
              <a:t>Arcing effects</a:t>
            </a:r>
          </a:p>
          <a:p>
            <a:pPr lvl="1"/>
            <a:endParaRPr lang="en-US" sz="900" dirty="0">
              <a:solidFill>
                <a:schemeClr val="tx1"/>
              </a:solidFill>
            </a:endParaRPr>
          </a:p>
          <a:p>
            <a:pPr lvl="1"/>
            <a:r>
              <a:rPr lang="en-US" sz="2200" dirty="0">
                <a:solidFill>
                  <a:schemeClr val="tx1"/>
                </a:solidFill>
              </a:rPr>
              <a:t>Classification by type, size, voltage, </a:t>
            </a:r>
          </a:p>
          <a:p>
            <a:pPr lvl="1">
              <a:buFont typeface="Symbol" pitchFamily="18" charset="2"/>
              <a:buNone/>
            </a:pPr>
            <a:r>
              <a:rPr lang="en-US" sz="2200" dirty="0">
                <a:solidFill>
                  <a:schemeClr val="tx1"/>
                </a:solidFill>
              </a:rPr>
              <a:t>    current capacity, specific use</a:t>
            </a:r>
          </a:p>
          <a:p>
            <a:endParaRPr lang="fil-PH" dirty="0"/>
          </a:p>
        </p:txBody>
      </p:sp>
      <p:pic>
        <p:nvPicPr>
          <p:cNvPr id="4" name="Picture 3" descr="IMG_035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514600"/>
            <a:ext cx="3454400" cy="259080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9084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pPr algn="l"/>
            <a:r>
              <a:rPr lang="fil-PH" sz="4400" b="1" dirty="0" smtClean="0">
                <a:solidFill>
                  <a:schemeClr val="tx1"/>
                </a:solidFill>
              </a:rPr>
              <a:t>General Requirements</a:t>
            </a:r>
            <a:endParaRPr lang="fil-PH" sz="44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3886200" cy="4678363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Listed, labeled, or certified equipment must be installed and used in accordance with instructions included in the listing, labeling or certification.</a:t>
            </a:r>
          </a:p>
          <a:p>
            <a:endParaRPr lang="fil-PH" dirty="0"/>
          </a:p>
        </p:txBody>
      </p:sp>
      <p:pic>
        <p:nvPicPr>
          <p:cNvPr id="4" name="Picture 3" descr="IMG_023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562100"/>
            <a:ext cx="3886200" cy="373380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753335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149</TotalTime>
  <Words>1162</Words>
  <Application>Microsoft Office PowerPoint</Application>
  <PresentationFormat>On-screen Show (4:3)</PresentationFormat>
  <Paragraphs>171</Paragraphs>
  <Slides>37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Executive</vt:lpstr>
      <vt:lpstr>ELECTRICAL SAFETY</vt:lpstr>
      <vt:lpstr>Electricity Define as:</vt:lpstr>
      <vt:lpstr>ELETRICAL MATERIALS</vt:lpstr>
      <vt:lpstr>GENERATING ELECTRICITY</vt:lpstr>
      <vt:lpstr>Objectives:</vt:lpstr>
      <vt:lpstr>Common   Common Electrical Hazards</vt:lpstr>
      <vt:lpstr>Common Electrical Hazards</vt:lpstr>
      <vt:lpstr>General Requirements:</vt:lpstr>
      <vt:lpstr>General Requirements</vt:lpstr>
      <vt:lpstr>PowerPoint Presentation</vt:lpstr>
      <vt:lpstr>Splices</vt:lpstr>
      <vt:lpstr>General Requirements:</vt:lpstr>
      <vt:lpstr>General Requirements:</vt:lpstr>
      <vt:lpstr>General Requirements:</vt:lpstr>
      <vt:lpstr>General Requirements:</vt:lpstr>
      <vt:lpstr>Wiring Designed and Cable Requirements:</vt:lpstr>
      <vt:lpstr>Wiring Designed and Cable Requirements:</vt:lpstr>
      <vt:lpstr>Wiring Designed and Cable Requirements:</vt:lpstr>
      <vt:lpstr>Wiring Designed and Cable Requirements:</vt:lpstr>
      <vt:lpstr>Wiring Designed and Cable Requirements:</vt:lpstr>
      <vt:lpstr>Safety Related Work Practices:</vt:lpstr>
      <vt:lpstr>Safety Related Work Practices:</vt:lpstr>
      <vt:lpstr>Safety Related Work Practices:</vt:lpstr>
      <vt:lpstr>Lock-out Tag-out</vt:lpstr>
      <vt:lpstr>Affected Employee:</vt:lpstr>
      <vt:lpstr>Maintenance Personnel / Authorized Employee</vt:lpstr>
      <vt:lpstr>Lock - out</vt:lpstr>
      <vt:lpstr>Lock-out Devices:</vt:lpstr>
      <vt:lpstr>Servicing and Maintenance Activities</vt:lpstr>
      <vt:lpstr>Tag-out</vt:lpstr>
      <vt:lpstr>Energy Control Program:</vt:lpstr>
      <vt:lpstr>Protective Materials and Hardware:</vt:lpstr>
      <vt:lpstr>Training and Information:</vt:lpstr>
      <vt:lpstr>Employee Training and Requirements:</vt:lpstr>
      <vt:lpstr>Employee Training forTag-out</vt:lpstr>
      <vt:lpstr>General Requirements: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MACHINE SAFETY</dc:title>
  <dc:creator>JAYAR</dc:creator>
  <cp:lastModifiedBy>JAYAR</cp:lastModifiedBy>
  <cp:revision>15</cp:revision>
  <dcterms:created xsi:type="dcterms:W3CDTF">2017-09-16T05:39:05Z</dcterms:created>
  <dcterms:modified xsi:type="dcterms:W3CDTF">2017-09-16T08:08:21Z</dcterms:modified>
</cp:coreProperties>
</file>