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37"/>
  </p:notesMasterIdLst>
  <p:handoutMasterIdLst>
    <p:handoutMasterId r:id="rId38"/>
  </p:handoutMasterIdLst>
  <p:sldIdLst>
    <p:sldId id="265" r:id="rId3"/>
    <p:sldId id="341" r:id="rId4"/>
    <p:sldId id="342" r:id="rId5"/>
    <p:sldId id="343" r:id="rId6"/>
    <p:sldId id="344" r:id="rId7"/>
    <p:sldId id="345" r:id="rId8"/>
    <p:sldId id="346" r:id="rId9"/>
    <p:sldId id="347" r:id="rId10"/>
    <p:sldId id="34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69" r:id="rId32"/>
    <p:sldId id="370" r:id="rId33"/>
    <p:sldId id="371" r:id="rId34"/>
    <p:sldId id="372" r:id="rId35"/>
    <p:sldId id="33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1" d="100"/>
          <a:sy n="71" d="100"/>
        </p:scale>
        <p:origin x="72" y="144"/>
      </p:cViewPr>
      <p:guideLst>
        <p:guide orient="horz" pos="2160"/>
        <p:guide pos="3840"/>
      </p:guideLst>
    </p:cSldViewPr>
  </p:slideViewPr>
  <p:notesTextViewPr>
    <p:cViewPr>
      <p:scale>
        <a:sx n="1" d="1"/>
        <a:sy n="1" d="1"/>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10/14/2017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10/14/2017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pPr/>
              <a:t>1</a:t>
            </a:fld>
            <a:endParaRPr lang="en-US"/>
          </a:p>
        </p:txBody>
      </p:sp>
    </p:spTree>
    <p:extLst>
      <p:ext uri="{BB962C8B-B14F-4D97-AF65-F5344CB8AC3E}">
        <p14:creationId xmlns:p14="http://schemas.microsoft.com/office/powerpoint/2010/main" val="3270333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53E4020-F37D-4DAB-9FD0-E1AF25ED6E24}" type="slidenum">
              <a:rPr lang="en-US"/>
              <a:pPr/>
              <a:t>10</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805281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ED1DD25-1271-4CD5-98DA-1BC1BB394B6A}" type="slidenum">
              <a:rPr lang="en-US"/>
              <a:pPr/>
              <a:t>11</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792141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ED42C03-8587-414A-8AD6-70F5078E53C8}" type="slidenum">
              <a:rPr lang="en-US"/>
              <a:pPr/>
              <a:t>12</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sz="800" smtClean="0">
                <a:latin typeface="Arial" panose="020B0604020202020204" pitchFamily="34" charset="0"/>
              </a:rPr>
              <a:t>When we audit/inspect behavior we must give positive corrections and not criticize the person. And we should be able to balance by reinforcing or commending proper or safe behavior.  Remember, we eliminate the unsafe behavior and not the person.</a:t>
            </a:r>
          </a:p>
        </p:txBody>
      </p:sp>
    </p:spTree>
    <p:extLst>
      <p:ext uri="{BB962C8B-B14F-4D97-AF65-F5344CB8AC3E}">
        <p14:creationId xmlns:p14="http://schemas.microsoft.com/office/powerpoint/2010/main" val="15685831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B30AA9E-DD96-454D-B8E7-DBAC80EFB908}" type="slidenum">
              <a:rPr lang="en-US"/>
              <a:pPr/>
              <a:t>13</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518593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E1F591E-34AB-49EA-8ECA-BC9A22B70BFA}" type="slidenum">
              <a:rPr lang="en-US"/>
              <a:pPr/>
              <a:t>14</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842744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BEC4AD0-67EA-487A-B962-8BAFFF2B3090}" type="slidenum">
              <a:rPr lang="en-US"/>
              <a:pPr/>
              <a:t>15</a:t>
            </a:fld>
            <a:endParaRPr 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845907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89476B9-D75F-4420-979D-4B535DC2AE62}" type="slidenum">
              <a:rPr lang="en-US"/>
              <a:pPr/>
              <a:t>16</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315534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5F7578-D6E0-4A99-A74F-0E3903D6C193}" type="slidenum">
              <a:rPr lang="en-US"/>
              <a:pPr/>
              <a:t>17</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617266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170DD5-CA33-4F57-AC1B-37C23CC60022}" type="slidenum">
              <a:rPr lang="en-US"/>
              <a:pPr/>
              <a:t>18</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42938822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2C609DB-B5BC-472B-B01E-64D934D85DFE}" type="slidenum">
              <a:rPr lang="en-US"/>
              <a:pPr/>
              <a:t>19</a:t>
            </a:fld>
            <a:endParaRPr 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818756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CF618E-FB60-4915-8305-9F869823F1E6}" type="slidenum">
              <a:rPr lang="en-US"/>
              <a:pPr/>
              <a:t>2</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anose="020B0604020202020204" pitchFamily="34" charset="0"/>
              </a:rPr>
              <a:t>“conditions and behaviors that could cause or contribute to injuries, illnesses and damages.” – What are these? HAZARDS!!!</a:t>
            </a:r>
          </a:p>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4205781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809EC61-D4F9-4731-BC20-67A9B6BE3A64}" type="slidenum">
              <a:rPr lang="en-US"/>
              <a:pPr/>
              <a:t>21</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337919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FB2149-01D3-48FA-90E1-399868B75967}" type="slidenum">
              <a:rPr lang="en-US"/>
              <a:pPr/>
              <a:t>22</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855754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792DF1B-DC94-4D01-A9FA-81064C5DCEAB}" type="slidenum">
              <a:rPr lang="en-US"/>
              <a:pPr/>
              <a:t>23</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191186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6A37800-5B62-4305-A771-5CDAD091119B}" type="slidenum">
              <a:rPr lang="en-US"/>
              <a:pPr/>
              <a:t>24</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467391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365C1A-FB05-4546-AF55-D6C9EBDE7833}" type="slidenum">
              <a:rPr lang="en-US"/>
              <a:pPr/>
              <a:t>25</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lnSpc>
                <a:spcPct val="80000"/>
              </a:lnSpc>
            </a:pPr>
            <a:endParaRPr lang="en-US" sz="800" smtClean="0">
              <a:latin typeface="Arial" panose="020B0604020202020204" pitchFamily="34" charset="0"/>
            </a:endParaRPr>
          </a:p>
          <a:p>
            <a:pPr eaLnBrk="1" hangingPunct="1">
              <a:lnSpc>
                <a:spcPct val="90000"/>
              </a:lnSpc>
            </a:pPr>
            <a:endParaRPr lang="en-US" sz="800" smtClean="0">
              <a:latin typeface="Arial" panose="020B0604020202020204" pitchFamily="34" charset="0"/>
            </a:endParaRPr>
          </a:p>
        </p:txBody>
      </p:sp>
    </p:spTree>
    <p:extLst>
      <p:ext uri="{BB962C8B-B14F-4D97-AF65-F5344CB8AC3E}">
        <p14:creationId xmlns:p14="http://schemas.microsoft.com/office/powerpoint/2010/main" val="2802338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212CB1-2CF3-475F-859E-E825BD0BB137}" type="slidenum">
              <a:rPr lang="en-US"/>
              <a:pPr/>
              <a:t>27</a:t>
            </a:fld>
            <a:endParaRPr 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lnSpc>
                <a:spcPct val="80000"/>
              </a:lnSpc>
            </a:pPr>
            <a:endParaRPr lang="en-US" sz="800" smtClean="0">
              <a:latin typeface="Arial" panose="020B0604020202020204" pitchFamily="34" charset="0"/>
            </a:endParaRPr>
          </a:p>
          <a:p>
            <a:pPr eaLnBrk="1" hangingPunct="1">
              <a:lnSpc>
                <a:spcPct val="90000"/>
              </a:lnSpc>
            </a:pPr>
            <a:endParaRPr lang="en-US" sz="800" smtClean="0">
              <a:latin typeface="Arial" panose="020B0604020202020204" pitchFamily="34" charset="0"/>
            </a:endParaRPr>
          </a:p>
        </p:txBody>
      </p:sp>
    </p:spTree>
    <p:extLst>
      <p:ext uri="{BB962C8B-B14F-4D97-AF65-F5344CB8AC3E}">
        <p14:creationId xmlns:p14="http://schemas.microsoft.com/office/powerpoint/2010/main" val="3232108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518D4F-1261-40D5-90DB-894F0723CC55}" type="slidenum">
              <a:rPr lang="en-US"/>
              <a:pPr/>
              <a:t>28</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0435049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DA39495-5416-446F-B58E-CB26E25F2F95}" type="slidenum">
              <a:rPr lang="en-US"/>
              <a:pPr/>
              <a:t>29</a:t>
            </a:fld>
            <a:endParaRPr 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820521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7946B3D-7A3A-49D5-8FDC-CE953F8F185C}" type="slidenum">
              <a:rPr lang="en-US"/>
              <a:pPr/>
              <a:t>30</a:t>
            </a:fld>
            <a:endParaRPr 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975695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F9B2CF-B162-4CFC-A959-7B31E84BA98A}" type="slidenum">
              <a:rPr lang="en-US"/>
              <a:pPr/>
              <a:t>31</a:t>
            </a:fld>
            <a:endParaRPr 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509502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1BC9849-4A62-46DF-A10B-BB1F5CF947E2}" type="slidenum">
              <a:rPr lang="en-US"/>
              <a:pPr/>
              <a:t>3</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6692239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79948B9-8ED6-4727-942E-0CECE85522C0}" type="slidenum">
              <a:rPr lang="en-US"/>
              <a:pPr/>
              <a:t>32</a:t>
            </a:fld>
            <a:endParaRPr lang="en-US"/>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4564850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C78BB96-818A-4F4E-9EDB-A6A1708D22BC}" type="slidenum">
              <a:rPr lang="en-US"/>
              <a:pPr/>
              <a:t>33</a:t>
            </a:fld>
            <a:endParaRPr 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621242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DE7EB7-1508-47C3-9C98-2717878A0F44}" type="slidenum">
              <a:rPr lang="en-US"/>
              <a:pPr/>
              <a:t>4</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Arial" panose="020B0604020202020204" pitchFamily="34" charset="0"/>
            </a:endParaRPr>
          </a:p>
        </p:txBody>
      </p:sp>
    </p:spTree>
    <p:extLst>
      <p:ext uri="{BB962C8B-B14F-4D97-AF65-F5344CB8AC3E}">
        <p14:creationId xmlns:p14="http://schemas.microsoft.com/office/powerpoint/2010/main" val="148626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7B07DA5-2728-49AE-BABE-9A6F9F52A309}" type="slidenum">
              <a:rPr lang="en-US"/>
              <a:pPr/>
              <a:t>5</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77810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C7D759-03AC-4CA9-AEB7-BB2CF47AE4D5}" type="slidenum">
              <a:rPr lang="en-US"/>
              <a:pPr/>
              <a:t>6</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75860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DEA5088-99E7-49A4-B647-1DB668A49F12}" type="slidenum">
              <a:rPr lang="en-US"/>
              <a:pPr/>
              <a:t>7</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2304490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3657978-C7E8-4790-ABB1-C9A1447352D2}" type="slidenum">
              <a:rPr lang="en-US"/>
              <a:pPr/>
              <a:t>8</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38638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4823DEB-9DCE-447F-9B0C-6495E5402131}" type="slidenum">
              <a:rPr lang="en-US"/>
              <a:pPr/>
              <a:t>9</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anose="020B0604020202020204" pitchFamily="34" charset="0"/>
            </a:endParaRPr>
          </a:p>
        </p:txBody>
      </p:sp>
    </p:spTree>
    <p:extLst>
      <p:ext uri="{BB962C8B-B14F-4D97-AF65-F5344CB8AC3E}">
        <p14:creationId xmlns:p14="http://schemas.microsoft.com/office/powerpoint/2010/main" val="105982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dirty="0"/>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PH"/>
          </a:p>
        </p:txBody>
      </p:sp>
      <p:sp>
        <p:nvSpPr>
          <p:cNvPr id="3" name="Text Placeholder 2"/>
          <p:cNvSpPr>
            <a:spLocks noGrp="1"/>
          </p:cNvSpPr>
          <p:nvPr>
            <p:ph type="body" sz="half" idx="1"/>
          </p:nvPr>
        </p:nvSpPr>
        <p:spPr>
          <a:xfrm>
            <a:off x="609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4" name="Content Placeholder 3"/>
          <p:cNvSpPr>
            <a:spLocks noGrp="1"/>
          </p:cNvSpPr>
          <p:nvPr>
            <p:ph sz="half" idx="2"/>
          </p:nvPr>
        </p:nvSpPr>
        <p:spPr>
          <a:xfrm>
            <a:off x="6197600" y="1600201"/>
            <a:ext cx="53848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5" name="Rectangle 13"/>
          <p:cNvSpPr>
            <a:spLocks noGrp="1" noChangeArrowheads="1"/>
          </p:cNvSpPr>
          <p:nvPr>
            <p:ph type="dt" sz="half" idx="10"/>
          </p:nvPr>
        </p:nvSpPr>
        <p:spPr>
          <a:ln/>
        </p:spPr>
        <p:txBody>
          <a:bodyPr/>
          <a:lstStyle>
            <a:lvl1pPr>
              <a:defRPr/>
            </a:lvl1pPr>
          </a:lstStyle>
          <a:p>
            <a:pPr>
              <a:defRPr/>
            </a:pPr>
            <a:endParaRPr lang="en-US"/>
          </a:p>
        </p:txBody>
      </p:sp>
      <p:sp>
        <p:nvSpPr>
          <p:cNvPr id="6" name="Rectangle 14"/>
          <p:cNvSpPr>
            <a:spLocks noGrp="1" noChangeArrowheads="1"/>
          </p:cNvSpPr>
          <p:nvPr>
            <p:ph type="ftr" sz="quarter" idx="11"/>
          </p:nvPr>
        </p:nvSpPr>
        <p:spPr>
          <a:ln/>
        </p:spPr>
        <p:txBody>
          <a:bodyPr/>
          <a:lstStyle>
            <a:lvl1pPr>
              <a:defRPr/>
            </a:lvl1pPr>
          </a:lstStyle>
          <a:p>
            <a:pPr>
              <a:defRPr/>
            </a:pPr>
            <a:endParaRPr lang="en-US"/>
          </a:p>
        </p:txBody>
      </p:sp>
      <p:sp>
        <p:nvSpPr>
          <p:cNvPr id="7" name="Rectangle 20"/>
          <p:cNvSpPr>
            <a:spLocks noGrp="1" noChangeArrowheads="1"/>
          </p:cNvSpPr>
          <p:nvPr>
            <p:ph type="sldNum" sz="quarter" idx="12"/>
          </p:nvPr>
        </p:nvSpPr>
        <p:spPr>
          <a:ln/>
        </p:spPr>
        <p:txBody>
          <a:bodyPr/>
          <a:lstStyle>
            <a:lvl1pPr>
              <a:defRPr/>
            </a:lvl1pPr>
          </a:lstStyle>
          <a:p>
            <a:fld id="{FB4C772D-B08A-4F02-9F61-673DF8728208}" type="slidenum">
              <a:rPr lang="en-US"/>
              <a:pPr/>
              <a:t>‹#›</a:t>
            </a:fld>
            <a:endParaRPr lang="en-US"/>
          </a:p>
        </p:txBody>
      </p:sp>
    </p:spTree>
    <p:extLst>
      <p:ext uri="{BB962C8B-B14F-4D97-AF65-F5344CB8AC3E}">
        <p14:creationId xmlns:p14="http://schemas.microsoft.com/office/powerpoint/2010/main" val="85355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smtClean="0"/>
              <a:t>Click to edit Master title style</a:t>
            </a:r>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2324100" y="274638"/>
            <a:ext cx="902335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10/14/2017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10/14/2017</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 id="214748369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file:///C:\WINDOWS\Temporary%20Internet%20Files\Content.IE5\PZ87HXQE\fire%20extinguisher%201.jpg" TargetMode="External"/><Relationship Id="rId9" Type="http://schemas.openxmlformats.org/officeDocument/2006/relationships/image" Target="../media/image23.jpeg"/></Relationships>
</file>

<file path=ppt/slides/_rels/slide16.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image" Target="../media/image24.jpeg"/><Relationship Id="rId7" Type="http://schemas.openxmlformats.org/officeDocument/2006/relationships/image" Target="../media/image28.wm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6.png"/><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32011" y="3602038"/>
            <a:ext cx="11013141" cy="1655762"/>
          </a:xfrm>
        </p:spPr>
        <p:txBody>
          <a:bodyPr>
            <a:normAutofit/>
          </a:bodyPr>
          <a:lstStyle/>
          <a:p>
            <a:r>
              <a:rPr lang="en-US" sz="4400" dirty="0" smtClean="0">
                <a:solidFill>
                  <a:srgbClr val="002060"/>
                </a:solidFill>
                <a:latin typeface="Arial" panose="020B0604020202020204" pitchFamily="34" charset="0"/>
                <a:cs typeface="Arial" panose="020B0604020202020204" pitchFamily="34" charset="0"/>
              </a:rPr>
              <a:t>SAFETY INSPECTION</a:t>
            </a:r>
            <a:endParaRPr lang="en-US" sz="4400"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32011" y="268941"/>
            <a:ext cx="10730753" cy="3160059"/>
          </a:xfrm>
        </p:spPr>
        <p:txBody>
          <a:bodyPr>
            <a:normAutofit/>
          </a:bodyPr>
          <a:lstStyle/>
          <a:p>
            <a:r>
              <a:rPr lang="en-US" b="1" dirty="0">
                <a:solidFill>
                  <a:srgbClr val="002060"/>
                </a:solidFill>
                <a:latin typeface="Arial" panose="020B0604020202020204" pitchFamily="34" charset="0"/>
                <a:cs typeface="Arial" panose="020B0604020202020204" pitchFamily="34" charset="0"/>
              </a:rPr>
              <a:t>B</a:t>
            </a:r>
            <a:r>
              <a:rPr lang="en-US" b="1" smtClean="0">
                <a:solidFill>
                  <a:srgbClr val="002060"/>
                </a:solidFill>
                <a:latin typeface="Arial" panose="020B0604020202020204" pitchFamily="34" charset="0"/>
                <a:cs typeface="Arial" panose="020B0604020202020204" pitchFamily="34" charset="0"/>
              </a:rPr>
              <a:t>OSH</a:t>
            </a:r>
            <a:br>
              <a:rPr lang="en-US" b="1" smtClean="0">
                <a:solidFill>
                  <a:srgbClr val="002060"/>
                </a:solidFill>
                <a:latin typeface="Arial" panose="020B0604020202020204" pitchFamily="34" charset="0"/>
                <a:cs typeface="Arial" panose="020B0604020202020204" pitchFamily="34" charset="0"/>
              </a:rPr>
            </a:br>
            <a:r>
              <a:rPr lang="en-US" b="1" smtClean="0">
                <a:solidFill>
                  <a:srgbClr val="002060"/>
                </a:solidFill>
                <a:latin typeface="Arial" panose="020B0604020202020204" pitchFamily="34" charset="0"/>
                <a:cs typeface="Arial" panose="020B0604020202020204" pitchFamily="34" charset="0"/>
              </a:rPr>
              <a:t>BASIC OCCUPATIONAL </a:t>
            </a:r>
            <a:r>
              <a:rPr lang="en-US" b="1" dirty="0" smtClean="0">
                <a:solidFill>
                  <a:srgbClr val="002060"/>
                </a:solidFill>
                <a:latin typeface="Arial" panose="020B0604020202020204" pitchFamily="34" charset="0"/>
                <a:cs typeface="Arial" panose="020B0604020202020204" pitchFamily="34" charset="0"/>
              </a:rPr>
              <a:t>SAFETY &amp; HEALTH COURSE</a:t>
            </a:r>
            <a:endParaRPr lang="en-US" b="1" dirty="0">
              <a:solidFill>
                <a:srgbClr val="00206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0" y="5610896"/>
            <a:ext cx="12192000" cy="1089213"/>
          </a:xfrm>
        </p:spPr>
        <p:txBody>
          <a:bodyPr/>
          <a:lstStyle/>
          <a:p>
            <a:pPr algn="l"/>
            <a:r>
              <a:rPr lang="en-US" sz="2800" b="1" dirty="0">
                <a:solidFill>
                  <a:srgbClr val="002060"/>
                </a:solidFill>
                <a:latin typeface="Arial" panose="020B0604020202020204" pitchFamily="34" charset="0"/>
                <a:cs typeface="Arial" panose="020B0604020202020204" pitchFamily="34" charset="0"/>
              </a:rPr>
              <a:t>DEXTER T. MANIGBAS, RN, </a:t>
            </a:r>
            <a:r>
              <a:rPr lang="en-US" sz="2800" b="1" dirty="0" smtClean="0">
                <a:solidFill>
                  <a:srgbClr val="002060"/>
                </a:solidFill>
                <a:latin typeface="Arial" panose="020B0604020202020204" pitchFamily="34" charset="0"/>
                <a:cs typeface="Arial" panose="020B0604020202020204" pitchFamily="34" charset="0"/>
              </a:rPr>
              <a:t>OSHP, </a:t>
            </a:r>
            <a:r>
              <a:rPr lang="en-US" sz="2800" b="1" dirty="0" err="1" smtClean="0">
                <a:solidFill>
                  <a:srgbClr val="002060"/>
                </a:solidFill>
                <a:latin typeface="Arial" panose="020B0604020202020204" pitchFamily="34" charset="0"/>
                <a:cs typeface="Arial" panose="020B0604020202020204" pitchFamily="34" charset="0"/>
              </a:rPr>
              <a:t>MAEd</a:t>
            </a:r>
            <a:r>
              <a:rPr lang="en-US" sz="2800" b="1" dirty="0" smtClean="0">
                <a:solidFill>
                  <a:srgbClr val="002060"/>
                </a:solidFill>
                <a:latin typeface="Arial" panose="020B0604020202020204" pitchFamily="34" charset="0"/>
                <a:cs typeface="Arial" panose="020B0604020202020204" pitchFamily="34" charset="0"/>
              </a:rPr>
              <a:t>		</a:t>
            </a:r>
            <a:r>
              <a:rPr lang="en-US" sz="1600" b="1" dirty="0" smtClean="0">
                <a:solidFill>
                  <a:srgbClr val="002060"/>
                </a:solidFill>
                <a:latin typeface="Arial" panose="020B0604020202020204" pitchFamily="34" charset="0"/>
                <a:cs typeface="Arial" panose="020B0604020202020204" pitchFamily="34" charset="0"/>
              </a:rPr>
              <a:t>Contact: 0977-0963122</a:t>
            </a:r>
          </a:p>
          <a:p>
            <a:pPr algn="l"/>
            <a:r>
              <a:rPr lang="en-US" sz="1800" b="1" dirty="0" smtClean="0">
                <a:solidFill>
                  <a:srgbClr val="002060"/>
                </a:solidFill>
                <a:latin typeface="Arial" panose="020B0604020202020204" pitchFamily="34" charset="0"/>
                <a:cs typeface="Arial" panose="020B0604020202020204" pitchFamily="34" charset="0"/>
              </a:rPr>
              <a:t>EHS MANAGER - ECSCI</a:t>
            </a:r>
          </a:p>
          <a:p>
            <a:pPr algn="l"/>
            <a:r>
              <a:rPr lang="en-US" sz="1600" b="1" dirty="0" smtClean="0">
                <a:solidFill>
                  <a:srgbClr val="002060"/>
                </a:solidFill>
                <a:latin typeface="Arial" panose="020B0604020202020204" pitchFamily="34" charset="0"/>
                <a:cs typeface="Arial" panose="020B0604020202020204" pitchFamily="34" charset="0"/>
              </a:rPr>
              <a:t>ACCREDITED </a:t>
            </a:r>
            <a:r>
              <a:rPr lang="en-US" sz="1600" b="1" dirty="0">
                <a:solidFill>
                  <a:srgbClr val="002060"/>
                </a:solidFill>
                <a:latin typeface="Arial" panose="020B0604020202020204" pitchFamily="34" charset="0"/>
                <a:cs typeface="Arial" panose="020B0604020202020204" pitchFamily="34" charset="0"/>
              </a:rPr>
              <a:t>OCCUPATIONAL SAFETY &amp; HEALTH PRACTITIONER		EMAIL: </a:t>
            </a:r>
            <a:r>
              <a:rPr lang="en-US" sz="1600" b="1" dirty="0" smtClean="0">
                <a:solidFill>
                  <a:srgbClr val="002060"/>
                </a:solidFill>
                <a:latin typeface="Arial" panose="020B0604020202020204" pitchFamily="34" charset="0"/>
                <a:cs typeface="Arial" panose="020B0604020202020204" pitchFamily="34" charset="0"/>
              </a:rPr>
              <a:t>dtmanigbas@gmail.com</a:t>
            </a:r>
            <a:endParaRPr lang="en-US" sz="1600" b="1" dirty="0">
              <a:solidFill>
                <a:srgbClr val="002060"/>
              </a:solidFill>
              <a:latin typeface="Arial" panose="020B0604020202020204" pitchFamily="34" charset="0"/>
              <a:cs typeface="Arial" panose="020B0604020202020204" pitchFamily="34" charset="0"/>
            </a:endParaRPr>
          </a:p>
          <a:p>
            <a:pPr algn="l"/>
            <a:r>
              <a:rPr lang="en-US" sz="1600" b="1" dirty="0">
                <a:solidFill>
                  <a:srgbClr val="002060"/>
                </a:solidFill>
                <a:latin typeface="Arial" panose="020B0604020202020204" pitchFamily="34" charset="0"/>
                <a:cs typeface="Arial" panose="020B0604020202020204" pitchFamily="34" charset="0"/>
              </a:rPr>
              <a:t>Accredited Fire Safety Practitioner - BFP</a:t>
            </a:r>
          </a:p>
          <a:p>
            <a:pPr algn="l"/>
            <a:r>
              <a:rPr lang="en-US" sz="1600" b="1" dirty="0">
                <a:solidFill>
                  <a:srgbClr val="002060"/>
                </a:solidFill>
                <a:latin typeface="Arial" panose="020B0604020202020204" pitchFamily="34" charset="0"/>
                <a:cs typeface="Arial" panose="020B0604020202020204" pitchFamily="34" charset="0"/>
              </a:rPr>
              <a:t>Accredited Pollution Control Officer - DENR</a:t>
            </a:r>
          </a:p>
          <a:p>
            <a:pPr algn="l"/>
            <a:r>
              <a:rPr lang="en-US" sz="1600" b="1" dirty="0">
                <a:solidFill>
                  <a:srgbClr val="002060"/>
                </a:solidFill>
                <a:latin typeface="Arial" panose="020B0604020202020204" pitchFamily="34" charset="0"/>
                <a:cs typeface="Arial" panose="020B0604020202020204" pitchFamily="34" charset="0"/>
              </a:rPr>
              <a:t>Certified OSH Trainer</a:t>
            </a:r>
          </a:p>
          <a:p>
            <a:pPr algn="l"/>
            <a:endParaRPr lang="en-US" sz="2400"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0972800" y="5638800"/>
            <a:ext cx="1219200" cy="1219200"/>
          </a:xfrm>
          <a:prstGeom prst="rect">
            <a:avLst/>
          </a:prstGeom>
        </p:spPr>
      </p:pic>
      <p:pic>
        <p:nvPicPr>
          <p:cNvPr id="6" name="Picture 5"/>
          <p:cNvPicPr>
            <a:picLocks noChangeAspect="1"/>
          </p:cNvPicPr>
          <p:nvPr/>
        </p:nvPicPr>
        <p:blipFill>
          <a:blip r:embed="rId4"/>
          <a:stretch>
            <a:fillRect/>
          </a:stretch>
        </p:blipFill>
        <p:spPr>
          <a:xfrm>
            <a:off x="10315575" y="0"/>
            <a:ext cx="1876425" cy="1571625"/>
          </a:xfrm>
          <a:prstGeom prst="rect">
            <a:avLst/>
          </a:prstGeom>
        </p:spPr>
      </p:pic>
      <p:pic>
        <p:nvPicPr>
          <p:cNvPr id="7" name="Picture 6"/>
          <p:cNvPicPr>
            <a:picLocks noChangeAspect="1"/>
          </p:cNvPicPr>
          <p:nvPr/>
        </p:nvPicPr>
        <p:blipFill>
          <a:blip r:embed="rId5"/>
          <a:stretch>
            <a:fillRect/>
          </a:stretch>
        </p:blipFill>
        <p:spPr>
          <a:xfrm>
            <a:off x="0" y="0"/>
            <a:ext cx="2088776" cy="1697691"/>
          </a:xfrm>
          <a:prstGeom prst="rect">
            <a:avLst/>
          </a:prstGeom>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A25B2D-97C2-42D6-B5C3-19374B8340A2}" type="slidenum">
              <a:rPr lang="en-US"/>
              <a:pPr eaLnBrk="1" hangingPunct="1"/>
              <a:t>10</a:t>
            </a:fld>
            <a:endParaRPr lang="en-US"/>
          </a:p>
        </p:txBody>
      </p:sp>
      <p:sp>
        <p:nvSpPr>
          <p:cNvPr id="39938" name="Rectangle 2"/>
          <p:cNvSpPr>
            <a:spLocks noGrp="1" noChangeArrowheads="1"/>
          </p:cNvSpPr>
          <p:nvPr>
            <p:ph type="title"/>
          </p:nvPr>
        </p:nvSpPr>
        <p:spPr>
          <a:xfrm>
            <a:off x="1981200" y="334964"/>
            <a:ext cx="8229600" cy="1036637"/>
          </a:xfrm>
        </p:spPr>
        <p:txBody>
          <a:bodyPr>
            <a:normAutofit fontScale="90000"/>
          </a:bodyPr>
          <a:lstStyle/>
          <a:p>
            <a:pPr eaLnBrk="1" hangingPunct="1">
              <a:defRPr/>
            </a:pPr>
            <a:r>
              <a:rPr lang="en-US" sz="4000">
                <a:effectLst>
                  <a:outerShdw blurRad="38100" dist="38100" dir="2700000" algn="tl">
                    <a:srgbClr val="C0C0C0"/>
                  </a:outerShdw>
                </a:effectLst>
              </a:rPr>
              <a:t>ELEMENTS OF AN EFFECTIVE</a:t>
            </a:r>
            <a:br>
              <a:rPr lang="en-US" sz="4000">
                <a:effectLst>
                  <a:outerShdw blurRad="38100" dist="38100" dir="2700000" algn="tl">
                    <a:srgbClr val="C0C0C0"/>
                  </a:outerShdw>
                </a:effectLst>
              </a:rPr>
            </a:br>
            <a:r>
              <a:rPr lang="en-US" sz="4000">
                <a:effectLst>
                  <a:outerShdw blurRad="38100" dist="38100" dir="2700000" algn="tl">
                    <a:srgbClr val="C0C0C0"/>
                  </a:outerShdw>
                </a:effectLst>
              </a:rPr>
              <a:t>SAFETY INSPECTION PROGRAM</a:t>
            </a:r>
          </a:p>
        </p:txBody>
      </p:sp>
      <p:sp>
        <p:nvSpPr>
          <p:cNvPr id="39939" name="Rectangle 3"/>
          <p:cNvSpPr>
            <a:spLocks noGrp="1" noChangeArrowheads="1"/>
          </p:cNvSpPr>
          <p:nvPr>
            <p:ph type="body" idx="1"/>
          </p:nvPr>
        </p:nvSpPr>
        <p:spPr bwMode="auto">
          <a:xfrm>
            <a:off x="1828800" y="1676401"/>
            <a:ext cx="86868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smtClean="0"/>
              <a:t>The inspectors must:</a:t>
            </a:r>
          </a:p>
          <a:p>
            <a:pPr lvl="1" eaLnBrk="1" hangingPunct="1">
              <a:lnSpc>
                <a:spcPct val="90000"/>
              </a:lnSpc>
            </a:pPr>
            <a:r>
              <a:rPr lang="en-US" smtClean="0"/>
              <a:t>Have sound knowledge of the facility/workplace;</a:t>
            </a:r>
          </a:p>
          <a:p>
            <a:pPr lvl="1" eaLnBrk="1" hangingPunct="1">
              <a:lnSpc>
                <a:spcPct val="90000"/>
              </a:lnSpc>
            </a:pPr>
            <a:r>
              <a:rPr lang="en-US" smtClean="0"/>
              <a:t>Be knowledgeable of the relevant standards, codes and regulations;</a:t>
            </a:r>
          </a:p>
          <a:p>
            <a:pPr lvl="1" eaLnBrk="1" hangingPunct="1">
              <a:lnSpc>
                <a:spcPct val="90000"/>
              </a:lnSpc>
            </a:pPr>
            <a:r>
              <a:rPr lang="en-US" smtClean="0"/>
              <a:t>Be familiar with the organization’s accident experience and potentials;</a:t>
            </a:r>
          </a:p>
          <a:p>
            <a:pPr lvl="1" eaLnBrk="1" hangingPunct="1">
              <a:lnSpc>
                <a:spcPct val="90000"/>
              </a:lnSpc>
            </a:pPr>
            <a:r>
              <a:rPr lang="en-US" smtClean="0"/>
              <a:t>Possess the ability to make intelligent decisions for corrective action; </a:t>
            </a:r>
          </a:p>
          <a:p>
            <a:pPr lvl="1" eaLnBrk="1" hangingPunct="1">
              <a:lnSpc>
                <a:spcPct val="90000"/>
              </a:lnSpc>
            </a:pPr>
            <a:r>
              <a:rPr lang="en-US" smtClean="0"/>
              <a:t>Exercise diplomacy in handling personnel and situations.</a:t>
            </a:r>
          </a:p>
          <a:p>
            <a:pPr lvl="1" eaLnBrk="1" hangingPunct="1">
              <a:lnSpc>
                <a:spcPct val="90000"/>
              </a:lnSpc>
            </a:pPr>
            <a:endParaRPr lang="en-US" smtClean="0"/>
          </a:p>
        </p:txBody>
      </p:sp>
    </p:spTree>
    <p:extLst>
      <p:ext uri="{BB962C8B-B14F-4D97-AF65-F5344CB8AC3E}">
        <p14:creationId xmlns:p14="http://schemas.microsoft.com/office/powerpoint/2010/main" val="1451258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pRg st="1" end="1"/>
                                            </p:txEl>
                                          </p:spTgt>
                                        </p:tgtEl>
                                        <p:attrNameLst>
                                          <p:attrName>style.visibility</p:attrName>
                                        </p:attrNameLst>
                                      </p:cBhvr>
                                      <p:to>
                                        <p:strVal val="visible"/>
                                      </p:to>
                                    </p:set>
                                    <p:animEffect transition="in" filter="blinds(horizontal)">
                                      <p:cBhvr>
                                        <p:cTn id="7" dur="500"/>
                                        <p:tgtEl>
                                          <p:spTgt spid="3993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939">
                                            <p:txEl>
                                              <p:pRg st="2" end="2"/>
                                            </p:txEl>
                                          </p:spTgt>
                                        </p:tgtEl>
                                        <p:attrNameLst>
                                          <p:attrName>style.visibility</p:attrName>
                                        </p:attrNameLst>
                                      </p:cBhvr>
                                      <p:to>
                                        <p:strVal val="visible"/>
                                      </p:to>
                                    </p:set>
                                    <p:animEffect transition="in" filter="blinds(horizontal)">
                                      <p:cBhvr>
                                        <p:cTn id="12" dur="500"/>
                                        <p:tgtEl>
                                          <p:spTgt spid="3993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9939">
                                            <p:txEl>
                                              <p:pRg st="3" end="3"/>
                                            </p:txEl>
                                          </p:spTgt>
                                        </p:tgtEl>
                                        <p:attrNameLst>
                                          <p:attrName>style.visibility</p:attrName>
                                        </p:attrNameLst>
                                      </p:cBhvr>
                                      <p:to>
                                        <p:strVal val="visible"/>
                                      </p:to>
                                    </p:set>
                                    <p:animEffect transition="in" filter="blinds(horizontal)">
                                      <p:cBhvr>
                                        <p:cTn id="17" dur="500"/>
                                        <p:tgtEl>
                                          <p:spTgt spid="39939">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9939">
                                            <p:txEl>
                                              <p:pRg st="4" end="4"/>
                                            </p:txEl>
                                          </p:spTgt>
                                        </p:tgtEl>
                                        <p:attrNameLst>
                                          <p:attrName>style.visibility</p:attrName>
                                        </p:attrNameLst>
                                      </p:cBhvr>
                                      <p:to>
                                        <p:strVal val="visible"/>
                                      </p:to>
                                    </p:set>
                                    <p:animEffect transition="in" filter="blinds(horizontal)">
                                      <p:cBhvr>
                                        <p:cTn id="22" dur="500"/>
                                        <p:tgtEl>
                                          <p:spTgt spid="39939">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9939">
                                            <p:txEl>
                                              <p:pRg st="5" end="5"/>
                                            </p:txEl>
                                          </p:spTgt>
                                        </p:tgtEl>
                                        <p:attrNameLst>
                                          <p:attrName>style.visibility</p:attrName>
                                        </p:attrNameLst>
                                      </p:cBhvr>
                                      <p:to>
                                        <p:strVal val="visible"/>
                                      </p:to>
                                    </p:set>
                                    <p:animEffect transition="in" filter="blinds(horizontal)">
                                      <p:cBhvr>
                                        <p:cTn id="27" dur="500"/>
                                        <p:tgtEl>
                                          <p:spTgt spid="399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BBA6A4-721B-4821-A402-F86E389AE030}" type="slidenum">
              <a:rPr lang="en-US"/>
              <a:pPr eaLnBrk="1" hangingPunct="1"/>
              <a:t>11</a:t>
            </a:fld>
            <a:endParaRPr lang="en-US"/>
          </a:p>
        </p:txBody>
      </p:sp>
      <p:sp>
        <p:nvSpPr>
          <p:cNvPr id="41986" name="Rectangle 2"/>
          <p:cNvSpPr>
            <a:spLocks noGrp="1" noChangeArrowheads="1"/>
          </p:cNvSpPr>
          <p:nvPr>
            <p:ph type="title"/>
          </p:nvPr>
        </p:nvSpPr>
        <p:spPr>
          <a:xfrm>
            <a:off x="1981200" y="334964"/>
            <a:ext cx="8229600" cy="1036637"/>
          </a:xfrm>
        </p:spPr>
        <p:txBody>
          <a:bodyPr>
            <a:normAutofit fontScale="90000"/>
          </a:bodyPr>
          <a:lstStyle/>
          <a:p>
            <a:pPr eaLnBrk="1" hangingPunct="1">
              <a:defRPr/>
            </a:pPr>
            <a:r>
              <a:rPr lang="en-US" sz="4000">
                <a:effectLst>
                  <a:outerShdw blurRad="38100" dist="38100" dir="2700000" algn="tl">
                    <a:srgbClr val="C0C0C0"/>
                  </a:outerShdw>
                </a:effectLst>
              </a:rPr>
              <a:t>ELEMENTS OF AN EFFECTIVE</a:t>
            </a:r>
            <a:br>
              <a:rPr lang="en-US" sz="4000">
                <a:effectLst>
                  <a:outerShdw blurRad="38100" dist="38100" dir="2700000" algn="tl">
                    <a:srgbClr val="C0C0C0"/>
                  </a:outerShdw>
                </a:effectLst>
              </a:rPr>
            </a:br>
            <a:r>
              <a:rPr lang="en-US" sz="4000">
                <a:effectLst>
                  <a:outerShdw blurRad="38100" dist="38100" dir="2700000" algn="tl">
                    <a:srgbClr val="C0C0C0"/>
                  </a:outerShdw>
                </a:effectLst>
              </a:rPr>
              <a:t>SAFETY INSPECTION PROGRAM</a:t>
            </a:r>
          </a:p>
        </p:txBody>
      </p:sp>
      <p:sp>
        <p:nvSpPr>
          <p:cNvPr id="41987" name="Rectangle 3"/>
          <p:cNvSpPr>
            <a:spLocks noGrp="1" noChangeArrowheads="1"/>
          </p:cNvSpPr>
          <p:nvPr>
            <p:ph type="body" idx="1"/>
          </p:nvPr>
        </p:nvSpPr>
        <p:spPr bwMode="auto">
          <a:xfrm>
            <a:off x="1981200" y="1722438"/>
            <a:ext cx="45720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The inspection process must be systematic.</a:t>
            </a:r>
          </a:p>
          <a:p>
            <a:pPr eaLnBrk="1" hangingPunct="1"/>
            <a:r>
              <a:rPr lang="en-US"/>
              <a:t>There must be a method of reporting, evaluating and using the gathered data.</a:t>
            </a:r>
          </a:p>
        </p:txBody>
      </p:sp>
      <p:pic>
        <p:nvPicPr>
          <p:cNvPr id="13317" name="Picture 5" descr="j02452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7450" y="1981200"/>
            <a:ext cx="36195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7633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Effect transition="in" filter="blinds(horizontal)">
                                      <p:cBhvr>
                                        <p:cTn id="7" dur="500"/>
                                        <p:tgtEl>
                                          <p:spTgt spid="419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1987">
                                            <p:txEl>
                                              <p:pRg st="1" end="1"/>
                                            </p:txEl>
                                          </p:spTgt>
                                        </p:tgtEl>
                                        <p:attrNameLst>
                                          <p:attrName>style.visibility</p:attrName>
                                        </p:attrNameLst>
                                      </p:cBhvr>
                                      <p:to>
                                        <p:strVal val="visible"/>
                                      </p:to>
                                    </p:set>
                                    <p:animEffect transition="in" filter="blinds(horizontal)">
                                      <p:cBhvr>
                                        <p:cTn id="12" dur="500"/>
                                        <p:tgtEl>
                                          <p:spTgt spid="419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7C3F43-7B56-47EC-8781-A5075BA470A3}" type="slidenum">
              <a:rPr lang="en-US"/>
              <a:pPr eaLnBrk="1" hangingPunct="1"/>
              <a:t>12</a:t>
            </a:fld>
            <a:endParaRPr lang="en-US"/>
          </a:p>
        </p:txBody>
      </p:sp>
      <p:sp>
        <p:nvSpPr>
          <p:cNvPr id="142338"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WHAT &amp; WHERE TO INSPECT?</a:t>
            </a:r>
          </a:p>
        </p:txBody>
      </p:sp>
      <p:sp>
        <p:nvSpPr>
          <p:cNvPr id="142339" name="Rectangle 3"/>
          <p:cNvSpPr>
            <a:spLocks noGrp="1" noChangeArrowheads="1"/>
          </p:cNvSpPr>
          <p:nvPr>
            <p:ph type="body" sz="half"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sz="2400"/>
              <a:t>Physical Condition</a:t>
            </a:r>
          </a:p>
          <a:p>
            <a:pPr lvl="1" eaLnBrk="1" hangingPunct="1"/>
            <a:r>
              <a:rPr lang="en-US" sz="2000"/>
              <a:t>Equipment, apparatus, appliances you are working with</a:t>
            </a:r>
          </a:p>
          <a:p>
            <a:pPr lvl="1" eaLnBrk="1" hangingPunct="1"/>
            <a:r>
              <a:rPr lang="en-US" sz="2000"/>
              <a:t>Your work area</a:t>
            </a:r>
          </a:p>
          <a:p>
            <a:pPr lvl="1" eaLnBrk="1" hangingPunct="1"/>
            <a:r>
              <a:rPr lang="en-US" sz="2000"/>
              <a:t>Areas surrounding your work area</a:t>
            </a:r>
          </a:p>
          <a:p>
            <a:pPr lvl="1" eaLnBrk="1" hangingPunct="1"/>
            <a:r>
              <a:rPr lang="en-US" sz="2000"/>
              <a:t>High risk areas</a:t>
            </a:r>
          </a:p>
          <a:p>
            <a:pPr eaLnBrk="1" hangingPunct="1"/>
            <a:r>
              <a:rPr lang="en-US" sz="2400"/>
              <a:t>Processes</a:t>
            </a:r>
          </a:p>
          <a:p>
            <a:pPr eaLnBrk="1" hangingPunct="1"/>
            <a:r>
              <a:rPr lang="en-US" sz="2400"/>
              <a:t>Behavior (acts)</a:t>
            </a:r>
          </a:p>
          <a:p>
            <a:pPr eaLnBrk="1" hangingPunct="1"/>
            <a:r>
              <a:rPr lang="en-US" sz="2400"/>
              <a:t>Other items and areas</a:t>
            </a:r>
          </a:p>
        </p:txBody>
      </p:sp>
      <p:pic>
        <p:nvPicPr>
          <p:cNvPr id="14341" name="Picture 9" descr="chill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905001"/>
            <a:ext cx="441960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564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Effect transition="in" filter="blinds(horizontal)">
                                      <p:cBhvr>
                                        <p:cTn id="7" dur="500"/>
                                        <p:tgtEl>
                                          <p:spTgt spid="14233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2339">
                                            <p:txEl>
                                              <p:pRg st="1" end="1"/>
                                            </p:txEl>
                                          </p:spTgt>
                                        </p:tgtEl>
                                        <p:attrNameLst>
                                          <p:attrName>style.visibility</p:attrName>
                                        </p:attrNameLst>
                                      </p:cBhvr>
                                      <p:to>
                                        <p:strVal val="visible"/>
                                      </p:to>
                                    </p:set>
                                    <p:animEffect transition="in" filter="blinds(horizontal)">
                                      <p:cBhvr>
                                        <p:cTn id="10" dur="500"/>
                                        <p:tgtEl>
                                          <p:spTgt spid="142339">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42339">
                                            <p:txEl>
                                              <p:pRg st="2" end="2"/>
                                            </p:txEl>
                                          </p:spTgt>
                                        </p:tgtEl>
                                        <p:attrNameLst>
                                          <p:attrName>style.visibility</p:attrName>
                                        </p:attrNameLst>
                                      </p:cBhvr>
                                      <p:to>
                                        <p:strVal val="visible"/>
                                      </p:to>
                                    </p:set>
                                    <p:animEffect transition="in" filter="blinds(horizontal)">
                                      <p:cBhvr>
                                        <p:cTn id="13" dur="500"/>
                                        <p:tgtEl>
                                          <p:spTgt spid="142339">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42339">
                                            <p:txEl>
                                              <p:pRg st="3" end="3"/>
                                            </p:txEl>
                                          </p:spTgt>
                                        </p:tgtEl>
                                        <p:attrNameLst>
                                          <p:attrName>style.visibility</p:attrName>
                                        </p:attrNameLst>
                                      </p:cBhvr>
                                      <p:to>
                                        <p:strVal val="visible"/>
                                      </p:to>
                                    </p:set>
                                    <p:animEffect transition="in" filter="blinds(horizontal)">
                                      <p:cBhvr>
                                        <p:cTn id="16" dur="500"/>
                                        <p:tgtEl>
                                          <p:spTgt spid="142339">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42339">
                                            <p:txEl>
                                              <p:pRg st="4" end="4"/>
                                            </p:txEl>
                                          </p:spTgt>
                                        </p:tgtEl>
                                        <p:attrNameLst>
                                          <p:attrName>style.visibility</p:attrName>
                                        </p:attrNameLst>
                                      </p:cBhvr>
                                      <p:to>
                                        <p:strVal val="visible"/>
                                      </p:to>
                                    </p:set>
                                    <p:animEffect transition="in" filter="blinds(horizontal)">
                                      <p:cBhvr>
                                        <p:cTn id="19" dur="500"/>
                                        <p:tgtEl>
                                          <p:spTgt spid="142339">
                                            <p:txEl>
                                              <p:pRg st="4" end="4"/>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42339">
                                            <p:txEl>
                                              <p:pRg st="5" end="5"/>
                                            </p:txEl>
                                          </p:spTgt>
                                        </p:tgtEl>
                                        <p:attrNameLst>
                                          <p:attrName>style.visibility</p:attrName>
                                        </p:attrNameLst>
                                      </p:cBhvr>
                                      <p:to>
                                        <p:strVal val="visible"/>
                                      </p:to>
                                    </p:set>
                                    <p:animEffect transition="in" filter="blinds(horizontal)">
                                      <p:cBhvr>
                                        <p:cTn id="24" dur="500"/>
                                        <p:tgtEl>
                                          <p:spTgt spid="142339">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142339">
                                            <p:txEl>
                                              <p:pRg st="6" end="6"/>
                                            </p:txEl>
                                          </p:spTgt>
                                        </p:tgtEl>
                                        <p:attrNameLst>
                                          <p:attrName>style.visibility</p:attrName>
                                        </p:attrNameLst>
                                      </p:cBhvr>
                                      <p:to>
                                        <p:strVal val="visible"/>
                                      </p:to>
                                    </p:set>
                                    <p:animEffect transition="in" filter="blinds(horizontal)">
                                      <p:cBhvr>
                                        <p:cTn id="29" dur="500"/>
                                        <p:tgtEl>
                                          <p:spTgt spid="142339">
                                            <p:txEl>
                                              <p:pRg st="6" end="6"/>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142339">
                                            <p:txEl>
                                              <p:pRg st="7" end="7"/>
                                            </p:txEl>
                                          </p:spTgt>
                                        </p:tgtEl>
                                        <p:attrNameLst>
                                          <p:attrName>style.visibility</p:attrName>
                                        </p:attrNameLst>
                                      </p:cBhvr>
                                      <p:to>
                                        <p:strVal val="visible"/>
                                      </p:to>
                                    </p:set>
                                    <p:animEffect transition="in" filter="blinds(horizontal)">
                                      <p:cBhvr>
                                        <p:cTn id="34" dur="500"/>
                                        <p:tgtEl>
                                          <p:spTgt spid="14233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5634CA7-F356-464F-9A95-7680EBE7C7EE}" type="slidenum">
              <a:rPr lang="en-US"/>
              <a:pPr eaLnBrk="1" hangingPunct="1"/>
              <a:t>13</a:t>
            </a:fld>
            <a:endParaRPr lang="en-US"/>
          </a:p>
        </p:txBody>
      </p:sp>
      <p:sp>
        <p:nvSpPr>
          <p:cNvPr id="144386"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ITEMS</a:t>
            </a:r>
          </a:p>
        </p:txBody>
      </p:sp>
      <p:sp>
        <p:nvSpPr>
          <p:cNvPr id="15364" name="Rectangle 3"/>
          <p:cNvSpPr>
            <a:spLocks noGrp="1" noChangeArrowheads="1"/>
          </p:cNvSpPr>
          <p:nvPr>
            <p:ph type="body" idx="1"/>
          </p:nvPr>
        </p:nvSpPr>
        <p:spPr bwMode="auto">
          <a:xfrm>
            <a:off x="1981200" y="1676401"/>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a:t>Tools (power and non-power) &amp; Equipment</a:t>
            </a:r>
          </a:p>
          <a:p>
            <a:pPr eaLnBrk="1" hangingPunct="1">
              <a:lnSpc>
                <a:spcPct val="90000"/>
              </a:lnSpc>
            </a:pPr>
            <a:r>
              <a:rPr lang="en-US"/>
              <a:t>Machines (utilities, production, etc)</a:t>
            </a:r>
          </a:p>
          <a:p>
            <a:pPr eaLnBrk="1" hangingPunct="1">
              <a:lnSpc>
                <a:spcPct val="90000"/>
              </a:lnSpc>
            </a:pPr>
            <a:r>
              <a:rPr lang="en-US"/>
              <a:t>Materials and Supplies </a:t>
            </a:r>
          </a:p>
          <a:p>
            <a:pPr eaLnBrk="1" hangingPunct="1">
              <a:lnSpc>
                <a:spcPct val="90000"/>
              </a:lnSpc>
            </a:pPr>
            <a:r>
              <a:rPr lang="en-US"/>
              <a:t>Material handling equipment</a:t>
            </a:r>
          </a:p>
          <a:p>
            <a:pPr eaLnBrk="1" hangingPunct="1">
              <a:lnSpc>
                <a:spcPct val="90000"/>
              </a:lnSpc>
            </a:pPr>
            <a:endParaRPr lang="en-US"/>
          </a:p>
        </p:txBody>
      </p:sp>
      <p:pic>
        <p:nvPicPr>
          <p:cNvPr id="15365" name="Picture 9" descr="MVC-008F"/>
          <p:cNvPicPr>
            <a:picLocks noChangeAspect="1" noChangeArrowheads="1"/>
          </p:cNvPicPr>
          <p:nvPr/>
        </p:nvPicPr>
        <p:blipFill>
          <a:blip r:embed="rId3">
            <a:lum bright="24000"/>
            <a:extLst>
              <a:ext uri="{28A0092B-C50C-407E-A947-70E740481C1C}">
                <a14:useLocalDpi xmlns:a14="http://schemas.microsoft.com/office/drawing/2010/main" val="0"/>
              </a:ext>
            </a:extLst>
          </a:blip>
          <a:srcRect l="17769" r="9674" b="12903"/>
          <a:stretch>
            <a:fillRect/>
          </a:stretch>
        </p:blipFill>
        <p:spPr bwMode="auto">
          <a:xfrm>
            <a:off x="6324600" y="2438400"/>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0" descr="to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5339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1" descr="abc 2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15400" y="4419600"/>
            <a:ext cx="1600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12" descr="8SeriesPneumati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4689476"/>
            <a:ext cx="1600200"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13" descr="excavator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62400" y="4681539"/>
            <a:ext cx="15240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34400" y="2438400"/>
            <a:ext cx="1905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96200" y="4572000"/>
            <a:ext cx="10858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790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2ACC38-43AE-4464-BEAC-5DF882275895}" type="slidenum">
              <a:rPr lang="en-US"/>
              <a:pPr eaLnBrk="1" hangingPunct="1"/>
              <a:t>14</a:t>
            </a:fld>
            <a:endParaRPr lang="en-US"/>
          </a:p>
        </p:txBody>
      </p:sp>
      <p:sp>
        <p:nvSpPr>
          <p:cNvPr id="229378"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ITEMS</a:t>
            </a:r>
          </a:p>
        </p:txBody>
      </p:sp>
      <p:sp>
        <p:nvSpPr>
          <p:cNvPr id="16388" name="Rectangle 3"/>
          <p:cNvSpPr>
            <a:spLocks noGrp="1" noChangeArrowheads="1"/>
          </p:cNvSpPr>
          <p:nvPr>
            <p:ph type="body" idx="1"/>
          </p:nvPr>
        </p:nvSpPr>
        <p:spPr bwMode="auto">
          <a:xfrm>
            <a:off x="1981200" y="1676401"/>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Storage facilities/area and containers</a:t>
            </a:r>
          </a:p>
          <a:p>
            <a:pPr eaLnBrk="1" hangingPunct="1"/>
            <a:r>
              <a:rPr lang="en-US"/>
              <a:t>Warning and signaling devices</a:t>
            </a:r>
          </a:p>
          <a:p>
            <a:pPr eaLnBrk="1" hangingPunct="1"/>
            <a:r>
              <a:rPr lang="en-US"/>
              <a:t>Work environment (temp, noise, dusts, etc)</a:t>
            </a:r>
          </a:p>
          <a:p>
            <a:pPr eaLnBrk="1" hangingPunct="1"/>
            <a:r>
              <a:rPr lang="en-US"/>
              <a:t>Housekeeping and Waste disposal</a:t>
            </a:r>
          </a:p>
          <a:p>
            <a:pPr eaLnBrk="1" hangingPunct="1"/>
            <a:endParaRPr lang="en-US"/>
          </a:p>
        </p:txBody>
      </p:sp>
      <p:pic>
        <p:nvPicPr>
          <p:cNvPr id="16389" name="Picture 5" descr="100_02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200400"/>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8200" y="1828801"/>
            <a:ext cx="14478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7" descr="abc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4600" y="1752600"/>
            <a:ext cx="1828800" cy="136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593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5D30BA-2208-492B-8900-15587245AA16}" type="slidenum">
              <a:rPr lang="en-US"/>
              <a:pPr eaLnBrk="1" hangingPunct="1"/>
              <a:t>15</a:t>
            </a:fld>
            <a:endParaRPr lang="en-US"/>
          </a:p>
        </p:txBody>
      </p:sp>
      <p:sp>
        <p:nvSpPr>
          <p:cNvPr id="231426"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ITEMS</a:t>
            </a:r>
          </a:p>
        </p:txBody>
      </p:sp>
      <p:sp>
        <p:nvSpPr>
          <p:cNvPr id="17412" name="Rectangle 3"/>
          <p:cNvSpPr>
            <a:spLocks noGrp="1" noChangeArrowheads="1"/>
          </p:cNvSpPr>
          <p:nvPr>
            <p:ph type="body" idx="1"/>
          </p:nvPr>
        </p:nvSpPr>
        <p:spPr bwMode="auto">
          <a:xfrm>
            <a:off x="1981200" y="1676401"/>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Power source equipment</a:t>
            </a:r>
          </a:p>
          <a:p>
            <a:pPr eaLnBrk="1" hangingPunct="1"/>
            <a:r>
              <a:rPr lang="en-US"/>
              <a:t>Electrical connections/devices</a:t>
            </a:r>
          </a:p>
          <a:p>
            <a:pPr eaLnBrk="1" hangingPunct="1"/>
            <a:r>
              <a:rPr lang="en-US"/>
              <a:t>Fire protection equipment</a:t>
            </a:r>
          </a:p>
          <a:p>
            <a:pPr eaLnBrk="1" hangingPunct="1"/>
            <a:r>
              <a:rPr lang="en-US"/>
              <a:t>Fire hazards</a:t>
            </a:r>
          </a:p>
          <a:p>
            <a:pPr eaLnBrk="1" hangingPunct="1"/>
            <a:endParaRPr lang="en-US"/>
          </a:p>
          <a:p>
            <a:pPr eaLnBrk="1" hangingPunct="1"/>
            <a:endParaRPr lang="en-US"/>
          </a:p>
        </p:txBody>
      </p:sp>
      <p:pic>
        <p:nvPicPr>
          <p:cNvPr id="17413" name="Picture 5" descr="C:\WINDOWS\Temporary Internet Files\Content.IE5\PZ87HXQE\fire extinguisher 1.jpg"/>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8458200" y="4572000"/>
            <a:ext cx="1085850" cy="144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414" name="Picture 6" descr="braz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4572000"/>
            <a:ext cx="18288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7" descr="crowde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77200" y="1676401"/>
            <a:ext cx="19050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descr="P10100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77200" y="31242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9" descr="hotleg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2200" y="3124200"/>
            <a:ext cx="18288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Picture 10" descr="Soapbottl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2200" y="1676400"/>
            <a:ext cx="1828800"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705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99118DF-FE39-4059-A1BF-441A7DE41684}" type="slidenum">
              <a:rPr lang="en-US"/>
              <a:pPr eaLnBrk="1" hangingPunct="1"/>
              <a:t>16</a:t>
            </a:fld>
            <a:endParaRPr lang="en-US"/>
          </a:p>
        </p:txBody>
      </p:sp>
      <p:sp>
        <p:nvSpPr>
          <p:cNvPr id="233474"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ITEMS</a:t>
            </a:r>
          </a:p>
        </p:txBody>
      </p:sp>
      <p:sp>
        <p:nvSpPr>
          <p:cNvPr id="18436" name="Rectangle 3"/>
          <p:cNvSpPr>
            <a:spLocks noGrp="1" noChangeArrowheads="1"/>
          </p:cNvSpPr>
          <p:nvPr>
            <p:ph type="body" idx="1"/>
          </p:nvPr>
        </p:nvSpPr>
        <p:spPr bwMode="auto">
          <a:xfrm>
            <a:off x="1981200" y="1676401"/>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Motor Vehicle</a:t>
            </a:r>
          </a:p>
          <a:p>
            <a:pPr eaLnBrk="1" hangingPunct="1"/>
            <a:r>
              <a:rPr lang="en-US"/>
              <a:t>Office</a:t>
            </a:r>
          </a:p>
          <a:p>
            <a:pPr eaLnBrk="1" hangingPunct="1"/>
            <a:r>
              <a:rPr lang="en-US"/>
              <a:t>Personal service and first aid facilities</a:t>
            </a:r>
          </a:p>
          <a:p>
            <a:pPr eaLnBrk="1" hangingPunct="1"/>
            <a:r>
              <a:rPr lang="en-US"/>
              <a:t>Buildings and structures</a:t>
            </a:r>
          </a:p>
          <a:p>
            <a:pPr eaLnBrk="1" hangingPunct="1"/>
            <a:endParaRPr lang="en-US"/>
          </a:p>
        </p:txBody>
      </p:sp>
      <p:pic>
        <p:nvPicPr>
          <p:cNvPr id="18437" name="Picture 5"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343401"/>
            <a:ext cx="18288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6" descr="P1010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1676400"/>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descr="P1010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3733800"/>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8" descr="P10100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200" y="4343400"/>
            <a:ext cx="198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0" y="3810000"/>
            <a:ext cx="152400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58200" y="1676400"/>
            <a:ext cx="17526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432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054943D-8384-4F89-89D8-39472698AB38}" type="slidenum">
              <a:rPr lang="en-US"/>
              <a:pPr eaLnBrk="1" hangingPunct="1"/>
              <a:t>17</a:t>
            </a:fld>
            <a:endParaRPr lang="en-US"/>
          </a:p>
        </p:txBody>
      </p:sp>
      <p:sp>
        <p:nvSpPr>
          <p:cNvPr id="235522"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ITEMS</a:t>
            </a:r>
          </a:p>
        </p:txBody>
      </p:sp>
      <p:sp>
        <p:nvSpPr>
          <p:cNvPr id="19460" name="Rectangle 3"/>
          <p:cNvSpPr>
            <a:spLocks noGrp="1" noChangeArrowheads="1"/>
          </p:cNvSpPr>
          <p:nvPr>
            <p:ph type="body" idx="1"/>
          </p:nvPr>
        </p:nvSpPr>
        <p:spPr bwMode="auto">
          <a:xfrm>
            <a:off x="1981200" y="1676401"/>
            <a:ext cx="441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a:t>Walkways and roadways</a:t>
            </a:r>
          </a:p>
          <a:p>
            <a:pPr eaLnBrk="1" hangingPunct="1">
              <a:lnSpc>
                <a:spcPct val="90000"/>
              </a:lnSpc>
            </a:pPr>
            <a:r>
              <a:rPr lang="en-US"/>
              <a:t>Working surfaces, platforms, scaffolds</a:t>
            </a:r>
          </a:p>
          <a:p>
            <a:pPr eaLnBrk="1" hangingPunct="1">
              <a:lnSpc>
                <a:spcPct val="90000"/>
              </a:lnSpc>
            </a:pPr>
            <a:r>
              <a:rPr lang="en-US"/>
              <a:t>Fall hazards</a:t>
            </a:r>
          </a:p>
          <a:p>
            <a:pPr eaLnBrk="1" hangingPunct="1">
              <a:lnSpc>
                <a:spcPct val="90000"/>
              </a:lnSpc>
            </a:pPr>
            <a:r>
              <a:rPr lang="en-US"/>
              <a:t>Personal protective equipment</a:t>
            </a:r>
          </a:p>
          <a:p>
            <a:pPr eaLnBrk="1" hangingPunct="1">
              <a:lnSpc>
                <a:spcPct val="90000"/>
              </a:lnSpc>
            </a:pPr>
            <a:r>
              <a:rPr lang="en-US"/>
              <a:t>People (Human Behavior, Acts)</a:t>
            </a:r>
          </a:p>
          <a:p>
            <a:pPr eaLnBrk="1" hangingPunct="1">
              <a:lnSpc>
                <a:spcPct val="90000"/>
              </a:lnSpc>
            </a:pPr>
            <a:endParaRPr lang="en-US"/>
          </a:p>
        </p:txBody>
      </p:sp>
      <p:pic>
        <p:nvPicPr>
          <p:cNvPr id="19461" name="Picture 5" descr="Legge626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75260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26" name="Picture 6" descr="cycle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1676400"/>
            <a:ext cx="111283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pic>
        <p:nvPicPr>
          <p:cNvPr id="19463" name="Picture 7" descr="Helmet"/>
          <p:cNvPicPr>
            <a:picLocks noChangeAspect="1" noChangeArrowheads="1"/>
          </p:cNvPicPr>
          <p:nvPr/>
        </p:nvPicPr>
        <p:blipFill>
          <a:blip r:embed="rId5">
            <a:lum bright="14000"/>
            <a:extLst>
              <a:ext uri="{28A0092B-C50C-407E-A947-70E740481C1C}">
                <a14:useLocalDpi xmlns:a14="http://schemas.microsoft.com/office/drawing/2010/main" val="0"/>
              </a:ext>
            </a:extLst>
          </a:blip>
          <a:srcRect/>
          <a:stretch>
            <a:fillRect/>
          </a:stretch>
        </p:blipFill>
        <p:spPr bwMode="auto">
          <a:xfrm>
            <a:off x="6019800" y="4724401"/>
            <a:ext cx="16002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8" descr="l103_0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5600" y="3276600"/>
            <a:ext cx="2209800"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9" descr="SafetyOfficer06[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48600" y="47244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036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35526"/>
                                        </p:tgtEl>
                                        <p:attrNameLst>
                                          <p:attrName>style.visibility</p:attrName>
                                        </p:attrNameLst>
                                      </p:cBhvr>
                                      <p:to>
                                        <p:strVal val="visible"/>
                                      </p:to>
                                    </p:set>
                                    <p:animEffect transition="in" filter="dissolve">
                                      <p:cBhvr>
                                        <p:cTn id="7" dur="500"/>
                                        <p:tgtEl>
                                          <p:spTgt spid="235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82C4B26-F757-4235-9DDB-7C24A634ECE2}" type="slidenum">
              <a:rPr lang="en-US"/>
              <a:pPr eaLnBrk="1" hangingPunct="1"/>
              <a:t>18</a:t>
            </a:fld>
            <a:endParaRPr lang="en-US"/>
          </a:p>
        </p:txBody>
      </p:sp>
      <p:sp>
        <p:nvSpPr>
          <p:cNvPr id="150530"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FREQUENCY FACTORS</a:t>
            </a:r>
          </a:p>
        </p:txBody>
      </p:sp>
      <p:sp>
        <p:nvSpPr>
          <p:cNvPr id="150531"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What is the loss severity potential of the problem or what is the potential for injury to employees?</a:t>
            </a:r>
          </a:p>
          <a:p>
            <a:pPr eaLnBrk="1" hangingPunct="1"/>
            <a:r>
              <a:rPr lang="en-US"/>
              <a:t>How quickly can the item or part become unsafe?</a:t>
            </a:r>
          </a:p>
          <a:p>
            <a:pPr eaLnBrk="1" hangingPunct="1"/>
            <a:r>
              <a:rPr lang="en-US"/>
              <a:t>What is the history of failures and what are the results of these failures?</a:t>
            </a:r>
          </a:p>
          <a:p>
            <a:pPr eaLnBrk="1" hangingPunct="1"/>
            <a:r>
              <a:rPr lang="en-US"/>
              <a:t>A good rule:</a:t>
            </a:r>
          </a:p>
          <a:p>
            <a:pPr algn="ctr" eaLnBrk="1" hangingPunct="1">
              <a:buFontTx/>
              <a:buNone/>
            </a:pPr>
            <a:r>
              <a:rPr lang="en-US" b="1" i="1">
                <a:solidFill>
                  <a:srgbClr val="FF0000"/>
                </a:solidFill>
              </a:rPr>
              <a:t>“THE HIGHER THE RISK, THE HIGHER THE FREQUENCY OF THE INSPECTION”</a:t>
            </a:r>
          </a:p>
        </p:txBody>
      </p:sp>
    </p:spTree>
    <p:extLst>
      <p:ext uri="{BB962C8B-B14F-4D97-AF65-F5344CB8AC3E}">
        <p14:creationId xmlns:p14="http://schemas.microsoft.com/office/powerpoint/2010/main" val="3612698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0531">
                                            <p:txEl>
                                              <p:pRg st="0" end="0"/>
                                            </p:txEl>
                                          </p:spTgt>
                                        </p:tgtEl>
                                        <p:attrNameLst>
                                          <p:attrName>style.visibility</p:attrName>
                                        </p:attrNameLst>
                                      </p:cBhvr>
                                      <p:to>
                                        <p:strVal val="visible"/>
                                      </p:to>
                                    </p:set>
                                    <p:animEffect transition="in" filter="blinds(horizontal)">
                                      <p:cBhvr>
                                        <p:cTn id="7" dur="500"/>
                                        <p:tgtEl>
                                          <p:spTgt spid="150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0531">
                                            <p:txEl>
                                              <p:pRg st="1" end="1"/>
                                            </p:txEl>
                                          </p:spTgt>
                                        </p:tgtEl>
                                        <p:attrNameLst>
                                          <p:attrName>style.visibility</p:attrName>
                                        </p:attrNameLst>
                                      </p:cBhvr>
                                      <p:to>
                                        <p:strVal val="visible"/>
                                      </p:to>
                                    </p:set>
                                    <p:animEffect transition="in" filter="blinds(horizontal)">
                                      <p:cBhvr>
                                        <p:cTn id="12" dur="500"/>
                                        <p:tgtEl>
                                          <p:spTgt spid="1505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0531">
                                            <p:txEl>
                                              <p:pRg st="2" end="2"/>
                                            </p:txEl>
                                          </p:spTgt>
                                        </p:tgtEl>
                                        <p:attrNameLst>
                                          <p:attrName>style.visibility</p:attrName>
                                        </p:attrNameLst>
                                      </p:cBhvr>
                                      <p:to>
                                        <p:strVal val="visible"/>
                                      </p:to>
                                    </p:set>
                                    <p:animEffect transition="in" filter="blinds(horizontal)">
                                      <p:cBhvr>
                                        <p:cTn id="17" dur="500"/>
                                        <p:tgtEl>
                                          <p:spTgt spid="1505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50531">
                                            <p:txEl>
                                              <p:pRg st="3" end="3"/>
                                            </p:txEl>
                                          </p:spTgt>
                                        </p:tgtEl>
                                        <p:attrNameLst>
                                          <p:attrName>style.visibility</p:attrName>
                                        </p:attrNameLst>
                                      </p:cBhvr>
                                      <p:to>
                                        <p:strVal val="visible"/>
                                      </p:to>
                                    </p:set>
                                    <p:animEffect transition="in" filter="blinds(horizontal)">
                                      <p:cBhvr>
                                        <p:cTn id="22" dur="500"/>
                                        <p:tgtEl>
                                          <p:spTgt spid="150531">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50531">
                                            <p:txEl>
                                              <p:pRg st="4" end="4"/>
                                            </p:txEl>
                                          </p:spTgt>
                                        </p:tgtEl>
                                        <p:attrNameLst>
                                          <p:attrName>style.visibility</p:attrName>
                                        </p:attrNameLst>
                                      </p:cBhvr>
                                      <p:to>
                                        <p:strVal val="visible"/>
                                      </p:to>
                                    </p:set>
                                    <p:animEffect transition="in" filter="blinds(horizontal)">
                                      <p:cBhvr>
                                        <p:cTn id="25" dur="500"/>
                                        <p:tgtEl>
                                          <p:spTgt spid="150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CEDA29A-A963-4C8D-A7AA-444F4AF30EC9}" type="slidenum">
              <a:rPr lang="en-US"/>
              <a:pPr eaLnBrk="1" hangingPunct="1"/>
              <a:t>19</a:t>
            </a:fld>
            <a:endParaRPr lang="en-US"/>
          </a:p>
        </p:txBody>
      </p:sp>
      <p:sp>
        <p:nvSpPr>
          <p:cNvPr id="152578" name="Rectangle 2"/>
          <p:cNvSpPr>
            <a:spLocks noGrp="1" noChangeArrowheads="1"/>
          </p:cNvSpPr>
          <p:nvPr>
            <p:ph type="title"/>
          </p:nvPr>
        </p:nvSpPr>
        <p:spPr>
          <a:xfrm>
            <a:off x="1524000" y="274638"/>
            <a:ext cx="9144000" cy="1143000"/>
          </a:xfrm>
        </p:spPr>
        <p:txBody>
          <a:bodyPr/>
          <a:lstStyle/>
          <a:p>
            <a:pPr eaLnBrk="1" hangingPunct="1">
              <a:defRPr/>
            </a:pPr>
            <a:r>
              <a:rPr lang="en-US" sz="4000">
                <a:effectLst>
                  <a:outerShdw blurRad="38100" dist="38100" dir="2700000" algn="tl">
                    <a:srgbClr val="C0C0C0"/>
                  </a:outerShdw>
                </a:effectLst>
              </a:rPr>
              <a:t>WHO WILL CONDUCT THE INSPECTION?</a:t>
            </a:r>
          </a:p>
        </p:txBody>
      </p:sp>
      <p:sp>
        <p:nvSpPr>
          <p:cNvPr id="21508" name="Rectangle 3"/>
          <p:cNvSpPr>
            <a:spLocks noGrp="1" noChangeArrowheads="1"/>
          </p:cNvSpPr>
          <p:nvPr>
            <p:ph type="body" idx="1"/>
          </p:nvPr>
        </p:nvSpPr>
        <p:spPr bwMode="auto">
          <a:xfrm>
            <a:off x="1981200" y="1752601"/>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lnSpc>
                <a:spcPct val="90000"/>
              </a:lnSpc>
            </a:pPr>
            <a:r>
              <a:rPr lang="en-US"/>
              <a:t>Safety Professionals/Officers</a:t>
            </a:r>
          </a:p>
          <a:p>
            <a:pPr eaLnBrk="1" hangingPunct="1">
              <a:lnSpc>
                <a:spcPct val="90000"/>
              </a:lnSpc>
            </a:pPr>
            <a:r>
              <a:rPr lang="en-US"/>
              <a:t>Company or Facility Management</a:t>
            </a:r>
          </a:p>
          <a:p>
            <a:pPr eaLnBrk="1" hangingPunct="1">
              <a:lnSpc>
                <a:spcPct val="90000"/>
              </a:lnSpc>
            </a:pPr>
            <a:r>
              <a:rPr lang="en-US"/>
              <a:t>Supervisor</a:t>
            </a:r>
          </a:p>
          <a:p>
            <a:pPr eaLnBrk="1" hangingPunct="1">
              <a:lnSpc>
                <a:spcPct val="90000"/>
              </a:lnSpc>
            </a:pPr>
            <a:r>
              <a:rPr lang="en-US"/>
              <a:t>Mechanical Engineer or Maintenance Supervisor</a:t>
            </a:r>
          </a:p>
          <a:p>
            <a:pPr eaLnBrk="1" hangingPunct="1">
              <a:lnSpc>
                <a:spcPct val="90000"/>
              </a:lnSpc>
            </a:pPr>
            <a:r>
              <a:rPr lang="en-US"/>
              <a:t>Workers/Laborers/Technicians</a:t>
            </a:r>
          </a:p>
          <a:p>
            <a:pPr eaLnBrk="1" hangingPunct="1">
              <a:lnSpc>
                <a:spcPct val="90000"/>
              </a:lnSpc>
            </a:pPr>
            <a:r>
              <a:rPr lang="en-US"/>
              <a:t>Maintenance Personnel</a:t>
            </a:r>
          </a:p>
          <a:p>
            <a:pPr eaLnBrk="1" hangingPunct="1">
              <a:lnSpc>
                <a:spcPct val="90000"/>
              </a:lnSpc>
            </a:pPr>
            <a:r>
              <a:rPr lang="en-US"/>
              <a:t>Safety and Health Committee members</a:t>
            </a:r>
          </a:p>
          <a:p>
            <a:pPr eaLnBrk="1" hangingPunct="1">
              <a:lnSpc>
                <a:spcPct val="90000"/>
              </a:lnSpc>
            </a:pPr>
            <a:r>
              <a:rPr lang="en-US"/>
              <a:t>Third Parties and/or Customers</a:t>
            </a:r>
          </a:p>
          <a:p>
            <a:pPr eaLnBrk="1" hangingPunct="1">
              <a:lnSpc>
                <a:spcPct val="90000"/>
              </a:lnSpc>
            </a:pPr>
            <a:r>
              <a:rPr lang="en-US"/>
              <a:t>Other inspection teams/personnel</a:t>
            </a:r>
          </a:p>
          <a:p>
            <a:pPr algn="ctr" eaLnBrk="1" hangingPunct="1">
              <a:lnSpc>
                <a:spcPct val="90000"/>
              </a:lnSpc>
              <a:buFontTx/>
              <a:buNone/>
            </a:pPr>
            <a:endParaRPr lang="en-US" b="1">
              <a:solidFill>
                <a:srgbClr val="FF0000"/>
              </a:solidFill>
            </a:endParaRPr>
          </a:p>
        </p:txBody>
      </p:sp>
    </p:spTree>
    <p:extLst>
      <p:ext uri="{BB962C8B-B14F-4D97-AF65-F5344CB8AC3E}">
        <p14:creationId xmlns:p14="http://schemas.microsoft.com/office/powerpoint/2010/main" val="3975217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BFD46C9-B9D9-476D-AA3F-1062B55AB536}" type="slidenum">
              <a:rPr lang="en-US"/>
              <a:pPr eaLnBrk="1" hangingPunct="1"/>
              <a:t>2</a:t>
            </a:fld>
            <a:endParaRPr lang="en-US"/>
          </a:p>
        </p:txBody>
      </p:sp>
      <p:sp>
        <p:nvSpPr>
          <p:cNvPr id="72706"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SAFETY INSPECTION</a:t>
            </a:r>
          </a:p>
        </p:txBody>
      </p:sp>
      <p:sp>
        <p:nvSpPr>
          <p:cNvPr id="72707" name="Rectangle 3"/>
          <p:cNvSpPr>
            <a:spLocks noGrp="1" noChangeArrowheads="1"/>
          </p:cNvSpPr>
          <p:nvPr>
            <p:ph type="body" idx="1"/>
          </p:nvPr>
        </p:nvSpPr>
        <p:spPr bwMode="auto">
          <a:xfrm>
            <a:off x="19050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a:t>Provides a reliable way for identifying, correcting and eliminating conditions and behaviors that could cause or contribute to injuries, illnesses and damages.</a:t>
            </a:r>
          </a:p>
          <a:p>
            <a:pPr eaLnBrk="1" hangingPunct="1">
              <a:lnSpc>
                <a:spcPct val="90000"/>
              </a:lnSpc>
            </a:pPr>
            <a:r>
              <a:rPr lang="en-US"/>
              <a:t>Inspections are needed because nothing is completely risk-free</a:t>
            </a:r>
          </a:p>
          <a:p>
            <a:pPr lvl="1" eaLnBrk="1" hangingPunct="1">
              <a:lnSpc>
                <a:spcPct val="90000"/>
              </a:lnSpc>
            </a:pPr>
            <a:r>
              <a:rPr lang="en-US" smtClean="0"/>
              <a:t>Things wear out</a:t>
            </a:r>
          </a:p>
          <a:p>
            <a:pPr lvl="1" eaLnBrk="1" hangingPunct="1">
              <a:lnSpc>
                <a:spcPct val="90000"/>
              </a:lnSpc>
            </a:pPr>
            <a:r>
              <a:rPr lang="en-US" smtClean="0"/>
              <a:t>Conditions change</a:t>
            </a:r>
          </a:p>
          <a:p>
            <a:pPr lvl="1" eaLnBrk="1" hangingPunct="1">
              <a:lnSpc>
                <a:spcPct val="90000"/>
              </a:lnSpc>
            </a:pPr>
            <a:r>
              <a:rPr lang="en-US" smtClean="0"/>
              <a:t>People are not perfect</a:t>
            </a:r>
          </a:p>
          <a:p>
            <a:pPr eaLnBrk="1" hangingPunct="1">
              <a:lnSpc>
                <a:spcPct val="90000"/>
              </a:lnSpc>
            </a:pPr>
            <a:r>
              <a:rPr lang="en-US"/>
              <a:t>Usually a proactive approach</a:t>
            </a:r>
          </a:p>
          <a:p>
            <a:pPr eaLnBrk="1" hangingPunct="1">
              <a:lnSpc>
                <a:spcPct val="90000"/>
              </a:lnSpc>
              <a:buFontTx/>
              <a:buNone/>
            </a:pPr>
            <a:endParaRPr lang="en-US"/>
          </a:p>
        </p:txBody>
      </p:sp>
    </p:spTree>
    <p:extLst>
      <p:ext uri="{BB962C8B-B14F-4D97-AF65-F5344CB8AC3E}">
        <p14:creationId xmlns:p14="http://schemas.microsoft.com/office/powerpoint/2010/main" val="406115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blinds(horizontal)">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2707">
                                            <p:txEl>
                                              <p:pRg st="1" end="1"/>
                                            </p:txEl>
                                          </p:spTgt>
                                        </p:tgtEl>
                                        <p:attrNameLst>
                                          <p:attrName>style.visibility</p:attrName>
                                        </p:attrNameLst>
                                      </p:cBhvr>
                                      <p:to>
                                        <p:strVal val="visible"/>
                                      </p:to>
                                    </p:set>
                                    <p:animEffect transition="in" filter="blinds(horizontal)">
                                      <p:cBhvr>
                                        <p:cTn id="12" dur="500"/>
                                        <p:tgtEl>
                                          <p:spTgt spid="72707">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2707">
                                            <p:txEl>
                                              <p:pRg st="2" end="2"/>
                                            </p:txEl>
                                          </p:spTgt>
                                        </p:tgtEl>
                                        <p:attrNameLst>
                                          <p:attrName>style.visibility</p:attrName>
                                        </p:attrNameLst>
                                      </p:cBhvr>
                                      <p:to>
                                        <p:strVal val="visible"/>
                                      </p:to>
                                    </p:set>
                                    <p:animEffect transition="in" filter="blinds(horizontal)">
                                      <p:cBhvr>
                                        <p:cTn id="15" dur="500"/>
                                        <p:tgtEl>
                                          <p:spTgt spid="72707">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72707">
                                            <p:txEl>
                                              <p:pRg st="3" end="3"/>
                                            </p:txEl>
                                          </p:spTgt>
                                        </p:tgtEl>
                                        <p:attrNameLst>
                                          <p:attrName>style.visibility</p:attrName>
                                        </p:attrNameLst>
                                      </p:cBhvr>
                                      <p:to>
                                        <p:strVal val="visible"/>
                                      </p:to>
                                    </p:set>
                                    <p:animEffect transition="in" filter="blinds(horizontal)">
                                      <p:cBhvr>
                                        <p:cTn id="18" dur="500"/>
                                        <p:tgtEl>
                                          <p:spTgt spid="72707">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72707">
                                            <p:txEl>
                                              <p:pRg st="4" end="4"/>
                                            </p:txEl>
                                          </p:spTgt>
                                        </p:tgtEl>
                                        <p:attrNameLst>
                                          <p:attrName>style.visibility</p:attrName>
                                        </p:attrNameLst>
                                      </p:cBhvr>
                                      <p:to>
                                        <p:strVal val="visible"/>
                                      </p:to>
                                    </p:set>
                                    <p:animEffect transition="in" filter="blinds(horizontal)">
                                      <p:cBhvr>
                                        <p:cTn id="21" dur="500"/>
                                        <p:tgtEl>
                                          <p:spTgt spid="72707">
                                            <p:txEl>
                                              <p:pRg st="4" end="4"/>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72707">
                                            <p:txEl>
                                              <p:pRg st="5" end="5"/>
                                            </p:txEl>
                                          </p:spTgt>
                                        </p:tgtEl>
                                        <p:attrNameLst>
                                          <p:attrName>style.visibility</p:attrName>
                                        </p:attrNameLst>
                                      </p:cBhvr>
                                      <p:to>
                                        <p:strVal val="visible"/>
                                      </p:to>
                                    </p:set>
                                    <p:animEffect transition="in" filter="blinds(horizontal)">
                                      <p:cBhvr>
                                        <p:cTn id="26" dur="500"/>
                                        <p:tgtEl>
                                          <p:spTgt spid="7270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3A2E958-695C-45BC-A71C-5309478F642E}" type="slidenum">
              <a:rPr lang="en-US"/>
              <a:pPr eaLnBrk="1" hangingPunct="1"/>
              <a:t>20</a:t>
            </a:fld>
            <a:endParaRPr lang="en-US"/>
          </a:p>
        </p:txBody>
      </p:sp>
      <p:sp>
        <p:nvSpPr>
          <p:cNvPr id="22531" name="Rectangle 2"/>
          <p:cNvSpPr>
            <a:spLocks noGrp="1" noChangeArrowheads="1"/>
          </p:cNvSpPr>
          <p:nvPr>
            <p:ph type="title"/>
          </p:nvPr>
        </p:nvSpPr>
        <p:spPr/>
        <p:txBody>
          <a:bodyPr/>
          <a:lstStyle/>
          <a:p>
            <a:pPr eaLnBrk="1" hangingPunct="1"/>
            <a:r>
              <a:rPr lang="en-US" smtClean="0"/>
              <a:t>OSHS RULE 1047 (5)</a:t>
            </a:r>
          </a:p>
        </p:txBody>
      </p:sp>
      <p:sp>
        <p:nvSpPr>
          <p:cNvPr id="22532" name="Rectangle 3"/>
          <p:cNvSpPr>
            <a:spLocks noGrp="1" noChangeArrowheads="1"/>
          </p:cNvSpPr>
          <p:nvPr>
            <p:ph type="body" idx="1"/>
          </p:nvPr>
        </p:nvSpPr>
        <p:spPr bwMode="auto">
          <a:xfrm>
            <a:off x="1981200" y="1600201"/>
            <a:ext cx="47244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mtClean="0"/>
              <a:t>One of the duties of a Safety Man (Safety Officer:</a:t>
            </a:r>
          </a:p>
          <a:p>
            <a:pPr eaLnBrk="1" hangingPunct="1">
              <a:buFontTx/>
              <a:buNone/>
            </a:pPr>
            <a:endParaRPr lang="en-US" smtClean="0"/>
          </a:p>
          <a:p>
            <a:pPr algn="ctr" eaLnBrk="1" hangingPunct="1">
              <a:buFontTx/>
              <a:buNone/>
            </a:pPr>
            <a:r>
              <a:rPr lang="en-US" smtClean="0"/>
              <a:t>“Conducts health and safety inspection as member of the committee”</a:t>
            </a:r>
          </a:p>
        </p:txBody>
      </p:sp>
      <p:pic>
        <p:nvPicPr>
          <p:cNvPr id="22533" name="Picture 4" descr="760182811_e3c8beccb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752600"/>
            <a:ext cx="31432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7486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949299-F1E9-41C5-9904-EF2A4BBFE9E2}" type="slidenum">
              <a:rPr lang="en-US"/>
              <a:pPr eaLnBrk="1" hangingPunct="1"/>
              <a:t>21</a:t>
            </a:fld>
            <a:endParaRPr lang="en-US"/>
          </a:p>
        </p:txBody>
      </p:sp>
      <p:sp>
        <p:nvSpPr>
          <p:cNvPr id="154626"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TOOLS</a:t>
            </a:r>
          </a:p>
        </p:txBody>
      </p:sp>
      <p:sp>
        <p:nvSpPr>
          <p:cNvPr id="23556"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lnSpc>
                <a:spcPct val="90000"/>
              </a:lnSpc>
              <a:buFontTx/>
              <a:buNone/>
            </a:pPr>
            <a:r>
              <a:rPr lang="en-US"/>
              <a:t>COMMON INSPECTION TOOLS</a:t>
            </a:r>
          </a:p>
          <a:p>
            <a:pPr eaLnBrk="1" hangingPunct="1">
              <a:lnSpc>
                <a:spcPct val="90000"/>
              </a:lnSpc>
            </a:pPr>
            <a:r>
              <a:rPr lang="en-US"/>
              <a:t>Inspection forms/sheet/checklists</a:t>
            </a:r>
          </a:p>
          <a:p>
            <a:pPr eaLnBrk="1" hangingPunct="1">
              <a:lnSpc>
                <a:spcPct val="90000"/>
              </a:lnSpc>
            </a:pPr>
            <a:r>
              <a:rPr lang="en-US"/>
              <a:t>Clipboards</a:t>
            </a:r>
          </a:p>
          <a:p>
            <a:pPr eaLnBrk="1" hangingPunct="1">
              <a:lnSpc>
                <a:spcPct val="90000"/>
              </a:lnSpc>
            </a:pPr>
            <a:r>
              <a:rPr lang="en-US"/>
              <a:t>Pens/pencils</a:t>
            </a:r>
          </a:p>
          <a:p>
            <a:pPr eaLnBrk="1" hangingPunct="1">
              <a:lnSpc>
                <a:spcPct val="90000"/>
              </a:lnSpc>
            </a:pPr>
            <a:r>
              <a:rPr lang="en-US"/>
              <a:t>Lock-out/tag-out equipment</a:t>
            </a:r>
          </a:p>
          <a:p>
            <a:pPr eaLnBrk="1" hangingPunct="1">
              <a:lnSpc>
                <a:spcPct val="90000"/>
              </a:lnSpc>
            </a:pPr>
            <a:r>
              <a:rPr lang="en-US"/>
              <a:t>Measuring tape/ruler</a:t>
            </a:r>
          </a:p>
          <a:p>
            <a:pPr eaLnBrk="1" hangingPunct="1">
              <a:lnSpc>
                <a:spcPct val="90000"/>
              </a:lnSpc>
            </a:pPr>
            <a:r>
              <a:rPr lang="en-US"/>
              <a:t>Flashlight</a:t>
            </a:r>
          </a:p>
          <a:p>
            <a:pPr eaLnBrk="1" hangingPunct="1">
              <a:lnSpc>
                <a:spcPct val="90000"/>
              </a:lnSpc>
            </a:pPr>
            <a:r>
              <a:rPr lang="en-US"/>
              <a:t>Cameras, video cams and/or tape recorder</a:t>
            </a:r>
          </a:p>
          <a:p>
            <a:pPr eaLnBrk="1" hangingPunct="1">
              <a:lnSpc>
                <a:spcPct val="90000"/>
              </a:lnSpc>
            </a:pPr>
            <a:r>
              <a:rPr lang="en-US"/>
              <a:t>Personal Protective Equipment</a:t>
            </a:r>
          </a:p>
          <a:p>
            <a:pPr eaLnBrk="1" hangingPunct="1">
              <a:lnSpc>
                <a:spcPct val="90000"/>
              </a:lnSpc>
            </a:pPr>
            <a:endParaRPr lang="en-US"/>
          </a:p>
          <a:p>
            <a:pPr eaLnBrk="1" hangingPunct="1">
              <a:lnSpc>
                <a:spcPct val="90000"/>
              </a:lnSpc>
            </a:pPr>
            <a:endParaRPr lang="en-US"/>
          </a:p>
        </p:txBody>
      </p:sp>
    </p:spTree>
    <p:extLst>
      <p:ext uri="{BB962C8B-B14F-4D97-AF65-F5344CB8AC3E}">
        <p14:creationId xmlns:p14="http://schemas.microsoft.com/office/powerpoint/2010/main" val="2789031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ADD1E5-9234-4826-9B72-CA4DE5C32AAD}" type="slidenum">
              <a:rPr lang="en-US"/>
              <a:pPr eaLnBrk="1" hangingPunct="1"/>
              <a:t>22</a:t>
            </a:fld>
            <a:endParaRPr lang="en-US"/>
          </a:p>
        </p:txBody>
      </p:sp>
      <p:sp>
        <p:nvSpPr>
          <p:cNvPr id="156674"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TOOLS</a:t>
            </a:r>
          </a:p>
        </p:txBody>
      </p:sp>
      <p:sp>
        <p:nvSpPr>
          <p:cNvPr id="24580"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a:t>OTHER EQUIPMENT MAY ALSO BE USED</a:t>
            </a:r>
          </a:p>
          <a:p>
            <a:pPr eaLnBrk="1" hangingPunct="1"/>
            <a:r>
              <a:rPr lang="en-US"/>
              <a:t>Electric testing equipment</a:t>
            </a:r>
          </a:p>
          <a:p>
            <a:pPr eaLnBrk="1" hangingPunct="1"/>
            <a:r>
              <a:rPr lang="en-US"/>
              <a:t>Sampling devices (air, noise, light, temperature)</a:t>
            </a:r>
          </a:p>
          <a:p>
            <a:pPr eaLnBrk="1" hangingPunct="1"/>
            <a:r>
              <a:rPr lang="en-US"/>
              <a:t>Sampling containers</a:t>
            </a:r>
          </a:p>
          <a:p>
            <a:pPr eaLnBrk="1" hangingPunct="1"/>
            <a:r>
              <a:rPr lang="en-US"/>
              <a:t>Calipers, micrometers, feeler gauges</a:t>
            </a:r>
          </a:p>
          <a:p>
            <a:pPr eaLnBrk="1" hangingPunct="1"/>
            <a:r>
              <a:rPr lang="en-US"/>
              <a:t>Stop watch</a:t>
            </a:r>
          </a:p>
          <a:p>
            <a:pPr eaLnBrk="1" hangingPunct="1"/>
            <a:r>
              <a:rPr lang="en-US"/>
              <a:t>Other equipment depending on the need of the inspection.</a:t>
            </a:r>
          </a:p>
          <a:p>
            <a:pPr eaLnBrk="1" hangingPunct="1"/>
            <a:endParaRPr lang="en-US"/>
          </a:p>
          <a:p>
            <a:pPr eaLnBrk="1" hangingPunct="1"/>
            <a:endParaRPr lang="en-US"/>
          </a:p>
        </p:txBody>
      </p:sp>
    </p:spTree>
    <p:extLst>
      <p:ext uri="{BB962C8B-B14F-4D97-AF65-F5344CB8AC3E}">
        <p14:creationId xmlns:p14="http://schemas.microsoft.com/office/powerpoint/2010/main" val="97663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72D2B5-3E02-4248-B190-872C1CAD0D08}" type="slidenum">
              <a:rPr lang="en-US"/>
              <a:pPr eaLnBrk="1" hangingPunct="1"/>
              <a:t>23</a:t>
            </a:fld>
            <a:endParaRPr lang="en-US"/>
          </a:p>
        </p:txBody>
      </p:sp>
      <p:sp>
        <p:nvSpPr>
          <p:cNvPr id="158722"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SHEET</a:t>
            </a:r>
          </a:p>
        </p:txBody>
      </p:sp>
      <p:graphicFrame>
        <p:nvGraphicFramePr>
          <p:cNvPr id="1026" name="Object 3"/>
          <p:cNvGraphicFramePr>
            <a:graphicFrameLocks noGrp="1" noChangeAspect="1"/>
          </p:cNvGraphicFramePr>
          <p:nvPr>
            <p:ph idx="1"/>
          </p:nvPr>
        </p:nvGraphicFramePr>
        <p:xfrm>
          <a:off x="1600200" y="2165350"/>
          <a:ext cx="8991600" cy="3473450"/>
        </p:xfrm>
        <a:graphic>
          <a:graphicData uri="http://schemas.openxmlformats.org/presentationml/2006/ole">
            <mc:AlternateContent xmlns:mc="http://schemas.openxmlformats.org/markup-compatibility/2006">
              <mc:Choice xmlns:v="urn:schemas-microsoft-com:vml" Requires="v">
                <p:oleObj spid="_x0000_s1033" name="Bitmap Image" r:id="rId4" imgW="6706536" imgH="2591162" progId="PBrush">
                  <p:embed/>
                </p:oleObj>
              </mc:Choice>
              <mc:Fallback>
                <p:oleObj name="Bitmap Image" r:id="rId4" imgW="6706536" imgH="2591162" progId="PBrush">
                  <p:embed/>
                  <p:pic>
                    <p:nvPicPr>
                      <p:cNvPr id="0" name="Picture 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165350"/>
                        <a:ext cx="8991600" cy="347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34477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DB996FE-7817-4345-AD2A-D9DDBB0B742D}" type="slidenum">
              <a:rPr lang="en-US"/>
              <a:pPr eaLnBrk="1" hangingPunct="1"/>
              <a:t>24</a:t>
            </a:fld>
            <a:endParaRPr lang="en-US"/>
          </a:p>
        </p:txBody>
      </p:sp>
      <p:sp>
        <p:nvSpPr>
          <p:cNvPr id="160770"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INSPECTION CHECKLIST</a:t>
            </a:r>
          </a:p>
        </p:txBody>
      </p:sp>
      <p:sp>
        <p:nvSpPr>
          <p:cNvPr id="25604" name="Rectangle 3"/>
          <p:cNvSpPr>
            <a:spLocks noGrp="1" noChangeArrowheads="1"/>
          </p:cNvSpPr>
          <p:nvPr>
            <p:ph type="body" sz="half" idx="1"/>
          </p:nvPr>
        </p:nvSpPr>
        <p:spPr bwMode="auto">
          <a:xfrm>
            <a:off x="1981200" y="1600201"/>
            <a:ext cx="2895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Serve as reminders of what to look for and as records of what have been covered.</a:t>
            </a:r>
          </a:p>
          <a:p>
            <a:pPr eaLnBrk="1" hangingPunct="1"/>
            <a:r>
              <a:rPr lang="en-US"/>
              <a:t>Objective rather than subjective.</a:t>
            </a:r>
          </a:p>
        </p:txBody>
      </p:sp>
      <p:pic>
        <p:nvPicPr>
          <p:cNvPr id="25605"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16000" t="1343" r="15999"/>
          <a:stretch>
            <a:fillRect/>
          </a:stretch>
        </p:blipFill>
        <p:spPr bwMode="auto">
          <a:xfrm>
            <a:off x="4905375" y="2057400"/>
            <a:ext cx="2814638" cy="3505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3" name="Picture 5"/>
          <p:cNvPicPr>
            <a:picLocks noChangeAspect="1" noChangeArrowheads="1"/>
          </p:cNvPicPr>
          <p:nvPr/>
        </p:nvPicPr>
        <p:blipFill>
          <a:blip r:embed="rId4">
            <a:extLst>
              <a:ext uri="{28A0092B-C50C-407E-A947-70E740481C1C}">
                <a14:useLocalDpi xmlns:a14="http://schemas.microsoft.com/office/drawing/2010/main" val="0"/>
              </a:ext>
            </a:extLst>
          </a:blip>
          <a:srcRect t="761" r="3175" b="6529"/>
          <a:stretch>
            <a:fillRect/>
          </a:stretch>
        </p:blipFill>
        <p:spPr bwMode="auto">
          <a:xfrm>
            <a:off x="7772400" y="1981200"/>
            <a:ext cx="26416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084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60773"/>
                                        </p:tgtEl>
                                        <p:attrNameLst>
                                          <p:attrName>style.visibility</p:attrName>
                                        </p:attrNameLst>
                                      </p:cBhvr>
                                      <p:to>
                                        <p:strVal val="visible"/>
                                      </p:to>
                                    </p:set>
                                    <p:animEffect transition="in" filter="dissolve">
                                      <p:cBhvr>
                                        <p:cTn id="7" dur="500"/>
                                        <p:tgtEl>
                                          <p:spTgt spid="160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81CBC9-968C-46FE-BCFD-2353AF426030}" type="slidenum">
              <a:rPr lang="en-US"/>
              <a:pPr eaLnBrk="1" hangingPunct="1"/>
              <a:t>25</a:t>
            </a:fld>
            <a:endParaRPr lang="en-US"/>
          </a:p>
        </p:txBody>
      </p:sp>
      <p:sp>
        <p:nvSpPr>
          <p:cNvPr id="82946" name="Rectangle 2"/>
          <p:cNvSpPr>
            <a:spLocks noGrp="1" noChangeArrowheads="1"/>
          </p:cNvSpPr>
          <p:nvPr>
            <p:ph type="title"/>
          </p:nvPr>
        </p:nvSpPr>
        <p:spPr>
          <a:xfrm>
            <a:off x="1524000" y="334964"/>
            <a:ext cx="9144000" cy="1036637"/>
          </a:xfrm>
        </p:spPr>
        <p:txBody>
          <a:bodyPr/>
          <a:lstStyle/>
          <a:p>
            <a:pPr eaLnBrk="1" hangingPunct="1">
              <a:defRPr/>
            </a:pPr>
            <a:r>
              <a:rPr lang="en-US" sz="4000">
                <a:effectLst>
                  <a:outerShdw blurRad="38100" dist="38100" dir="2700000" algn="tl">
                    <a:srgbClr val="C0C0C0"/>
                  </a:outerShdw>
                </a:effectLst>
              </a:rPr>
              <a:t>PLANNING &amp; PREPARATION</a:t>
            </a:r>
          </a:p>
        </p:txBody>
      </p:sp>
      <p:sp>
        <p:nvSpPr>
          <p:cNvPr id="82947" name="Rectangle 3"/>
          <p:cNvSpPr>
            <a:spLocks noGrp="1" noChangeArrowheads="1"/>
          </p:cNvSpPr>
          <p:nvPr>
            <p:ph type="body" idx="1"/>
          </p:nvPr>
        </p:nvSpPr>
        <p:spPr bwMode="auto">
          <a:xfrm>
            <a:off x="1981200" y="1646238"/>
            <a:ext cx="86868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lnSpc>
                <a:spcPct val="80000"/>
              </a:lnSpc>
            </a:pPr>
            <a:r>
              <a:rPr lang="en-US" sz="2600"/>
              <a:t>Includes review of the following</a:t>
            </a:r>
          </a:p>
          <a:p>
            <a:pPr lvl="1" eaLnBrk="1" hangingPunct="1">
              <a:lnSpc>
                <a:spcPct val="80000"/>
              </a:lnSpc>
            </a:pPr>
            <a:r>
              <a:rPr lang="en-US"/>
              <a:t>Accident reports</a:t>
            </a:r>
          </a:p>
          <a:p>
            <a:pPr lvl="1" eaLnBrk="1" hangingPunct="1">
              <a:lnSpc>
                <a:spcPct val="80000"/>
              </a:lnSpc>
            </a:pPr>
            <a:r>
              <a:rPr lang="en-US"/>
              <a:t>Equipment inspection and maintenance records</a:t>
            </a:r>
          </a:p>
          <a:p>
            <a:pPr lvl="1" eaLnBrk="1" hangingPunct="1">
              <a:lnSpc>
                <a:spcPct val="80000"/>
              </a:lnSpc>
            </a:pPr>
            <a:r>
              <a:rPr lang="en-US"/>
              <a:t>Procedures</a:t>
            </a:r>
          </a:p>
          <a:p>
            <a:pPr lvl="1" eaLnBrk="1" hangingPunct="1">
              <a:lnSpc>
                <a:spcPct val="80000"/>
              </a:lnSpc>
            </a:pPr>
            <a:r>
              <a:rPr lang="en-US"/>
              <a:t>Previous inspection reports</a:t>
            </a:r>
          </a:p>
          <a:p>
            <a:pPr lvl="1" eaLnBrk="1" hangingPunct="1">
              <a:lnSpc>
                <a:spcPct val="80000"/>
              </a:lnSpc>
            </a:pPr>
            <a:r>
              <a:rPr lang="en-US"/>
              <a:t>Other documents</a:t>
            </a:r>
          </a:p>
          <a:p>
            <a:pPr eaLnBrk="1" hangingPunct="1">
              <a:lnSpc>
                <a:spcPct val="80000"/>
              </a:lnSpc>
            </a:pPr>
            <a:r>
              <a:rPr lang="en-US" sz="2600"/>
              <a:t>Coordination</a:t>
            </a:r>
          </a:p>
          <a:p>
            <a:pPr lvl="1" eaLnBrk="1" hangingPunct="1">
              <a:lnSpc>
                <a:spcPct val="80000"/>
              </a:lnSpc>
            </a:pPr>
            <a:r>
              <a:rPr lang="en-US"/>
              <a:t>With affected persons (if not a surprise inspection)</a:t>
            </a:r>
          </a:p>
          <a:p>
            <a:pPr lvl="1" eaLnBrk="1" hangingPunct="1">
              <a:lnSpc>
                <a:spcPct val="80000"/>
              </a:lnSpc>
            </a:pPr>
            <a:r>
              <a:rPr lang="en-US"/>
              <a:t>With inspection team (including pre-inspection meeting)</a:t>
            </a:r>
          </a:p>
          <a:p>
            <a:pPr eaLnBrk="1" hangingPunct="1">
              <a:lnSpc>
                <a:spcPct val="80000"/>
              </a:lnSpc>
            </a:pPr>
            <a:r>
              <a:rPr lang="en-US" sz="2600"/>
              <a:t>Preparation of materials needed.</a:t>
            </a:r>
          </a:p>
          <a:p>
            <a:pPr algn="ctr" eaLnBrk="1" hangingPunct="1">
              <a:lnSpc>
                <a:spcPct val="80000"/>
              </a:lnSpc>
              <a:buFontTx/>
              <a:buNone/>
            </a:pPr>
            <a:r>
              <a:rPr lang="en-US" sz="2600" i="1">
                <a:solidFill>
                  <a:srgbClr val="FF0000"/>
                </a:solidFill>
              </a:rPr>
              <a:t>.</a:t>
            </a:r>
          </a:p>
        </p:txBody>
      </p:sp>
    </p:spTree>
    <p:extLst>
      <p:ext uri="{BB962C8B-B14F-4D97-AF65-F5344CB8AC3E}">
        <p14:creationId xmlns:p14="http://schemas.microsoft.com/office/powerpoint/2010/main" val="205321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Effect transition="in" filter="blinds(horizontal)">
                                      <p:cBhvr>
                                        <p:cTn id="7" dur="500"/>
                                        <p:tgtEl>
                                          <p:spTgt spid="8294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2947">
                                            <p:txEl>
                                              <p:pRg st="1" end="1"/>
                                            </p:txEl>
                                          </p:spTgt>
                                        </p:tgtEl>
                                        <p:attrNameLst>
                                          <p:attrName>style.visibility</p:attrName>
                                        </p:attrNameLst>
                                      </p:cBhvr>
                                      <p:to>
                                        <p:strVal val="visible"/>
                                      </p:to>
                                    </p:set>
                                    <p:animEffect transition="in" filter="blinds(horizontal)">
                                      <p:cBhvr>
                                        <p:cTn id="10" dur="500"/>
                                        <p:tgtEl>
                                          <p:spTgt spid="8294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2947">
                                            <p:txEl>
                                              <p:pRg st="2" end="2"/>
                                            </p:txEl>
                                          </p:spTgt>
                                        </p:tgtEl>
                                        <p:attrNameLst>
                                          <p:attrName>style.visibility</p:attrName>
                                        </p:attrNameLst>
                                      </p:cBhvr>
                                      <p:to>
                                        <p:strVal val="visible"/>
                                      </p:to>
                                    </p:set>
                                    <p:animEffect transition="in" filter="blinds(horizontal)">
                                      <p:cBhvr>
                                        <p:cTn id="13" dur="500"/>
                                        <p:tgtEl>
                                          <p:spTgt spid="82947">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82947">
                                            <p:txEl>
                                              <p:pRg st="3" end="3"/>
                                            </p:txEl>
                                          </p:spTgt>
                                        </p:tgtEl>
                                        <p:attrNameLst>
                                          <p:attrName>style.visibility</p:attrName>
                                        </p:attrNameLst>
                                      </p:cBhvr>
                                      <p:to>
                                        <p:strVal val="visible"/>
                                      </p:to>
                                    </p:set>
                                    <p:animEffect transition="in" filter="blinds(horizontal)">
                                      <p:cBhvr>
                                        <p:cTn id="16" dur="500"/>
                                        <p:tgtEl>
                                          <p:spTgt spid="82947">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82947">
                                            <p:txEl>
                                              <p:pRg st="4" end="4"/>
                                            </p:txEl>
                                          </p:spTgt>
                                        </p:tgtEl>
                                        <p:attrNameLst>
                                          <p:attrName>style.visibility</p:attrName>
                                        </p:attrNameLst>
                                      </p:cBhvr>
                                      <p:to>
                                        <p:strVal val="visible"/>
                                      </p:to>
                                    </p:set>
                                    <p:animEffect transition="in" filter="blinds(horizontal)">
                                      <p:cBhvr>
                                        <p:cTn id="19" dur="500"/>
                                        <p:tgtEl>
                                          <p:spTgt spid="82947">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82947">
                                            <p:txEl>
                                              <p:pRg st="5" end="5"/>
                                            </p:txEl>
                                          </p:spTgt>
                                        </p:tgtEl>
                                        <p:attrNameLst>
                                          <p:attrName>style.visibility</p:attrName>
                                        </p:attrNameLst>
                                      </p:cBhvr>
                                      <p:to>
                                        <p:strVal val="visible"/>
                                      </p:to>
                                    </p:set>
                                    <p:animEffect transition="in" filter="blinds(horizontal)">
                                      <p:cBhvr>
                                        <p:cTn id="22" dur="500"/>
                                        <p:tgtEl>
                                          <p:spTgt spid="8294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2947">
                                            <p:txEl>
                                              <p:pRg st="6" end="6"/>
                                            </p:txEl>
                                          </p:spTgt>
                                        </p:tgtEl>
                                        <p:attrNameLst>
                                          <p:attrName>style.visibility</p:attrName>
                                        </p:attrNameLst>
                                      </p:cBhvr>
                                      <p:to>
                                        <p:strVal val="visible"/>
                                      </p:to>
                                    </p:set>
                                    <p:animEffect transition="in" filter="blinds(horizontal)">
                                      <p:cBhvr>
                                        <p:cTn id="27" dur="500"/>
                                        <p:tgtEl>
                                          <p:spTgt spid="82947">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82947">
                                            <p:txEl>
                                              <p:pRg st="7" end="7"/>
                                            </p:txEl>
                                          </p:spTgt>
                                        </p:tgtEl>
                                        <p:attrNameLst>
                                          <p:attrName>style.visibility</p:attrName>
                                        </p:attrNameLst>
                                      </p:cBhvr>
                                      <p:to>
                                        <p:strVal val="visible"/>
                                      </p:to>
                                    </p:set>
                                    <p:animEffect transition="in" filter="blinds(horizontal)">
                                      <p:cBhvr>
                                        <p:cTn id="30" dur="500"/>
                                        <p:tgtEl>
                                          <p:spTgt spid="82947">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82947">
                                            <p:txEl>
                                              <p:pRg st="8" end="8"/>
                                            </p:txEl>
                                          </p:spTgt>
                                        </p:tgtEl>
                                        <p:attrNameLst>
                                          <p:attrName>style.visibility</p:attrName>
                                        </p:attrNameLst>
                                      </p:cBhvr>
                                      <p:to>
                                        <p:strVal val="visible"/>
                                      </p:to>
                                    </p:set>
                                    <p:animEffect transition="in" filter="blinds(horizontal)">
                                      <p:cBhvr>
                                        <p:cTn id="33" dur="500"/>
                                        <p:tgtEl>
                                          <p:spTgt spid="82947">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82947">
                                            <p:txEl>
                                              <p:pRg st="9" end="9"/>
                                            </p:txEl>
                                          </p:spTgt>
                                        </p:tgtEl>
                                        <p:attrNameLst>
                                          <p:attrName>style.visibility</p:attrName>
                                        </p:attrNameLst>
                                      </p:cBhvr>
                                      <p:to>
                                        <p:strVal val="visible"/>
                                      </p:to>
                                    </p:set>
                                    <p:animEffect transition="in" filter="blinds(horizontal)">
                                      <p:cBhvr>
                                        <p:cTn id="38" dur="500"/>
                                        <p:tgtEl>
                                          <p:spTgt spid="82947">
                                            <p:txEl>
                                              <p:pRg st="9" end="9"/>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82947">
                                            <p:txEl>
                                              <p:pRg st="10" end="10"/>
                                            </p:txEl>
                                          </p:spTgt>
                                        </p:tgtEl>
                                        <p:attrNameLst>
                                          <p:attrName>style.visibility</p:attrName>
                                        </p:attrNameLst>
                                      </p:cBhvr>
                                      <p:to>
                                        <p:strVal val="visible"/>
                                      </p:to>
                                    </p:set>
                                    <p:animEffect transition="in" filter="blinds(horizontal)">
                                      <p:cBhvr>
                                        <p:cTn id="41" dur="500"/>
                                        <p:tgtEl>
                                          <p:spTgt spid="8294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42AEF6-7B7A-4CCB-9B12-4B8BC726B6E1}" type="slidenum">
              <a:rPr lang="en-US"/>
              <a:pPr eaLnBrk="1" hangingPunct="1"/>
              <a:t>26</a:t>
            </a:fld>
            <a:endParaRPr lang="en-US"/>
          </a:p>
        </p:txBody>
      </p:sp>
      <p:sp>
        <p:nvSpPr>
          <p:cNvPr id="27651" name="Rectangle 2"/>
          <p:cNvSpPr>
            <a:spLocks noGrp="1" noChangeArrowheads="1"/>
          </p:cNvSpPr>
          <p:nvPr>
            <p:ph type="title"/>
          </p:nvPr>
        </p:nvSpPr>
        <p:spPr/>
        <p:txBody>
          <a:bodyPr/>
          <a:lstStyle/>
          <a:p>
            <a:pPr eaLnBrk="1" hangingPunct="1"/>
            <a:r>
              <a:rPr lang="en-US" smtClean="0"/>
              <a:t>INSPECTION PROPER</a:t>
            </a:r>
          </a:p>
        </p:txBody>
      </p:sp>
      <p:sp>
        <p:nvSpPr>
          <p:cNvPr id="1843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ctr" eaLnBrk="1" hangingPunct="1">
              <a:buFontTx/>
              <a:buNone/>
            </a:pPr>
            <a:r>
              <a:rPr lang="en-US" sz="3000" i="1">
                <a:solidFill>
                  <a:srgbClr val="FF0000"/>
                </a:solidFill>
              </a:rPr>
              <a:t>Remember: Inspections must not interrupt normal operations</a:t>
            </a:r>
          </a:p>
          <a:p>
            <a:pPr eaLnBrk="1" hangingPunct="1"/>
            <a:endParaRPr lang="en-US" smtClean="0"/>
          </a:p>
          <a:p>
            <a:pPr eaLnBrk="1" hangingPunct="1"/>
            <a:r>
              <a:rPr lang="en-US" smtClean="0"/>
              <a:t>Identification of hazards</a:t>
            </a:r>
          </a:p>
          <a:p>
            <a:pPr eaLnBrk="1" hangingPunct="1"/>
            <a:r>
              <a:rPr lang="en-US" smtClean="0"/>
              <a:t>Data gathering </a:t>
            </a:r>
          </a:p>
          <a:p>
            <a:pPr eaLnBrk="1" hangingPunct="1"/>
            <a:r>
              <a:rPr lang="en-US" smtClean="0"/>
              <a:t>Interview of workers</a:t>
            </a:r>
          </a:p>
          <a:p>
            <a:pPr eaLnBrk="1" hangingPunct="1"/>
            <a:r>
              <a:rPr lang="en-US" smtClean="0"/>
              <a:t>May or may not use checklists or inspection sheets.</a:t>
            </a:r>
          </a:p>
          <a:p>
            <a:pPr eaLnBrk="1" hangingPunct="1"/>
            <a:endParaRPr lang="en-US" smtClean="0"/>
          </a:p>
        </p:txBody>
      </p:sp>
    </p:spTree>
    <p:extLst>
      <p:ext uri="{BB962C8B-B14F-4D97-AF65-F5344CB8AC3E}">
        <p14:creationId xmlns:p14="http://schemas.microsoft.com/office/powerpoint/2010/main" val="91245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Effect transition="in" filter="blinds(horizontal)">
                                      <p:cBhvr>
                                        <p:cTn id="7" dur="500"/>
                                        <p:tgtEl>
                                          <p:spTgt spid="1843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4323">
                                            <p:txEl>
                                              <p:pRg st="2" end="2"/>
                                            </p:txEl>
                                          </p:spTgt>
                                        </p:tgtEl>
                                        <p:attrNameLst>
                                          <p:attrName>style.visibility</p:attrName>
                                        </p:attrNameLst>
                                      </p:cBhvr>
                                      <p:to>
                                        <p:strVal val="visible"/>
                                      </p:to>
                                    </p:set>
                                    <p:animEffect transition="in" filter="blinds(horizontal)">
                                      <p:cBhvr>
                                        <p:cTn id="12" dur="500"/>
                                        <p:tgtEl>
                                          <p:spTgt spid="18432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84323">
                                            <p:txEl>
                                              <p:pRg st="3" end="3"/>
                                            </p:txEl>
                                          </p:spTgt>
                                        </p:tgtEl>
                                        <p:attrNameLst>
                                          <p:attrName>style.visibility</p:attrName>
                                        </p:attrNameLst>
                                      </p:cBhvr>
                                      <p:to>
                                        <p:strVal val="visible"/>
                                      </p:to>
                                    </p:set>
                                    <p:animEffect transition="in" filter="blinds(horizontal)">
                                      <p:cBhvr>
                                        <p:cTn id="17" dur="500"/>
                                        <p:tgtEl>
                                          <p:spTgt spid="18432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84323">
                                            <p:txEl>
                                              <p:pRg st="4" end="4"/>
                                            </p:txEl>
                                          </p:spTgt>
                                        </p:tgtEl>
                                        <p:attrNameLst>
                                          <p:attrName>style.visibility</p:attrName>
                                        </p:attrNameLst>
                                      </p:cBhvr>
                                      <p:to>
                                        <p:strVal val="visible"/>
                                      </p:to>
                                    </p:set>
                                    <p:animEffect transition="in" filter="blinds(horizontal)">
                                      <p:cBhvr>
                                        <p:cTn id="22" dur="500"/>
                                        <p:tgtEl>
                                          <p:spTgt spid="18432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84323">
                                            <p:txEl>
                                              <p:pRg st="5" end="5"/>
                                            </p:txEl>
                                          </p:spTgt>
                                        </p:tgtEl>
                                        <p:attrNameLst>
                                          <p:attrName>style.visibility</p:attrName>
                                        </p:attrNameLst>
                                      </p:cBhvr>
                                      <p:to>
                                        <p:strVal val="visible"/>
                                      </p:to>
                                    </p:set>
                                    <p:animEffect transition="in" filter="blinds(horizontal)">
                                      <p:cBhvr>
                                        <p:cTn id="27" dur="500"/>
                                        <p:tgtEl>
                                          <p:spTgt spid="1843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118EF0-AAC4-42E3-81EB-453C65B42132}" type="slidenum">
              <a:rPr lang="en-US"/>
              <a:pPr eaLnBrk="1" hangingPunct="1"/>
              <a:t>27</a:t>
            </a:fld>
            <a:endParaRPr lang="en-US"/>
          </a:p>
        </p:txBody>
      </p:sp>
      <p:sp>
        <p:nvSpPr>
          <p:cNvPr id="164866" name="Rectangle 2"/>
          <p:cNvSpPr>
            <a:spLocks noGrp="1" noChangeArrowheads="1"/>
          </p:cNvSpPr>
          <p:nvPr>
            <p:ph type="title"/>
          </p:nvPr>
        </p:nvSpPr>
        <p:spPr>
          <a:xfrm>
            <a:off x="1524000" y="334964"/>
            <a:ext cx="9144000" cy="1036637"/>
          </a:xfrm>
        </p:spPr>
        <p:txBody>
          <a:bodyPr/>
          <a:lstStyle/>
          <a:p>
            <a:pPr eaLnBrk="1" hangingPunct="1">
              <a:defRPr/>
            </a:pPr>
            <a:r>
              <a:rPr lang="en-US" sz="4000">
                <a:effectLst>
                  <a:outerShdw blurRad="38100" dist="38100" dir="2700000" algn="tl">
                    <a:srgbClr val="C0C0C0"/>
                  </a:outerShdw>
                </a:effectLst>
              </a:rPr>
              <a:t>SEEING VS. OBSERVING</a:t>
            </a:r>
          </a:p>
        </p:txBody>
      </p:sp>
      <p:sp>
        <p:nvSpPr>
          <p:cNvPr id="164867" name="Rectangle 3"/>
          <p:cNvSpPr>
            <a:spLocks noGrp="1" noChangeArrowheads="1"/>
          </p:cNvSpPr>
          <p:nvPr>
            <p:ph type="body" idx="1"/>
          </p:nvPr>
        </p:nvSpPr>
        <p:spPr bwMode="auto">
          <a:xfrm>
            <a:off x="1981200" y="1798638"/>
            <a:ext cx="81534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sz="2600" b="1"/>
              <a:t>Seeing</a:t>
            </a:r>
            <a:r>
              <a:rPr lang="en-US" sz="2600"/>
              <a:t> – Limited to the sense of sight. It is a physiological process essentially.</a:t>
            </a:r>
          </a:p>
          <a:p>
            <a:pPr eaLnBrk="1" hangingPunct="1"/>
            <a:r>
              <a:rPr lang="en-US" sz="2600" b="1"/>
              <a:t>Observing</a:t>
            </a:r>
            <a:r>
              <a:rPr lang="en-US" sz="2600"/>
              <a:t> – Is more of a psychological process. It means to consider carefully, to regard with attention so as to learn something. It means seeing with sufficient care to be able to give an account of conditions and behavior. It is not limited to the sense of sight.  Observing includes noticing and noting, and understanding the significance of what is seen.</a:t>
            </a:r>
          </a:p>
        </p:txBody>
      </p:sp>
    </p:spTree>
    <p:extLst>
      <p:ext uri="{BB962C8B-B14F-4D97-AF65-F5344CB8AC3E}">
        <p14:creationId xmlns:p14="http://schemas.microsoft.com/office/powerpoint/2010/main" val="404719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4867">
                                            <p:txEl>
                                              <p:pRg st="0" end="0"/>
                                            </p:txEl>
                                          </p:spTgt>
                                        </p:tgtEl>
                                        <p:attrNameLst>
                                          <p:attrName>style.visibility</p:attrName>
                                        </p:attrNameLst>
                                      </p:cBhvr>
                                      <p:to>
                                        <p:strVal val="visible"/>
                                      </p:to>
                                    </p:set>
                                    <p:animEffect transition="in" filter="blinds(horizontal)">
                                      <p:cBhvr>
                                        <p:cTn id="7" dur="500"/>
                                        <p:tgtEl>
                                          <p:spTgt spid="1648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4867">
                                            <p:txEl>
                                              <p:pRg st="1" end="1"/>
                                            </p:txEl>
                                          </p:spTgt>
                                        </p:tgtEl>
                                        <p:attrNameLst>
                                          <p:attrName>style.visibility</p:attrName>
                                        </p:attrNameLst>
                                      </p:cBhvr>
                                      <p:to>
                                        <p:strVal val="visible"/>
                                      </p:to>
                                    </p:set>
                                    <p:animEffect transition="in" filter="blinds(horizontal)">
                                      <p:cBhvr>
                                        <p:cTn id="12" dur="500"/>
                                        <p:tgtEl>
                                          <p:spTgt spid="164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9EFEAE7-8F3B-4FBF-B306-A148F90C97B7}" type="slidenum">
              <a:rPr lang="en-US"/>
              <a:pPr eaLnBrk="1" hangingPunct="1"/>
              <a:t>28</a:t>
            </a:fld>
            <a:endParaRPr lang="en-US"/>
          </a:p>
        </p:txBody>
      </p:sp>
      <p:sp>
        <p:nvSpPr>
          <p:cNvPr id="15362" name="Rectangle 2"/>
          <p:cNvSpPr>
            <a:spLocks noGrp="1" noChangeArrowheads="1"/>
          </p:cNvSpPr>
          <p:nvPr>
            <p:ph type="title"/>
          </p:nvPr>
        </p:nvSpPr>
        <p:spPr/>
        <p:txBody>
          <a:bodyPr/>
          <a:lstStyle/>
          <a:p>
            <a:pPr eaLnBrk="1" hangingPunct="1">
              <a:defRPr/>
            </a:pPr>
            <a:r>
              <a:rPr lang="en-US" smtClean="0">
                <a:effectLst>
                  <a:outerShdw blurRad="38100" dist="38100" dir="2700000" algn="tl">
                    <a:srgbClr val="C0C0C0"/>
                  </a:outerShdw>
                </a:effectLst>
              </a:rPr>
              <a:t>INSPECTION REPORT</a:t>
            </a:r>
          </a:p>
        </p:txBody>
      </p:sp>
      <p:sp>
        <p:nvSpPr>
          <p:cNvPr id="15363" name="Rectangle 3"/>
          <p:cNvSpPr>
            <a:spLocks noGrp="1" noChangeArrowheads="1"/>
          </p:cNvSpPr>
          <p:nvPr>
            <p:ph type="body" idx="1"/>
          </p:nvPr>
        </p:nvSpPr>
        <p:spPr bwMode="auto">
          <a:xfrm>
            <a:off x="1981200" y="1722438"/>
            <a:ext cx="45720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smtClean="0"/>
              <a:t>Report Formats can be:</a:t>
            </a:r>
          </a:p>
          <a:p>
            <a:pPr eaLnBrk="1" hangingPunct="1"/>
            <a:r>
              <a:rPr lang="en-US" smtClean="0"/>
              <a:t>Bullet-type report</a:t>
            </a:r>
          </a:p>
          <a:p>
            <a:pPr eaLnBrk="1" hangingPunct="1"/>
            <a:r>
              <a:rPr lang="en-US" smtClean="0"/>
              <a:t>Narrative/paragraph form</a:t>
            </a:r>
          </a:p>
          <a:p>
            <a:pPr eaLnBrk="1" hangingPunct="1"/>
            <a:r>
              <a:rPr lang="en-US" smtClean="0"/>
              <a:t>Risk Assessment format</a:t>
            </a:r>
          </a:p>
          <a:p>
            <a:pPr eaLnBrk="1" hangingPunct="1"/>
            <a:r>
              <a:rPr lang="en-US" smtClean="0"/>
              <a:t>Other formats</a:t>
            </a:r>
          </a:p>
        </p:txBody>
      </p:sp>
      <p:pic>
        <p:nvPicPr>
          <p:cNvPr id="29701" name="Picture 5" descr="BD06639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1981200"/>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243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5363">
                                            <p:txEl>
                                              <p:pRg st="1" end="1"/>
                                            </p:txEl>
                                          </p:spTgt>
                                        </p:tgtEl>
                                        <p:attrNameLst>
                                          <p:attrName>style.visibility</p:attrName>
                                        </p:attrNameLst>
                                      </p:cBhvr>
                                      <p:to>
                                        <p:strVal val="visible"/>
                                      </p:to>
                                    </p:set>
                                    <p:animEffect transition="in" filter="blinds(horizontal)">
                                      <p:cBhvr>
                                        <p:cTn id="10" dur="500"/>
                                        <p:tgtEl>
                                          <p:spTgt spid="1536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3" dur="500"/>
                                        <p:tgtEl>
                                          <p:spTgt spid="1536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5363">
                                            <p:txEl>
                                              <p:pRg st="3" end="3"/>
                                            </p:txEl>
                                          </p:spTgt>
                                        </p:tgtEl>
                                        <p:attrNameLst>
                                          <p:attrName>style.visibility</p:attrName>
                                        </p:attrNameLst>
                                      </p:cBhvr>
                                      <p:to>
                                        <p:strVal val="visible"/>
                                      </p:to>
                                    </p:set>
                                    <p:animEffect transition="in" filter="blinds(horizontal)">
                                      <p:cBhvr>
                                        <p:cTn id="16" dur="500"/>
                                        <p:tgtEl>
                                          <p:spTgt spid="1536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19" dur="500"/>
                                        <p:tgtEl>
                                          <p:spTgt spid="153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21CBEA-8D1D-4ED8-8BE9-9BE1D1786116}" type="slidenum">
              <a:rPr lang="en-US"/>
              <a:pPr eaLnBrk="1" hangingPunct="1"/>
              <a:t>29</a:t>
            </a:fld>
            <a:endParaRPr lang="en-US"/>
          </a:p>
        </p:txBody>
      </p:sp>
      <p:sp>
        <p:nvSpPr>
          <p:cNvPr id="30723" name="Rectangle 3"/>
          <p:cNvSpPr>
            <a:spLocks noGrp="1" noChangeArrowheads="1"/>
          </p:cNvSpPr>
          <p:nvPr>
            <p:ph type="title"/>
          </p:nvPr>
        </p:nvSpPr>
        <p:spPr/>
        <p:txBody>
          <a:bodyPr/>
          <a:lstStyle/>
          <a:p>
            <a:pPr eaLnBrk="1" hangingPunct="1"/>
            <a:r>
              <a:rPr lang="en-US" sz="4000"/>
              <a:t>CORRECTIVE ACTIONS</a:t>
            </a:r>
          </a:p>
        </p:txBody>
      </p:sp>
      <p:sp>
        <p:nvSpPr>
          <p:cNvPr id="118788" name="Rectangle 4"/>
          <p:cNvSpPr>
            <a:spLocks noGrp="1" noChangeArrowheads="1"/>
          </p:cNvSpPr>
          <p:nvPr>
            <p:ph type="body" idx="1"/>
          </p:nvPr>
        </p:nvSpPr>
        <p:spPr bwMode="auto">
          <a:xfrm>
            <a:off x="2209800" y="1981200"/>
            <a:ext cx="7772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smtClean="0"/>
              <a:t>In making recommendations, be guided by these rules:</a:t>
            </a:r>
          </a:p>
          <a:p>
            <a:pPr lvl="1" eaLnBrk="1" hangingPunct="1">
              <a:lnSpc>
                <a:spcPct val="90000"/>
              </a:lnSpc>
            </a:pPr>
            <a:r>
              <a:rPr lang="en-US" smtClean="0"/>
              <a:t>Correct the cause whenever possible. </a:t>
            </a:r>
          </a:p>
          <a:p>
            <a:pPr lvl="1" eaLnBrk="1" hangingPunct="1">
              <a:lnSpc>
                <a:spcPct val="90000"/>
              </a:lnSpc>
            </a:pPr>
            <a:r>
              <a:rPr lang="en-US" smtClean="0"/>
              <a:t>Immediately correct everything possible.</a:t>
            </a:r>
          </a:p>
          <a:p>
            <a:pPr lvl="1" eaLnBrk="1" hangingPunct="1">
              <a:lnSpc>
                <a:spcPct val="90000"/>
              </a:lnSpc>
            </a:pPr>
            <a:r>
              <a:rPr lang="en-US" smtClean="0"/>
              <a:t>Report conditions beyond one’s authority and suggest solutions.</a:t>
            </a:r>
          </a:p>
          <a:p>
            <a:pPr lvl="1" eaLnBrk="1" hangingPunct="1">
              <a:lnSpc>
                <a:spcPct val="90000"/>
              </a:lnSpc>
            </a:pPr>
            <a:r>
              <a:rPr lang="en-US" smtClean="0"/>
              <a:t>Take intermediate action as needed.</a:t>
            </a:r>
          </a:p>
          <a:p>
            <a:pPr lvl="1" eaLnBrk="1" hangingPunct="1">
              <a:lnSpc>
                <a:spcPct val="90000"/>
              </a:lnSpc>
            </a:pPr>
            <a:r>
              <a:rPr lang="en-US" smtClean="0"/>
              <a:t>Prioritize high risk items. A good tool is Risk Assessment.</a:t>
            </a:r>
          </a:p>
        </p:txBody>
      </p:sp>
    </p:spTree>
    <p:extLst>
      <p:ext uri="{BB962C8B-B14F-4D97-AF65-F5344CB8AC3E}">
        <p14:creationId xmlns:p14="http://schemas.microsoft.com/office/powerpoint/2010/main" val="3286686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8788">
                                            <p:txEl>
                                              <p:pRg st="1" end="1"/>
                                            </p:txEl>
                                          </p:spTgt>
                                        </p:tgtEl>
                                        <p:attrNameLst>
                                          <p:attrName>style.visibility</p:attrName>
                                        </p:attrNameLst>
                                      </p:cBhvr>
                                      <p:to>
                                        <p:strVal val="visible"/>
                                      </p:to>
                                    </p:set>
                                    <p:animEffect transition="in" filter="blinds(horizontal)">
                                      <p:cBhvr>
                                        <p:cTn id="7" dur="500"/>
                                        <p:tgtEl>
                                          <p:spTgt spid="11878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8788">
                                            <p:txEl>
                                              <p:pRg st="2" end="2"/>
                                            </p:txEl>
                                          </p:spTgt>
                                        </p:tgtEl>
                                        <p:attrNameLst>
                                          <p:attrName>style.visibility</p:attrName>
                                        </p:attrNameLst>
                                      </p:cBhvr>
                                      <p:to>
                                        <p:strVal val="visible"/>
                                      </p:to>
                                    </p:set>
                                    <p:animEffect transition="in" filter="blinds(horizontal)">
                                      <p:cBhvr>
                                        <p:cTn id="10" dur="500"/>
                                        <p:tgtEl>
                                          <p:spTgt spid="118788">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8788">
                                            <p:txEl>
                                              <p:pRg st="3" end="3"/>
                                            </p:txEl>
                                          </p:spTgt>
                                        </p:tgtEl>
                                        <p:attrNameLst>
                                          <p:attrName>style.visibility</p:attrName>
                                        </p:attrNameLst>
                                      </p:cBhvr>
                                      <p:to>
                                        <p:strVal val="visible"/>
                                      </p:to>
                                    </p:set>
                                    <p:animEffect transition="in" filter="blinds(horizontal)">
                                      <p:cBhvr>
                                        <p:cTn id="13" dur="500"/>
                                        <p:tgtEl>
                                          <p:spTgt spid="118788">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8788">
                                            <p:txEl>
                                              <p:pRg st="4" end="4"/>
                                            </p:txEl>
                                          </p:spTgt>
                                        </p:tgtEl>
                                        <p:attrNameLst>
                                          <p:attrName>style.visibility</p:attrName>
                                        </p:attrNameLst>
                                      </p:cBhvr>
                                      <p:to>
                                        <p:strVal val="visible"/>
                                      </p:to>
                                    </p:set>
                                    <p:animEffect transition="in" filter="blinds(horizontal)">
                                      <p:cBhvr>
                                        <p:cTn id="16" dur="500"/>
                                        <p:tgtEl>
                                          <p:spTgt spid="118788">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18788">
                                            <p:txEl>
                                              <p:pRg st="5" end="5"/>
                                            </p:txEl>
                                          </p:spTgt>
                                        </p:tgtEl>
                                        <p:attrNameLst>
                                          <p:attrName>style.visibility</p:attrName>
                                        </p:attrNameLst>
                                      </p:cBhvr>
                                      <p:to>
                                        <p:strVal val="visible"/>
                                      </p:to>
                                    </p:set>
                                    <p:animEffect transition="in" filter="blinds(horizontal)">
                                      <p:cBhvr>
                                        <p:cTn id="19" dur="500"/>
                                        <p:tgtEl>
                                          <p:spTgt spid="11878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12EFF79-3BE9-4E56-8003-7798D49AD59F}" type="slidenum">
              <a:rPr lang="en-US"/>
              <a:pPr eaLnBrk="1" hangingPunct="1"/>
              <a:t>3</a:t>
            </a:fld>
            <a:endParaRPr lang="en-US"/>
          </a:p>
        </p:txBody>
      </p:sp>
      <p:sp>
        <p:nvSpPr>
          <p:cNvPr id="40962" name="Rectangle 2"/>
          <p:cNvSpPr>
            <a:spLocks noGrp="1" noChangeArrowheads="1"/>
          </p:cNvSpPr>
          <p:nvPr>
            <p:ph type="title"/>
          </p:nvPr>
        </p:nvSpPr>
        <p:spPr>
          <a:xfrm>
            <a:off x="1524000" y="334964"/>
            <a:ext cx="9144000" cy="1036637"/>
          </a:xfrm>
        </p:spPr>
        <p:txBody>
          <a:bodyPr>
            <a:normAutofit fontScale="90000"/>
          </a:bodyPr>
          <a:lstStyle/>
          <a:p>
            <a:pPr eaLnBrk="1" hangingPunct="1">
              <a:defRPr/>
            </a:pPr>
            <a:r>
              <a:rPr lang="en-US" sz="4000">
                <a:effectLst>
                  <a:outerShdw blurRad="38100" dist="38100" dir="2700000" algn="tl">
                    <a:srgbClr val="C0C0C0"/>
                  </a:outerShdw>
                </a:effectLst>
              </a:rPr>
              <a:t>PURPOSE OF SAFETY</a:t>
            </a:r>
            <a:br>
              <a:rPr lang="en-US" sz="4000">
                <a:effectLst>
                  <a:outerShdw blurRad="38100" dist="38100" dir="2700000" algn="tl">
                    <a:srgbClr val="C0C0C0"/>
                  </a:outerShdw>
                </a:effectLst>
              </a:rPr>
            </a:br>
            <a:r>
              <a:rPr lang="en-US" sz="4000">
                <a:effectLst>
                  <a:outerShdw blurRad="38100" dist="38100" dir="2700000" algn="tl">
                    <a:srgbClr val="C0C0C0"/>
                  </a:outerShdw>
                </a:effectLst>
              </a:rPr>
              <a:t>INSPECTION</a:t>
            </a:r>
          </a:p>
        </p:txBody>
      </p:sp>
      <p:sp>
        <p:nvSpPr>
          <p:cNvPr id="40963" name="Rectangle 3"/>
          <p:cNvSpPr>
            <a:spLocks noGrp="1" noChangeArrowheads="1"/>
          </p:cNvSpPr>
          <p:nvPr>
            <p:ph type="body" idx="1"/>
          </p:nvPr>
        </p:nvSpPr>
        <p:spPr bwMode="auto">
          <a:xfrm>
            <a:off x="1981200" y="1722438"/>
            <a:ext cx="86868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lnSpcReduction="10000"/>
          </a:bodyPr>
          <a:lstStyle/>
          <a:p>
            <a:pPr eaLnBrk="1" hangingPunct="1">
              <a:lnSpc>
                <a:spcPct val="90000"/>
              </a:lnSpc>
              <a:buFontTx/>
              <a:buNone/>
            </a:pPr>
            <a:r>
              <a:rPr lang="en-US" b="1"/>
              <a:t>PRIMARY PURPOSE</a:t>
            </a:r>
          </a:p>
          <a:p>
            <a:pPr eaLnBrk="1" hangingPunct="1">
              <a:lnSpc>
                <a:spcPct val="90000"/>
              </a:lnSpc>
            </a:pPr>
            <a:r>
              <a:rPr lang="en-US"/>
              <a:t>Detect and correct hazards</a:t>
            </a:r>
          </a:p>
          <a:p>
            <a:pPr eaLnBrk="1" hangingPunct="1">
              <a:lnSpc>
                <a:spcPct val="90000"/>
              </a:lnSpc>
            </a:pPr>
            <a:r>
              <a:rPr lang="en-US"/>
              <a:t>Assess Effectiveness of OSH Program</a:t>
            </a:r>
          </a:p>
          <a:p>
            <a:pPr eaLnBrk="1" hangingPunct="1">
              <a:lnSpc>
                <a:spcPct val="90000"/>
              </a:lnSpc>
            </a:pPr>
            <a:r>
              <a:rPr lang="en-US"/>
              <a:t>Display visible management commitment to OSH</a:t>
            </a:r>
          </a:p>
          <a:p>
            <a:pPr eaLnBrk="1" hangingPunct="1">
              <a:lnSpc>
                <a:spcPct val="90000"/>
              </a:lnSpc>
            </a:pPr>
            <a:r>
              <a:rPr lang="en-US"/>
              <a:t>Identify Training Needs</a:t>
            </a:r>
          </a:p>
          <a:p>
            <a:pPr eaLnBrk="1" hangingPunct="1">
              <a:lnSpc>
                <a:spcPct val="90000"/>
              </a:lnSpc>
            </a:pPr>
            <a:r>
              <a:rPr lang="en-US"/>
              <a:t>Fulfill Legal Obligations</a:t>
            </a:r>
          </a:p>
          <a:p>
            <a:pPr eaLnBrk="1" hangingPunct="1">
              <a:lnSpc>
                <a:spcPct val="90000"/>
              </a:lnSpc>
              <a:spcBef>
                <a:spcPct val="50000"/>
              </a:spcBef>
              <a:buFontTx/>
              <a:buNone/>
            </a:pPr>
            <a:r>
              <a:rPr lang="en-US" b="1"/>
              <a:t>SECONDARY PURPOSE</a:t>
            </a:r>
          </a:p>
          <a:p>
            <a:pPr eaLnBrk="1" hangingPunct="1">
              <a:lnSpc>
                <a:spcPct val="90000"/>
              </a:lnSpc>
            </a:pPr>
            <a:r>
              <a:rPr lang="en-US"/>
              <a:t>to improve operations, increase efficiency, effectiveness and profitability.</a:t>
            </a:r>
          </a:p>
        </p:txBody>
      </p:sp>
    </p:spTree>
    <p:extLst>
      <p:ext uri="{BB962C8B-B14F-4D97-AF65-F5344CB8AC3E}">
        <p14:creationId xmlns:p14="http://schemas.microsoft.com/office/powerpoint/2010/main" val="97795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blinds(horizontal)">
                                      <p:cBhvr>
                                        <p:cTn id="7" dur="500"/>
                                        <p:tgtEl>
                                          <p:spTgt spid="4096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0" dur="500"/>
                                        <p:tgtEl>
                                          <p:spTgt spid="4096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963">
                                            <p:txEl>
                                              <p:pRg st="2" end="2"/>
                                            </p:txEl>
                                          </p:spTgt>
                                        </p:tgtEl>
                                        <p:attrNameLst>
                                          <p:attrName>style.visibility</p:attrName>
                                        </p:attrNameLst>
                                      </p:cBhvr>
                                      <p:to>
                                        <p:strVal val="visible"/>
                                      </p:to>
                                    </p:set>
                                    <p:animEffect transition="in" filter="blinds(horizontal)">
                                      <p:cBhvr>
                                        <p:cTn id="13" dur="500"/>
                                        <p:tgtEl>
                                          <p:spTgt spid="4096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963">
                                            <p:txEl>
                                              <p:pRg st="3" end="3"/>
                                            </p:txEl>
                                          </p:spTgt>
                                        </p:tgtEl>
                                        <p:attrNameLst>
                                          <p:attrName>style.visibility</p:attrName>
                                        </p:attrNameLst>
                                      </p:cBhvr>
                                      <p:to>
                                        <p:strVal val="visible"/>
                                      </p:to>
                                    </p:set>
                                    <p:animEffect transition="in" filter="blinds(horizontal)">
                                      <p:cBhvr>
                                        <p:cTn id="16" dur="500"/>
                                        <p:tgtEl>
                                          <p:spTgt spid="4096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40963">
                                            <p:txEl>
                                              <p:pRg st="4" end="4"/>
                                            </p:txEl>
                                          </p:spTgt>
                                        </p:tgtEl>
                                        <p:attrNameLst>
                                          <p:attrName>style.visibility</p:attrName>
                                        </p:attrNameLst>
                                      </p:cBhvr>
                                      <p:to>
                                        <p:strVal val="visible"/>
                                      </p:to>
                                    </p:set>
                                    <p:animEffect transition="in" filter="blinds(horizontal)">
                                      <p:cBhvr>
                                        <p:cTn id="19" dur="500"/>
                                        <p:tgtEl>
                                          <p:spTgt spid="4096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40963">
                                            <p:txEl>
                                              <p:pRg st="5" end="5"/>
                                            </p:txEl>
                                          </p:spTgt>
                                        </p:tgtEl>
                                        <p:attrNameLst>
                                          <p:attrName>style.visibility</p:attrName>
                                        </p:attrNameLst>
                                      </p:cBhvr>
                                      <p:to>
                                        <p:strVal val="visible"/>
                                      </p:to>
                                    </p:set>
                                    <p:animEffect transition="in" filter="blinds(horizontal)">
                                      <p:cBhvr>
                                        <p:cTn id="22" dur="500"/>
                                        <p:tgtEl>
                                          <p:spTgt spid="4096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40963">
                                            <p:txEl>
                                              <p:pRg st="6" end="6"/>
                                            </p:txEl>
                                          </p:spTgt>
                                        </p:tgtEl>
                                        <p:attrNameLst>
                                          <p:attrName>style.visibility</p:attrName>
                                        </p:attrNameLst>
                                      </p:cBhvr>
                                      <p:to>
                                        <p:strVal val="visible"/>
                                      </p:to>
                                    </p:set>
                                    <p:animEffect transition="in" filter="blinds(horizontal)">
                                      <p:cBhvr>
                                        <p:cTn id="27" dur="500"/>
                                        <p:tgtEl>
                                          <p:spTgt spid="4096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40963">
                                            <p:txEl>
                                              <p:pRg st="7" end="7"/>
                                            </p:txEl>
                                          </p:spTgt>
                                        </p:tgtEl>
                                        <p:attrNameLst>
                                          <p:attrName>style.visibility</p:attrName>
                                        </p:attrNameLst>
                                      </p:cBhvr>
                                      <p:to>
                                        <p:strVal val="visible"/>
                                      </p:to>
                                    </p:set>
                                    <p:animEffect transition="in" filter="blinds(horizontal)">
                                      <p:cBhvr>
                                        <p:cTn id="30" dur="500"/>
                                        <p:tgtEl>
                                          <p:spTgt spid="4096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B5388C-7122-4E29-876C-D961A35D3F88}" type="slidenum">
              <a:rPr lang="en-US"/>
              <a:pPr eaLnBrk="1" hangingPunct="1"/>
              <a:t>30</a:t>
            </a:fld>
            <a:endParaRPr lang="en-US"/>
          </a:p>
        </p:txBody>
      </p:sp>
      <p:sp>
        <p:nvSpPr>
          <p:cNvPr id="18434"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MONITORING</a:t>
            </a:r>
          </a:p>
        </p:txBody>
      </p:sp>
      <p:sp>
        <p:nvSpPr>
          <p:cNvPr id="18435"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smtClean="0"/>
              <a:t>At regular intervals, report progress in complying with the safety recommendations. Periodically check what progress toward corrective actions is being made. </a:t>
            </a:r>
          </a:p>
          <a:p>
            <a:pPr eaLnBrk="1" hangingPunct="1">
              <a:lnSpc>
                <a:spcPct val="90000"/>
              </a:lnSpc>
            </a:pPr>
            <a:r>
              <a:rPr lang="en-US" smtClean="0"/>
              <a:t>Monitor for residual hazards and those hazards that were produced by the actions that were made to correct the initial problem. </a:t>
            </a:r>
          </a:p>
        </p:txBody>
      </p:sp>
    </p:spTree>
    <p:extLst>
      <p:ext uri="{BB962C8B-B14F-4D97-AF65-F5344CB8AC3E}">
        <p14:creationId xmlns:p14="http://schemas.microsoft.com/office/powerpoint/2010/main" val="1701857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E4157F-4489-49F0-9B12-4F9FB425C610}" type="slidenum">
              <a:rPr lang="en-US"/>
              <a:pPr eaLnBrk="1" hangingPunct="1"/>
              <a:t>31</a:t>
            </a:fld>
            <a:endParaRPr lang="en-US"/>
          </a:p>
        </p:txBody>
      </p:sp>
      <p:sp>
        <p:nvSpPr>
          <p:cNvPr id="140290"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ROLES IN IMPLEMENTATION AND MONITORING</a:t>
            </a:r>
          </a:p>
        </p:txBody>
      </p:sp>
      <p:sp>
        <p:nvSpPr>
          <p:cNvPr id="140291"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Management’s Role</a:t>
            </a:r>
          </a:p>
          <a:p>
            <a:pPr lvl="1" eaLnBrk="1" hangingPunct="1"/>
            <a:r>
              <a:rPr lang="en-US"/>
              <a:t>Supports Inspection Program</a:t>
            </a:r>
          </a:p>
          <a:p>
            <a:pPr lvl="1" eaLnBrk="1" hangingPunct="1"/>
            <a:r>
              <a:rPr lang="en-US"/>
              <a:t>Ensure that recommended corrective actions is in then agenda.</a:t>
            </a:r>
          </a:p>
          <a:p>
            <a:pPr lvl="1" eaLnBrk="1" hangingPunct="1"/>
            <a:r>
              <a:rPr lang="en-US"/>
              <a:t>Decision-making esp. when money is involved</a:t>
            </a:r>
          </a:p>
          <a:p>
            <a:pPr eaLnBrk="1" hangingPunct="1"/>
            <a:r>
              <a:rPr lang="en-US"/>
              <a:t>Safety Officer’s Role</a:t>
            </a:r>
          </a:p>
          <a:p>
            <a:pPr lvl="1" eaLnBrk="1" hangingPunct="1"/>
            <a:r>
              <a:rPr lang="en-US"/>
              <a:t>Conduct inspections</a:t>
            </a:r>
          </a:p>
          <a:p>
            <a:pPr lvl="1" eaLnBrk="1" hangingPunct="1"/>
            <a:r>
              <a:rPr lang="en-US"/>
              <a:t>Follow-up and monitoring of inspection items</a:t>
            </a:r>
          </a:p>
        </p:txBody>
      </p:sp>
    </p:spTree>
    <p:extLst>
      <p:ext uri="{BB962C8B-B14F-4D97-AF65-F5344CB8AC3E}">
        <p14:creationId xmlns:p14="http://schemas.microsoft.com/office/powerpoint/2010/main" val="246368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0291">
                                            <p:txEl>
                                              <p:pRg st="0" end="0"/>
                                            </p:txEl>
                                          </p:spTgt>
                                        </p:tgtEl>
                                        <p:attrNameLst>
                                          <p:attrName>style.visibility</p:attrName>
                                        </p:attrNameLst>
                                      </p:cBhvr>
                                      <p:to>
                                        <p:strVal val="visible"/>
                                      </p:to>
                                    </p:set>
                                    <p:animEffect transition="in" filter="blinds(horizontal)">
                                      <p:cBhvr>
                                        <p:cTn id="7" dur="500"/>
                                        <p:tgtEl>
                                          <p:spTgt spid="1402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0291">
                                            <p:txEl>
                                              <p:pRg st="1" end="1"/>
                                            </p:txEl>
                                          </p:spTgt>
                                        </p:tgtEl>
                                        <p:attrNameLst>
                                          <p:attrName>style.visibility</p:attrName>
                                        </p:attrNameLst>
                                      </p:cBhvr>
                                      <p:to>
                                        <p:strVal val="visible"/>
                                      </p:to>
                                    </p:set>
                                    <p:animEffect transition="in" filter="blinds(horizontal)">
                                      <p:cBhvr>
                                        <p:cTn id="12" dur="500"/>
                                        <p:tgtEl>
                                          <p:spTgt spid="1402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0291">
                                            <p:txEl>
                                              <p:pRg st="2" end="2"/>
                                            </p:txEl>
                                          </p:spTgt>
                                        </p:tgtEl>
                                        <p:attrNameLst>
                                          <p:attrName>style.visibility</p:attrName>
                                        </p:attrNameLst>
                                      </p:cBhvr>
                                      <p:to>
                                        <p:strVal val="visible"/>
                                      </p:to>
                                    </p:set>
                                    <p:animEffect transition="in" filter="blinds(horizontal)">
                                      <p:cBhvr>
                                        <p:cTn id="17" dur="500"/>
                                        <p:tgtEl>
                                          <p:spTgt spid="1402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0291">
                                            <p:txEl>
                                              <p:pRg st="3" end="3"/>
                                            </p:txEl>
                                          </p:spTgt>
                                        </p:tgtEl>
                                        <p:attrNameLst>
                                          <p:attrName>style.visibility</p:attrName>
                                        </p:attrNameLst>
                                      </p:cBhvr>
                                      <p:to>
                                        <p:strVal val="visible"/>
                                      </p:to>
                                    </p:set>
                                    <p:animEffect transition="in" filter="blinds(horizontal)">
                                      <p:cBhvr>
                                        <p:cTn id="22" dur="500"/>
                                        <p:tgtEl>
                                          <p:spTgt spid="14029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40291">
                                            <p:txEl>
                                              <p:pRg st="4" end="4"/>
                                            </p:txEl>
                                          </p:spTgt>
                                        </p:tgtEl>
                                        <p:attrNameLst>
                                          <p:attrName>style.visibility</p:attrName>
                                        </p:attrNameLst>
                                      </p:cBhvr>
                                      <p:to>
                                        <p:strVal val="visible"/>
                                      </p:to>
                                    </p:set>
                                    <p:animEffect transition="in" filter="blinds(horizontal)">
                                      <p:cBhvr>
                                        <p:cTn id="27" dur="500"/>
                                        <p:tgtEl>
                                          <p:spTgt spid="140291">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0291">
                                            <p:txEl>
                                              <p:pRg st="5" end="5"/>
                                            </p:txEl>
                                          </p:spTgt>
                                        </p:tgtEl>
                                        <p:attrNameLst>
                                          <p:attrName>style.visibility</p:attrName>
                                        </p:attrNameLst>
                                      </p:cBhvr>
                                      <p:to>
                                        <p:strVal val="visible"/>
                                      </p:to>
                                    </p:set>
                                    <p:animEffect transition="in" filter="blinds(horizontal)">
                                      <p:cBhvr>
                                        <p:cTn id="32" dur="500"/>
                                        <p:tgtEl>
                                          <p:spTgt spid="140291">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40291">
                                            <p:txEl>
                                              <p:pRg st="6" end="6"/>
                                            </p:txEl>
                                          </p:spTgt>
                                        </p:tgtEl>
                                        <p:attrNameLst>
                                          <p:attrName>style.visibility</p:attrName>
                                        </p:attrNameLst>
                                      </p:cBhvr>
                                      <p:to>
                                        <p:strVal val="visible"/>
                                      </p:to>
                                    </p:set>
                                    <p:animEffect transition="in" filter="blinds(horizontal)">
                                      <p:cBhvr>
                                        <p:cTn id="37" dur="500"/>
                                        <p:tgtEl>
                                          <p:spTgt spid="140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DD4E3E4-9DA0-4236-975F-04247C68A9B6}" type="slidenum">
              <a:rPr lang="en-US"/>
              <a:pPr eaLnBrk="1" hangingPunct="1"/>
              <a:t>32</a:t>
            </a:fld>
            <a:endParaRPr lang="en-US"/>
          </a:p>
        </p:txBody>
      </p:sp>
      <p:sp>
        <p:nvSpPr>
          <p:cNvPr id="190466"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ROLES IN IMPLEMENTATION AND MONITORING</a:t>
            </a:r>
          </a:p>
        </p:txBody>
      </p:sp>
      <p:sp>
        <p:nvSpPr>
          <p:cNvPr id="190467"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t>Supervisor’s and Worker’s Role</a:t>
            </a:r>
          </a:p>
          <a:p>
            <a:pPr lvl="1" eaLnBrk="1" hangingPunct="1"/>
            <a:r>
              <a:rPr lang="en-US"/>
              <a:t>Conducts inspection </a:t>
            </a:r>
          </a:p>
          <a:p>
            <a:pPr lvl="1" eaLnBrk="1" hangingPunct="1"/>
            <a:r>
              <a:rPr lang="en-US"/>
              <a:t>Execution of corrective actions</a:t>
            </a:r>
          </a:p>
          <a:p>
            <a:pPr eaLnBrk="1" hangingPunct="1"/>
            <a:r>
              <a:rPr lang="en-US"/>
              <a:t>Safety and Health Committee</a:t>
            </a:r>
          </a:p>
          <a:p>
            <a:pPr lvl="1" eaLnBrk="1" hangingPunct="1"/>
            <a:r>
              <a:rPr lang="en-US"/>
              <a:t>Review reports of safety and health inspections and discuss the findings and recommendations during committee meetings.</a:t>
            </a:r>
          </a:p>
        </p:txBody>
      </p:sp>
      <p:pic>
        <p:nvPicPr>
          <p:cNvPr id="33797" name="Picture 4" descr="g081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1752601"/>
            <a:ext cx="2057400"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480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0467">
                                            <p:txEl>
                                              <p:pRg st="0" end="0"/>
                                            </p:txEl>
                                          </p:spTgt>
                                        </p:tgtEl>
                                        <p:attrNameLst>
                                          <p:attrName>style.visibility</p:attrName>
                                        </p:attrNameLst>
                                      </p:cBhvr>
                                      <p:to>
                                        <p:strVal val="visible"/>
                                      </p:to>
                                    </p:set>
                                    <p:animEffect transition="in" filter="blinds(horizontal)">
                                      <p:cBhvr>
                                        <p:cTn id="7" dur="500"/>
                                        <p:tgtEl>
                                          <p:spTgt spid="1904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0467">
                                            <p:txEl>
                                              <p:pRg st="1" end="1"/>
                                            </p:txEl>
                                          </p:spTgt>
                                        </p:tgtEl>
                                        <p:attrNameLst>
                                          <p:attrName>style.visibility</p:attrName>
                                        </p:attrNameLst>
                                      </p:cBhvr>
                                      <p:to>
                                        <p:strVal val="visible"/>
                                      </p:to>
                                    </p:set>
                                    <p:animEffect transition="in" filter="blinds(horizontal)">
                                      <p:cBhvr>
                                        <p:cTn id="12" dur="500"/>
                                        <p:tgtEl>
                                          <p:spTgt spid="1904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90467">
                                            <p:txEl>
                                              <p:pRg st="2" end="2"/>
                                            </p:txEl>
                                          </p:spTgt>
                                        </p:tgtEl>
                                        <p:attrNameLst>
                                          <p:attrName>style.visibility</p:attrName>
                                        </p:attrNameLst>
                                      </p:cBhvr>
                                      <p:to>
                                        <p:strVal val="visible"/>
                                      </p:to>
                                    </p:set>
                                    <p:animEffect transition="in" filter="blinds(horizontal)">
                                      <p:cBhvr>
                                        <p:cTn id="17" dur="500"/>
                                        <p:tgtEl>
                                          <p:spTgt spid="1904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90467">
                                            <p:txEl>
                                              <p:pRg st="3" end="3"/>
                                            </p:txEl>
                                          </p:spTgt>
                                        </p:tgtEl>
                                        <p:attrNameLst>
                                          <p:attrName>style.visibility</p:attrName>
                                        </p:attrNameLst>
                                      </p:cBhvr>
                                      <p:to>
                                        <p:strVal val="visible"/>
                                      </p:to>
                                    </p:set>
                                    <p:animEffect transition="in" filter="blinds(horizontal)">
                                      <p:cBhvr>
                                        <p:cTn id="22" dur="500"/>
                                        <p:tgtEl>
                                          <p:spTgt spid="19046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90467">
                                            <p:txEl>
                                              <p:pRg st="4" end="4"/>
                                            </p:txEl>
                                          </p:spTgt>
                                        </p:tgtEl>
                                        <p:attrNameLst>
                                          <p:attrName>style.visibility</p:attrName>
                                        </p:attrNameLst>
                                      </p:cBhvr>
                                      <p:to>
                                        <p:strVal val="visible"/>
                                      </p:to>
                                    </p:set>
                                    <p:animEffect transition="in" filter="blinds(horizontal)">
                                      <p:cBhvr>
                                        <p:cTn id="27" dur="500"/>
                                        <p:tgtEl>
                                          <p:spTgt spid="19046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AE7C16-AE41-40CF-931A-7E3199CF22AE}" type="slidenum">
              <a:rPr lang="en-US"/>
              <a:pPr eaLnBrk="1" hangingPunct="1"/>
              <a:t>33</a:t>
            </a:fld>
            <a:endParaRPr lang="en-US"/>
          </a:p>
        </p:txBody>
      </p:sp>
      <p:sp>
        <p:nvSpPr>
          <p:cNvPr id="166914"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CONCLUSION</a:t>
            </a:r>
          </a:p>
        </p:txBody>
      </p:sp>
      <p:sp>
        <p:nvSpPr>
          <p:cNvPr id="166915" name="Rectangle 3"/>
          <p:cNvSpPr>
            <a:spLocks noGrp="1" noChangeArrowheads="1"/>
          </p:cNvSpPr>
          <p:nvPr>
            <p:ph type="body" idx="1"/>
          </p:nvPr>
        </p:nvSpPr>
        <p:spPr bwMode="auto">
          <a:xfrm>
            <a:off x="1905000" y="1874838"/>
            <a:ext cx="8229600" cy="4525962"/>
          </a:xfrm>
          <a:ln>
            <a:miter lim="800000"/>
            <a:headEnd/>
            <a:tailEnd/>
          </a:ln>
        </p:spPr>
        <p:txBody>
          <a:bodyPr vert="horz" wrap="square" lIns="91440" tIns="45720" rIns="91440" bIns="45720" numCol="1" rtlCol="0" anchor="t" anchorCtr="0" compatLnSpc="1">
            <a:prstTxWarp prst="textNoShape">
              <a:avLst/>
            </a:prstTxWarp>
            <a:normAutofit/>
          </a:bodyPr>
          <a:lstStyle/>
          <a:p>
            <a:pPr eaLnBrk="1" hangingPunct="1">
              <a:defRPr/>
            </a:pPr>
            <a:r>
              <a:rPr lang="en-US">
                <a:effectLst>
                  <a:outerShdw blurRad="38100" dist="38100" dir="2700000" algn="tl">
                    <a:srgbClr val="C0C0C0"/>
                  </a:outerShdw>
                </a:effectLst>
              </a:rPr>
              <a:t>The objective of a safety inspection are:</a:t>
            </a:r>
          </a:p>
          <a:p>
            <a:pPr lvl="1" eaLnBrk="1" hangingPunct="1">
              <a:defRPr/>
            </a:pPr>
            <a:r>
              <a:rPr lang="en-US">
                <a:effectLst>
                  <a:outerShdw blurRad="38100" dist="38100" dir="2700000" algn="tl">
                    <a:srgbClr val="C0C0C0"/>
                  </a:outerShdw>
                </a:effectLst>
              </a:rPr>
              <a:t>To detect and correct potential hazard before accident occurs</a:t>
            </a:r>
          </a:p>
          <a:p>
            <a:pPr lvl="1" eaLnBrk="1" hangingPunct="1">
              <a:defRPr/>
            </a:pPr>
            <a:r>
              <a:rPr lang="en-US">
                <a:effectLst>
                  <a:outerShdw blurRad="38100" dist="38100" dir="2700000" algn="tl">
                    <a:srgbClr val="C0C0C0"/>
                  </a:outerShdw>
                </a:effectLst>
              </a:rPr>
              <a:t>To recognize safe practices and uncover unsafe practices</a:t>
            </a:r>
          </a:p>
          <a:p>
            <a:pPr lvl="1" eaLnBrk="1" hangingPunct="1">
              <a:defRPr/>
            </a:pPr>
            <a:r>
              <a:rPr lang="en-US">
                <a:effectLst>
                  <a:outerShdw blurRad="38100" dist="38100" dir="2700000" algn="tl">
                    <a:srgbClr val="C0C0C0"/>
                  </a:outerShdw>
                </a:effectLst>
              </a:rPr>
              <a:t>To promote and maintain established and accepted standards of safety</a:t>
            </a:r>
          </a:p>
          <a:p>
            <a:pPr lvl="1" eaLnBrk="1" hangingPunct="1">
              <a:defRPr/>
            </a:pPr>
            <a:r>
              <a:rPr lang="en-US">
                <a:effectLst>
                  <a:outerShdw blurRad="38100" dist="38100" dir="2700000" algn="tl">
                    <a:srgbClr val="C0C0C0"/>
                  </a:outerShdw>
                </a:effectLst>
              </a:rPr>
              <a:t>To improve operations, increase efficiency, effectiveness and profitability</a:t>
            </a:r>
          </a:p>
        </p:txBody>
      </p:sp>
    </p:spTree>
    <p:extLst>
      <p:ext uri="{BB962C8B-B14F-4D97-AF65-F5344CB8AC3E}">
        <p14:creationId xmlns:p14="http://schemas.microsoft.com/office/powerpoint/2010/main" val="2179392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Effect transition="in" filter="blinds(horizontal)">
                                      <p:cBhvr>
                                        <p:cTn id="7" dur="500"/>
                                        <p:tgtEl>
                                          <p:spTgt spid="1669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6915">
                                            <p:txEl>
                                              <p:pRg st="1" end="1"/>
                                            </p:txEl>
                                          </p:spTgt>
                                        </p:tgtEl>
                                        <p:attrNameLst>
                                          <p:attrName>style.visibility</p:attrName>
                                        </p:attrNameLst>
                                      </p:cBhvr>
                                      <p:to>
                                        <p:strVal val="visible"/>
                                      </p:to>
                                    </p:set>
                                    <p:animEffect transition="in" filter="blinds(horizontal)">
                                      <p:cBhvr>
                                        <p:cTn id="12" dur="500"/>
                                        <p:tgtEl>
                                          <p:spTgt spid="1669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6915">
                                            <p:txEl>
                                              <p:pRg st="2" end="2"/>
                                            </p:txEl>
                                          </p:spTgt>
                                        </p:tgtEl>
                                        <p:attrNameLst>
                                          <p:attrName>style.visibility</p:attrName>
                                        </p:attrNameLst>
                                      </p:cBhvr>
                                      <p:to>
                                        <p:strVal val="visible"/>
                                      </p:to>
                                    </p:set>
                                    <p:animEffect transition="in" filter="blinds(horizontal)">
                                      <p:cBhvr>
                                        <p:cTn id="17" dur="500"/>
                                        <p:tgtEl>
                                          <p:spTgt spid="16691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6915">
                                            <p:txEl>
                                              <p:pRg st="3" end="3"/>
                                            </p:txEl>
                                          </p:spTgt>
                                        </p:tgtEl>
                                        <p:attrNameLst>
                                          <p:attrName>style.visibility</p:attrName>
                                        </p:attrNameLst>
                                      </p:cBhvr>
                                      <p:to>
                                        <p:strVal val="visible"/>
                                      </p:to>
                                    </p:set>
                                    <p:animEffect transition="in" filter="blinds(horizontal)">
                                      <p:cBhvr>
                                        <p:cTn id="22" dur="500"/>
                                        <p:tgtEl>
                                          <p:spTgt spid="16691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66915">
                                            <p:txEl>
                                              <p:pRg st="4" end="4"/>
                                            </p:txEl>
                                          </p:spTgt>
                                        </p:tgtEl>
                                        <p:attrNameLst>
                                          <p:attrName>style.visibility</p:attrName>
                                        </p:attrNameLst>
                                      </p:cBhvr>
                                      <p:to>
                                        <p:strVal val="visible"/>
                                      </p:to>
                                    </p:set>
                                    <p:animEffect transition="in" filter="blinds(horizontal)">
                                      <p:cBhvr>
                                        <p:cTn id="27" dur="500"/>
                                        <p:tgtEl>
                                          <p:spTgt spid="166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hangingPunct="1"/>
            <a:fld id="{8E5773D1-67FF-4905-A505-C99E389F62C8}" type="slidenum">
              <a:rPr lang="en-US" sz="1000"/>
              <a:pPr eaLnBrk="1" hangingPunct="1"/>
              <a:t>34</a:t>
            </a:fld>
            <a:endParaRPr lang="en-US" sz="1000"/>
          </a:p>
        </p:txBody>
      </p:sp>
      <p:sp>
        <p:nvSpPr>
          <p:cNvPr id="25604" name="Rectangle 5"/>
          <p:cNvSpPr>
            <a:spLocks noChangeArrowheads="1"/>
          </p:cNvSpPr>
          <p:nvPr/>
        </p:nvSpPr>
        <p:spPr bwMode="auto">
          <a:xfrm>
            <a:off x="1851212" y="1030941"/>
            <a:ext cx="80010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marL="0" indent="0" algn="ctr"/>
            <a:r>
              <a:rPr lang="en-US" sz="6000" b="1" i="1" dirty="0" smtClean="0">
                <a:solidFill>
                  <a:srgbClr val="002060"/>
                </a:solidFill>
                <a:latin typeface="Arabic Typesetting" panose="03020402040406030203" pitchFamily="66" charset="-78"/>
                <a:cs typeface="Arabic Typesetting" panose="03020402040406030203" pitchFamily="66" charset="-78"/>
              </a:rPr>
              <a:t>THANK YOU VERY MUCH!</a:t>
            </a:r>
          </a:p>
          <a:p>
            <a:pPr marL="0" indent="0" algn="ctr"/>
            <a:r>
              <a:rPr lang="en-US" sz="6000" b="1" i="1" dirty="0" smtClean="0">
                <a:solidFill>
                  <a:srgbClr val="002060"/>
                </a:solidFill>
                <a:latin typeface="Arabic Typesetting" panose="03020402040406030203" pitchFamily="66" charset="-78"/>
                <a:cs typeface="Arabic Typesetting" panose="03020402040406030203" pitchFamily="66" charset="-78"/>
              </a:rPr>
              <a:t>END OF SLIDE</a:t>
            </a:r>
            <a:endParaRPr lang="en-US" sz="6000" b="1" i="1" dirty="0">
              <a:solidFill>
                <a:srgbClr val="002060"/>
              </a:solidFill>
              <a:latin typeface="Arabic Typesetting" panose="03020402040406030203" pitchFamily="66" charset="-78"/>
              <a:cs typeface="Arabic Typesetting" panose="03020402040406030203" pitchFamily="66" charset="-78"/>
            </a:endParaRPr>
          </a:p>
          <a:p>
            <a:pPr algn="ctr" eaLnBrk="1" hangingPunct="1">
              <a:spcBef>
                <a:spcPct val="50000"/>
              </a:spcBef>
              <a:buFontTx/>
              <a:buChar char="•"/>
            </a:pPr>
            <a:endParaRPr lang="en-US" sz="6000" b="1" i="1" dirty="0">
              <a:solidFill>
                <a:srgbClr val="002060"/>
              </a:solidFill>
              <a:latin typeface="Arabic Typesetting" panose="03020402040406030203" pitchFamily="66" charset="-78"/>
              <a:cs typeface="Arabic Typesetting" panose="03020402040406030203" pitchFamily="66" charset="-78"/>
            </a:endParaRPr>
          </a:p>
        </p:txBody>
      </p:sp>
    </p:spTree>
    <p:extLst>
      <p:ext uri="{BB962C8B-B14F-4D97-AF65-F5344CB8AC3E}">
        <p14:creationId xmlns:p14="http://schemas.microsoft.com/office/powerpoint/2010/main" val="40358282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1FD8B5-C262-483C-BDA5-D59D2BDA0673}" type="slidenum">
              <a:rPr lang="en-US"/>
              <a:pPr eaLnBrk="1" hangingPunct="1"/>
              <a:t>4</a:t>
            </a:fld>
            <a:endParaRPr lang="en-US"/>
          </a:p>
        </p:txBody>
      </p:sp>
      <p:sp>
        <p:nvSpPr>
          <p:cNvPr id="43010"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TYPES OF INSPECTION</a:t>
            </a:r>
          </a:p>
        </p:txBody>
      </p:sp>
      <p:sp>
        <p:nvSpPr>
          <p:cNvPr id="6148"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smtClean="0"/>
              <a:t>Continuous Inspection</a:t>
            </a:r>
          </a:p>
          <a:p>
            <a:pPr eaLnBrk="1" hangingPunct="1"/>
            <a:r>
              <a:rPr lang="en-US" smtClean="0"/>
              <a:t>Periodic/Interval Inspection</a:t>
            </a:r>
          </a:p>
          <a:p>
            <a:pPr lvl="1" eaLnBrk="1" hangingPunct="1"/>
            <a:r>
              <a:rPr lang="en-US" smtClean="0"/>
              <a:t>Regular Inspections</a:t>
            </a:r>
          </a:p>
          <a:p>
            <a:pPr lvl="1" eaLnBrk="1" hangingPunct="1"/>
            <a:r>
              <a:rPr lang="en-US" smtClean="0"/>
              <a:t>General Inspections</a:t>
            </a:r>
          </a:p>
          <a:p>
            <a:pPr eaLnBrk="1" hangingPunct="1"/>
            <a:r>
              <a:rPr lang="en-US" smtClean="0"/>
              <a:t>Emergency Inspection</a:t>
            </a:r>
          </a:p>
        </p:txBody>
      </p:sp>
      <p:pic>
        <p:nvPicPr>
          <p:cNvPr id="6149" name="Picture 4" descr="BD10596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9339" y="1905000"/>
            <a:ext cx="284638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020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424F0C-9D58-49D9-AE4B-BB20E83A7A89}" type="slidenum">
              <a:rPr lang="en-US"/>
              <a:pPr eaLnBrk="1" hangingPunct="1"/>
              <a:t>5</a:t>
            </a:fld>
            <a:endParaRPr lang="en-US"/>
          </a:p>
        </p:txBody>
      </p:sp>
      <p:sp>
        <p:nvSpPr>
          <p:cNvPr id="75778"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CONTINUOUS INSPECTION</a:t>
            </a:r>
          </a:p>
        </p:txBody>
      </p:sp>
      <p:sp>
        <p:nvSpPr>
          <p:cNvPr id="7172"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a:t>An inspection conducted as part of the workers job responsibilities in noting and correcting potential danger.</a:t>
            </a:r>
          </a:p>
          <a:p>
            <a:pPr eaLnBrk="1" hangingPunct="1">
              <a:lnSpc>
                <a:spcPct val="90000"/>
              </a:lnSpc>
            </a:pPr>
            <a:r>
              <a:rPr lang="en-US"/>
              <a:t>It involves noting an apparently or potentially hazardous conditions or unsafe procedure and either correcting it immediately or making a report to initiate corrective action</a:t>
            </a:r>
          </a:p>
          <a:p>
            <a:pPr eaLnBrk="1" hangingPunct="1">
              <a:lnSpc>
                <a:spcPct val="90000"/>
              </a:lnSpc>
            </a:pPr>
            <a:r>
              <a:rPr lang="en-US"/>
              <a:t>Sometimes called informal inspection because it does not conform to a set schedule, plan or checklist.</a:t>
            </a:r>
          </a:p>
          <a:p>
            <a:pPr lvl="1" eaLnBrk="1" hangingPunct="1">
              <a:lnSpc>
                <a:spcPct val="90000"/>
              </a:lnSpc>
              <a:buFontTx/>
              <a:buNone/>
            </a:pPr>
            <a:endParaRPr lang="en-US"/>
          </a:p>
        </p:txBody>
      </p:sp>
    </p:spTree>
    <p:extLst>
      <p:ext uri="{BB962C8B-B14F-4D97-AF65-F5344CB8AC3E}">
        <p14:creationId xmlns:p14="http://schemas.microsoft.com/office/powerpoint/2010/main" val="3393005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03859E-2060-4206-AD13-AC5D1816EB2A}" type="slidenum">
              <a:rPr lang="en-US"/>
              <a:pPr eaLnBrk="1" hangingPunct="1"/>
              <a:t>6</a:t>
            </a:fld>
            <a:endParaRPr lang="en-US"/>
          </a:p>
        </p:txBody>
      </p:sp>
      <p:sp>
        <p:nvSpPr>
          <p:cNvPr id="77826"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INTERVAL INSPECTION</a:t>
            </a:r>
          </a:p>
        </p:txBody>
      </p:sp>
      <p:sp>
        <p:nvSpPr>
          <p:cNvPr id="8196"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lnSpc>
                <a:spcPct val="90000"/>
              </a:lnSpc>
            </a:pPr>
            <a:r>
              <a:rPr lang="en-US" smtClean="0"/>
              <a:t>A systematic process with specific Intervals and widely regarded as “real” safety and health inspection</a:t>
            </a:r>
          </a:p>
          <a:p>
            <a:pPr eaLnBrk="1" hangingPunct="1">
              <a:lnSpc>
                <a:spcPct val="90000"/>
              </a:lnSpc>
            </a:pPr>
            <a:r>
              <a:rPr lang="en-US" smtClean="0"/>
              <a:t>Sometimes called planned inspections.</a:t>
            </a:r>
          </a:p>
          <a:p>
            <a:pPr eaLnBrk="1" hangingPunct="1">
              <a:lnSpc>
                <a:spcPct val="90000"/>
              </a:lnSpc>
            </a:pPr>
            <a:r>
              <a:rPr lang="en-US" smtClean="0"/>
              <a:t>Deliberate, thorough, and with systematic procedure that permits examination of specific items or conditions.</a:t>
            </a:r>
          </a:p>
          <a:p>
            <a:pPr eaLnBrk="1" hangingPunct="1">
              <a:lnSpc>
                <a:spcPct val="90000"/>
              </a:lnSpc>
            </a:pPr>
            <a:r>
              <a:rPr lang="en-US" smtClean="0"/>
              <a:t>Two types of interval inspection are:</a:t>
            </a:r>
          </a:p>
          <a:p>
            <a:pPr lvl="1" eaLnBrk="1" hangingPunct="1">
              <a:lnSpc>
                <a:spcPct val="90000"/>
              </a:lnSpc>
              <a:buFontTx/>
              <a:buNone/>
            </a:pPr>
            <a:r>
              <a:rPr lang="en-US" smtClean="0"/>
              <a:t>REGULAR AND GENERAL</a:t>
            </a:r>
          </a:p>
          <a:p>
            <a:pPr lvl="1" eaLnBrk="1" hangingPunct="1">
              <a:lnSpc>
                <a:spcPct val="90000"/>
              </a:lnSpc>
              <a:buFontTx/>
              <a:buNone/>
            </a:pPr>
            <a:endParaRPr lang="en-US" smtClean="0"/>
          </a:p>
        </p:txBody>
      </p:sp>
    </p:spTree>
    <p:extLst>
      <p:ext uri="{BB962C8B-B14F-4D97-AF65-F5344CB8AC3E}">
        <p14:creationId xmlns:p14="http://schemas.microsoft.com/office/powerpoint/2010/main" val="417775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E3AE830-716E-4197-B8F4-7A2958026353}" type="slidenum">
              <a:rPr lang="en-US"/>
              <a:pPr eaLnBrk="1" hangingPunct="1"/>
              <a:t>7</a:t>
            </a:fld>
            <a:endParaRPr lang="en-US"/>
          </a:p>
        </p:txBody>
      </p:sp>
      <p:sp>
        <p:nvSpPr>
          <p:cNvPr id="78850" name="Rectangle 2"/>
          <p:cNvSpPr>
            <a:spLocks noGrp="1" noChangeArrowheads="1"/>
          </p:cNvSpPr>
          <p:nvPr>
            <p:ph type="title"/>
          </p:nvPr>
        </p:nvSpPr>
        <p:spPr>
          <a:xfrm>
            <a:off x="1524000" y="334964"/>
            <a:ext cx="9144000" cy="1036637"/>
          </a:xfrm>
        </p:spPr>
        <p:txBody>
          <a:bodyPr/>
          <a:lstStyle/>
          <a:p>
            <a:pPr eaLnBrk="1" hangingPunct="1">
              <a:defRPr/>
            </a:pPr>
            <a:r>
              <a:rPr lang="en-US" sz="4000">
                <a:effectLst>
                  <a:outerShdw blurRad="38100" dist="38100" dir="2700000" algn="tl">
                    <a:srgbClr val="C0C0C0"/>
                  </a:outerShdw>
                </a:effectLst>
              </a:rPr>
              <a:t>TYPES OF INTERVAL INSPECTION</a:t>
            </a:r>
          </a:p>
        </p:txBody>
      </p:sp>
      <p:sp>
        <p:nvSpPr>
          <p:cNvPr id="78851" name="Rectangle 3"/>
          <p:cNvSpPr>
            <a:spLocks noGrp="1" noChangeArrowheads="1"/>
          </p:cNvSpPr>
          <p:nvPr>
            <p:ph type="body" idx="1"/>
          </p:nvPr>
        </p:nvSpPr>
        <p:spPr bwMode="auto">
          <a:xfrm>
            <a:off x="1828800" y="1798638"/>
            <a:ext cx="86868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b="1" smtClean="0"/>
              <a:t>REGULAR INSPECTIONS</a:t>
            </a:r>
            <a:r>
              <a:rPr lang="en-US" smtClean="0"/>
              <a:t> – inspections at regular interval which is conducted on a specific area, a specific operation or a specific type of equipment.</a:t>
            </a:r>
          </a:p>
          <a:p>
            <a:pPr eaLnBrk="1" hangingPunct="1"/>
            <a:endParaRPr lang="en-US" smtClean="0"/>
          </a:p>
          <a:p>
            <a:pPr eaLnBrk="1" hangingPunct="1"/>
            <a:r>
              <a:rPr lang="en-US" b="1" smtClean="0"/>
              <a:t>GENERAL INSPECTION</a:t>
            </a:r>
            <a:r>
              <a:rPr lang="en-US" smtClean="0"/>
              <a:t> – is a planned walk-through of an entire area and includes places not usually inspected.</a:t>
            </a:r>
          </a:p>
          <a:p>
            <a:pPr lvl="1" eaLnBrk="1" hangingPunct="1">
              <a:buFontTx/>
              <a:buNone/>
            </a:pPr>
            <a:endParaRPr lang="en-US" smtClean="0"/>
          </a:p>
        </p:txBody>
      </p:sp>
    </p:spTree>
    <p:extLst>
      <p:ext uri="{BB962C8B-B14F-4D97-AF65-F5344CB8AC3E}">
        <p14:creationId xmlns:p14="http://schemas.microsoft.com/office/powerpoint/2010/main" val="297090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blinds(horizontal)">
                                      <p:cBhvr>
                                        <p:cTn id="7" dur="500"/>
                                        <p:tgtEl>
                                          <p:spTgt spid="788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blinds(horizontal)">
                                      <p:cBhvr>
                                        <p:cTn id="12" dur="500"/>
                                        <p:tgtEl>
                                          <p:spTgt spid="7885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73D00B-8C1F-4268-BCE7-41738DF351A5}" type="slidenum">
              <a:rPr lang="en-US"/>
              <a:pPr eaLnBrk="1" hangingPunct="1"/>
              <a:t>8</a:t>
            </a:fld>
            <a:endParaRPr lang="en-US"/>
          </a:p>
        </p:txBody>
      </p:sp>
      <p:sp>
        <p:nvSpPr>
          <p:cNvPr id="130050" name="Rectangle 2"/>
          <p:cNvSpPr>
            <a:spLocks noGrp="1" noChangeArrowheads="1"/>
          </p:cNvSpPr>
          <p:nvPr>
            <p:ph type="title"/>
          </p:nvPr>
        </p:nvSpPr>
        <p:spPr>
          <a:xfrm>
            <a:off x="1981200" y="334964"/>
            <a:ext cx="8229600" cy="1036637"/>
          </a:xfrm>
        </p:spPr>
        <p:txBody>
          <a:bodyPr/>
          <a:lstStyle/>
          <a:p>
            <a:pPr eaLnBrk="1" hangingPunct="1">
              <a:defRPr/>
            </a:pPr>
            <a:r>
              <a:rPr lang="en-US" sz="4000">
                <a:effectLst>
                  <a:outerShdw blurRad="38100" dist="38100" dir="2700000" algn="tl">
                    <a:srgbClr val="C0C0C0"/>
                  </a:outerShdw>
                </a:effectLst>
              </a:rPr>
              <a:t>EMERGENCY INSPECTION</a:t>
            </a:r>
          </a:p>
        </p:txBody>
      </p:sp>
      <p:sp>
        <p:nvSpPr>
          <p:cNvPr id="10244" name="Rectangle 3"/>
          <p:cNvSpPr>
            <a:spLocks noGrp="1" noChangeArrowheads="1"/>
          </p:cNvSpPr>
          <p:nvPr>
            <p:ph type="body" idx="1"/>
          </p:nvPr>
        </p:nvSpPr>
        <p:spPr bwMode="auto">
          <a:xfrm>
            <a:off x="1981200" y="1722438"/>
            <a:ext cx="82296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spcBef>
                <a:spcPct val="0"/>
              </a:spcBef>
            </a:pPr>
            <a:r>
              <a:rPr lang="en-US" smtClean="0"/>
              <a:t>An inspection focused on the components of machinery, equipment, materials, structures or areas likely to result in an immediate unwanted incident</a:t>
            </a:r>
          </a:p>
          <a:p>
            <a:pPr>
              <a:spcBef>
                <a:spcPct val="0"/>
              </a:spcBef>
            </a:pPr>
            <a:r>
              <a:rPr lang="en-US" smtClean="0"/>
              <a:t>An unscheduled inspection may be needed to correct unsafe conditions.</a:t>
            </a:r>
          </a:p>
        </p:txBody>
      </p:sp>
    </p:spTree>
    <p:extLst>
      <p:ext uri="{BB962C8B-B14F-4D97-AF65-F5344CB8AC3E}">
        <p14:creationId xmlns:p14="http://schemas.microsoft.com/office/powerpoint/2010/main" val="38699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7230478-DE22-474E-8142-406CBAA3870E}" type="slidenum">
              <a:rPr lang="en-US"/>
              <a:pPr eaLnBrk="1" hangingPunct="1"/>
              <a:t>9</a:t>
            </a:fld>
            <a:endParaRPr lang="en-US"/>
          </a:p>
        </p:txBody>
      </p:sp>
      <p:sp>
        <p:nvSpPr>
          <p:cNvPr id="86018" name="Rectangle 2"/>
          <p:cNvSpPr>
            <a:spLocks noGrp="1" noChangeArrowheads="1"/>
          </p:cNvSpPr>
          <p:nvPr>
            <p:ph type="title"/>
          </p:nvPr>
        </p:nvSpPr>
        <p:spPr/>
        <p:txBody>
          <a:bodyPr/>
          <a:lstStyle/>
          <a:p>
            <a:pPr eaLnBrk="1" hangingPunct="1">
              <a:defRPr/>
            </a:pPr>
            <a:r>
              <a:rPr lang="en-US" sz="4000">
                <a:effectLst>
                  <a:outerShdw blurRad="38100" dist="38100" dir="2700000" algn="tl">
                    <a:srgbClr val="C0C0C0"/>
                  </a:outerShdw>
                </a:effectLst>
              </a:rPr>
              <a:t>SAFETY INSPECTION PROGRAM</a:t>
            </a:r>
          </a:p>
        </p:txBody>
      </p:sp>
      <p:sp>
        <p:nvSpPr>
          <p:cNvPr id="86019" name="Rectangle 3"/>
          <p:cNvSpPr>
            <a:spLocks noGrp="1" noChangeArrowheads="1"/>
          </p:cNvSpPr>
          <p:nvPr>
            <p:ph type="body" idx="1"/>
          </p:nvPr>
        </p:nvSpPr>
        <p:spPr bwMode="auto">
          <a:xfrm>
            <a:off x="1981200" y="1798638"/>
            <a:ext cx="8686800"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buFontTx/>
              <a:buNone/>
            </a:pPr>
            <a:r>
              <a:rPr lang="en-US"/>
              <a:t>An effective program begins with analysis and planning. Before instituting an inspection program, a number of questions should be answered:</a:t>
            </a:r>
          </a:p>
          <a:p>
            <a:pPr eaLnBrk="1" hangingPunct="1"/>
            <a:endParaRPr lang="en-US" sz="1600"/>
          </a:p>
          <a:p>
            <a:pPr eaLnBrk="1" hangingPunct="1"/>
            <a:r>
              <a:rPr lang="en-US"/>
              <a:t>What is the purpose of inspection?</a:t>
            </a:r>
          </a:p>
          <a:p>
            <a:pPr eaLnBrk="1" hangingPunct="1"/>
            <a:r>
              <a:rPr lang="en-US"/>
              <a:t>What aspects of each item need to be examined?</a:t>
            </a:r>
          </a:p>
          <a:p>
            <a:pPr eaLnBrk="1" hangingPunct="1"/>
            <a:r>
              <a:rPr lang="en-US"/>
              <a:t>How often/frequent must items be inspected?</a:t>
            </a:r>
          </a:p>
          <a:p>
            <a:pPr eaLnBrk="1" hangingPunct="1"/>
            <a:r>
              <a:rPr lang="en-US"/>
              <a:t>Who will conduct the inspection?</a:t>
            </a:r>
          </a:p>
          <a:p>
            <a:pPr eaLnBrk="1" hangingPunct="1"/>
            <a:endParaRPr lang="en-US"/>
          </a:p>
          <a:p>
            <a:pPr eaLnBrk="1" hangingPunct="1"/>
            <a:endParaRPr lang="en-US"/>
          </a:p>
        </p:txBody>
      </p:sp>
    </p:spTree>
    <p:extLst>
      <p:ext uri="{BB962C8B-B14F-4D97-AF65-F5344CB8AC3E}">
        <p14:creationId xmlns:p14="http://schemas.microsoft.com/office/powerpoint/2010/main" val="716799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Effect transition="in" filter="blinds(horizontal)">
                                      <p:cBhvr>
                                        <p:cTn id="7" dur="500"/>
                                        <p:tgtEl>
                                          <p:spTgt spid="860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6019">
                                            <p:txEl>
                                              <p:pRg st="2" end="2"/>
                                            </p:txEl>
                                          </p:spTgt>
                                        </p:tgtEl>
                                        <p:attrNameLst>
                                          <p:attrName>style.visibility</p:attrName>
                                        </p:attrNameLst>
                                      </p:cBhvr>
                                      <p:to>
                                        <p:strVal val="visible"/>
                                      </p:to>
                                    </p:set>
                                    <p:animEffect transition="in" filter="blinds(horizontal)">
                                      <p:cBhvr>
                                        <p:cTn id="12" dur="500"/>
                                        <p:tgtEl>
                                          <p:spTgt spid="86019">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86019">
                                            <p:txEl>
                                              <p:pRg st="3" end="3"/>
                                            </p:txEl>
                                          </p:spTgt>
                                        </p:tgtEl>
                                        <p:attrNameLst>
                                          <p:attrName>style.visibility</p:attrName>
                                        </p:attrNameLst>
                                      </p:cBhvr>
                                      <p:to>
                                        <p:strVal val="visible"/>
                                      </p:to>
                                    </p:set>
                                    <p:animEffect transition="in" filter="blinds(horizontal)">
                                      <p:cBhvr>
                                        <p:cTn id="15" dur="500"/>
                                        <p:tgtEl>
                                          <p:spTgt spid="86019">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86019">
                                            <p:txEl>
                                              <p:pRg st="4" end="4"/>
                                            </p:txEl>
                                          </p:spTgt>
                                        </p:tgtEl>
                                        <p:attrNameLst>
                                          <p:attrName>style.visibility</p:attrName>
                                        </p:attrNameLst>
                                      </p:cBhvr>
                                      <p:to>
                                        <p:strVal val="visible"/>
                                      </p:to>
                                    </p:set>
                                    <p:animEffect transition="in" filter="blinds(horizontal)">
                                      <p:cBhvr>
                                        <p:cTn id="18" dur="500"/>
                                        <p:tgtEl>
                                          <p:spTgt spid="86019">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86019">
                                            <p:txEl>
                                              <p:pRg st="5" end="5"/>
                                            </p:txEl>
                                          </p:spTgt>
                                        </p:tgtEl>
                                        <p:attrNameLst>
                                          <p:attrName>style.visibility</p:attrName>
                                        </p:attrNameLst>
                                      </p:cBhvr>
                                      <p:to>
                                        <p:strVal val="visible"/>
                                      </p:to>
                                    </p:set>
                                    <p:animEffect transition="in" filter="blinds(horizontal)">
                                      <p:cBhvr>
                                        <p:cTn id="21" dur="500"/>
                                        <p:tgtEl>
                                          <p:spTgt spid="860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1335</Words>
  <Application>Microsoft Office PowerPoint</Application>
  <PresentationFormat>Widescreen</PresentationFormat>
  <Paragraphs>267</Paragraphs>
  <Slides>34</Slides>
  <Notes>31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0" baseType="lpstr">
      <vt:lpstr>Arabic Typesetting</vt:lpstr>
      <vt:lpstr>Arial</vt:lpstr>
      <vt:lpstr>Calibri</vt:lpstr>
      <vt:lpstr>Cambria</vt:lpstr>
      <vt:lpstr>Cloud skipper design template</vt:lpstr>
      <vt:lpstr>Bitmap Image</vt:lpstr>
      <vt:lpstr>BOSH BASIC OCCUPATIONAL SAFETY &amp; HEALTH COURSE</vt:lpstr>
      <vt:lpstr>SAFETY INSPECTION</vt:lpstr>
      <vt:lpstr>PURPOSE OF SAFETY INSPECTION</vt:lpstr>
      <vt:lpstr>TYPES OF INSPECTION</vt:lpstr>
      <vt:lpstr>CONTINUOUS INSPECTION</vt:lpstr>
      <vt:lpstr>INTERVAL INSPECTION</vt:lpstr>
      <vt:lpstr>TYPES OF INTERVAL INSPECTION</vt:lpstr>
      <vt:lpstr>EMERGENCY INSPECTION</vt:lpstr>
      <vt:lpstr>SAFETY INSPECTION PROGRAM</vt:lpstr>
      <vt:lpstr>ELEMENTS OF AN EFFECTIVE SAFETY INSPECTION PROGRAM</vt:lpstr>
      <vt:lpstr>ELEMENTS OF AN EFFECTIVE SAFETY INSPECTION PROGRAM</vt:lpstr>
      <vt:lpstr>WHAT &amp; WHERE TO INSPECT?</vt:lpstr>
      <vt:lpstr>INSPECTION ITEMS</vt:lpstr>
      <vt:lpstr>INSPECTION ITEMS</vt:lpstr>
      <vt:lpstr>INSPECTION ITEMS</vt:lpstr>
      <vt:lpstr>INSPECTION ITEMS</vt:lpstr>
      <vt:lpstr>INSPECTION ITEMS</vt:lpstr>
      <vt:lpstr>INSPECTION FREQUENCY FACTORS</vt:lpstr>
      <vt:lpstr>WHO WILL CONDUCT THE INSPECTION?</vt:lpstr>
      <vt:lpstr>OSHS RULE 1047 (5)</vt:lpstr>
      <vt:lpstr>INSPECTION TOOLS</vt:lpstr>
      <vt:lpstr>INSPECTION TOOLS</vt:lpstr>
      <vt:lpstr>INSPECTION SHEET</vt:lpstr>
      <vt:lpstr>INSPECTION CHECKLIST</vt:lpstr>
      <vt:lpstr>PLANNING &amp; PREPARATION</vt:lpstr>
      <vt:lpstr>INSPECTION PROPER</vt:lpstr>
      <vt:lpstr>SEEING VS. OBSERVING</vt:lpstr>
      <vt:lpstr>INSPECTION REPORT</vt:lpstr>
      <vt:lpstr>CORRECTIVE ACTIONS</vt:lpstr>
      <vt:lpstr>MONITORING</vt:lpstr>
      <vt:lpstr>ROLES IN IMPLEMENTATION AND MONITORING</vt:lpstr>
      <vt:lpstr>ROLES IN IMPLEMENTATION AND MONITORING</vt:lpstr>
      <vt:lpstr>CONCLUSION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2016-05-01T03:37:28Z</dcterms:created>
  <dcterms:modified xsi:type="dcterms:W3CDTF">2017-10-14T07:55:11Z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