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4" r:id="rId2"/>
  </p:sldMasterIdLst>
  <p:notesMasterIdLst>
    <p:notesMasterId r:id="rId22"/>
  </p:notesMasterIdLst>
  <p:handoutMasterIdLst>
    <p:handoutMasterId r:id="rId23"/>
  </p:handoutMasterIdLst>
  <p:sldIdLst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24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658A34-83F4-4B2E-BC5A-DE51EE8822F9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E58C-C1A6-4C4C-90C2-B7F5B0504B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6050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E1917-0BAF-4687-978A-82FFF05559C3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E1E9A-E921-4174-A0FC-51868D7AC5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860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0E1E9A-E921-4174-A0FC-51868D7AC56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33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70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2100" y="1825625"/>
            <a:ext cx="9791700" cy="43513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88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2100" y="365125"/>
            <a:ext cx="70104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3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88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DA9D8016-40DA-4345-9F7F-EFECE86C38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7095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79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1658" y="4589463"/>
            <a:ext cx="10105791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1658" y="1709738"/>
            <a:ext cx="10105791" cy="286226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68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5325" y="1825625"/>
            <a:ext cx="475488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69700" y="1825625"/>
            <a:ext cx="475488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98920" y="2193925"/>
            <a:ext cx="475488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98920" y="1489075"/>
            <a:ext cx="4754880" cy="64135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62100" y="2193925"/>
            <a:ext cx="475488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2100" y="1489075"/>
            <a:ext cx="4754880" cy="64135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4100" y="274638"/>
            <a:ext cx="9023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66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58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14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78905" y="987425"/>
            <a:ext cx="567648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71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35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62100" y="6356350"/>
            <a:ext cx="2552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AB7D7-3608-4730-B2E2-670834DF882C}" type="datetimeFigureOut">
              <a:rPr lang="en-US" smtClean="0"/>
              <a:pPr/>
              <a:t>5/11/2017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2100" y="1825625"/>
            <a:ext cx="9791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24100" y="365125"/>
            <a:ext cx="9029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367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81" r:id="rId12"/>
    <p:sldLayoutId id="2147483696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pos="1464" userDrawn="1">
          <p15:clr>
            <a:srgbClr val="F26B43"/>
          </p15:clr>
        </p15:guide>
        <p15:guide id="3" pos="7152" userDrawn="1">
          <p15:clr>
            <a:srgbClr val="F26B43"/>
          </p15:clr>
        </p15:guide>
        <p15:guide id="4" pos="984" userDrawn="1">
          <p15:clr>
            <a:srgbClr val="F26B43"/>
          </p15:clr>
        </p15:guide>
        <p15:guide id="5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png"/><Relationship Id="rId5" Type="http://schemas.openxmlformats.org/officeDocument/2006/relationships/image" Target="../media/image8.emf"/><Relationship Id="rId4" Type="http://schemas.openxmlformats.org/officeDocument/2006/relationships/oleObject" Target="../embeddings/Microsoft_Word_97_-_2003_Document3.doc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6.emf"/><Relationship Id="rId4" Type="http://schemas.openxmlformats.org/officeDocument/2006/relationships/oleObject" Target="../embeddings/Microsoft_Word_97_-_2003_Document1.doc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png"/><Relationship Id="rId5" Type="http://schemas.openxmlformats.org/officeDocument/2006/relationships/image" Target="../media/image7.emf"/><Relationship Id="rId4" Type="http://schemas.openxmlformats.org/officeDocument/2006/relationships/oleObject" Target="../embeddings/Microsoft_Word_97_-_2003_Document2.doc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2012" y="3602038"/>
            <a:ext cx="10419166" cy="1655762"/>
          </a:xfrm>
        </p:spPr>
        <p:txBody>
          <a:bodyPr>
            <a:normAutofit/>
          </a:bodyPr>
          <a:lstStyle/>
          <a:p>
            <a:r>
              <a:rPr lang="en-US" sz="44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 HAZARDS ANALYSIS (JHA)</a:t>
            </a:r>
          </a:p>
          <a:p>
            <a:endParaRPr lang="en-US" sz="4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011" y="268941"/>
            <a:ext cx="10730753" cy="3160059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OSH</a:t>
            </a:r>
            <a:b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</a:t>
            </a:r>
            <a:b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OCCUPATIONAL SAFETY &amp; HEALTH COURSE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546720"/>
            <a:ext cx="12192000" cy="1089213"/>
          </a:xfrm>
        </p:spPr>
        <p:txBody>
          <a:bodyPr/>
          <a:lstStyle/>
          <a:p>
            <a:pPr algn="l"/>
            <a:r>
              <a:rPr lang="en-US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DEXTER T. MANIGBAS, RN, OSHP		</a:t>
            </a:r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0977-0963122</a:t>
            </a:r>
          </a:p>
          <a:p>
            <a:pPr algn="l"/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ACCREDITED OCCUPATIONAL SAFETY &amp; </a:t>
            </a:r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 PRACTITIONER	</a:t>
            </a:r>
            <a:r>
              <a:rPr lang="en-US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</a:t>
            </a:r>
            <a:r>
              <a:rPr lang="en-US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dtmanigbas@gmail.com</a:t>
            </a:r>
          </a:p>
          <a:p>
            <a:pPr algn="l"/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Pollution Control Officer – DENR EMB</a:t>
            </a:r>
          </a:p>
          <a:p>
            <a:pPr algn="l"/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Accredited Fire Safety Practitioner - BFP</a:t>
            </a:r>
          </a:p>
          <a:p>
            <a:pPr algn="l"/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Certified OSH Trainer</a:t>
            </a:r>
          </a:p>
          <a:p>
            <a:pPr algn="l"/>
            <a:endParaRPr lang="en-US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5638800"/>
            <a:ext cx="1219200" cy="1219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0395" y="0"/>
            <a:ext cx="1388747" cy="11631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"/>
            <a:ext cx="1471736" cy="1196179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3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515931" y="0"/>
            <a:ext cx="9509760" cy="1233424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INSTRUCTIONS FOR CONDUCTING A JOB HAZARD ANALYSIS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2133600" y="1044389"/>
            <a:ext cx="7772400" cy="637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dirty="0"/>
              <a:t>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ELIMINATE OR REDUCE HAZARDS</a:t>
            </a:r>
          </a:p>
          <a:p>
            <a:pPr>
              <a:buFont typeface="Wingdings" panose="05000000000000000000" pitchFamily="2" charset="2"/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Changes in work processes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Administrative controls, or changes in how the task is done, can be used if engineering controls aren’t possible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e.g. rotating jobs, changing the steps, training</a:t>
            </a:r>
          </a:p>
          <a:p>
            <a:pPr lvl="2">
              <a:buFont typeface="Wingdings" panose="05000000000000000000" pitchFamily="2" charset="2"/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Changes in personal protective equipment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When engineering and administrative controls aren’t possible or don’t adequately protect the workers, use personal protective equipment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	e.g. gloves, hearing protection</a:t>
            </a: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5935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INSTRUCTIONS FOR CONDUCTING A JOB HAZARD ANALYSIS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2362200" y="1981201"/>
            <a:ext cx="7772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n-US"/>
          </a:p>
        </p:txBody>
      </p:sp>
      <p:graphicFrame>
        <p:nvGraphicFramePr>
          <p:cNvPr id="23556" name="Object 4"/>
          <p:cNvGraphicFramePr>
            <a:graphicFrameLocks noGrp="1" noChangeAspect="1"/>
          </p:cNvGraphicFramePr>
          <p:nvPr>
            <p:ph idx="1"/>
            <p:extLst/>
          </p:nvPr>
        </p:nvGraphicFramePr>
        <p:xfrm>
          <a:off x="943599" y="2052919"/>
          <a:ext cx="10367683" cy="48050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Document" r:id="rId4" imgW="5936954" imgH="2437509" progId="Word.Document.8">
                  <p:embed/>
                </p:oleObj>
              </mc:Choice>
              <mc:Fallback>
                <p:oleObj name="Document" r:id="rId4" imgW="5936954" imgH="2437509" progId="Word.Document.8">
                  <p:embed/>
                  <p:pic>
                    <p:nvPicPr>
                      <p:cNvPr id="0" name="Picture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3599" y="2052919"/>
                        <a:ext cx="10367683" cy="48050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9429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Assign Actions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Accountability for carrying out actions should be clearly assigned, understood, and initialed by the respective person indicating their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personal commitment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and accountability for that action.</a:t>
            </a: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7161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Assign Actions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important to assure that 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members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the work team 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 the actions that </a:t>
            </a:r>
            <a:r>
              <a:rPr lang="en-US" sz="28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must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 put in place to assure safety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protect the environment while the job is performed. This will assure personal accountability and allow everyone to be clear who will implement the action </a:t>
            </a:r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2635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1828800" y="274638"/>
            <a:ext cx="8534400" cy="1143000"/>
          </a:xfrm>
          <a:noFill/>
          <a:ln/>
        </p:spPr>
        <p:txBody>
          <a:bodyPr anchor="ctr"/>
          <a:lstStyle/>
          <a:p>
            <a:r>
              <a:rPr lang="en-US" sz="3000" b="1"/>
              <a:t>INSTRUCTIONS FOR CONDUCTING A JOB HAZARD ANALYSIS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752600" y="1600201"/>
            <a:ext cx="8763000" cy="4525963"/>
          </a:xfrm>
          <a:noFill/>
          <a:ln/>
        </p:spPr>
        <p:txBody>
          <a:bodyPr>
            <a:normAutofit lnSpcReduction="10000"/>
          </a:bodyPr>
          <a:lstStyle/>
          <a:p>
            <a:pPr marL="609600" indent="-609600">
              <a:buNone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What do I do next ?</a:t>
            </a:r>
          </a:p>
          <a:p>
            <a:pPr marL="609600" indent="-609600">
              <a:buNone/>
            </a:pP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09600" indent="-609600"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Correct the unsafe conditions and processes.</a:t>
            </a:r>
          </a:p>
          <a:p>
            <a:pPr marL="609600" indent="-609600"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609600" indent="-6096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Train all employees who do the job on the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changes</a:t>
            </a:r>
          </a:p>
          <a:p>
            <a:pPr marL="609600" indent="-6096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Provide induction trainings.</a:t>
            </a:r>
          </a:p>
          <a:p>
            <a:pPr marL="609600" indent="-6096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Assess understanding of all employees regarding changes and why it is necessary.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09600" indent="-609600"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Make sure they understand the changes</a:t>
            </a: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5909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274638"/>
            <a:ext cx="8534400" cy="1143000"/>
          </a:xfrm>
          <a:noFill/>
          <a:ln/>
        </p:spPr>
        <p:txBody>
          <a:bodyPr anchor="ctr"/>
          <a:lstStyle/>
          <a:p>
            <a:r>
              <a:rPr lang="en-US" sz="3000" b="1" dirty="0"/>
              <a:t>INSTRUCTIONS FOR CONDUCTING A JOB HAZARD ANALYSIS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52600" y="1600201"/>
            <a:ext cx="8763000" cy="4525963"/>
          </a:xfrm>
          <a:noFill/>
          <a:ln/>
        </p:spPr>
        <p:txBody>
          <a:bodyPr>
            <a:noAutofit/>
          </a:bodyPr>
          <a:lstStyle/>
          <a:p>
            <a:pPr marL="741363" indent="-609600"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What do I do next ?</a:t>
            </a:r>
          </a:p>
          <a:p>
            <a:pPr marL="741363" indent="-609600">
              <a:buNone/>
            </a:pP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1363" indent="-609600"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Review the JHAs.</a:t>
            </a:r>
          </a:p>
          <a:p>
            <a:pPr marL="741363" indent="-60960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1363" indent="-60960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1. You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may find hazards you missed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before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89063" lvl="1" indent="-533400">
              <a:buClr>
                <a:schemeClr val="tx1"/>
              </a:buClr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2. When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task or process is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changed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1363" indent="-609600">
              <a:buClr>
                <a:schemeClr val="tx1"/>
              </a:buClr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3. When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injuries or close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calls or any dangerous 		    occurrences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occur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while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doing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task </a:t>
            </a:r>
          </a:p>
          <a:p>
            <a:pPr marL="741363" indent="-609600">
              <a:buClr>
                <a:schemeClr val="tx1"/>
              </a:buClr>
              <a:buNone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		4. When there is a new technologies and trends 		    in equipments and tools uses in the workplace.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03363" lvl="2" indent="471488">
              <a:buClr>
                <a:schemeClr val="tx1"/>
              </a:buClr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273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274638"/>
            <a:ext cx="8534400" cy="1143000"/>
          </a:xfrm>
          <a:noFill/>
          <a:ln/>
        </p:spPr>
        <p:txBody>
          <a:bodyPr anchor="ctr"/>
          <a:lstStyle/>
          <a:p>
            <a:r>
              <a:rPr lang="en-US" sz="3000" b="1"/>
              <a:t>INSTRUCTIONS FOR CONDUCTING A JOB HAZARD ANALYSIS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52600" y="1600201"/>
            <a:ext cx="8763000" cy="4525963"/>
          </a:xfrm>
          <a:noFill/>
          <a:ln/>
        </p:spPr>
        <p:txBody>
          <a:bodyPr/>
          <a:lstStyle/>
          <a:p>
            <a:pPr marL="741363" indent="-609600">
              <a:buNone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What do I do next ?</a:t>
            </a:r>
          </a:p>
          <a:p>
            <a:pPr marL="741363" indent="-609600">
              <a:buNone/>
            </a:pP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1363" indent="-609600">
              <a:buNone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Use the JHAs </a:t>
            </a:r>
          </a:p>
          <a:p>
            <a:pPr marL="741363" indent="-609600">
              <a:buNone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1363" indent="-609600"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			Training</a:t>
            </a:r>
          </a:p>
          <a:p>
            <a:pPr marL="741363" indent="-609600">
              <a:buNone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89063" lvl="1" indent="-533400"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		Accident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Investigation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03363" lvl="2" indent="471488">
              <a:buClr>
                <a:schemeClr val="tx1"/>
              </a:buClr>
              <a:buNone/>
            </a:pPr>
            <a:endParaRPr lang="en-US" sz="2000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9690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Should a JHA be completed each work shift on the routine task with the most hazards involved ? </a:t>
            </a:r>
          </a:p>
          <a:p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Should a JHA be completed on </a:t>
            </a:r>
            <a:r>
              <a:rPr lang="en-US" sz="2800" b="1" u="sng" dirty="0">
                <a:latin typeface="Arial" panose="020B0604020202020204" pitchFamily="34" charset="0"/>
                <a:cs typeface="Arial" panose="020B0604020202020204" pitchFamily="34" charset="0"/>
              </a:rPr>
              <a:t>all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non-routine tasks.</a:t>
            </a: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348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341120" y="-151205"/>
            <a:ext cx="9509760" cy="1233424"/>
          </a:xfrm>
        </p:spPr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Summary – JSA Training Steps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295400"/>
            <a:ext cx="8229600" cy="4724400"/>
          </a:xfrm>
        </p:spPr>
        <p:txBody>
          <a:bodyPr>
            <a:normAutofit lnSpcReduction="10000"/>
          </a:bodyPr>
          <a:lstStyle/>
          <a:p>
            <a:pPr marL="571500" indent="-571500">
              <a:lnSpc>
                <a:spcPct val="80000"/>
              </a:lnSpc>
              <a:buFont typeface="Wingdings" panose="05000000000000000000" pitchFamily="2" charset="2"/>
              <a:buAutoNum type="arabicParenR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Define meaning of JSA</a:t>
            </a:r>
          </a:p>
          <a:p>
            <a:pPr marL="571500" indent="-571500">
              <a:lnSpc>
                <a:spcPct val="80000"/>
              </a:lnSpc>
              <a:buFont typeface="Wingdings" panose="05000000000000000000" pitchFamily="2" charset="2"/>
              <a:buAutoNum type="arabicParenR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Benefits and why JSAs are important</a:t>
            </a:r>
          </a:p>
          <a:p>
            <a:pPr marL="571500" indent="-571500">
              <a:lnSpc>
                <a:spcPct val="80000"/>
              </a:lnSpc>
              <a:buFont typeface="Wingdings" panose="05000000000000000000" pitchFamily="2" charset="2"/>
              <a:buAutoNum type="arabicParenR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Select the job to be analyzed</a:t>
            </a:r>
          </a:p>
          <a:p>
            <a:pPr marL="571500" indent="-571500">
              <a:lnSpc>
                <a:spcPct val="80000"/>
              </a:lnSpc>
              <a:buFont typeface="Wingdings" panose="05000000000000000000" pitchFamily="2" charset="2"/>
              <a:buAutoNum type="arabicParenR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Prepare the JSA form</a:t>
            </a:r>
          </a:p>
          <a:p>
            <a:pPr marL="571500" indent="-571500">
              <a:lnSpc>
                <a:spcPct val="80000"/>
              </a:lnSpc>
              <a:buFont typeface="Wingdings" panose="05000000000000000000" pitchFamily="2" charset="2"/>
              <a:buAutoNum type="arabicParenR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Break the job task into steps</a:t>
            </a:r>
          </a:p>
          <a:p>
            <a:pPr marL="571500" indent="-571500">
              <a:lnSpc>
                <a:spcPct val="80000"/>
              </a:lnSpc>
              <a:buFont typeface="Wingdings" panose="05000000000000000000" pitchFamily="2" charset="2"/>
              <a:buAutoNum type="arabicParenR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Identify the hazards</a:t>
            </a:r>
          </a:p>
          <a:p>
            <a:pPr marL="571500" indent="-571500">
              <a:lnSpc>
                <a:spcPct val="80000"/>
              </a:lnSpc>
              <a:buFont typeface="Wingdings" panose="05000000000000000000" pitchFamily="2" charset="2"/>
              <a:buAutoNum type="arabicParenR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Identify the controls</a:t>
            </a:r>
          </a:p>
          <a:p>
            <a:pPr marL="571500" indent="-571500">
              <a:lnSpc>
                <a:spcPct val="80000"/>
              </a:lnSpc>
              <a:buFont typeface="Wingdings" panose="05000000000000000000" pitchFamily="2" charset="2"/>
              <a:buAutoNum type="arabicParenR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Correct unsafe conditions and processes</a:t>
            </a:r>
          </a:p>
          <a:p>
            <a:pPr marL="571500" indent="-571500">
              <a:lnSpc>
                <a:spcPct val="80000"/>
              </a:lnSpc>
              <a:buFont typeface="Wingdings" panose="05000000000000000000" pitchFamily="2" charset="2"/>
              <a:buAutoNum type="arabicParenR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Assign additional needed actions/follow-ups</a:t>
            </a:r>
          </a:p>
          <a:p>
            <a:pPr marL="571500" indent="-571500">
              <a:lnSpc>
                <a:spcPct val="80000"/>
              </a:lnSpc>
              <a:buFont typeface="Wingdings" panose="05000000000000000000" pitchFamily="2" charset="2"/>
              <a:buAutoNum type="arabicParenR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Review JSAs</a:t>
            </a:r>
          </a:p>
          <a:p>
            <a:pPr marL="571500" indent="-571500">
              <a:lnSpc>
                <a:spcPct val="80000"/>
              </a:lnSpc>
              <a:buFont typeface="Wingdings" panose="05000000000000000000" pitchFamily="2" charset="2"/>
              <a:buAutoNum type="arabicParenR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Use JSAs for training and accident investigation</a:t>
            </a:r>
          </a:p>
          <a:p>
            <a:pPr marL="571500" indent="-571500">
              <a:lnSpc>
                <a:spcPct val="80000"/>
              </a:lnSpc>
              <a:buFont typeface="Wingdings" panose="05000000000000000000" pitchFamily="2" charset="2"/>
              <a:buAutoNum type="arabicParenR"/>
            </a:pP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8639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2971800" y="1295400"/>
            <a:ext cx="6934200" cy="3962400"/>
          </a:xfrm>
        </p:spPr>
        <p:txBody>
          <a:bodyPr>
            <a:normAutofit fontScale="90000"/>
          </a:bodyPr>
          <a:lstStyle/>
          <a:p>
            <a:r>
              <a:rPr lang="en-US" i="1" dirty="0"/>
              <a:t/>
            </a:r>
            <a:br>
              <a:rPr lang="en-US" i="1" dirty="0"/>
            </a:br>
            <a:r>
              <a:rPr lang="en-US" i="1" dirty="0"/>
              <a:t>   </a:t>
            </a:r>
            <a:r>
              <a:rPr lang="en-US" i="1" dirty="0" smtClean="0"/>
              <a:t>-</a:t>
            </a:r>
            <a:r>
              <a:rPr lang="en-US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 </a:t>
            </a:r>
            <a:r>
              <a:rPr lang="en-US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Presentation-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A </a:t>
            </a:r>
            <a:br>
              <a:rPr lang="en-US" sz="5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SAFE </a:t>
            </a:r>
            <a:br>
              <a:rPr lang="en-US" sz="5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AND   </a:t>
            </a:r>
            <a:br>
              <a:rPr lang="en-US" sz="5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				FRUITFUL  </a:t>
            </a:r>
            <a:br>
              <a:rPr lang="en-US" sz="5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	 DAY! </a:t>
            </a:r>
            <a:br>
              <a:rPr lang="en-US" sz="5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54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95318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74638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sz="3800" b="1" dirty="0"/>
              <a:t>  </a:t>
            </a:r>
            <a:r>
              <a:rPr lang="en-US" sz="3800" b="1" dirty="0">
                <a:latin typeface="Arial" panose="020B0604020202020204" pitchFamily="34" charset="0"/>
                <a:cs typeface="Arial" panose="020B0604020202020204" pitchFamily="34" charset="0"/>
              </a:rPr>
              <a:t>WHAT IS A JOB HAZARD ANALYSIS?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2332038"/>
            <a:ext cx="8229600" cy="4525962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A job hazard analysis (JHA), also called a job safety analysis (JSA), is a </a:t>
            </a:r>
            <a:r>
              <a:rPr lang="en-US" sz="2800" b="1" u="sng" dirty="0">
                <a:latin typeface="Arial" panose="020B0604020202020204" pitchFamily="34" charset="0"/>
                <a:cs typeface="Arial" panose="020B0604020202020204" pitchFamily="34" charset="0"/>
              </a:rPr>
              <a:t>technique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to identify the dangers of specific tasks in order to reduce the risk of injury to workers. </a:t>
            </a: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0959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Why is a JHA important?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Once you know what the hazards are, you can reduce or eliminate them before anyone gets hurt.  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 JHA can also be used to investigate accidents and 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To train workers how to do their jobs safely.</a:t>
            </a: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78367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INSTRUCTIONS FOR CONDUCTING A JOB HAZARD ANALYSIS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676400"/>
            <a:ext cx="8229600" cy="4648200"/>
          </a:xfrm>
        </p:spPr>
        <p:txBody>
          <a:bodyPr>
            <a:normAutofit fontScale="92500" lnSpcReduction="10000"/>
          </a:bodyPr>
          <a:lstStyle/>
          <a:p>
            <a:pPr marL="609600" indent="-609600">
              <a:buClr>
                <a:schemeClr val="tx1"/>
              </a:buClr>
              <a:buNone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HOW TO START ?</a:t>
            </a:r>
          </a:p>
          <a:p>
            <a:pPr marL="609600" indent="-609600">
              <a:buNone/>
            </a:pP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90600" lvl="1" indent="-646113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Involve employees</a:t>
            </a:r>
          </a:p>
          <a:p>
            <a:pPr marL="990600" lvl="1" indent="-646113"/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0" lvl="2" indent="-700088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Discuss what you are going to do and why</a:t>
            </a:r>
          </a:p>
          <a:p>
            <a:pPr marL="1371600" lvl="2" indent="-700088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Explain that you are studying the task, not employee performance</a:t>
            </a:r>
          </a:p>
          <a:p>
            <a:pPr marL="1371600" lvl="2" indent="-700088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Involve the employees in the entire process</a:t>
            </a:r>
          </a:p>
          <a:p>
            <a:pPr marL="990600" lvl="1" indent="-646113">
              <a:buNone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990600" lvl="1" indent="-646113"/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6844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324100" y="365125"/>
            <a:ext cx="7991877" cy="1325563"/>
          </a:xfrm>
        </p:spPr>
        <p:txBody>
          <a:bodyPr/>
          <a:lstStyle/>
          <a:p>
            <a:r>
              <a:rPr lang="en-US" sz="3000" b="1" dirty="0"/>
              <a:t>INSTRUCTIONS FOR CONDUCTING A JOB HAZARD ANALYSIS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600200"/>
            <a:ext cx="8229600" cy="4648200"/>
          </a:xfrm>
        </p:spPr>
        <p:txBody>
          <a:bodyPr>
            <a:normAutofit/>
          </a:bodyPr>
          <a:lstStyle/>
          <a:p>
            <a:pPr marL="990600" lvl="1" indent="-646113">
              <a:lnSpc>
                <a:spcPct val="80000"/>
              </a:lnSpc>
              <a:buClr>
                <a:schemeClr val="tx1"/>
              </a:buClr>
              <a:buNone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SET PRIORITIES</a:t>
            </a:r>
          </a:p>
          <a:p>
            <a:pPr marL="990600" lvl="1" indent="-646113">
              <a:lnSpc>
                <a:spcPct val="80000"/>
              </a:lnSpc>
              <a:buClr>
                <a:schemeClr val="tx1"/>
              </a:buClr>
              <a:buNone/>
            </a:pP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90600" lvl="1" indent="-646113">
              <a:lnSpc>
                <a:spcPct val="80000"/>
              </a:lnSpc>
              <a:buClr>
                <a:schemeClr val="tx1"/>
              </a:buClr>
              <a:buNone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	Consider giving priority to:</a:t>
            </a:r>
          </a:p>
          <a:p>
            <a:pPr marL="1371600" lvl="2" indent="-700088">
              <a:lnSpc>
                <a:spcPct val="80000"/>
              </a:lnSpc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jobs with the highest injury or illness rates;</a:t>
            </a:r>
          </a:p>
          <a:p>
            <a:pPr marL="1371600" lvl="2" indent="-700088">
              <a:lnSpc>
                <a:spcPct val="80000"/>
              </a:lnSpc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jobs where there have been “close calls” – where an incident occurred but no one got hurt;</a:t>
            </a:r>
          </a:p>
          <a:p>
            <a:pPr marL="1371600" lvl="2" indent="-700088">
              <a:lnSpc>
                <a:spcPct val="80000"/>
              </a:lnSpc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jobs where you have identified violations of OSHA standards;</a:t>
            </a:r>
          </a:p>
          <a:p>
            <a:pPr marL="1371600" lvl="2" indent="-700088">
              <a:lnSpc>
                <a:spcPct val="80000"/>
              </a:lnSpc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jobs with the potential to cause serious injuries or illness, even if there is no history of such problems;</a:t>
            </a:r>
          </a:p>
          <a:p>
            <a:pPr marL="1371600" lvl="2" indent="-700088">
              <a:lnSpc>
                <a:spcPct val="80000"/>
              </a:lnSpc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jobs in which one simple human mistake could lead to severe injury;</a:t>
            </a:r>
          </a:p>
          <a:p>
            <a:pPr marL="1371600" lvl="2" indent="-700088">
              <a:lnSpc>
                <a:spcPct val="80000"/>
              </a:lnSpc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jobs that are new to your operation or have been changed; and</a:t>
            </a:r>
          </a:p>
          <a:p>
            <a:pPr marL="1371600" lvl="2" indent="-700088">
              <a:lnSpc>
                <a:spcPct val="80000"/>
              </a:lnSpc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jobs complex enough to require written instructions.</a:t>
            </a:r>
          </a:p>
          <a:p>
            <a:pPr marL="990600" lvl="1" indent="-646113">
              <a:lnSpc>
                <a:spcPct val="80000"/>
              </a:lnSpc>
              <a:buClr>
                <a:schemeClr val="tx1"/>
              </a:buClr>
              <a:buNone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</a:p>
          <a:p>
            <a:pPr marL="990600" lvl="1" indent="-646113">
              <a:lnSpc>
                <a:spcPct val="80000"/>
              </a:lnSpc>
              <a:buNone/>
            </a:pPr>
            <a:endParaRPr lang="en-US" sz="2000" b="1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9563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/>
              <a:t>INSTRUCTIONS FOR CONDUCTING A JOB HAZARD ANALYSIS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1600200"/>
            <a:ext cx="8382000" cy="1143000"/>
          </a:xfrm>
        </p:spPr>
        <p:txBody>
          <a:bodyPr>
            <a:noAutofit/>
          </a:bodyPr>
          <a:lstStyle/>
          <a:p>
            <a:pPr marL="609600" indent="-609600"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HOW TO DO IT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609600" indent="-60960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90600" lvl="1" indent="-646113">
              <a:buFontTx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Break the job task into steps.</a:t>
            </a:r>
          </a:p>
          <a:p>
            <a:pPr marL="990600" lvl="1" indent="-646113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172" name="Object 4"/>
          <p:cNvGraphicFramePr>
            <a:graphicFrameLocks noGrp="1" noChangeAspect="1"/>
          </p:cNvGraphicFramePr>
          <p:nvPr>
            <p:ph sz="half" idx="2"/>
            <p:extLst/>
          </p:nvPr>
        </p:nvGraphicFramePr>
        <p:xfrm>
          <a:off x="793376" y="3024187"/>
          <a:ext cx="10789024" cy="36455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Document" r:id="rId4" imgW="5936954" imgH="1985306" progId="Word.Document.8">
                  <p:embed/>
                </p:oleObj>
              </mc:Choice>
              <mc:Fallback>
                <p:oleObj name="Document" r:id="rId4" imgW="5936954" imgH="1985306" progId="Word.Document.8">
                  <p:embed/>
                  <p:pic>
                    <p:nvPicPr>
                      <p:cNvPr id="0" name="Picture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3376" y="3024187"/>
                        <a:ext cx="10789024" cy="36455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79209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/>
              <a:t>INSTRUCTIONS FOR CONDUCTING A JOB HAZARD ANALYSIS</a:t>
            </a:r>
          </a:p>
        </p:txBody>
      </p:sp>
      <p:graphicFrame>
        <p:nvGraphicFramePr>
          <p:cNvPr id="18435" name="Object 3"/>
          <p:cNvGraphicFramePr>
            <a:graphicFrameLocks noGrp="1" noChangeAspect="1"/>
          </p:cNvGraphicFramePr>
          <p:nvPr>
            <p:ph idx="1"/>
            <p:extLst/>
          </p:nvPr>
        </p:nvGraphicFramePr>
        <p:xfrm>
          <a:off x="1341119" y="2133600"/>
          <a:ext cx="9900621" cy="426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Document" r:id="rId4" imgW="5936954" imgH="2291567" progId="Word.Document.8">
                  <p:embed/>
                </p:oleObj>
              </mc:Choice>
              <mc:Fallback>
                <p:oleObj name="Document" r:id="rId4" imgW="5936954" imgH="2291567" progId="Word.Document.8">
                  <p:embed/>
                  <p:pic>
                    <p:nvPicPr>
                      <p:cNvPr id="0" name="Picture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1119" y="2133600"/>
                        <a:ext cx="9900621" cy="426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0591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/>
              <a:t>INSTRUCTIONS FOR CONDUCTING A JOB HAZARD ANALYSIS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514600" y="2209800"/>
            <a:ext cx="76200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/>
              <a:t>Review the list of hazards with employees who do</a:t>
            </a:r>
          </a:p>
          <a:p>
            <a:pPr>
              <a:spcBef>
                <a:spcPct val="50000"/>
              </a:spcBef>
            </a:pPr>
            <a:r>
              <a:rPr lang="en-US" sz="2400" b="1"/>
              <a:t>the job. </a:t>
            </a:r>
          </a:p>
          <a:p>
            <a:pPr>
              <a:spcBef>
                <a:spcPct val="50000"/>
              </a:spcBef>
            </a:pPr>
            <a:endParaRPr lang="en-US" sz="2400" b="1"/>
          </a:p>
          <a:p>
            <a:pPr>
              <a:spcBef>
                <a:spcPct val="50000"/>
              </a:spcBef>
            </a:pPr>
            <a:r>
              <a:rPr lang="en-US" sz="2400" b="1"/>
              <a:t>Discuss what could eliminate or reduce them.</a:t>
            </a:r>
            <a:endParaRPr lang="en-US" sz="2400"/>
          </a:p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449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493520" y="117736"/>
            <a:ext cx="9509760" cy="1233424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INSTRUCTIONS FOR CONDUCTING A JOB HAZARD ANALYSIS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362200" y="1351160"/>
            <a:ext cx="777240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ELIMINATE OR REDUCE HAZARDS</a:t>
            </a:r>
          </a:p>
          <a:p>
            <a:pPr>
              <a:buFont typeface="Wingdings" panose="05000000000000000000" pitchFamily="2" charset="2"/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Safer way to do the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job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Describe each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step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Be specific – don’t use generalizations like “Be Careful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Changes in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equipment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Equipment changes, or engineering controls, are the first choice because they can eliminate the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hazard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4">
              <a:buFont typeface="Wingdings" panose="05000000000000000000" pitchFamily="2" charset="2"/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e.g. machine guards, improved lighting, better ventilation</a:t>
            </a: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7469" y="0"/>
            <a:ext cx="1734531" cy="31093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8070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loud skipper design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Cloud skipper design template" id="{30DBBF30-EDA2-4408-9702-3B0A8AED6F12}" vid="{0F128B79-39D4-4007-9EC6-E245A2CC91E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A1AFEDE-5CAF-4D05-AC35-0F55C5366E1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Cloud skipper design slides</Template>
  <TotalTime>0</TotalTime>
  <Words>558</Words>
  <Application>Microsoft Office PowerPoint</Application>
  <PresentationFormat>Widescreen</PresentationFormat>
  <Paragraphs>117</Paragraphs>
  <Slides>19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Cambria</vt:lpstr>
      <vt:lpstr>Wingdings</vt:lpstr>
      <vt:lpstr>Cloud skipper design template</vt:lpstr>
      <vt:lpstr>Document</vt:lpstr>
      <vt:lpstr>BOSH BASIC  OCCUPATIONAL SAFETY &amp; HEALTH COURSE</vt:lpstr>
      <vt:lpstr>  WHAT IS A JOB HAZARD ANALYSIS?</vt:lpstr>
      <vt:lpstr>Why is a JHA important?</vt:lpstr>
      <vt:lpstr>INSTRUCTIONS FOR CONDUCTING A JOB HAZARD ANALYSIS</vt:lpstr>
      <vt:lpstr>INSTRUCTIONS FOR CONDUCTING A JOB HAZARD ANALYSIS</vt:lpstr>
      <vt:lpstr>INSTRUCTIONS FOR CONDUCTING A JOB HAZARD ANALYSIS</vt:lpstr>
      <vt:lpstr>INSTRUCTIONS FOR CONDUCTING A JOB HAZARD ANALYSIS</vt:lpstr>
      <vt:lpstr>INSTRUCTIONS FOR CONDUCTING A JOB HAZARD ANALYSIS</vt:lpstr>
      <vt:lpstr>INSTRUCTIONS FOR CONDUCTING A JOB HAZARD ANALYSIS</vt:lpstr>
      <vt:lpstr>INSTRUCTIONS FOR CONDUCTING A JOB HAZARD ANALYSIS</vt:lpstr>
      <vt:lpstr>INSTRUCTIONS FOR CONDUCTING A JOB HAZARD ANALYSIS</vt:lpstr>
      <vt:lpstr>Assign Actions</vt:lpstr>
      <vt:lpstr>Assign Actions</vt:lpstr>
      <vt:lpstr>INSTRUCTIONS FOR CONDUCTING A JOB HAZARD ANALYSIS</vt:lpstr>
      <vt:lpstr>INSTRUCTIONS FOR CONDUCTING A JOB HAZARD ANALYSIS</vt:lpstr>
      <vt:lpstr>INSTRUCTIONS FOR CONDUCTING A JOB HAZARD ANALYSIS</vt:lpstr>
      <vt:lpstr>PowerPoint Presentation</vt:lpstr>
      <vt:lpstr>Summary – JSA Training Steps</vt:lpstr>
      <vt:lpstr>    -End of Presentation-  HAVE A    SAFE     AND            FRUITFUL         DAY!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2016-05-01T03:37:28Z</dcterms:created>
  <dcterms:modified xsi:type="dcterms:W3CDTF">2017-05-11T11:52:25Z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TC034605089991</vt:lpwstr>
  </property>
</Properties>
</file>