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71" r:id="rId10"/>
    <p:sldId id="272" r:id="rId11"/>
    <p:sldId id="273" r:id="rId12"/>
    <p:sldId id="268" r:id="rId13"/>
    <p:sldId id="266" r:id="rId14"/>
    <p:sldId id="265" r:id="rId15"/>
    <p:sldId id="267" r:id="rId16"/>
    <p:sldId id="264" r:id="rId17"/>
    <p:sldId id="26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3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94BF7-A3C8-49FE-926E-6D2D0A96CCA2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C59A9-F0D7-4B2D-BA5C-38055B822D4B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418009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1016268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63382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2062453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1060488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1783199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15929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226510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4158237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1996646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2783317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558281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38773-8080-41E7-9F9B-3BF3F9AE5A80}" type="datetimeFigureOut">
              <a:rPr lang="en-PH" smtClean="0"/>
              <a:pPr/>
              <a:t>5/6/2017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8F8AB-2062-411A-BA2E-1F4CB310AABA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xmlns="" val="3730091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sz="3600" b="1" dirty="0">
                <a:latin typeface="Bodoni MT" panose="02070603080606020203" pitchFamily="18" charset="0"/>
              </a:rPr>
              <a:t>Basic Occupational Safety and Health (BOSH)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3377" y="3602038"/>
            <a:ext cx="8606671" cy="2468824"/>
          </a:xfrm>
        </p:spPr>
        <p:txBody>
          <a:bodyPr>
            <a:normAutofit/>
          </a:bodyPr>
          <a:lstStyle/>
          <a:p>
            <a:pPr algn="l"/>
            <a:r>
              <a:rPr lang="en-PH" sz="1800" dirty="0">
                <a:latin typeface="Bodoni MT" panose="02070603080606020203" pitchFamily="18" charset="0"/>
              </a:rPr>
              <a:t>Presented by:</a:t>
            </a:r>
          </a:p>
          <a:p>
            <a:pPr algn="l"/>
            <a:r>
              <a:rPr lang="en-PH" sz="1800" b="1" dirty="0" smtClean="0">
                <a:latin typeface="Bodoni MT" panose="02070603080606020203" pitchFamily="18" charset="0"/>
              </a:rPr>
              <a:t>Dexter T. </a:t>
            </a:r>
            <a:r>
              <a:rPr lang="en-PH" sz="1800" b="1" dirty="0" err="1" smtClean="0">
                <a:latin typeface="Bodoni MT" panose="02070603080606020203" pitchFamily="18" charset="0"/>
              </a:rPr>
              <a:t>Manigbas</a:t>
            </a:r>
            <a:r>
              <a:rPr lang="en-PH" sz="1800" b="1" dirty="0" smtClean="0">
                <a:latin typeface="Bodoni MT" panose="02070603080606020203" pitchFamily="18" charset="0"/>
              </a:rPr>
              <a:t>, RN, OHN</a:t>
            </a:r>
            <a:endParaRPr lang="en-PH" sz="1800" b="1" dirty="0">
              <a:latin typeface="Bodoni MT" panose="02070603080606020203" pitchFamily="18" charset="0"/>
            </a:endParaRPr>
          </a:p>
          <a:p>
            <a:pPr algn="l"/>
            <a:r>
              <a:rPr lang="en-PH" sz="1600" dirty="0">
                <a:latin typeface="Bodoni MT" panose="02070603080606020203" pitchFamily="18" charset="0"/>
              </a:rPr>
              <a:t>Accredited Occupational Safety &amp; Health </a:t>
            </a:r>
            <a:r>
              <a:rPr lang="en-PH" sz="1600" dirty="0" smtClean="0">
                <a:latin typeface="Bodoni MT" panose="02070603080606020203" pitchFamily="18" charset="0"/>
              </a:rPr>
              <a:t>Practitioner in Construction</a:t>
            </a:r>
            <a:endParaRPr lang="en-PH" sz="1600" dirty="0">
              <a:latin typeface="Bodoni MT" panose="02070603080606020203" pitchFamily="18" charset="0"/>
            </a:endParaRPr>
          </a:p>
          <a:p>
            <a:pPr algn="l"/>
            <a:r>
              <a:rPr lang="en-PH" sz="1600" dirty="0">
                <a:latin typeface="Bodoni MT" panose="02070603080606020203" pitchFamily="18" charset="0"/>
              </a:rPr>
              <a:t>Pollution Control </a:t>
            </a:r>
            <a:r>
              <a:rPr lang="en-PH" sz="1600" dirty="0" smtClean="0">
                <a:latin typeface="Bodoni MT" panose="02070603080606020203" pitchFamily="18" charset="0"/>
              </a:rPr>
              <a:t>Officer - DENR</a:t>
            </a:r>
            <a:endParaRPr lang="en-PH" sz="1600" dirty="0">
              <a:latin typeface="Bodoni MT" panose="02070603080606020203" pitchFamily="18" charset="0"/>
            </a:endParaRPr>
          </a:p>
          <a:p>
            <a:pPr algn="l"/>
            <a:r>
              <a:rPr lang="en-PH" sz="1600" dirty="0" smtClean="0">
                <a:latin typeface="Bodoni MT" panose="02070603080606020203" pitchFamily="18" charset="0"/>
              </a:rPr>
              <a:t>Accredited Fire Safety Practitioner  - BFP</a:t>
            </a:r>
            <a:endParaRPr lang="en-PH" sz="1600" dirty="0">
              <a:latin typeface="Bodoni MT" panose="02070603080606020203" pitchFamily="18" charset="0"/>
            </a:endParaRPr>
          </a:p>
          <a:p>
            <a:pPr algn="l"/>
            <a:r>
              <a:rPr lang="en-PH" sz="1600" dirty="0" smtClean="0">
                <a:latin typeface="Bodoni MT" panose="02070603080606020203" pitchFamily="18" charset="0"/>
              </a:rPr>
              <a:t>Certified OSH Trainer</a:t>
            </a:r>
            <a:endParaRPr lang="en-PH" sz="1600" dirty="0">
              <a:latin typeface="Bodoni MT" panose="02070603080606020203" pitchFamily="18" charset="0"/>
            </a:endParaRPr>
          </a:p>
          <a:p>
            <a:pPr algn="l"/>
            <a:endParaRPr lang="en-PH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279735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LOCAL OSH figure from ISLE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The most common type of occupational disease affecting workers in 2011 and 2013 was back pain which accounted for 35.5% (30,374) and 31.6% (54,244), respectively.</a:t>
            </a:r>
          </a:p>
        </p:txBody>
      </p:sp>
    </p:spTree>
    <p:extLst>
      <p:ext uri="{BB962C8B-B14F-4D97-AF65-F5344CB8AC3E}">
        <p14:creationId xmlns:p14="http://schemas.microsoft.com/office/powerpoint/2010/main" xmlns="" val="4695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LOCAL OSH figure from ISLE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29938" y="1706251"/>
            <a:ext cx="8521831" cy="463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111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GLOBAL OSH Figure from ILO, WHO &amp; UN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lvl="0"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Estimated that there are 270 million occupational accidents and 160 million occupational diseases every year throughout the world – and these are recognized as relatively conservative estimates due to probable under-reporting.</a:t>
            </a:r>
          </a:p>
          <a:p>
            <a:pPr marL="0" lv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lv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lv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74257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GLOBAL OSH Figure from ILO, WHO &amp; UN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lv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lv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64190"/>
            <a:ext cx="9144000" cy="445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834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GLOBAL OSH Figure from ILO, WHO &amp; UN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ILO</a:t>
            </a:r>
          </a:p>
          <a:p>
            <a:pPr marL="0" lv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Every 15 seconds, a worker dies from a work-related accident or disease.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Every 15 seconds, 153 workers have a work-related accident.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Every day, 6,300 people die as a result of occupational accidents or work-related diseases – more than 2.3 million deaths per year.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317 million accidents occur on the job annually</a:t>
            </a:r>
          </a:p>
          <a:p>
            <a:pPr lvl="1" algn="just">
              <a:buFont typeface="Wingdings" panose="05000000000000000000" pitchFamily="2" charset="2"/>
              <a:buChar char="§"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339820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GLOBAL OSH Figure from ILO, WHO &amp; UN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WHO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386,000 deaths each year from exposure to airborne particulates. (Asthma: 38,000; COPD*: 318,000; pneumoconiosis: 30,000). This amounts to nearly 6.6 million daily(asthma: 1, 621, 000; COPD: 3, 733, 000, pneumoconiosis: 1, 288,000) due to exposure to occupational airborne particulates.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152,000 deaths per year from carcinogens in the workplace. (Lung cancer: 102,000; </a:t>
            </a:r>
            <a:r>
              <a:rPr lang="en-PH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leukaemia</a:t>
            </a: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: 7,000; malignant mesothelioma: 43,000)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37% of Lower Back Pain is attributed to occupation.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388967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Common Issues Encounter in OSH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lvl="0" algn="just"/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Inadequate number of trained Occupational Safety and Health Personnel</a:t>
            </a:r>
          </a:p>
          <a:p>
            <a:pPr lvl="0" algn="just"/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Absence of strict penalties.</a:t>
            </a:r>
          </a:p>
          <a:p>
            <a:pPr lvl="0" algn="just"/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Weak enforcement of OSH Laws.</a:t>
            </a:r>
          </a:p>
          <a:p>
            <a:pPr lvl="0" algn="just"/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Fragmented OSH Administration and Enforcement.</a:t>
            </a:r>
          </a:p>
          <a:p>
            <a:pPr lvl="0" algn="just"/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Public Apathy on OSH concerns.</a:t>
            </a:r>
          </a:p>
          <a:p>
            <a:pPr lvl="0" algn="just"/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Low priority on OSH concerns by both management and labor.</a:t>
            </a:r>
          </a:p>
          <a:p>
            <a:pPr marL="0" lvl="0" indent="0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135733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Common Issues Encounter in OSH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lvl="0" algn="just"/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Lack in information and education dissemination and Implementation in vulnerable sector.</a:t>
            </a:r>
          </a:p>
          <a:p>
            <a:pPr lvl="0" algn="just"/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Few companies submit the reportorial requirements on OSH.</a:t>
            </a:r>
          </a:p>
          <a:p>
            <a:pPr lvl="0" algn="just"/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Emerging issues such as women workers issues, child labor OSH, informal sector OSH, agricultural, schools, call center industry and lifestyle diseases.</a:t>
            </a:r>
          </a:p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329568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683803"/>
            <a:ext cx="8128261" cy="1234911"/>
          </a:xfrm>
        </p:spPr>
        <p:txBody>
          <a:bodyPr/>
          <a:lstStyle/>
          <a:p>
            <a:r>
              <a:rPr lang="en-P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INTRODUCTION TO OSH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The Labor Code of the Philippines (PD 442) the legal framework of OSH enacted in 1974.</a:t>
            </a:r>
          </a:p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Book IV is devoted to prevention and compensation of work-related injuries and illness.</a:t>
            </a:r>
          </a:p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OSH Standard was formulated in 1978 in compliance to constitutional mandate to safeguard the workers social and economic well-being as well as physical safety and health.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7805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683803"/>
            <a:ext cx="8128261" cy="1234911"/>
          </a:xfrm>
        </p:spPr>
        <p:txBody>
          <a:bodyPr/>
          <a:lstStyle/>
          <a:p>
            <a:r>
              <a:rPr lang="en-P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INTRODUCTION TO OSH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The revision took place on 1989 when DOLE Secretary APPROVED under his authority in Article 162 of the Labor Code of the Philippines.</a:t>
            </a:r>
          </a:p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Study of Health &amp; Safety involves the study of many different subjects including sciences (chemistry, physics, biology, health) engineering, psychology, sociology and laws.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39288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GLOBAL AND LOCAL OCCUPATIONAL SAFETY &amp; HEALTH SITUATION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Objectives</a:t>
            </a:r>
          </a:p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The aim of this module is to:</a:t>
            </a:r>
          </a:p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• Give awareness on the current local and international OSH situation.</a:t>
            </a:r>
          </a:p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• Discuss the present issues in OSH.</a:t>
            </a:r>
          </a:p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389923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LOCAL OSH figure from ISLE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The ISLE is a nationwide survey covering 8,399 establishments with 20 or more workers in 69 industry groups. </a:t>
            </a:r>
          </a:p>
          <a:p>
            <a:pPr marL="0" indent="0" algn="just">
              <a:buNone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It generates statistics on employment of specific groups of workers; occupational shortages and surpluses; training of workers; productivity improvement and gain sharing practices; occupational safety and health practices; occupational injuries and diseases; and labor cost of employees that can be used as basis for policy and program formulation and evaluation.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392516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LOCAL OSH figure from ISLE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205" y="1828800"/>
            <a:ext cx="8363931" cy="447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436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LOCAL OSH figure from ISLE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Superficial injuries and open wounds were the most common types of occupational injuries in 2011 and 2013.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Wrist and hand are the most injured parts of the body.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The top three agents of occupational injuries in 2013 were hand tools (24.1%); machines and equipment (24.0%); and materials and objects (22.3%). 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217381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LOCAL OSH figure from ISLE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205" y="1918714"/>
            <a:ext cx="8363931" cy="4274696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P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Stepping on, striking against or struck by objects, excluding falling objects - the main cause of occupational injuries.</a:t>
            </a:r>
          </a:p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  <a:p>
            <a:pPr marL="0" indent="0" algn="just">
              <a:buNone/>
            </a:pPr>
            <a:endParaRPr lang="en-P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" panose="02070603080606020203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9356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9144000" cy="10302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938" y="593889"/>
            <a:ext cx="8128261" cy="1324825"/>
          </a:xfrm>
        </p:spPr>
        <p:txBody>
          <a:bodyPr>
            <a:normAutofit/>
          </a:bodyPr>
          <a:lstStyle/>
          <a:p>
            <a:r>
              <a:rPr lang="en-P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" panose="02070603080606020203" pitchFamily="18" charset="0"/>
              </a:rPr>
              <a:t>LOCAL OSH figure from ISLE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9939" y="1725105"/>
            <a:ext cx="8521830" cy="480767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0934" y="-150829"/>
            <a:ext cx="1734531" cy="31093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098384" y="6447934"/>
            <a:ext cx="17533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BOSH PPT.V1</a:t>
            </a:r>
          </a:p>
        </p:txBody>
      </p:sp>
    </p:spTree>
    <p:extLst>
      <p:ext uri="{BB962C8B-B14F-4D97-AF65-F5344CB8AC3E}">
        <p14:creationId xmlns:p14="http://schemas.microsoft.com/office/powerpoint/2010/main" xmlns="" val="375847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</TotalTime>
  <Words>778</Words>
  <Application>Microsoft Office PowerPoint</Application>
  <PresentationFormat>On-screen Show (4:3)</PresentationFormat>
  <Paragraphs>88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Basic Occupational Safety and Health (BOSH)</vt:lpstr>
      <vt:lpstr>INTRODUCTION TO OSH</vt:lpstr>
      <vt:lpstr>INTRODUCTION TO OSH</vt:lpstr>
      <vt:lpstr>GLOBAL AND LOCAL OCCUPATIONAL SAFETY &amp; HEALTH SITUATION</vt:lpstr>
      <vt:lpstr>LOCAL OSH figure from ISLE</vt:lpstr>
      <vt:lpstr>LOCAL OSH figure from ISLE</vt:lpstr>
      <vt:lpstr>LOCAL OSH figure from ISLE</vt:lpstr>
      <vt:lpstr>LOCAL OSH figure from ISLE</vt:lpstr>
      <vt:lpstr>LOCAL OSH figure from ISLE</vt:lpstr>
      <vt:lpstr>LOCAL OSH figure from ISLE</vt:lpstr>
      <vt:lpstr>LOCAL OSH figure from ISLE</vt:lpstr>
      <vt:lpstr>GLOBAL OSH Figure from ILO, WHO &amp; UN</vt:lpstr>
      <vt:lpstr>GLOBAL OSH Figure from ILO, WHO &amp; UN</vt:lpstr>
      <vt:lpstr>GLOBAL OSH Figure from ILO, WHO &amp; UN</vt:lpstr>
      <vt:lpstr>GLOBAL OSH Figure from ILO, WHO &amp; UN</vt:lpstr>
      <vt:lpstr>Common Issues Encounter in OSH</vt:lpstr>
      <vt:lpstr>Common Issues Encounter in OSH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ERWIN</dc:creator>
  <cp:lastModifiedBy>ECSCI-PC</cp:lastModifiedBy>
  <cp:revision>14</cp:revision>
  <dcterms:created xsi:type="dcterms:W3CDTF">2017-03-08T14:16:17Z</dcterms:created>
  <dcterms:modified xsi:type="dcterms:W3CDTF">2017-05-06T17:16:32Z</dcterms:modified>
</cp:coreProperties>
</file>