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38"/>
  </p:notesMasterIdLst>
  <p:handoutMasterIdLst>
    <p:handoutMasterId r:id="rId39"/>
  </p:handoutMasterIdLst>
  <p:sldIdLst>
    <p:sldId id="265" r:id="rId3"/>
    <p:sldId id="273" r:id="rId4"/>
    <p:sldId id="319" r:id="rId5"/>
    <p:sldId id="320" r:id="rId6"/>
    <p:sldId id="321" r:id="rId7"/>
    <p:sldId id="322" r:id="rId8"/>
    <p:sldId id="323" r:id="rId9"/>
    <p:sldId id="325" r:id="rId10"/>
    <p:sldId id="326" r:id="rId11"/>
    <p:sldId id="327" r:id="rId12"/>
    <p:sldId id="324" r:id="rId13"/>
    <p:sldId id="328" r:id="rId14"/>
    <p:sldId id="331" r:id="rId15"/>
    <p:sldId id="329" r:id="rId16"/>
    <p:sldId id="330" r:id="rId17"/>
    <p:sldId id="332" r:id="rId18"/>
    <p:sldId id="333" r:id="rId19"/>
    <p:sldId id="334" r:id="rId20"/>
    <p:sldId id="335" r:id="rId21"/>
    <p:sldId id="336" r:id="rId22"/>
    <p:sldId id="337" r:id="rId23"/>
    <p:sldId id="338" r:id="rId24"/>
    <p:sldId id="339" r:id="rId25"/>
    <p:sldId id="340" r:id="rId26"/>
    <p:sldId id="341" r:id="rId27"/>
    <p:sldId id="342" r:id="rId28"/>
    <p:sldId id="343" r:id="rId29"/>
    <p:sldId id="344" r:id="rId30"/>
    <p:sldId id="345" r:id="rId31"/>
    <p:sldId id="346" r:id="rId32"/>
    <p:sldId id="347" r:id="rId33"/>
    <p:sldId id="348" r:id="rId34"/>
    <p:sldId id="349" r:id="rId35"/>
    <p:sldId id="350" r:id="rId36"/>
    <p:sldId id="318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B301B821-A1FF-4177-AEE7-76D212191A0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3" d="100"/>
          <a:sy n="63" d="100"/>
        </p:scale>
        <p:origin x="-138" y="-3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3" d="100"/>
          <a:sy n="63" d="100"/>
        </p:scale>
        <p:origin x="1986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EA5F0D-C1DC-412F-A146-DDB3A74B588F}" type="datetimeFigureOut">
              <a:rPr lang="en-US"/>
              <a:t>4/23/2017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AE14B8-3CC9-472D-9BC5-A84D80684DE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778275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CDE508-72C8-4AB5-AA9C-1584D31690E0}" type="datetimeFigureOut">
              <a:rPr lang="en-US"/>
              <a:t>4/23/2017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B667E1-E601-4AAF-B95C-B25720D70A60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111367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un rising over grassy hills" title="Slide Design Pictur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" y="0"/>
            <a:ext cx="12188699" cy="47993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 bwMode="ltGray">
          <a:xfrm>
            <a:off x="-2" y="4754880"/>
            <a:ext cx="12192002" cy="2103120"/>
          </a:xfrm>
          <a:prstGeom prst="rect">
            <a:avLst/>
          </a:prstGeom>
          <a:gradFill flip="none" rotWithShape="1">
            <a:gsLst>
              <a:gs pos="100000">
                <a:schemeClr val="tx2">
                  <a:lumMod val="75000"/>
                </a:schemeClr>
              </a:gs>
              <a:gs pos="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/>
              <a:ea typeface="+mn-ea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 bwMode="white">
          <a:xfrm>
            <a:off x="-127" y="4724400"/>
            <a:ext cx="12188826" cy="76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3999" y="4800600"/>
            <a:ext cx="9144002" cy="1143000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2413" y="5943600"/>
            <a:ext cx="9144002" cy="7620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000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382882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Alternate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ltGray">
          <a:xfrm>
            <a:off x="0" y="0"/>
            <a:ext cx="4873752" cy="6858000"/>
          </a:xfrm>
          <a:prstGeom prst="rect">
            <a:avLst/>
          </a:prstGeom>
          <a:gradFill flip="none" rotWithShape="1">
            <a:gsLst>
              <a:gs pos="100000">
                <a:schemeClr val="tx2">
                  <a:lumMod val="75000"/>
                </a:schemeClr>
              </a:gs>
              <a:gs pos="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0412" y="2362200"/>
            <a:ext cx="3200400" cy="1990725"/>
          </a:xfrm>
        </p:spPr>
        <p:txBody>
          <a:bodyPr anchor="b">
            <a:normAutofit/>
          </a:bodyPr>
          <a:lstStyle>
            <a:lvl1pPr>
              <a:defRPr sz="34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62892" y="685800"/>
            <a:ext cx="6370320" cy="5486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0412" y="4367308"/>
            <a:ext cx="3200400" cy="1622012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E583DDF-CA54-461A-A486-592D2374C532}" type="datetimeFigureOut">
              <a:rPr lang="en-US"/>
              <a:pPr/>
              <a:t>4/23/2017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A8D9AD5-F248-4919-864A-CFD76CC027D6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6930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ltGray">
          <a:xfrm>
            <a:off x="7315200" y="0"/>
            <a:ext cx="4873752" cy="6858000"/>
          </a:xfrm>
          <a:prstGeom prst="rect">
            <a:avLst/>
          </a:prstGeom>
          <a:gradFill flip="none" rotWithShape="1">
            <a:gsLst>
              <a:gs pos="100000">
                <a:schemeClr val="tx2">
                  <a:lumMod val="75000"/>
                </a:schemeClr>
              </a:gs>
              <a:gs pos="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3214" y="2362200"/>
            <a:ext cx="3200400" cy="1993392"/>
          </a:xfrm>
        </p:spPr>
        <p:txBody>
          <a:bodyPr anchor="b">
            <a:normAutofit/>
          </a:bodyPr>
          <a:lstStyle>
            <a:lvl1pPr>
              <a:defRPr sz="34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7315200" cy="6858000"/>
          </a:xfrm>
          <a:solidFill>
            <a:schemeClr val="bg2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32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23214" y="4355592"/>
            <a:ext cx="3200400" cy="1644614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en-US"/>
              <a:t>4/23/2017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7173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en-US"/>
              <a:t>4/23/2017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38572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274638"/>
            <a:ext cx="2628900" cy="58975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274638"/>
            <a:ext cx="7734300" cy="58975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en-US"/>
              <a:t>4/23/2017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51558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en-US"/>
              <a:t>4/23/2017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59342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>
            <a:off x="0" y="0"/>
            <a:ext cx="12188826" cy="457200"/>
          </a:xfrm>
          <a:prstGeom prst="rect">
            <a:avLst/>
          </a:prstGeom>
          <a:gradFill flip="none" rotWithShape="1">
            <a:gsLst>
              <a:gs pos="100000">
                <a:schemeClr val="tx2">
                  <a:lumMod val="75000"/>
                </a:schemeClr>
              </a:gs>
              <a:gs pos="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/>
            </a:endParaRPr>
          </a:p>
        </p:txBody>
      </p:sp>
      <p:sp>
        <p:nvSpPr>
          <p:cNvPr id="8" name="Rectangle 7"/>
          <p:cNvSpPr/>
          <p:nvPr/>
        </p:nvSpPr>
        <p:spPr bwMode="white">
          <a:xfrm>
            <a:off x="-1" y="411480"/>
            <a:ext cx="12188826" cy="457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1143000"/>
            <a:ext cx="9144000" cy="2667000"/>
          </a:xfrm>
        </p:spPr>
        <p:txBody>
          <a:bodyPr anchor="b">
            <a:normAutofit/>
          </a:bodyPr>
          <a:lstStyle>
            <a:lvl1pPr algn="ctr">
              <a:defRPr sz="52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3810000"/>
            <a:ext cx="9144000" cy="1143000"/>
          </a:xfrm>
        </p:spPr>
        <p:txBody>
          <a:bodyPr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2400" cap="none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en-US"/>
              <a:t>4/23/2017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158437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lternate 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1143000"/>
            <a:ext cx="9144000" cy="2667000"/>
          </a:xfrm>
        </p:spPr>
        <p:txBody>
          <a:bodyPr anchor="b">
            <a:normAutofit/>
          </a:bodyPr>
          <a:lstStyle>
            <a:lvl1pPr algn="ctr">
              <a:defRPr sz="52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3" y="3810000"/>
            <a:ext cx="9144000" cy="1143000"/>
          </a:xfrm>
        </p:spPr>
        <p:txBody>
          <a:bodyPr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E583DDF-CA54-461A-A486-592D2374C532}" type="datetimeFigureOut">
              <a:rPr lang="en-US"/>
              <a:pPr/>
              <a:t>4/23/2017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A8D9AD5-F248-4919-864A-CFD76CC027D6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043280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41120" y="1901952"/>
            <a:ext cx="4572000" cy="412394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78880" y="1901952"/>
            <a:ext cx="4572000" cy="412394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7D43D-6574-4C7B-808D-C6C12215A4D4}" type="datetimeFigureOut">
              <a:rPr lang="en-US"/>
              <a:t>4/23/2017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CE5F2-81AA-4605-B028-6FBA391056A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17078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1837464"/>
            <a:ext cx="4572000" cy="766588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200" b="0" cap="none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1120" y="2740732"/>
            <a:ext cx="4572000" cy="328884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78880" y="1837464"/>
            <a:ext cx="4572000" cy="766588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200" b="0" cap="none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78880" y="2740732"/>
            <a:ext cx="4572000" cy="328884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en-US"/>
              <a:t>4/23/2017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57080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en-US"/>
              <a:t>4/23/2017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42011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E583DDF-CA54-461A-A486-592D2374C532}" type="datetimeFigureOut">
              <a:rPr lang="en-US"/>
              <a:pPr/>
              <a:t>4/23/2017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A8D9AD5-F248-4919-864A-CFD76CC027D6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59003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0412" y="2362200"/>
            <a:ext cx="3200400" cy="1990725"/>
          </a:xfrm>
        </p:spPr>
        <p:txBody>
          <a:bodyPr anchor="b">
            <a:normAutofit/>
          </a:bodyPr>
          <a:lstStyle>
            <a:lvl1pPr>
              <a:defRPr sz="3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4212" y="685800"/>
            <a:ext cx="7239001" cy="5486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0412" y="4367308"/>
            <a:ext cx="3200400" cy="1622012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en-US"/>
              <a:t>4/23/2017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35946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>
            <a:off x="1587" y="6583680"/>
            <a:ext cx="12188826" cy="274320"/>
          </a:xfrm>
          <a:prstGeom prst="rect">
            <a:avLst/>
          </a:prstGeom>
          <a:gradFill flip="none" rotWithShape="1">
            <a:gsLst>
              <a:gs pos="100000">
                <a:schemeClr val="tx2">
                  <a:lumMod val="75000"/>
                </a:schemeClr>
              </a:gs>
              <a:gs pos="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/>
            </a:endParaRPr>
          </a:p>
        </p:txBody>
      </p:sp>
      <p:sp>
        <p:nvSpPr>
          <p:cNvPr id="8" name="Rectangle 7"/>
          <p:cNvSpPr/>
          <p:nvPr/>
        </p:nvSpPr>
        <p:spPr bwMode="white">
          <a:xfrm>
            <a:off x="1587" y="6583680"/>
            <a:ext cx="12188826" cy="457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41120" y="467360"/>
            <a:ext cx="9509760" cy="12334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1901952"/>
            <a:ext cx="9509760" cy="41276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75776" y="6601968"/>
            <a:ext cx="96012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2"/>
                </a:solidFill>
              </a:defRPr>
            </a:lvl1pPr>
          </a:lstStyle>
          <a:p>
            <a:fld id="{9E583DDF-CA54-461A-A486-592D2374C532}" type="datetimeFigureOut">
              <a:rPr lang="en-US"/>
              <a:pPr/>
              <a:t>4/23/2017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41120" y="6601968"/>
            <a:ext cx="7159752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cap="all" baseline="0">
                <a:solidFill>
                  <a:schemeClr val="bg2"/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10800" y="6601968"/>
            <a:ext cx="64008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2"/>
                </a:solidFill>
              </a:defRPr>
            </a:lvl1pPr>
          </a:lstStyle>
          <a:p>
            <a:fld id="{CA8D9AD5-F248-4919-864A-CFD76CC027D6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63760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2" r:id="rId4"/>
    <p:sldLayoutId id="2147483661" r:id="rId5"/>
    <p:sldLayoutId id="2147483653" r:id="rId6"/>
    <p:sldLayoutId id="2147483654" r:id="rId7"/>
    <p:sldLayoutId id="2147483655" r:id="rId8"/>
    <p:sldLayoutId id="2147483656" r:id="rId9"/>
    <p:sldLayoutId id="2147483663" r:id="rId10"/>
    <p:sldLayoutId id="2147483657" r:id="rId11"/>
    <p:sldLayoutId id="2147483658" r:id="rId12"/>
    <p:sldLayoutId id="2147483659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Font typeface="Arial" pitchFamily="34" charset="0"/>
        <a:buNone/>
        <a:defRPr sz="3400" kern="1200">
          <a:solidFill>
            <a:schemeClr val="tx2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tx2"/>
        </a:buClr>
        <a:buSzPct val="100000"/>
        <a:buFont typeface="Arial" pitchFamily="34" charset="0"/>
        <a:buChar char="▪"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2"/>
        </a:buClr>
        <a:buSzPct val="100000"/>
        <a:buFont typeface="Arial" pitchFamily="34" charset="0"/>
        <a:buChar char="▪"/>
        <a:defRPr sz="18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tx2"/>
        </a:buClr>
        <a:buSzPct val="100000"/>
        <a:buFont typeface="Arial" pitchFamily="34" charset="0"/>
        <a:buChar char="▪"/>
        <a:defRPr sz="1600" kern="1200">
          <a:solidFill>
            <a:schemeClr val="tx2"/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tx2"/>
        </a:buClr>
        <a:buSzPct val="100000"/>
        <a:buFont typeface="Arial" pitchFamily="34" charset="0"/>
        <a:buChar char="▪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tx2"/>
        </a:buClr>
        <a:buSzPct val="100000"/>
        <a:buFont typeface="Arial" pitchFamily="34" charset="0"/>
        <a:buChar char="▪"/>
        <a:defRPr sz="1400" kern="1200">
          <a:solidFill>
            <a:schemeClr val="tx2"/>
          </a:solidFill>
          <a:latin typeface="+mn-lt"/>
          <a:ea typeface="+mn-ea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▪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▪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▪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▪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7998" y="147917"/>
            <a:ext cx="9144002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en-US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en-US" sz="2700" dirty="0" smtClean="0">
                <a:solidFill>
                  <a:schemeClr val="bg2">
                    <a:lumMod val="10000"/>
                  </a:schemeClr>
                </a:solidFill>
                <a:latin typeface="Arial Black" panose="020B0A04020102020204" pitchFamily="34" charset="0"/>
              </a:rPr>
              <a:t>RBA – EHS CONSULTANCY TRAINING SERVICES</a:t>
            </a:r>
            <a:r>
              <a:rPr lang="en-US" sz="2700" dirty="0" smtClean="0">
                <a:solidFill>
                  <a:schemeClr val="bg2">
                    <a:lumMod val="1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2700" dirty="0" smtClean="0">
                <a:solidFill>
                  <a:schemeClr val="bg2">
                    <a:lumMod val="10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en-US" sz="2700" dirty="0" smtClean="0">
                <a:solidFill>
                  <a:schemeClr val="bg2">
                    <a:lumMod val="10000"/>
                  </a:schemeClr>
                </a:solidFill>
                <a:latin typeface="Arial Black" panose="020B0A04020102020204" pitchFamily="34" charset="0"/>
              </a:rPr>
            </a:br>
            <a:r>
              <a:rPr lang="en-US" sz="2700" dirty="0" smtClean="0">
                <a:solidFill>
                  <a:schemeClr val="bg2">
                    <a:lumMod val="10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en-US" sz="2700" dirty="0" smtClean="0">
                <a:solidFill>
                  <a:schemeClr val="bg2">
                    <a:lumMod val="10000"/>
                  </a:schemeClr>
                </a:solidFill>
                <a:latin typeface="Arial Black" panose="020B0A04020102020204" pitchFamily="34" charset="0"/>
              </a:rPr>
            </a:br>
            <a:r>
              <a:rPr lang="en-US" sz="2700" dirty="0" smtClean="0">
                <a:solidFill>
                  <a:schemeClr val="bg2">
                    <a:lumMod val="10000"/>
                  </a:schemeClr>
                </a:solidFill>
                <a:latin typeface="Arial Black" panose="020B0A04020102020204" pitchFamily="34" charset="0"/>
              </a:rPr>
              <a:t>HUMAN ELEMENTS IN SAFETY</a:t>
            </a:r>
            <a:endParaRPr lang="en-US" sz="2700" dirty="0">
              <a:solidFill>
                <a:schemeClr val="bg2">
                  <a:lumMod val="1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0" y="4814046"/>
            <a:ext cx="9144002" cy="1936377"/>
          </a:xfrm>
        </p:spPr>
        <p:txBody>
          <a:bodyPr>
            <a:normAutofit/>
          </a:bodyPr>
          <a:lstStyle/>
          <a:p>
            <a:pPr algn="l"/>
            <a:r>
              <a:rPr lang="en-US" sz="2400" b="1" dirty="0" smtClean="0">
                <a:solidFill>
                  <a:schemeClr val="bg1">
                    <a:lumMod val="95000"/>
                  </a:schemeClr>
                </a:solidFill>
              </a:rPr>
              <a:t>DEXTER T. MANIGBAS, RN, OSHP</a:t>
            </a:r>
            <a:endParaRPr lang="en-US" sz="2400" b="1" dirty="0" smtClean="0">
              <a:solidFill>
                <a:schemeClr val="bg1">
                  <a:lumMod val="95000"/>
                </a:schemeClr>
              </a:solidFill>
            </a:endParaRPr>
          </a:p>
          <a:p>
            <a:pPr algn="l"/>
            <a:r>
              <a:rPr lang="en-US" sz="1600" b="1" i="1" dirty="0" smtClean="0">
                <a:solidFill>
                  <a:schemeClr val="bg1">
                    <a:lumMod val="95000"/>
                  </a:schemeClr>
                </a:solidFill>
              </a:rPr>
              <a:t>ACCREDITED OCCUPATIONAL HEALTH &amp; SAFETY PRACTITIONER</a:t>
            </a:r>
          </a:p>
          <a:p>
            <a:pPr algn="l"/>
            <a:r>
              <a:rPr lang="en-US" sz="1600" b="1" i="1" dirty="0" smtClean="0">
                <a:solidFill>
                  <a:schemeClr val="bg1">
                    <a:lumMod val="95000"/>
                  </a:schemeClr>
                </a:solidFill>
              </a:rPr>
              <a:t>ACCREDITED FIRE SAFETY PRACTITIONER - BFP</a:t>
            </a:r>
            <a:endParaRPr lang="en-US" sz="1600" b="1" i="1" dirty="0" smtClean="0">
              <a:solidFill>
                <a:schemeClr val="bg1">
                  <a:lumMod val="95000"/>
                </a:schemeClr>
              </a:solidFill>
            </a:endParaRPr>
          </a:p>
          <a:p>
            <a:pPr algn="l"/>
            <a:r>
              <a:rPr lang="en-US" sz="1600" b="1" i="1" dirty="0" smtClean="0">
                <a:solidFill>
                  <a:schemeClr val="bg1">
                    <a:lumMod val="95000"/>
                  </a:schemeClr>
                </a:solidFill>
              </a:rPr>
              <a:t>ACCREDITED POLLUTION CONTROL OFFICER - DENR</a:t>
            </a:r>
            <a:endParaRPr lang="en-US" sz="1600" b="1" i="1" dirty="0" smtClean="0">
              <a:solidFill>
                <a:schemeClr val="bg1">
                  <a:lumMod val="95000"/>
                </a:schemeClr>
              </a:solidFill>
            </a:endParaRPr>
          </a:p>
          <a:p>
            <a:pPr algn="l"/>
            <a:r>
              <a:rPr lang="en-US" sz="1600" b="1" i="1" dirty="0" smtClean="0">
                <a:solidFill>
                  <a:schemeClr val="bg1">
                    <a:lumMod val="95000"/>
                  </a:schemeClr>
                </a:solidFill>
              </a:rPr>
              <a:t>CERTIFIED OSH TRAINER</a:t>
            </a:r>
            <a:endParaRPr lang="en-US" sz="1600" b="1" i="1" dirty="0" smtClean="0">
              <a:solidFill>
                <a:schemeClr val="bg1">
                  <a:lumMod val="95000"/>
                </a:schemeClr>
              </a:solidFill>
            </a:endParaRPr>
          </a:p>
          <a:p>
            <a:pPr algn="l"/>
            <a:endParaRPr lang="en-US" sz="1600" b="1" i="1" dirty="0" smtClean="0">
              <a:solidFill>
                <a:schemeClr val="bg1">
                  <a:lumMod val="95000"/>
                </a:schemeClr>
              </a:solidFill>
            </a:endParaRP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8875" y="4814046"/>
            <a:ext cx="2143125" cy="203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809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8576" y="265654"/>
            <a:ext cx="11214847" cy="635299"/>
          </a:xfrm>
        </p:spPr>
        <p:txBody>
          <a:bodyPr>
            <a:normAutofit/>
          </a:bodyPr>
          <a:lstStyle/>
          <a:p>
            <a:pPr algn="ctr"/>
            <a:r>
              <a:rPr lang="en-PH" sz="3600" b="1" dirty="0" smtClean="0">
                <a:latin typeface="Arial Black" panose="020B0A04020102020204" pitchFamily="34" charset="0"/>
              </a:rPr>
              <a:t>FACTORS AFFECTING HUMAN BEHAVIOR</a:t>
            </a:r>
            <a:endParaRPr lang="en-PH" sz="3600" b="1" dirty="0">
              <a:latin typeface="Arial Black" panose="020B0A040201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8575" y="1143000"/>
            <a:ext cx="11214847" cy="5338482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en-PH" sz="4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Work attitude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PH" sz="3200" dirty="0">
                <a:latin typeface="Arial" panose="020B0604020202020204" pitchFamily="34" charset="0"/>
                <a:cs typeface="Arial" panose="020B0604020202020204" pitchFamily="34" charset="0"/>
              </a:rPr>
              <a:t>ARE ENDURING REACTION TOWARDS PEOPLE, PLACES OR OBJECTS BASED  ON OUR BELIEFS &amp; EMOTIONAL FEELINGS</a:t>
            </a:r>
          </a:p>
          <a:p>
            <a:pPr marL="45720" indent="0">
              <a:buNone/>
            </a:pPr>
            <a:endParaRPr lang="en-PH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PH" sz="3200" dirty="0">
                <a:latin typeface="Arial" panose="020B0604020202020204" pitchFamily="34" charset="0"/>
                <a:cs typeface="Arial" panose="020B0604020202020204" pitchFamily="34" charset="0"/>
              </a:rPr>
              <a:t>TENDENCY TO REACT </a:t>
            </a:r>
            <a:endParaRPr lang="en-PH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buNone/>
            </a:pPr>
            <a:r>
              <a:rPr lang="en-PH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POSTIVELY </a:t>
            </a:r>
            <a:r>
              <a:rPr lang="en-PH" sz="3200" dirty="0">
                <a:latin typeface="Arial" panose="020B0604020202020204" pitchFamily="34" charset="0"/>
                <a:cs typeface="Arial" panose="020B0604020202020204" pitchFamily="34" charset="0"/>
              </a:rPr>
              <a:t>OR NEGATIVELY </a:t>
            </a:r>
          </a:p>
          <a:p>
            <a:pPr marL="45720" indent="0">
              <a:buNone/>
            </a:pPr>
            <a:r>
              <a:rPr lang="en-PH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PH" sz="3200" dirty="0">
                <a:latin typeface="Arial" panose="020B0604020202020204" pitchFamily="34" charset="0"/>
                <a:cs typeface="Arial" panose="020B0604020202020204" pitchFamily="34" charset="0"/>
              </a:rPr>
              <a:t>REGARD TO AN OBJECT</a:t>
            </a:r>
          </a:p>
          <a:p>
            <a:pPr marL="45720" indent="0">
              <a:buNone/>
            </a:pPr>
            <a:endParaRPr lang="en-PH" sz="4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buNone/>
            </a:pPr>
            <a:endParaRPr lang="en-PH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3137" y="2883274"/>
            <a:ext cx="5079627" cy="3598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366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8576" y="265654"/>
            <a:ext cx="11214847" cy="635299"/>
          </a:xfrm>
        </p:spPr>
        <p:txBody>
          <a:bodyPr>
            <a:normAutofit/>
          </a:bodyPr>
          <a:lstStyle/>
          <a:p>
            <a:pPr algn="ctr"/>
            <a:r>
              <a:rPr lang="en-PH" sz="3600" b="1" dirty="0" smtClean="0">
                <a:latin typeface="Arial Black" panose="020B0A04020102020204" pitchFamily="34" charset="0"/>
              </a:rPr>
              <a:t>FACTORS AFFECTING HUMAN BEHAVIOR</a:t>
            </a:r>
            <a:endParaRPr lang="en-PH" sz="3600" b="1" dirty="0">
              <a:latin typeface="Arial Black" panose="020B0A040201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8575" y="1143000"/>
            <a:ext cx="11214847" cy="5338482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en-PH" sz="4400" b="1" dirty="0">
                <a:latin typeface="Arial" panose="020B0604020202020204" pitchFamily="34" charset="0"/>
                <a:cs typeface="Arial" panose="020B0604020202020204" pitchFamily="34" charset="0"/>
              </a:rPr>
              <a:t>Aptitudes may be physical or mental. Aptitude is developed knowledge, understanding, learned or acquired abilities (skills) or </a:t>
            </a:r>
            <a:r>
              <a:rPr lang="en-PH" sz="4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attitude.</a:t>
            </a:r>
            <a:endParaRPr lang="en-PH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buNone/>
            </a:pPr>
            <a:endParaRPr lang="en-PH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8910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8576" y="265654"/>
            <a:ext cx="11214847" cy="635299"/>
          </a:xfrm>
        </p:spPr>
        <p:txBody>
          <a:bodyPr>
            <a:normAutofit/>
          </a:bodyPr>
          <a:lstStyle/>
          <a:p>
            <a:pPr algn="ctr"/>
            <a:r>
              <a:rPr lang="en-PH" sz="3600" b="1" dirty="0" smtClean="0">
                <a:latin typeface="Arial Black" panose="020B0A04020102020204" pitchFamily="34" charset="0"/>
              </a:rPr>
              <a:t>FACTORS AFFECTING HUMAN BEHAVIOR</a:t>
            </a:r>
            <a:endParaRPr lang="en-PH" sz="3600" b="1" dirty="0">
              <a:latin typeface="Arial Black" panose="020B0A040201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8575" y="1143000"/>
            <a:ext cx="11214847" cy="5338482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en-PH" sz="4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Physical </a:t>
            </a:r>
            <a:r>
              <a:rPr lang="en-PH" sz="4400" b="1" dirty="0">
                <a:latin typeface="Arial" panose="020B0604020202020204" pitchFamily="34" charset="0"/>
                <a:cs typeface="Arial" panose="020B0604020202020204" pitchFamily="34" charset="0"/>
              </a:rPr>
              <a:t>and emotional needs</a:t>
            </a:r>
          </a:p>
          <a:p>
            <a:pPr marL="45720" indent="0">
              <a:buNone/>
            </a:pPr>
            <a:r>
              <a:rPr lang="en-PH" sz="4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Motivation</a:t>
            </a:r>
          </a:p>
          <a:p>
            <a:r>
              <a:rPr lang="en-PH" sz="4400" b="1" dirty="0">
                <a:latin typeface="Arial" panose="020B0604020202020204" pitchFamily="34" charset="0"/>
                <a:cs typeface="Arial" panose="020B0604020202020204" pitchFamily="34" charset="0"/>
              </a:rPr>
              <a:t>Individual’s tendency </a:t>
            </a:r>
            <a:endParaRPr lang="en-PH" sz="4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buNone/>
            </a:pPr>
            <a:r>
              <a:rPr lang="en-PH" sz="4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toward </a:t>
            </a:r>
            <a:r>
              <a:rPr lang="en-PH" sz="4400" b="1" dirty="0">
                <a:latin typeface="Arial" panose="020B0604020202020204" pitchFamily="34" charset="0"/>
                <a:cs typeface="Arial" panose="020B0604020202020204" pitchFamily="34" charset="0"/>
              </a:rPr>
              <a:t>action in a given </a:t>
            </a:r>
            <a:endParaRPr lang="en-PH" sz="4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buNone/>
            </a:pPr>
            <a:r>
              <a:rPr lang="en-PH" sz="4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situation</a:t>
            </a:r>
            <a:r>
              <a:rPr lang="en-PH" sz="44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r>
              <a:rPr lang="en-PH" sz="4400" b="1" dirty="0">
                <a:latin typeface="Arial" panose="020B0604020202020204" pitchFamily="34" charset="0"/>
                <a:cs typeface="Arial" panose="020B0604020202020204" pitchFamily="34" charset="0"/>
              </a:rPr>
              <a:t>It is the individual who acts or behaves in a given situation</a:t>
            </a:r>
          </a:p>
          <a:p>
            <a:pPr marL="45720" indent="0">
              <a:buNone/>
            </a:pPr>
            <a:endParaRPr lang="en-PH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3835" y="1707777"/>
            <a:ext cx="4276165" cy="3334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999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1999" cy="6629399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047549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8576" y="265654"/>
            <a:ext cx="11214847" cy="635299"/>
          </a:xfrm>
        </p:spPr>
        <p:txBody>
          <a:bodyPr>
            <a:normAutofit/>
          </a:bodyPr>
          <a:lstStyle/>
          <a:p>
            <a:pPr algn="ctr"/>
            <a:r>
              <a:rPr lang="en-PH" sz="3600" b="1" dirty="0" smtClean="0">
                <a:latin typeface="Arial Black" panose="020B0A04020102020204" pitchFamily="34" charset="0"/>
              </a:rPr>
              <a:t>THEORY OF MOTIVATION</a:t>
            </a:r>
            <a:endParaRPr lang="en-PH" sz="3600" b="1" dirty="0">
              <a:latin typeface="Arial Black" panose="020B0A04020102020204" pitchFamily="34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6482" y="1143000"/>
            <a:ext cx="10936941" cy="533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959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8576" y="265654"/>
            <a:ext cx="11214847" cy="635299"/>
          </a:xfrm>
        </p:spPr>
        <p:txBody>
          <a:bodyPr>
            <a:normAutofit/>
          </a:bodyPr>
          <a:lstStyle/>
          <a:p>
            <a:pPr algn="ctr"/>
            <a:r>
              <a:rPr lang="en-PH" sz="3600" b="1" dirty="0" smtClean="0">
                <a:latin typeface="Arial Black" panose="020B0A04020102020204" pitchFamily="34" charset="0"/>
              </a:rPr>
              <a:t>THEORY OF MOTIVATION</a:t>
            </a:r>
            <a:endParaRPr lang="en-PH" sz="3600" b="1" dirty="0">
              <a:latin typeface="Arial Black" panose="020B0A04020102020204" pitchFamily="34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6481" y="900953"/>
            <a:ext cx="10703859" cy="5128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642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8576" y="265654"/>
            <a:ext cx="11214847" cy="635299"/>
          </a:xfrm>
        </p:spPr>
        <p:txBody>
          <a:bodyPr>
            <a:normAutofit/>
          </a:bodyPr>
          <a:lstStyle/>
          <a:p>
            <a:pPr algn="ctr"/>
            <a:r>
              <a:rPr lang="en-PH" sz="3600" b="1" dirty="0" smtClean="0">
                <a:latin typeface="Arial Black" panose="020B0A04020102020204" pitchFamily="34" charset="0"/>
              </a:rPr>
              <a:t>THEORY OF MOTIVATION</a:t>
            </a:r>
            <a:endParaRPr lang="en-PH" sz="3600" b="1" dirty="0">
              <a:latin typeface="Arial Black" panose="020B0A04020102020204" pitchFamily="34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88577" y="1008530"/>
            <a:ext cx="11102788" cy="5593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670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8576" y="265654"/>
            <a:ext cx="11214847" cy="635299"/>
          </a:xfrm>
        </p:spPr>
        <p:txBody>
          <a:bodyPr>
            <a:normAutofit/>
          </a:bodyPr>
          <a:lstStyle/>
          <a:p>
            <a:pPr algn="ctr"/>
            <a:r>
              <a:rPr lang="en-PH" sz="3600" b="1" dirty="0" smtClean="0">
                <a:latin typeface="Arial Black" panose="020B0A04020102020204" pitchFamily="34" charset="0"/>
              </a:rPr>
              <a:t>THEORY OF MOTIVATION</a:t>
            </a:r>
            <a:endParaRPr lang="en-PH" sz="3600" b="1" dirty="0">
              <a:latin typeface="Arial Black" panose="020B0A04020102020204" pitchFamily="34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79929" y="1075764"/>
            <a:ext cx="10542495" cy="5499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937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8576" y="265654"/>
            <a:ext cx="11214847" cy="635299"/>
          </a:xfrm>
        </p:spPr>
        <p:txBody>
          <a:bodyPr>
            <a:normAutofit/>
          </a:bodyPr>
          <a:lstStyle/>
          <a:p>
            <a:pPr algn="ctr"/>
            <a:r>
              <a:rPr lang="en-PH" sz="3600" b="1" dirty="0" smtClean="0">
                <a:latin typeface="Arial Black" panose="020B0A04020102020204" pitchFamily="34" charset="0"/>
              </a:rPr>
              <a:t>THEORY OF MOTIVATION</a:t>
            </a:r>
            <a:endParaRPr lang="en-PH" sz="3600" b="1" dirty="0">
              <a:latin typeface="Arial Black" panose="020B0A040201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2694" y="1102660"/>
            <a:ext cx="10797988" cy="5405716"/>
          </a:xfrm>
        </p:spPr>
        <p:txBody>
          <a:bodyPr>
            <a:normAutofit/>
          </a:bodyPr>
          <a:lstStyle/>
          <a:p>
            <a:r>
              <a:rPr lang="en-PH" sz="2800" dirty="0">
                <a:latin typeface="Arial" panose="020B0604020202020204" pitchFamily="34" charset="0"/>
                <a:cs typeface="Arial" panose="020B0604020202020204" pitchFamily="34" charset="0"/>
              </a:rPr>
              <a:t>Operant Conditioning is the term used by B.F. Skinner to describe the effects of the consequences of a particular </a:t>
            </a:r>
            <a:r>
              <a:rPr lang="en-PH" sz="2800" dirty="0" err="1">
                <a:latin typeface="Arial" panose="020B0604020202020204" pitchFamily="34" charset="0"/>
                <a:cs typeface="Arial" panose="020B0604020202020204" pitchFamily="34" charset="0"/>
              </a:rPr>
              <a:t>behavior</a:t>
            </a:r>
            <a:r>
              <a:rPr lang="en-PH" sz="2800" dirty="0">
                <a:latin typeface="Arial" panose="020B0604020202020204" pitchFamily="34" charset="0"/>
                <a:cs typeface="Arial" panose="020B0604020202020204" pitchFamily="34" charset="0"/>
              </a:rPr>
              <a:t> on the future occurrence of that </a:t>
            </a:r>
            <a:r>
              <a:rPr lang="en-PH" sz="2800" dirty="0" err="1">
                <a:latin typeface="Arial" panose="020B0604020202020204" pitchFamily="34" charset="0"/>
                <a:cs typeface="Arial" panose="020B0604020202020204" pitchFamily="34" charset="0"/>
              </a:rPr>
              <a:t>behavior</a:t>
            </a:r>
            <a:r>
              <a:rPr lang="en-PH" sz="2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en-PH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PH" sz="2800" dirty="0">
                <a:latin typeface="Arial" panose="020B0604020202020204" pitchFamily="34" charset="0"/>
                <a:cs typeface="Arial" panose="020B0604020202020204" pitchFamily="34" charset="0"/>
              </a:rPr>
              <a:t>There are four types of Operant Conditioning: Positive Reinforcement, Negative Reinforcement, Punishment, and </a:t>
            </a:r>
            <a:r>
              <a:rPr lang="en-PH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Extinction.</a:t>
            </a:r>
          </a:p>
          <a:p>
            <a:pPr marL="45720" indent="0">
              <a:buNone/>
            </a:pPr>
            <a:endParaRPr lang="en-PH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259" y="3270996"/>
            <a:ext cx="8534400" cy="3237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519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2694" y="1102660"/>
            <a:ext cx="10797988" cy="5405716"/>
          </a:xfrm>
        </p:spPr>
        <p:txBody>
          <a:bodyPr>
            <a:normAutofit/>
          </a:bodyPr>
          <a:lstStyle/>
          <a:p>
            <a:pPr marL="45720" indent="0">
              <a:buNone/>
            </a:pPr>
            <a:endParaRPr lang="en-PH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39107" cy="6602506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684153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341120" y="467360"/>
            <a:ext cx="9509760" cy="621852"/>
          </a:xfrm>
        </p:spPr>
        <p:txBody>
          <a:bodyPr/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COURSE OBJECTIVES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341120" y="1089212"/>
            <a:ext cx="9509760" cy="4940367"/>
          </a:xfrm>
        </p:spPr>
        <p:txBody>
          <a:bodyPr/>
          <a:lstStyle/>
          <a:p>
            <a:pPr marL="45720" indent="0">
              <a:buNone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At the end of the course the participants will be able to:</a:t>
            </a:r>
          </a:p>
          <a:p>
            <a:pPr marL="502920" indent="-457200">
              <a:buAutoNum type="arabicPeriod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Understand the aspect of motivational theory in relation to OSH.</a:t>
            </a:r>
          </a:p>
          <a:p>
            <a:pPr marL="502920" indent="-457200"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5955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4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209800" y="1143000"/>
            <a:ext cx="7772400" cy="838200"/>
          </a:xfrm>
        </p:spPr>
        <p:txBody>
          <a:bodyPr>
            <a:normAutofit fontScale="92500" lnSpcReduction="20000"/>
          </a:bodyPr>
          <a:lstStyle/>
          <a:p>
            <a:pPr algn="ctr">
              <a:buFontTx/>
              <a:buNone/>
              <a:defRPr/>
            </a:pPr>
            <a:r>
              <a:rPr lang="en-US" sz="7500" u="sng"/>
              <a:t>EFFECTIVE </a:t>
            </a:r>
          </a:p>
        </p:txBody>
      </p:sp>
      <p:sp>
        <p:nvSpPr>
          <p:cNvPr id="319491" name="Rectangle 3"/>
          <p:cNvSpPr>
            <a:spLocks noChangeArrowheads="1"/>
          </p:cNvSpPr>
          <p:nvPr/>
        </p:nvSpPr>
        <p:spPr bwMode="auto">
          <a:xfrm>
            <a:off x="2362200" y="2362200"/>
            <a:ext cx="7772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 algn="ctr">
              <a:spcBef>
                <a:spcPct val="20000"/>
              </a:spcBef>
              <a:buClr>
                <a:srgbClr val="FAFD00"/>
              </a:buClr>
              <a:buSzPct val="150000"/>
              <a:defRPr/>
            </a:pPr>
            <a:r>
              <a:rPr lang="en-US" sz="7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SAFE BEHAVIOR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1905000" y="4648200"/>
            <a:ext cx="86868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/>
          <a:lstStyle>
            <a:lvl1pPr marL="342900" indent="-3429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20000"/>
              </a:spcBef>
              <a:buClr>
                <a:srgbClr val="FAFD00"/>
              </a:buClr>
              <a:buSzPct val="150000"/>
            </a:pPr>
            <a:r>
              <a:rPr lang="en-US" sz="7500">
                <a:solidFill>
                  <a:srgbClr val="FFFFFF"/>
                </a:solidFill>
                <a:latin typeface="Arial" panose="020B0604020202020204" pitchFamily="34" charset="0"/>
              </a:rPr>
              <a:t>REINFORCEMENT </a:t>
            </a:r>
          </a:p>
        </p:txBody>
      </p:sp>
    </p:spTree>
    <p:extLst>
      <p:ext uri="{BB962C8B-B14F-4D97-AF65-F5344CB8AC3E}">
        <p14:creationId xmlns:p14="http://schemas.microsoft.com/office/powerpoint/2010/main" val="313460268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defRPr/>
            </a:pPr>
            <a:r>
              <a:rPr lang="en-US" dirty="0" smtClean="0"/>
              <a:t>REINFORCERS</a:t>
            </a:r>
          </a:p>
        </p:txBody>
      </p:sp>
      <p:sp>
        <p:nvSpPr>
          <p:cNvPr id="367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algn="just">
              <a:lnSpc>
                <a:spcPct val="90000"/>
              </a:lnSpc>
              <a:spcBef>
                <a:spcPct val="0"/>
              </a:spcBef>
              <a:buClrTx/>
              <a:buSzTx/>
              <a:buFontTx/>
              <a:buChar char="•"/>
              <a:defRPr/>
            </a:pPr>
            <a:r>
              <a:rPr lang="en-US" b="1" i="1" dirty="0" smtClean="0">
                <a:solidFill>
                  <a:schemeClr val="tx1"/>
                </a:solidFill>
              </a:rPr>
              <a:t>positive reinforcement</a:t>
            </a:r>
            <a:r>
              <a:rPr lang="en-US" b="1" dirty="0" smtClean="0">
                <a:solidFill>
                  <a:schemeClr val="tx1"/>
                </a:solidFill>
              </a:rPr>
              <a:t>:</a:t>
            </a:r>
            <a:r>
              <a:rPr lang="en-US" sz="2400" dirty="0">
                <a:solidFill>
                  <a:schemeClr val="tx1"/>
                </a:solidFill>
              </a:rPr>
              <a:t> an act is followed by a pleasurable reward (</a:t>
            </a:r>
            <a:r>
              <a:rPr lang="en-US" sz="2400" dirty="0" err="1">
                <a:solidFill>
                  <a:schemeClr val="tx1"/>
                </a:solidFill>
              </a:rPr>
              <a:t>eg</a:t>
            </a:r>
            <a:r>
              <a:rPr lang="en-US" sz="2400" dirty="0">
                <a:solidFill>
                  <a:schemeClr val="tx1"/>
                </a:solidFill>
              </a:rPr>
              <a:t>. you do something</a:t>
            </a:r>
            <a:r>
              <a:rPr lang="en-US" sz="2400" b="1" dirty="0">
                <a:solidFill>
                  <a:schemeClr val="tx1"/>
                </a:solidFill>
              </a:rPr>
              <a:t> right</a:t>
            </a:r>
            <a:r>
              <a:rPr lang="en-US" sz="2400" dirty="0">
                <a:solidFill>
                  <a:schemeClr val="tx1"/>
                </a:solidFill>
              </a:rPr>
              <a:t> and your boss praises you)</a:t>
            </a:r>
          </a:p>
          <a:p>
            <a:pPr lvl="1" algn="just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sz="2400" dirty="0">
                <a:solidFill>
                  <a:schemeClr val="tx1"/>
                </a:solidFill>
              </a:rPr>
              <a:t> </a:t>
            </a:r>
          </a:p>
          <a:p>
            <a:pPr lvl="1" algn="just">
              <a:lnSpc>
                <a:spcPct val="90000"/>
              </a:lnSpc>
              <a:spcBef>
                <a:spcPct val="0"/>
              </a:spcBef>
              <a:buClrTx/>
              <a:buSzTx/>
              <a:buFontTx/>
              <a:buChar char="•"/>
              <a:defRPr/>
            </a:pPr>
            <a:r>
              <a:rPr lang="en-US" b="1" i="1" dirty="0" smtClean="0">
                <a:solidFill>
                  <a:schemeClr val="tx1"/>
                </a:solidFill>
              </a:rPr>
              <a:t>negative reinforcement</a:t>
            </a:r>
            <a:r>
              <a:rPr lang="en-US" sz="2400" b="1" dirty="0">
                <a:solidFill>
                  <a:schemeClr val="tx1"/>
                </a:solidFill>
              </a:rPr>
              <a:t>:</a:t>
            </a:r>
            <a:r>
              <a:rPr lang="en-US" sz="2400" dirty="0">
                <a:solidFill>
                  <a:schemeClr val="tx1"/>
                </a:solidFill>
              </a:rPr>
              <a:t> (you do something </a:t>
            </a:r>
            <a:r>
              <a:rPr lang="en-US" sz="2400" b="1" dirty="0">
                <a:solidFill>
                  <a:schemeClr val="tx1"/>
                </a:solidFill>
              </a:rPr>
              <a:t>right</a:t>
            </a:r>
            <a:r>
              <a:rPr lang="en-US" sz="2400" dirty="0">
                <a:solidFill>
                  <a:schemeClr val="tx1"/>
                </a:solidFill>
              </a:rPr>
              <a:t> and your boss doesn't criticize you as he usually does) </a:t>
            </a:r>
          </a:p>
          <a:p>
            <a:pPr lvl="1" algn="just">
              <a:lnSpc>
                <a:spcPct val="90000"/>
              </a:lnSpc>
              <a:spcBef>
                <a:spcPct val="0"/>
              </a:spcBef>
              <a:buClrTx/>
              <a:buSzTx/>
              <a:buFontTx/>
              <a:buChar char="•"/>
              <a:defRPr/>
            </a:pPr>
            <a:endParaRPr lang="en-US" sz="2400" dirty="0">
              <a:solidFill>
                <a:schemeClr val="tx1"/>
              </a:solidFill>
            </a:endParaRPr>
          </a:p>
          <a:p>
            <a:pPr lvl="1" algn="just">
              <a:lnSpc>
                <a:spcPct val="90000"/>
              </a:lnSpc>
              <a:spcBef>
                <a:spcPct val="0"/>
              </a:spcBef>
              <a:buClrTx/>
              <a:buSzTx/>
              <a:buFontTx/>
              <a:buChar char="•"/>
              <a:defRPr/>
            </a:pPr>
            <a:r>
              <a:rPr lang="en-US" b="1" i="1" dirty="0" smtClean="0">
                <a:solidFill>
                  <a:schemeClr val="tx1"/>
                </a:solidFill>
              </a:rPr>
              <a:t>extinction</a:t>
            </a:r>
            <a:r>
              <a:rPr lang="en-US" sz="2400" b="1" dirty="0">
                <a:solidFill>
                  <a:schemeClr val="tx1"/>
                </a:solidFill>
              </a:rPr>
              <a:t>:</a:t>
            </a:r>
            <a:r>
              <a:rPr lang="en-US" sz="2400" dirty="0">
                <a:solidFill>
                  <a:schemeClr val="tx1"/>
                </a:solidFill>
              </a:rPr>
              <a:t> (you do something </a:t>
            </a:r>
            <a:r>
              <a:rPr lang="en-US" sz="2400" b="1" dirty="0">
                <a:solidFill>
                  <a:schemeClr val="tx1"/>
                </a:solidFill>
              </a:rPr>
              <a:t>wrong </a:t>
            </a:r>
            <a:r>
              <a:rPr lang="en-US" sz="2400" dirty="0">
                <a:solidFill>
                  <a:schemeClr val="tx1"/>
                </a:solidFill>
              </a:rPr>
              <a:t>and your boss doesn't praise you as he often does) </a:t>
            </a:r>
          </a:p>
          <a:p>
            <a:pPr lvl="1" algn="just">
              <a:lnSpc>
                <a:spcPct val="90000"/>
              </a:lnSpc>
              <a:spcBef>
                <a:spcPct val="0"/>
              </a:spcBef>
              <a:buClrTx/>
              <a:buSzTx/>
              <a:buFontTx/>
              <a:buChar char="•"/>
              <a:defRPr/>
            </a:pPr>
            <a:endParaRPr lang="en-US" sz="2400" dirty="0">
              <a:solidFill>
                <a:schemeClr val="tx1"/>
              </a:solidFill>
            </a:endParaRPr>
          </a:p>
          <a:p>
            <a:pPr lvl="1" algn="just">
              <a:lnSpc>
                <a:spcPct val="90000"/>
              </a:lnSpc>
              <a:spcBef>
                <a:spcPct val="0"/>
              </a:spcBef>
              <a:buClrTx/>
              <a:buSzTx/>
              <a:buFontTx/>
              <a:buChar char="•"/>
              <a:defRPr/>
            </a:pPr>
            <a:r>
              <a:rPr lang="en-US" b="1" i="1" dirty="0" smtClean="0">
                <a:solidFill>
                  <a:schemeClr val="tx1"/>
                </a:solidFill>
              </a:rPr>
              <a:t>punishment</a:t>
            </a:r>
            <a:r>
              <a:rPr lang="en-US" dirty="0" smtClean="0">
                <a:solidFill>
                  <a:schemeClr val="tx1"/>
                </a:solidFill>
              </a:rPr>
              <a:t>:</a:t>
            </a:r>
            <a:r>
              <a:rPr lang="en-US" sz="2400" dirty="0">
                <a:solidFill>
                  <a:schemeClr val="tx1"/>
                </a:solidFill>
              </a:rPr>
              <a:t> (you do something </a:t>
            </a:r>
            <a:r>
              <a:rPr lang="en-US" sz="2400" b="1" dirty="0">
                <a:solidFill>
                  <a:schemeClr val="tx1"/>
                </a:solidFill>
              </a:rPr>
              <a:t>wrong</a:t>
            </a:r>
            <a:r>
              <a:rPr lang="en-US" sz="2400" dirty="0">
                <a:solidFill>
                  <a:schemeClr val="tx1"/>
                </a:solidFill>
              </a:rPr>
              <a:t> and your boss criticizes you </a:t>
            </a:r>
          </a:p>
          <a:p>
            <a:pPr algn="just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endParaRPr lang="en-US" sz="2400" dirty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975465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6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ABCs of Behavioral Change</a:t>
            </a:r>
          </a:p>
        </p:txBody>
      </p:sp>
      <p:sp>
        <p:nvSpPr>
          <p:cNvPr id="369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  <a:defRPr/>
            </a:pPr>
            <a:r>
              <a:rPr lang="en-US" sz="6000" b="1"/>
              <a:t>A</a:t>
            </a:r>
            <a:r>
              <a:rPr lang="en-US" sz="4800"/>
              <a:t>ntecedents</a:t>
            </a:r>
          </a:p>
          <a:p>
            <a:pPr>
              <a:lnSpc>
                <a:spcPct val="90000"/>
              </a:lnSpc>
              <a:buFontTx/>
              <a:buNone/>
              <a:defRPr/>
            </a:pPr>
            <a:endParaRPr lang="en-US" sz="4800"/>
          </a:p>
          <a:p>
            <a:pPr>
              <a:lnSpc>
                <a:spcPct val="90000"/>
              </a:lnSpc>
              <a:defRPr/>
            </a:pPr>
            <a:r>
              <a:rPr lang="en-US" sz="6000" b="1"/>
              <a:t>B</a:t>
            </a:r>
            <a:r>
              <a:rPr lang="en-US" sz="4800"/>
              <a:t>ehavior</a:t>
            </a:r>
          </a:p>
          <a:p>
            <a:pPr>
              <a:lnSpc>
                <a:spcPct val="90000"/>
              </a:lnSpc>
              <a:buFontTx/>
              <a:buNone/>
              <a:defRPr/>
            </a:pPr>
            <a:endParaRPr lang="en-US" sz="4800"/>
          </a:p>
          <a:p>
            <a:pPr>
              <a:lnSpc>
                <a:spcPct val="90000"/>
              </a:lnSpc>
              <a:defRPr/>
            </a:pPr>
            <a:r>
              <a:rPr lang="en-US" sz="6000" b="1"/>
              <a:t>C</a:t>
            </a:r>
            <a:r>
              <a:rPr lang="en-US" sz="4800"/>
              <a:t>onsequences</a:t>
            </a:r>
          </a:p>
        </p:txBody>
      </p:sp>
    </p:spTree>
    <p:extLst>
      <p:ext uri="{BB962C8B-B14F-4D97-AF65-F5344CB8AC3E}">
        <p14:creationId xmlns:p14="http://schemas.microsoft.com/office/powerpoint/2010/main" val="348371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Rectangle 2"/>
          <p:cNvSpPr>
            <a:spLocks noGrp="1" noChangeArrowheads="1"/>
          </p:cNvSpPr>
          <p:nvPr>
            <p:ph type="title"/>
          </p:nvPr>
        </p:nvSpPr>
        <p:spPr>
          <a:xfrm>
            <a:off x="2133600" y="152400"/>
            <a:ext cx="7772400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000"/>
              <a:t>Behavior is Influenced by</a:t>
            </a:r>
            <a:br>
              <a:rPr lang="en-US" sz="4000"/>
            </a:br>
            <a:r>
              <a:rPr lang="en-US" sz="4000"/>
              <a:t>its Effects</a:t>
            </a:r>
            <a:endParaRPr lang="en-US" smtClean="0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2057400" y="1600200"/>
            <a:ext cx="3352800" cy="44958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PH"/>
          </a:p>
        </p:txBody>
      </p:sp>
      <p:sp>
        <p:nvSpPr>
          <p:cNvPr id="17412" name="Line 4"/>
          <p:cNvSpPr>
            <a:spLocks noChangeShapeType="1"/>
          </p:cNvSpPr>
          <p:nvPr/>
        </p:nvSpPr>
        <p:spPr bwMode="auto">
          <a:xfrm>
            <a:off x="2057400" y="3352800"/>
            <a:ext cx="33528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PH"/>
          </a:p>
        </p:txBody>
      </p:sp>
      <p:sp>
        <p:nvSpPr>
          <p:cNvPr id="17413" name="Line 5"/>
          <p:cNvSpPr>
            <a:spLocks noChangeShapeType="1"/>
          </p:cNvSpPr>
          <p:nvPr/>
        </p:nvSpPr>
        <p:spPr bwMode="auto">
          <a:xfrm>
            <a:off x="2057400" y="4419600"/>
            <a:ext cx="33528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PH"/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2687851" y="1668464"/>
            <a:ext cx="2155398" cy="169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sz="2600">
                <a:latin typeface="Arial Black" panose="020B0A04020102020204" pitchFamily="34" charset="0"/>
              </a:rPr>
              <a:t>High</a:t>
            </a:r>
          </a:p>
          <a:p>
            <a:pPr algn="ctr"/>
            <a:r>
              <a:rPr lang="en-US" sz="2600">
                <a:latin typeface="Arial Black" panose="020B0A04020102020204" pitchFamily="34" charset="0"/>
              </a:rPr>
              <a:t>Probability</a:t>
            </a:r>
          </a:p>
          <a:p>
            <a:pPr algn="ctr"/>
            <a:r>
              <a:rPr lang="en-US" sz="2600">
                <a:latin typeface="Arial Black" panose="020B0A04020102020204" pitchFamily="34" charset="0"/>
              </a:rPr>
              <a:t>of</a:t>
            </a:r>
          </a:p>
          <a:p>
            <a:pPr algn="ctr"/>
            <a:r>
              <a:rPr lang="en-US" sz="2600">
                <a:latin typeface="Arial Black" panose="020B0A04020102020204" pitchFamily="34" charset="0"/>
              </a:rPr>
              <a:t>Repetition</a:t>
            </a: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2667214" y="4416426"/>
            <a:ext cx="2155398" cy="169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sz="2600">
                <a:latin typeface="Arial Black" panose="020B0A04020102020204" pitchFamily="34" charset="0"/>
              </a:rPr>
              <a:t>Low</a:t>
            </a:r>
          </a:p>
          <a:p>
            <a:pPr algn="ctr"/>
            <a:r>
              <a:rPr lang="en-US" sz="2600">
                <a:latin typeface="Arial Black" panose="020B0A04020102020204" pitchFamily="34" charset="0"/>
              </a:rPr>
              <a:t>Probability</a:t>
            </a:r>
          </a:p>
          <a:p>
            <a:pPr algn="ctr"/>
            <a:r>
              <a:rPr lang="en-US" sz="2600">
                <a:latin typeface="Arial Black" panose="020B0A04020102020204" pitchFamily="34" charset="0"/>
              </a:rPr>
              <a:t>of</a:t>
            </a:r>
          </a:p>
          <a:p>
            <a:pPr algn="ctr"/>
            <a:r>
              <a:rPr lang="en-US" sz="2600">
                <a:latin typeface="Arial Black" panose="020B0A04020102020204" pitchFamily="34" charset="0"/>
              </a:rPr>
              <a:t>Repetition</a:t>
            </a: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2520951" y="3602039"/>
            <a:ext cx="24288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sz="3000">
                <a:solidFill>
                  <a:schemeClr val="tx2"/>
                </a:solidFill>
                <a:latin typeface="Arial Black" panose="020B0A04020102020204" pitchFamily="34" charset="0"/>
              </a:rPr>
              <a:t>BEHAVIOR</a:t>
            </a:r>
          </a:p>
        </p:txBody>
      </p:sp>
      <p:sp>
        <p:nvSpPr>
          <p:cNvPr id="17417" name="Rectangle 9"/>
          <p:cNvSpPr>
            <a:spLocks noChangeArrowheads="1"/>
          </p:cNvSpPr>
          <p:nvPr/>
        </p:nvSpPr>
        <p:spPr bwMode="auto">
          <a:xfrm>
            <a:off x="7620000" y="3352800"/>
            <a:ext cx="2514600" cy="11430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PH"/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7875588" y="3657601"/>
            <a:ext cx="2087562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sz="3000">
                <a:solidFill>
                  <a:schemeClr val="tx2"/>
                </a:solidFill>
                <a:latin typeface="Arial Black" panose="020B0A04020102020204" pitchFamily="34" charset="0"/>
              </a:rPr>
              <a:t>EFFECTS</a:t>
            </a:r>
          </a:p>
        </p:txBody>
      </p:sp>
      <p:sp>
        <p:nvSpPr>
          <p:cNvPr id="17419" name="Line 11"/>
          <p:cNvSpPr>
            <a:spLocks noChangeShapeType="1"/>
          </p:cNvSpPr>
          <p:nvPr/>
        </p:nvSpPr>
        <p:spPr bwMode="auto">
          <a:xfrm>
            <a:off x="5562600" y="3886200"/>
            <a:ext cx="19812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none" w="sm" len="sm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PH"/>
          </a:p>
        </p:txBody>
      </p:sp>
      <p:sp>
        <p:nvSpPr>
          <p:cNvPr id="17420" name="Line 12"/>
          <p:cNvSpPr>
            <a:spLocks noChangeShapeType="1"/>
          </p:cNvSpPr>
          <p:nvPr/>
        </p:nvSpPr>
        <p:spPr bwMode="auto">
          <a:xfrm flipV="1">
            <a:off x="8839200" y="2743200"/>
            <a:ext cx="0" cy="5334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none" w="sm" len="sm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PH"/>
          </a:p>
        </p:txBody>
      </p:sp>
      <p:sp>
        <p:nvSpPr>
          <p:cNvPr id="17421" name="Line 13"/>
          <p:cNvSpPr>
            <a:spLocks noChangeShapeType="1"/>
          </p:cNvSpPr>
          <p:nvPr/>
        </p:nvSpPr>
        <p:spPr bwMode="auto">
          <a:xfrm>
            <a:off x="8839200" y="4572000"/>
            <a:ext cx="0" cy="5334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none" w="sm" len="sm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PH"/>
          </a:p>
        </p:txBody>
      </p:sp>
      <p:sp>
        <p:nvSpPr>
          <p:cNvPr id="17422" name="Line 14"/>
          <p:cNvSpPr>
            <a:spLocks noChangeShapeType="1"/>
          </p:cNvSpPr>
          <p:nvPr/>
        </p:nvSpPr>
        <p:spPr bwMode="auto">
          <a:xfrm flipH="1">
            <a:off x="5562600" y="2209800"/>
            <a:ext cx="2590800" cy="0"/>
          </a:xfrm>
          <a:prstGeom prst="line">
            <a:avLst/>
          </a:prstGeom>
          <a:noFill/>
          <a:ln w="5715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PH"/>
          </a:p>
        </p:txBody>
      </p:sp>
      <p:sp>
        <p:nvSpPr>
          <p:cNvPr id="17423" name="Line 15"/>
          <p:cNvSpPr>
            <a:spLocks noChangeShapeType="1"/>
          </p:cNvSpPr>
          <p:nvPr/>
        </p:nvSpPr>
        <p:spPr bwMode="auto">
          <a:xfrm flipH="1">
            <a:off x="5562600" y="5410200"/>
            <a:ext cx="2590800" cy="0"/>
          </a:xfrm>
          <a:prstGeom prst="line">
            <a:avLst/>
          </a:prstGeom>
          <a:noFill/>
          <a:ln w="57150">
            <a:solidFill>
              <a:schemeClr val="tx1"/>
            </a:solidFill>
            <a:prstDash val="dash"/>
            <a:round/>
            <a:headEnd type="none" w="sm" len="sm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PH"/>
          </a:p>
        </p:txBody>
      </p:sp>
      <p:pic>
        <p:nvPicPr>
          <p:cNvPr id="329744" name="Picture 1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229600" y="1600201"/>
            <a:ext cx="1163638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329745" name="Picture 1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1" y="4953000"/>
            <a:ext cx="121126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685135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97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97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9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9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sz="3600" b="1">
                <a:solidFill>
                  <a:schemeClr val="tx1"/>
                </a:solidFill>
              </a:rPr>
              <a:t>Law of Effect: </a:t>
            </a:r>
            <a:endParaRPr lang="en-US" sz="3600">
              <a:solidFill>
                <a:schemeClr val="tx1"/>
              </a:solidFill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sz="3600">
                <a:solidFill>
                  <a:schemeClr val="tx1"/>
                </a:solidFill>
              </a:rPr>
              <a:t>If our actions have </a:t>
            </a:r>
            <a:r>
              <a:rPr lang="en-US" sz="3600" b="1">
                <a:solidFill>
                  <a:schemeClr val="tx1"/>
                </a:solidFill>
              </a:rPr>
              <a:t>pleasant effects</a:t>
            </a:r>
            <a:r>
              <a:rPr lang="en-US" sz="3600">
                <a:solidFill>
                  <a:schemeClr val="tx1"/>
                </a:solidFill>
              </a:rPr>
              <a:t>, then we will be more likely to </a:t>
            </a:r>
            <a:r>
              <a:rPr lang="en-US" sz="3600" b="1">
                <a:solidFill>
                  <a:schemeClr val="tx1"/>
                </a:solidFill>
              </a:rPr>
              <a:t>repeat </a:t>
            </a:r>
            <a:r>
              <a:rPr lang="en-US" sz="3600">
                <a:solidFill>
                  <a:schemeClr val="tx1"/>
                </a:solidFill>
              </a:rPr>
              <a:t>them in the future. If however, our actions have </a:t>
            </a:r>
            <a:r>
              <a:rPr lang="en-US" sz="3600" b="1">
                <a:solidFill>
                  <a:schemeClr val="tx1"/>
                </a:solidFill>
              </a:rPr>
              <a:t>unpleasant effects</a:t>
            </a:r>
            <a:r>
              <a:rPr lang="en-US" sz="3600">
                <a:solidFill>
                  <a:schemeClr val="tx1"/>
                </a:solidFill>
              </a:rPr>
              <a:t>, we are </a:t>
            </a:r>
            <a:r>
              <a:rPr lang="en-US" sz="3600" b="1">
                <a:solidFill>
                  <a:schemeClr val="tx1"/>
                </a:solidFill>
              </a:rPr>
              <a:t>less likely to repeat</a:t>
            </a:r>
            <a:r>
              <a:rPr lang="en-US" sz="3600">
                <a:solidFill>
                  <a:schemeClr val="tx1"/>
                </a:solidFill>
              </a:rPr>
              <a:t> them in the future. 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  <a:defRPr/>
            </a:pPr>
            <a:endParaRPr lang="en-US" sz="3600">
              <a:solidFill>
                <a:schemeClr val="tx1"/>
              </a:solidFill>
            </a:endParaRPr>
          </a:p>
          <a:p>
            <a:pPr>
              <a:buFontTx/>
              <a:buNone/>
              <a:defRPr/>
            </a:pPr>
            <a:endParaRPr lang="en-US" sz="4000"/>
          </a:p>
        </p:txBody>
      </p:sp>
    </p:spTree>
    <p:extLst>
      <p:ext uri="{BB962C8B-B14F-4D97-AF65-F5344CB8AC3E}">
        <p14:creationId xmlns:p14="http://schemas.microsoft.com/office/powerpoint/2010/main" val="3407763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Line 2"/>
          <p:cNvSpPr>
            <a:spLocks noChangeShapeType="1"/>
          </p:cNvSpPr>
          <p:nvPr/>
        </p:nvSpPr>
        <p:spPr bwMode="auto">
          <a:xfrm>
            <a:off x="2133600" y="3200400"/>
            <a:ext cx="7772400" cy="1905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PH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 rot="880752">
            <a:off x="7893050" y="2490788"/>
            <a:ext cx="2286000" cy="2247900"/>
          </a:xfrm>
          <a:prstGeom prst="rect">
            <a:avLst/>
          </a:prstGeom>
          <a:noFill/>
          <a:ln w="57150">
            <a:solidFill>
              <a:schemeClr val="tx2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PH"/>
          </a:p>
        </p:txBody>
      </p:sp>
      <p:sp>
        <p:nvSpPr>
          <p:cNvPr id="19460" name="AutoShape 4"/>
          <p:cNvSpPr>
            <a:spLocks noChangeArrowheads="1"/>
          </p:cNvSpPr>
          <p:nvPr/>
        </p:nvSpPr>
        <p:spPr bwMode="auto">
          <a:xfrm>
            <a:off x="5105400" y="4114800"/>
            <a:ext cx="1752600" cy="1752600"/>
          </a:xfrm>
          <a:prstGeom prst="triangle">
            <a:avLst>
              <a:gd name="adj" fmla="val 50000"/>
            </a:avLst>
          </a:prstGeom>
          <a:noFill/>
          <a:ln w="57150">
            <a:solidFill>
              <a:schemeClr val="tx2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PH"/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 rot="788178">
            <a:off x="7848600" y="2879726"/>
            <a:ext cx="2389188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sz="3000" b="1">
                <a:latin typeface="Tahoma" panose="020B0604030504040204" pitchFamily="34" charset="0"/>
              </a:rPr>
              <a:t>The</a:t>
            </a:r>
          </a:p>
          <a:p>
            <a:pPr algn="ctr"/>
            <a:r>
              <a:rPr lang="en-US" sz="3000" b="1">
                <a:latin typeface="Tahoma" panose="020B0604030504040204" pitchFamily="34" charset="0"/>
              </a:rPr>
              <a:t>SAFE</a:t>
            </a:r>
          </a:p>
          <a:p>
            <a:pPr algn="ctr"/>
            <a:r>
              <a:rPr lang="en-US" sz="3000" b="1">
                <a:latin typeface="Tahoma" panose="020B0604030504040204" pitchFamily="34" charset="0"/>
              </a:rPr>
              <a:t>WAY &amp; B.R.</a:t>
            </a: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5599114" y="4937126"/>
            <a:ext cx="801687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sz="3000" b="1">
                <a:latin typeface="Tahoma" panose="020B0604030504040204" pitchFamily="34" charset="0"/>
              </a:rPr>
              <a:t>VS.</a:t>
            </a:r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auto">
          <a:xfrm rot="880752">
            <a:off x="2330450" y="1195388"/>
            <a:ext cx="2286000" cy="2247900"/>
          </a:xfrm>
          <a:prstGeom prst="rect">
            <a:avLst/>
          </a:prstGeom>
          <a:noFill/>
          <a:ln w="57150">
            <a:solidFill>
              <a:schemeClr val="tx2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PH"/>
          </a:p>
        </p:txBody>
      </p:sp>
      <p:sp>
        <p:nvSpPr>
          <p:cNvPr id="19464" name="Text Box 8"/>
          <p:cNvSpPr txBox="1">
            <a:spLocks noChangeArrowheads="1"/>
          </p:cNvSpPr>
          <p:nvPr/>
        </p:nvSpPr>
        <p:spPr bwMode="auto">
          <a:xfrm rot="788178">
            <a:off x="2667000" y="1584326"/>
            <a:ext cx="1716088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sz="3000" b="1">
                <a:latin typeface="Tahoma" panose="020B0604030504040204" pitchFamily="34" charset="0"/>
              </a:rPr>
              <a:t>The</a:t>
            </a:r>
          </a:p>
          <a:p>
            <a:pPr algn="ctr"/>
            <a:r>
              <a:rPr lang="en-US" sz="3000" b="1">
                <a:latin typeface="Tahoma" panose="020B0604030504040204" pitchFamily="34" charset="0"/>
              </a:rPr>
              <a:t>UNSAFE</a:t>
            </a:r>
          </a:p>
          <a:p>
            <a:pPr algn="ctr"/>
            <a:r>
              <a:rPr lang="en-US" sz="3000" b="1">
                <a:latin typeface="Tahoma" panose="020B0604030504040204" pitchFamily="34" charset="0"/>
              </a:rPr>
              <a:t>WAY </a:t>
            </a:r>
          </a:p>
        </p:txBody>
      </p:sp>
    </p:spTree>
    <p:extLst>
      <p:ext uri="{BB962C8B-B14F-4D97-AF65-F5344CB8AC3E}">
        <p14:creationId xmlns:p14="http://schemas.microsoft.com/office/powerpoint/2010/main" val="3120379850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defRPr/>
            </a:pPr>
            <a:r>
              <a:rPr lang="en-US" dirty="0" smtClean="0">
                <a:latin typeface="Arial Black" panose="020B0A04020102020204" pitchFamily="34" charset="0"/>
              </a:rPr>
              <a:t>Safety Culture</a:t>
            </a:r>
          </a:p>
        </p:txBody>
      </p:sp>
      <p:sp>
        <p:nvSpPr>
          <p:cNvPr id="370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Nurturing &amp; cultivation of an organizational value system that guides all organizational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judgement</a:t>
            </a:r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It is the balance of business intellect &amp; employee moral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judgement</a:t>
            </a:r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3660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latin typeface="Arial Black" panose="020B0A04020102020204" pitchFamily="34" charset="0"/>
              </a:rPr>
              <a:t>Habits &amp; Values in Safe Human Behavior</a:t>
            </a:r>
          </a:p>
        </p:txBody>
      </p:sp>
      <p:sp>
        <p:nvSpPr>
          <p:cNvPr id="371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sz="3600" b="1" dirty="0" smtClean="0"/>
              <a:t>Habits</a:t>
            </a:r>
          </a:p>
          <a:p>
            <a:pPr lvl="1">
              <a:defRPr/>
            </a:pPr>
            <a:r>
              <a:rPr lang="en-US" sz="3600" dirty="0" smtClean="0"/>
              <a:t>Are automatic responses to certain stimuli</a:t>
            </a:r>
          </a:p>
          <a:p>
            <a:pPr lvl="1">
              <a:defRPr/>
            </a:pPr>
            <a:endParaRPr lang="en-US" sz="3600" dirty="0" smtClean="0"/>
          </a:p>
          <a:p>
            <a:pPr>
              <a:defRPr/>
            </a:pPr>
            <a:r>
              <a:rPr lang="en-US" sz="3600" b="1" dirty="0" smtClean="0"/>
              <a:t>Value</a:t>
            </a:r>
          </a:p>
          <a:p>
            <a:pPr lvl="1">
              <a:defRPr/>
            </a:pPr>
            <a:r>
              <a:rPr lang="en-US" sz="3600" dirty="0" smtClean="0"/>
              <a:t>Beliefs &amp; opinions of the individual or group as he perceives  various situations in the society</a:t>
            </a:r>
          </a:p>
        </p:txBody>
      </p:sp>
    </p:spTree>
    <p:extLst>
      <p:ext uri="{BB962C8B-B14F-4D97-AF65-F5344CB8AC3E}">
        <p14:creationId xmlns:p14="http://schemas.microsoft.com/office/powerpoint/2010/main" val="2608378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7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defRPr/>
            </a:pPr>
            <a:r>
              <a:rPr lang="en-US" b="1" dirty="0" smtClean="0">
                <a:latin typeface="Arial Black" panose="020B0A04020102020204" pitchFamily="34" charset="0"/>
              </a:rPr>
              <a:t>Habit</a:t>
            </a:r>
          </a:p>
        </p:txBody>
      </p:sp>
      <p:sp>
        <p:nvSpPr>
          <p:cNvPr id="372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sz="3200" dirty="0" smtClean="0"/>
              <a:t>85% of our behavior in a given day is probably dictated by habit</a:t>
            </a:r>
          </a:p>
          <a:p>
            <a:pPr>
              <a:defRPr/>
            </a:pPr>
            <a:r>
              <a:rPr lang="en-US" sz="3200" dirty="0" smtClean="0"/>
              <a:t>Formed through direct &amp; repetitious experience</a:t>
            </a:r>
          </a:p>
          <a:p>
            <a:pPr>
              <a:defRPr/>
            </a:pPr>
            <a:r>
              <a:rPr lang="en-US" sz="3200" dirty="0" smtClean="0"/>
              <a:t>Conscious thought process is bypassed</a:t>
            </a:r>
          </a:p>
          <a:p>
            <a:pPr>
              <a:defRPr/>
            </a:pPr>
            <a:r>
              <a:rPr lang="en-US" sz="3200" dirty="0" smtClean="0"/>
              <a:t>Development of habit is automatic if the response is continued &amp; reinforced</a:t>
            </a:r>
          </a:p>
        </p:txBody>
      </p:sp>
    </p:spTree>
    <p:extLst>
      <p:ext uri="{BB962C8B-B14F-4D97-AF65-F5344CB8AC3E}">
        <p14:creationId xmlns:p14="http://schemas.microsoft.com/office/powerpoint/2010/main" val="4155476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defRPr/>
            </a:pPr>
            <a:r>
              <a:rPr lang="en-US" dirty="0" smtClean="0">
                <a:latin typeface="Arial Black" panose="020B0A04020102020204" pitchFamily="34" charset="0"/>
              </a:rPr>
              <a:t>Values</a:t>
            </a:r>
          </a:p>
        </p:txBody>
      </p:sp>
      <p:sp>
        <p:nvSpPr>
          <p:cNvPr id="373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sz="3200" dirty="0" smtClean="0"/>
              <a:t>Enduring principles upon which a person’s life is built</a:t>
            </a:r>
          </a:p>
          <a:p>
            <a:pPr>
              <a:defRPr/>
            </a:pPr>
            <a:r>
              <a:rPr lang="en-US" sz="3200" dirty="0" smtClean="0"/>
              <a:t>Result of continued development &amp; usually take rigid form as the person matures</a:t>
            </a:r>
          </a:p>
          <a:p>
            <a:pPr>
              <a:defRPr/>
            </a:pPr>
            <a:r>
              <a:rPr lang="en-US" sz="3200" i="1" dirty="0" smtClean="0"/>
              <a:t>“The life you save maybe your own”</a:t>
            </a:r>
          </a:p>
        </p:txBody>
      </p:sp>
    </p:spTree>
    <p:extLst>
      <p:ext uri="{BB962C8B-B14F-4D97-AF65-F5344CB8AC3E}">
        <p14:creationId xmlns:p14="http://schemas.microsoft.com/office/powerpoint/2010/main" val="1039124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8576" y="265654"/>
            <a:ext cx="11214847" cy="1233424"/>
          </a:xfrm>
        </p:spPr>
        <p:txBody>
          <a:bodyPr>
            <a:normAutofit/>
          </a:bodyPr>
          <a:lstStyle/>
          <a:p>
            <a:pPr algn="ctr"/>
            <a:r>
              <a:rPr lang="en-PH" sz="3600" b="1" dirty="0" smtClean="0">
                <a:latin typeface="Arial Black" panose="020B0A04020102020204" pitchFamily="34" charset="0"/>
              </a:rPr>
              <a:t>HUMAN ELEMENTS IN SAFETY AND HEALTH</a:t>
            </a:r>
            <a:endParaRPr lang="en-PH" sz="3600" b="1" dirty="0">
              <a:latin typeface="Arial Black" panose="020B0A040201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8575" y="1901952"/>
            <a:ext cx="11214847" cy="4579530"/>
          </a:xfrm>
        </p:spPr>
        <p:txBody>
          <a:bodyPr>
            <a:normAutofit/>
          </a:bodyPr>
          <a:lstStyle/>
          <a:p>
            <a:r>
              <a:rPr lang="en-PH" sz="4800" dirty="0">
                <a:latin typeface="Arial" panose="020B0604020202020204" pitchFamily="34" charset="0"/>
                <a:cs typeface="Arial" panose="020B0604020202020204" pitchFamily="34" charset="0"/>
              </a:rPr>
              <a:t>85 % - 95 % of all ACCIDENTS are the result of HUMAN </a:t>
            </a:r>
            <a:endParaRPr lang="en-PH" sz="4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buNone/>
            </a:pPr>
            <a:r>
              <a:rPr lang="en-PH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PH" sz="4800" dirty="0" smtClean="0">
                <a:latin typeface="Arial" panose="020B0604020202020204" pitchFamily="34" charset="0"/>
                <a:cs typeface="Arial" panose="020B0604020202020204" pitchFamily="34" charset="0"/>
              </a:rPr>
              <a:t>ERROR.</a:t>
            </a:r>
            <a:endParaRPr lang="en-PH" sz="4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buNone/>
            </a:pPr>
            <a:endParaRPr lang="en-PH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320" y="2595282"/>
            <a:ext cx="5583891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928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latin typeface="Arial Black" panose="020B0A04020102020204" pitchFamily="34" charset="0"/>
              </a:rPr>
              <a:t>Human Errors as Accident Causes</a:t>
            </a:r>
          </a:p>
        </p:txBody>
      </p:sp>
      <p:sp>
        <p:nvSpPr>
          <p:cNvPr id="374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sz="3200" dirty="0" smtClean="0"/>
              <a:t>Human errors are the principal cause of accidents</a:t>
            </a:r>
          </a:p>
          <a:p>
            <a:pPr>
              <a:defRPr/>
            </a:pPr>
            <a:r>
              <a:rPr lang="en-US" sz="3200" dirty="0" smtClean="0"/>
              <a:t>Many of the accidents attributed to chance, fate or mechanical failure can be traced to some aspect of human error</a:t>
            </a:r>
          </a:p>
          <a:p>
            <a:pPr>
              <a:defRPr/>
            </a:pPr>
            <a:r>
              <a:rPr lang="en-US" sz="3200" dirty="0" smtClean="0"/>
              <a:t>People look for excuses rather than discover the cause</a:t>
            </a:r>
          </a:p>
        </p:txBody>
      </p:sp>
    </p:spTree>
    <p:extLst>
      <p:ext uri="{BB962C8B-B14F-4D97-AF65-F5344CB8AC3E}">
        <p14:creationId xmlns:p14="http://schemas.microsoft.com/office/powerpoint/2010/main" val="1969747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b="1" dirty="0" smtClean="0">
                <a:latin typeface="Arial Black" panose="020B0A04020102020204" pitchFamily="34" charset="0"/>
              </a:rPr>
              <a:t>Emotions &amp; Human Behavior</a:t>
            </a:r>
          </a:p>
        </p:txBody>
      </p:sp>
      <p:sp>
        <p:nvSpPr>
          <p:cNvPr id="375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3200" dirty="0" smtClean="0"/>
              <a:t>A disturbed psychological condition which can be described as disintegrative activity</a:t>
            </a:r>
          </a:p>
          <a:p>
            <a:pPr>
              <a:lnSpc>
                <a:spcPct val="90000"/>
              </a:lnSpc>
              <a:defRPr/>
            </a:pPr>
            <a:r>
              <a:rPr lang="en-US" sz="3200" dirty="0" smtClean="0"/>
              <a:t>Fear, hate, love, anger</a:t>
            </a:r>
          </a:p>
          <a:p>
            <a:pPr>
              <a:lnSpc>
                <a:spcPct val="90000"/>
              </a:lnSpc>
              <a:defRPr/>
            </a:pPr>
            <a:r>
              <a:rPr lang="en-US" sz="3200" dirty="0" smtClean="0"/>
              <a:t>90% involved in accidents had instances of provocation, frustration, disappointment</a:t>
            </a:r>
          </a:p>
          <a:p>
            <a:pPr>
              <a:lnSpc>
                <a:spcPct val="90000"/>
              </a:lnSpc>
              <a:defRPr/>
            </a:pPr>
            <a:r>
              <a:rPr lang="en-US" sz="3200" dirty="0" smtClean="0"/>
              <a:t>Emotions are integral part of the behavior pattern</a:t>
            </a:r>
          </a:p>
        </p:txBody>
      </p:sp>
    </p:spTree>
    <p:extLst>
      <p:ext uri="{BB962C8B-B14F-4D97-AF65-F5344CB8AC3E}">
        <p14:creationId xmlns:p14="http://schemas.microsoft.com/office/powerpoint/2010/main" val="2294299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Effect of Alcohol on Physical Abilities</a:t>
            </a:r>
          </a:p>
        </p:txBody>
      </p:sp>
      <p:sp>
        <p:nvSpPr>
          <p:cNvPr id="376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sz="3600" dirty="0" smtClean="0"/>
              <a:t>Reduces a person’s ability to rationalize, evaluate &amp; determine action</a:t>
            </a:r>
          </a:p>
          <a:p>
            <a:pPr>
              <a:defRPr/>
            </a:pPr>
            <a:r>
              <a:rPr lang="en-US" sz="3600" dirty="0" smtClean="0"/>
              <a:t>Slows down physical abilities</a:t>
            </a:r>
          </a:p>
        </p:txBody>
      </p:sp>
    </p:spTree>
    <p:extLst>
      <p:ext uri="{BB962C8B-B14F-4D97-AF65-F5344CB8AC3E}">
        <p14:creationId xmlns:p14="http://schemas.microsoft.com/office/powerpoint/2010/main" val="2083435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latin typeface="Arial Black" panose="020B0A04020102020204" pitchFamily="34" charset="0"/>
              </a:rPr>
              <a:t>Fatigue &amp; Physical Abilities</a:t>
            </a:r>
          </a:p>
        </p:txBody>
      </p:sp>
      <p:sp>
        <p:nvSpPr>
          <p:cNvPr id="377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Fatigue arrives &amp; emotional stress can easily build up by the end of the working day</a:t>
            </a:r>
          </a:p>
          <a:p>
            <a:pPr>
              <a:defRPr/>
            </a:pP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Safety abilities of the person decreases as the day 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progessess</a:t>
            </a:r>
            <a:endParaRPr lang="en-US" sz="3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3744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4" name="Rectangle 2"/>
          <p:cNvSpPr>
            <a:spLocks noGrp="1" noChangeArrowheads="1"/>
          </p:cNvSpPr>
          <p:nvPr>
            <p:ph type="title"/>
          </p:nvPr>
        </p:nvSpPr>
        <p:spPr>
          <a:xfrm>
            <a:off x="2209800" y="76200"/>
            <a:ext cx="7772400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000"/>
              <a:t>Positive Approach Changes Image of Supervisor</a:t>
            </a:r>
          </a:p>
        </p:txBody>
      </p:sp>
      <p:sp>
        <p:nvSpPr>
          <p:cNvPr id="28675" name="Line 3"/>
          <p:cNvSpPr>
            <a:spLocks noChangeShapeType="1"/>
          </p:cNvSpPr>
          <p:nvPr/>
        </p:nvSpPr>
        <p:spPr bwMode="auto">
          <a:xfrm>
            <a:off x="1905000" y="1687513"/>
            <a:ext cx="83820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PH"/>
          </a:p>
        </p:txBody>
      </p:sp>
      <p:sp>
        <p:nvSpPr>
          <p:cNvPr id="28676" name="Line 4"/>
          <p:cNvSpPr>
            <a:spLocks noChangeShapeType="1"/>
          </p:cNvSpPr>
          <p:nvPr/>
        </p:nvSpPr>
        <p:spPr bwMode="auto">
          <a:xfrm>
            <a:off x="1905000" y="3211513"/>
            <a:ext cx="83820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PH"/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2209800" y="2174875"/>
            <a:ext cx="13922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sz="3200" b="1">
                <a:latin typeface="Tahoma" panose="020B0604030504040204" pitchFamily="34" charset="0"/>
              </a:rPr>
              <a:t>FROM</a:t>
            </a:r>
          </a:p>
        </p:txBody>
      </p:sp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6416676" y="2144714"/>
            <a:ext cx="7461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sz="3200" b="1">
                <a:latin typeface="Tahoma" panose="020B0604030504040204" pitchFamily="34" charset="0"/>
              </a:rPr>
              <a:t>TO</a:t>
            </a:r>
          </a:p>
        </p:txBody>
      </p:sp>
      <p:sp>
        <p:nvSpPr>
          <p:cNvPr id="330759" name="Text Box 7"/>
          <p:cNvSpPr txBox="1">
            <a:spLocks noChangeArrowheads="1"/>
          </p:cNvSpPr>
          <p:nvPr/>
        </p:nvSpPr>
        <p:spPr bwMode="auto">
          <a:xfrm>
            <a:off x="1828800" y="3414714"/>
            <a:ext cx="469712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marL="400050" indent="-40005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sz="3200" b="1">
                <a:latin typeface="Tahoma" panose="020B0604030504040204" pitchFamily="34" charset="0"/>
              </a:rPr>
              <a:t>“UNSAFETY-MINDED”</a:t>
            </a:r>
          </a:p>
          <a:p>
            <a:pPr>
              <a:buFont typeface="Wingdings" panose="05000000000000000000" pitchFamily="2" charset="2"/>
              <a:buChar char="Ä"/>
            </a:pPr>
            <a:r>
              <a:rPr lang="en-US" sz="3200" b="1">
                <a:latin typeface="Tahoma" panose="020B0604030504040204" pitchFamily="34" charset="0"/>
              </a:rPr>
              <a:t>ENFORCER</a:t>
            </a:r>
          </a:p>
          <a:p>
            <a:pPr>
              <a:buFont typeface="Wingdings" panose="05000000000000000000" pitchFamily="2" charset="2"/>
              <a:buChar char="Ä"/>
            </a:pPr>
            <a:r>
              <a:rPr lang="en-US" sz="3200" b="1">
                <a:latin typeface="Tahoma" panose="020B0604030504040204" pitchFamily="34" charset="0"/>
              </a:rPr>
              <a:t>POLICEMAN</a:t>
            </a:r>
          </a:p>
          <a:p>
            <a:pPr>
              <a:buFont typeface="Wingdings" panose="05000000000000000000" pitchFamily="2" charset="2"/>
              <a:buChar char="Ä"/>
            </a:pPr>
            <a:r>
              <a:rPr lang="en-US" sz="3200" b="1">
                <a:latin typeface="Tahoma" panose="020B0604030504040204" pitchFamily="34" charset="0"/>
              </a:rPr>
              <a:t>PUNISHER</a:t>
            </a:r>
          </a:p>
          <a:p>
            <a:pPr>
              <a:buFont typeface="Wingdings" panose="05000000000000000000" pitchFamily="2" charset="2"/>
              <a:buChar char="Ä"/>
            </a:pPr>
            <a:r>
              <a:rPr lang="en-US" sz="3200" b="1">
                <a:latin typeface="Tahoma" panose="020B0604030504040204" pitchFamily="34" charset="0"/>
              </a:rPr>
              <a:t>NEGATIVE</a:t>
            </a:r>
          </a:p>
        </p:txBody>
      </p:sp>
      <p:sp>
        <p:nvSpPr>
          <p:cNvPr id="330760" name="Text Box 8"/>
          <p:cNvSpPr txBox="1">
            <a:spLocks noChangeArrowheads="1"/>
          </p:cNvSpPr>
          <p:nvPr/>
        </p:nvSpPr>
        <p:spPr bwMode="auto">
          <a:xfrm>
            <a:off x="6637339" y="3429001"/>
            <a:ext cx="4078361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marL="400050" indent="-40005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sz="3200" b="1">
                <a:latin typeface="Tahoma" panose="020B0604030504040204" pitchFamily="34" charset="0"/>
              </a:rPr>
              <a:t>“SAFETY-MINDED”</a:t>
            </a:r>
          </a:p>
          <a:p>
            <a:pPr>
              <a:buFont typeface="Wingdings" panose="05000000000000000000" pitchFamily="2" charset="2"/>
              <a:buChar char="Ä"/>
            </a:pPr>
            <a:r>
              <a:rPr lang="en-US" sz="3200" b="1">
                <a:latin typeface="Tahoma" panose="020B0604030504040204" pitchFamily="34" charset="0"/>
              </a:rPr>
              <a:t>LEADER</a:t>
            </a:r>
          </a:p>
          <a:p>
            <a:pPr>
              <a:buFont typeface="Wingdings" panose="05000000000000000000" pitchFamily="2" charset="2"/>
              <a:buChar char="Ä"/>
            </a:pPr>
            <a:r>
              <a:rPr lang="en-US" sz="3200" b="1">
                <a:latin typeface="Tahoma" panose="020B0604030504040204" pitchFamily="34" charset="0"/>
              </a:rPr>
              <a:t>COACH</a:t>
            </a:r>
          </a:p>
          <a:p>
            <a:pPr>
              <a:buFont typeface="Wingdings" panose="05000000000000000000" pitchFamily="2" charset="2"/>
              <a:buChar char="Ä"/>
            </a:pPr>
            <a:r>
              <a:rPr lang="en-US" sz="3200" b="1">
                <a:latin typeface="Tahoma" panose="020B0604030504040204" pitchFamily="34" charset="0"/>
              </a:rPr>
              <a:t>REWARDER</a:t>
            </a:r>
          </a:p>
          <a:p>
            <a:pPr>
              <a:buFont typeface="Wingdings" panose="05000000000000000000" pitchFamily="2" charset="2"/>
              <a:buChar char="Ä"/>
            </a:pPr>
            <a:r>
              <a:rPr lang="en-US" sz="3200" b="1">
                <a:latin typeface="Tahoma" panose="020B0604030504040204" pitchFamily="34" charset="0"/>
              </a:rPr>
              <a:t>POSITIVE</a:t>
            </a:r>
          </a:p>
        </p:txBody>
      </p:sp>
      <p:pic>
        <p:nvPicPr>
          <p:cNvPr id="28681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751764" y="1887539"/>
            <a:ext cx="1163637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28682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1887539"/>
            <a:ext cx="1163638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2040310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0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0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07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07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07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07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07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07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07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07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07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07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07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07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307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307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307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307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307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307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0759" grpId="0" build="p" autoUpdateAnimBg="0"/>
      <p:bldP spid="330760" grpId="0" build="p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E5773D1-67FF-4905-A505-C99E389F62C8}" type="slidenum">
              <a:rPr lang="en-US" sz="1000"/>
              <a:pPr eaLnBrk="1" hangingPunct="1"/>
              <a:t>35</a:t>
            </a:fld>
            <a:endParaRPr lang="en-US" sz="1000"/>
          </a:p>
        </p:txBody>
      </p:sp>
      <p:sp>
        <p:nvSpPr>
          <p:cNvPr id="25604" name="Rectangle 5"/>
          <p:cNvSpPr>
            <a:spLocks noChangeArrowheads="1"/>
          </p:cNvSpPr>
          <p:nvPr/>
        </p:nvSpPr>
        <p:spPr bwMode="auto">
          <a:xfrm>
            <a:off x="1851212" y="1030941"/>
            <a:ext cx="80010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 algn="ctr"/>
            <a:r>
              <a:rPr lang="en-US" sz="6000" b="1" i="1" dirty="0" smtClean="0">
                <a:solidFill>
                  <a:srgbClr val="002060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THANK YOU VERY MUCH!</a:t>
            </a:r>
          </a:p>
          <a:p>
            <a:pPr marL="0" indent="0" algn="ctr"/>
            <a:r>
              <a:rPr lang="en-US" sz="6000" b="1" i="1" dirty="0" smtClean="0">
                <a:solidFill>
                  <a:srgbClr val="002060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END OF SLIDE</a:t>
            </a:r>
            <a:endParaRPr lang="en-US" sz="6000" b="1" i="1" dirty="0">
              <a:solidFill>
                <a:srgbClr val="002060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algn="ctr" eaLnBrk="1" hangingPunct="1">
              <a:spcBef>
                <a:spcPct val="50000"/>
              </a:spcBef>
              <a:buFontTx/>
              <a:buChar char="•"/>
            </a:pPr>
            <a:endParaRPr lang="en-US" sz="6000" b="1" i="1" dirty="0">
              <a:solidFill>
                <a:srgbClr val="002060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51891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8576" y="265654"/>
            <a:ext cx="11214847" cy="1233424"/>
          </a:xfrm>
        </p:spPr>
        <p:txBody>
          <a:bodyPr>
            <a:normAutofit/>
          </a:bodyPr>
          <a:lstStyle/>
          <a:p>
            <a:pPr algn="ctr"/>
            <a:r>
              <a:rPr lang="en-PH" sz="3600" b="1" dirty="0" smtClean="0">
                <a:latin typeface="Arial Black" panose="020B0A04020102020204" pitchFamily="34" charset="0"/>
              </a:rPr>
              <a:t>HUMAN RELATIONS</a:t>
            </a:r>
            <a:endParaRPr lang="en-PH" sz="3600" b="1" dirty="0">
              <a:latin typeface="Arial Black" panose="020B0A040201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8575" y="1901952"/>
            <a:ext cx="11214847" cy="457953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PH" sz="4800" dirty="0">
                <a:latin typeface="Arial" panose="020B0604020202020204" pitchFamily="34" charset="0"/>
                <a:cs typeface="Arial" panose="020B0604020202020204" pitchFamily="34" charset="0"/>
              </a:rPr>
              <a:t>the social and interpersonal relations between human </a:t>
            </a:r>
            <a:endParaRPr lang="en-PH" sz="4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buNone/>
            </a:pPr>
            <a:r>
              <a:rPr lang="en-PH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PH" sz="4800" dirty="0" smtClean="0">
                <a:latin typeface="Arial" panose="020B0604020202020204" pitchFamily="34" charset="0"/>
                <a:cs typeface="Arial" panose="020B0604020202020204" pitchFamily="34" charset="0"/>
              </a:rPr>
              <a:t>beings.</a:t>
            </a:r>
          </a:p>
          <a:p>
            <a:pPr marL="45720" indent="0">
              <a:buNone/>
            </a:pPr>
            <a:endParaRPr lang="en-PH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5376" y="2635624"/>
            <a:ext cx="5768789" cy="3845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964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8576" y="265654"/>
            <a:ext cx="11214847" cy="1233424"/>
          </a:xfrm>
        </p:spPr>
        <p:txBody>
          <a:bodyPr>
            <a:normAutofit/>
          </a:bodyPr>
          <a:lstStyle/>
          <a:p>
            <a:pPr algn="ctr"/>
            <a:r>
              <a:rPr lang="en-PH" sz="3600" b="1" dirty="0" smtClean="0">
                <a:latin typeface="Arial Black" panose="020B0A04020102020204" pitchFamily="34" charset="0"/>
              </a:rPr>
              <a:t>HUMAN BEHAVIOR</a:t>
            </a:r>
            <a:endParaRPr lang="en-PH" sz="3600" b="1" dirty="0">
              <a:latin typeface="Arial Black" panose="020B0A040201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8575" y="1901952"/>
            <a:ext cx="11214847" cy="4579530"/>
          </a:xfrm>
        </p:spPr>
        <p:txBody>
          <a:bodyPr>
            <a:normAutofit/>
          </a:bodyPr>
          <a:lstStyle/>
          <a:p>
            <a:r>
              <a:rPr lang="en-PH" sz="48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PH" sz="4800" dirty="0">
                <a:latin typeface="Arial" panose="020B0604020202020204" pitchFamily="34" charset="0"/>
                <a:cs typeface="Arial" panose="020B0604020202020204" pitchFamily="34" charset="0"/>
              </a:rPr>
              <a:t>potential and expressed capacity for physical, mental, </a:t>
            </a:r>
            <a:r>
              <a:rPr lang="en-PH" sz="4800" dirty="0" smtClean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PH" sz="4800" dirty="0">
                <a:latin typeface="Arial" panose="020B0604020202020204" pitchFamily="34" charset="0"/>
                <a:cs typeface="Arial" panose="020B0604020202020204" pitchFamily="34" charset="0"/>
              </a:rPr>
              <a:t>social activity during the phases of human life</a:t>
            </a:r>
            <a:r>
              <a:rPr lang="en-PH" sz="4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PH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4212" y="3839136"/>
            <a:ext cx="4424082" cy="2642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85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8576" y="265654"/>
            <a:ext cx="11214847" cy="635299"/>
          </a:xfrm>
        </p:spPr>
        <p:txBody>
          <a:bodyPr>
            <a:normAutofit/>
          </a:bodyPr>
          <a:lstStyle/>
          <a:p>
            <a:pPr algn="ctr"/>
            <a:r>
              <a:rPr lang="en-PH" sz="3600" b="1" dirty="0" smtClean="0">
                <a:latin typeface="Arial Black" panose="020B0A04020102020204" pitchFamily="34" charset="0"/>
              </a:rPr>
              <a:t>FACTORS AFFECTING HUMAN BEHAVIOR</a:t>
            </a:r>
            <a:endParaRPr lang="en-PH" sz="3600" b="1" dirty="0">
              <a:latin typeface="Arial Black" panose="020B0A040201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8575" y="1143000"/>
            <a:ext cx="11214847" cy="5338482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PH" sz="4400" b="1" dirty="0">
                <a:latin typeface="Arial" panose="020B0604020202020204" pitchFamily="34" charset="0"/>
                <a:cs typeface="Arial" panose="020B0604020202020204" pitchFamily="34" charset="0"/>
              </a:rPr>
              <a:t>In order to address human factors in workplace safety settings, peoples' capabilities and limitations must first be understood. </a:t>
            </a:r>
            <a:endParaRPr lang="en-PH" sz="4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PH" sz="4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PH" sz="4400" b="1" dirty="0">
                <a:latin typeface="Arial" panose="020B0604020202020204" pitchFamily="34" charset="0"/>
                <a:cs typeface="Arial" panose="020B0604020202020204" pitchFamily="34" charset="0"/>
              </a:rPr>
              <a:t>modern working environment is very different to the settings that humans have evolved to deal with.</a:t>
            </a:r>
          </a:p>
        </p:txBody>
      </p:sp>
    </p:spTree>
    <p:extLst>
      <p:ext uri="{BB962C8B-B14F-4D97-AF65-F5344CB8AC3E}">
        <p14:creationId xmlns:p14="http://schemas.microsoft.com/office/powerpoint/2010/main" val="2699961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8576" y="265654"/>
            <a:ext cx="11214847" cy="635299"/>
          </a:xfrm>
        </p:spPr>
        <p:txBody>
          <a:bodyPr>
            <a:normAutofit/>
          </a:bodyPr>
          <a:lstStyle/>
          <a:p>
            <a:pPr algn="ctr"/>
            <a:r>
              <a:rPr lang="en-PH" sz="3600" b="1" dirty="0" smtClean="0">
                <a:latin typeface="Arial Black" panose="020B0A04020102020204" pitchFamily="34" charset="0"/>
              </a:rPr>
              <a:t>FACTORS AFFECTING HUMAN BEHAVIOR</a:t>
            </a:r>
            <a:endParaRPr lang="en-PH" sz="3600" b="1" dirty="0">
              <a:latin typeface="Arial Black" panose="020B0A040201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8575" y="1143000"/>
            <a:ext cx="11214847" cy="5338482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en-PH" sz="4400" b="1" dirty="0">
                <a:latin typeface="Arial" panose="020B0604020202020204" pitchFamily="34" charset="0"/>
                <a:cs typeface="Arial" panose="020B0604020202020204" pitchFamily="34" charset="0"/>
              </a:rPr>
              <a:t>Physical characteristics</a:t>
            </a:r>
          </a:p>
          <a:p>
            <a:pPr marL="45720" indent="0">
              <a:buNone/>
            </a:pPr>
            <a:r>
              <a:rPr lang="en-PH" sz="4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Emotional </a:t>
            </a:r>
            <a:r>
              <a:rPr lang="en-PH" sz="4400" b="1" dirty="0">
                <a:latin typeface="Arial" panose="020B0604020202020204" pitchFamily="34" charset="0"/>
                <a:cs typeface="Arial" panose="020B0604020202020204" pitchFamily="34" charset="0"/>
              </a:rPr>
              <a:t>stability</a:t>
            </a:r>
          </a:p>
          <a:p>
            <a:pPr marL="45720" indent="0">
              <a:buNone/>
            </a:pPr>
            <a:r>
              <a:rPr lang="en-PH" sz="4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Previous </a:t>
            </a:r>
            <a:r>
              <a:rPr lang="en-PH" sz="4400" b="1" dirty="0">
                <a:latin typeface="Arial" panose="020B0604020202020204" pitchFamily="34" charset="0"/>
                <a:cs typeface="Arial" panose="020B0604020202020204" pitchFamily="34" charset="0"/>
              </a:rPr>
              <a:t>work experiences</a:t>
            </a:r>
          </a:p>
          <a:p>
            <a:pPr marL="45720" indent="0">
              <a:buNone/>
            </a:pPr>
            <a:r>
              <a:rPr lang="en-PH" sz="4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Work attitude</a:t>
            </a:r>
          </a:p>
          <a:p>
            <a:pPr marL="45720" indent="0">
              <a:buNone/>
            </a:pPr>
            <a:r>
              <a:rPr lang="en-PH" sz="4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Aptitude</a:t>
            </a:r>
            <a:endParaRPr lang="en-PH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buNone/>
            </a:pPr>
            <a:r>
              <a:rPr lang="en-PH" sz="4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Physical </a:t>
            </a:r>
            <a:r>
              <a:rPr lang="en-PH" sz="4400" b="1" dirty="0">
                <a:latin typeface="Arial" panose="020B0604020202020204" pitchFamily="34" charset="0"/>
                <a:cs typeface="Arial" panose="020B0604020202020204" pitchFamily="34" charset="0"/>
              </a:rPr>
              <a:t>and emotional needs</a:t>
            </a:r>
          </a:p>
          <a:p>
            <a:pPr marL="45720" indent="0">
              <a:buNone/>
            </a:pPr>
            <a:endParaRPr lang="en-PH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9894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8576" y="265654"/>
            <a:ext cx="11214847" cy="635299"/>
          </a:xfrm>
        </p:spPr>
        <p:txBody>
          <a:bodyPr>
            <a:normAutofit/>
          </a:bodyPr>
          <a:lstStyle/>
          <a:p>
            <a:pPr algn="ctr"/>
            <a:r>
              <a:rPr lang="en-PH" sz="3600" b="1" dirty="0" smtClean="0">
                <a:latin typeface="Arial Black" panose="020B0A04020102020204" pitchFamily="34" charset="0"/>
              </a:rPr>
              <a:t>FACTORS AFFECTING HUMAN BEHAVIOR</a:t>
            </a:r>
            <a:endParaRPr lang="en-PH" sz="3600" b="1" dirty="0">
              <a:latin typeface="Arial Black" panose="020B0A040201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8575" y="1143000"/>
            <a:ext cx="11214847" cy="5338482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en-PH" sz="4400" b="1" dirty="0">
                <a:latin typeface="Arial" panose="020B0604020202020204" pitchFamily="34" charset="0"/>
                <a:cs typeface="Arial" panose="020B0604020202020204" pitchFamily="34" charset="0"/>
              </a:rPr>
              <a:t>Physical characteristics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PH" sz="4400" b="1" dirty="0">
                <a:latin typeface="Arial" panose="020B0604020202020204" pitchFamily="34" charset="0"/>
                <a:cs typeface="Arial" panose="020B0604020202020204" pitchFamily="34" charset="0"/>
              </a:rPr>
              <a:t>Some of these characteristics are related to height, skin, complexion, vision, shape and size of nose, weight etc.</a:t>
            </a:r>
          </a:p>
        </p:txBody>
      </p:sp>
    </p:spTree>
    <p:extLst>
      <p:ext uri="{BB962C8B-B14F-4D97-AF65-F5344CB8AC3E}">
        <p14:creationId xmlns:p14="http://schemas.microsoft.com/office/powerpoint/2010/main" val="1729383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8576" y="265654"/>
            <a:ext cx="11214847" cy="635299"/>
          </a:xfrm>
        </p:spPr>
        <p:txBody>
          <a:bodyPr>
            <a:normAutofit/>
          </a:bodyPr>
          <a:lstStyle/>
          <a:p>
            <a:pPr algn="ctr"/>
            <a:r>
              <a:rPr lang="en-PH" sz="3600" b="1" dirty="0" smtClean="0">
                <a:latin typeface="Arial Black" panose="020B0A04020102020204" pitchFamily="34" charset="0"/>
              </a:rPr>
              <a:t>FACTORS AFFECTING HUMAN BEHAVIOR</a:t>
            </a:r>
            <a:endParaRPr lang="en-PH" sz="3600" b="1" dirty="0">
              <a:latin typeface="Arial Black" panose="020B0A040201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8575" y="1143000"/>
            <a:ext cx="11214847" cy="5338482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en-PH" sz="4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Emotional </a:t>
            </a:r>
            <a:r>
              <a:rPr lang="en-PH" sz="4400" b="1" dirty="0">
                <a:latin typeface="Arial" panose="020B0604020202020204" pitchFamily="34" charset="0"/>
                <a:cs typeface="Arial" panose="020B0604020202020204" pitchFamily="34" charset="0"/>
              </a:rPr>
              <a:t>stability" refers to a person's ability to remain calm or even keel when faced with pressure or </a:t>
            </a:r>
            <a:r>
              <a:rPr lang="en-PH" sz="4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stress</a:t>
            </a:r>
            <a:endParaRPr lang="en-PH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4132" y="3073214"/>
            <a:ext cx="4743731" cy="3408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285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nded Design Blue 16x9">
  <a:themeElements>
    <a:clrScheme name="Banded Design Blue">
      <a:dk1>
        <a:srgbClr val="404040"/>
      </a:dk1>
      <a:lt1>
        <a:sysClr val="window" lastClr="FFFFFF"/>
      </a:lt1>
      <a:dk2>
        <a:srgbClr val="263050"/>
      </a:dk2>
      <a:lt2>
        <a:srgbClr val="E5E8E8"/>
      </a:lt2>
      <a:accent1>
        <a:srgbClr val="77B142"/>
      </a:accent1>
      <a:accent2>
        <a:srgbClr val="E3C01E"/>
      </a:accent2>
      <a:accent3>
        <a:srgbClr val="0070C0"/>
      </a:accent3>
      <a:accent4>
        <a:srgbClr val="7556A4"/>
      </a:accent4>
      <a:accent5>
        <a:srgbClr val="F08F1E"/>
      </a:accent5>
      <a:accent6>
        <a:srgbClr val="CB3E3A"/>
      </a:accent6>
      <a:hlink>
        <a:srgbClr val="0070C0"/>
      </a:hlink>
      <a:folHlink>
        <a:srgbClr val="7556A4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Banded Design Blue">
      <a:dk1>
        <a:srgbClr val="404040"/>
      </a:dk1>
      <a:lt1>
        <a:sysClr val="window" lastClr="FFFFFF"/>
      </a:lt1>
      <a:dk2>
        <a:srgbClr val="263050"/>
      </a:dk2>
      <a:lt2>
        <a:srgbClr val="E5E8E8"/>
      </a:lt2>
      <a:accent1>
        <a:srgbClr val="77B142"/>
      </a:accent1>
      <a:accent2>
        <a:srgbClr val="E3C01E"/>
      </a:accent2>
      <a:accent3>
        <a:srgbClr val="0070C0"/>
      </a:accent3>
      <a:accent4>
        <a:srgbClr val="7556A4"/>
      </a:accent4>
      <a:accent5>
        <a:srgbClr val="F08F1E"/>
      </a:accent5>
      <a:accent6>
        <a:srgbClr val="CB3E3A"/>
      </a:accent6>
      <a:hlink>
        <a:srgbClr val="0070C0"/>
      </a:hlink>
      <a:folHlink>
        <a:srgbClr val="7556A4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anded Design Blue">
      <a:dk1>
        <a:srgbClr val="404040"/>
      </a:dk1>
      <a:lt1>
        <a:sysClr val="window" lastClr="FFFFFF"/>
      </a:lt1>
      <a:dk2>
        <a:srgbClr val="263050"/>
      </a:dk2>
      <a:lt2>
        <a:srgbClr val="E5E8E8"/>
      </a:lt2>
      <a:accent1>
        <a:srgbClr val="77B142"/>
      </a:accent1>
      <a:accent2>
        <a:srgbClr val="E3C01E"/>
      </a:accent2>
      <a:accent3>
        <a:srgbClr val="0070C0"/>
      </a:accent3>
      <a:accent4>
        <a:srgbClr val="7556A4"/>
      </a:accent4>
      <a:accent5>
        <a:srgbClr val="F08F1E"/>
      </a:accent5>
      <a:accent6>
        <a:srgbClr val="CB3E3A"/>
      </a:accent6>
      <a:hlink>
        <a:srgbClr val="0070C0"/>
      </a:hlink>
      <a:folHlink>
        <a:srgbClr val="7556A4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A4D8109F-05D6-4A26-8F7E-3EF448E6183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Blue banded nature presentation with mountain sunrise photo  (widescreen)</Template>
  <TotalTime>581</TotalTime>
  <Words>832</Words>
  <Application>Microsoft Office PowerPoint</Application>
  <PresentationFormat>Custom</PresentationFormat>
  <Paragraphs>144</Paragraphs>
  <Slides>35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Banded Design Blue 16x9</vt:lpstr>
      <vt:lpstr> RBA – EHS CONSULTANCY TRAINING SERVICES   HUMAN ELEMENTS IN SAFETY</vt:lpstr>
      <vt:lpstr>COURSE OBJECTIVES</vt:lpstr>
      <vt:lpstr>HUMAN ELEMENTS IN SAFETY AND HEALTH</vt:lpstr>
      <vt:lpstr>HUMAN RELATIONS</vt:lpstr>
      <vt:lpstr>HUMAN BEHAVIOR</vt:lpstr>
      <vt:lpstr>FACTORS AFFECTING HUMAN BEHAVIOR</vt:lpstr>
      <vt:lpstr>FACTORS AFFECTING HUMAN BEHAVIOR</vt:lpstr>
      <vt:lpstr>FACTORS AFFECTING HUMAN BEHAVIOR</vt:lpstr>
      <vt:lpstr>FACTORS AFFECTING HUMAN BEHAVIOR</vt:lpstr>
      <vt:lpstr>FACTORS AFFECTING HUMAN BEHAVIOR</vt:lpstr>
      <vt:lpstr>FACTORS AFFECTING HUMAN BEHAVIOR</vt:lpstr>
      <vt:lpstr>FACTORS AFFECTING HUMAN BEHAVIOR</vt:lpstr>
      <vt:lpstr>PowerPoint Presentation</vt:lpstr>
      <vt:lpstr>THEORY OF MOTIVATION</vt:lpstr>
      <vt:lpstr>THEORY OF MOTIVATION</vt:lpstr>
      <vt:lpstr>THEORY OF MOTIVATION</vt:lpstr>
      <vt:lpstr>THEORY OF MOTIVATION</vt:lpstr>
      <vt:lpstr>THEORY OF MOTIVATION</vt:lpstr>
      <vt:lpstr>PowerPoint Presentation</vt:lpstr>
      <vt:lpstr>PowerPoint Presentation</vt:lpstr>
      <vt:lpstr>REINFORCERS</vt:lpstr>
      <vt:lpstr>ABCs of Behavioral Change</vt:lpstr>
      <vt:lpstr>Behavior is Influenced by its Effects</vt:lpstr>
      <vt:lpstr>PowerPoint Presentation</vt:lpstr>
      <vt:lpstr>PowerPoint Presentation</vt:lpstr>
      <vt:lpstr>Safety Culture</vt:lpstr>
      <vt:lpstr>Habits &amp; Values in Safe Human Behavior</vt:lpstr>
      <vt:lpstr>Habit</vt:lpstr>
      <vt:lpstr>Values</vt:lpstr>
      <vt:lpstr>Human Errors as Accident Causes</vt:lpstr>
      <vt:lpstr>Emotions &amp; Human Behavior</vt:lpstr>
      <vt:lpstr>Effect of Alcohol on Physical Abilities</vt:lpstr>
      <vt:lpstr>Fatigue &amp; Physical Abilities</vt:lpstr>
      <vt:lpstr>Positive Approach Changes Image of Supervisor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SAFEWAYS CONSULTANCY &amp; SAFETY SERVICES INC  FIRE SAFETY</dc:title>
  <dc:creator>ERDJ</dc:creator>
  <cp:keywords/>
  <cp:lastModifiedBy>Rhelly</cp:lastModifiedBy>
  <cp:revision>50</cp:revision>
  <dcterms:created xsi:type="dcterms:W3CDTF">2015-11-08T03:11:13Z</dcterms:created>
  <dcterms:modified xsi:type="dcterms:W3CDTF">2017-04-23T08:46:26Z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TC028952539991</vt:lpwstr>
  </property>
</Properties>
</file>