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58"/>
  </p:notesMasterIdLst>
  <p:handoutMasterIdLst>
    <p:handoutMasterId r:id="rId59"/>
  </p:handoutMasterIdLst>
  <p:sldIdLst>
    <p:sldId id="277" r:id="rId3"/>
    <p:sldId id="333" r:id="rId4"/>
    <p:sldId id="278"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332" r:id="rId22"/>
    <p:sldId id="296" r:id="rId23"/>
    <p:sldId id="297" r:id="rId24"/>
    <p:sldId id="298" r:id="rId25"/>
    <p:sldId id="299" r:id="rId26"/>
    <p:sldId id="300" r:id="rId27"/>
    <p:sldId id="301" r:id="rId28"/>
    <p:sldId id="304" r:id="rId29"/>
    <p:sldId id="305" r:id="rId30"/>
    <p:sldId id="302" r:id="rId31"/>
    <p:sldId id="303" r:id="rId32"/>
    <p:sldId id="306" r:id="rId33"/>
    <p:sldId id="309" r:id="rId34"/>
    <p:sldId id="307" r:id="rId35"/>
    <p:sldId id="311" r:id="rId36"/>
    <p:sldId id="312" r:id="rId37"/>
    <p:sldId id="315" r:id="rId38"/>
    <p:sldId id="313" r:id="rId39"/>
    <p:sldId id="316" r:id="rId40"/>
    <p:sldId id="317" r:id="rId41"/>
    <p:sldId id="310" r:id="rId42"/>
    <p:sldId id="320" r:id="rId43"/>
    <p:sldId id="322" r:id="rId44"/>
    <p:sldId id="321" r:id="rId45"/>
    <p:sldId id="329" r:id="rId46"/>
    <p:sldId id="314" r:id="rId47"/>
    <p:sldId id="318" r:id="rId48"/>
    <p:sldId id="319" r:id="rId49"/>
    <p:sldId id="323" r:id="rId50"/>
    <p:sldId id="324" r:id="rId51"/>
    <p:sldId id="325" r:id="rId52"/>
    <p:sldId id="326" r:id="rId53"/>
    <p:sldId id="327" r:id="rId54"/>
    <p:sldId id="328" r:id="rId55"/>
    <p:sldId id="331" r:id="rId56"/>
    <p:sldId id="330"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4" d="100"/>
          <a:sy n="74" d="100"/>
        </p:scale>
        <p:origin x="360" y="72"/>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pPr/>
              <a:t>10/6/2017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pPr/>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pPr/>
              <a:t>10/6/2017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pPr/>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2043688B-9D7C-43B3-900D-D1487E26AF07}" type="slidenum">
              <a:rPr lang="en-US"/>
              <a:pPr/>
              <a:t>1</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622654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2530E8-A02E-4614-AE68-95275C8473BE}" type="slidenum">
              <a:rPr lang="en-US"/>
              <a:pPr/>
              <a:t>15</a:t>
            </a:fld>
            <a:endParaRPr lang="en-US"/>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11876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94B47F-FE15-4DC0-958E-D7C1609F0CD3}" type="slidenum">
              <a:rPr lang="en-US"/>
              <a:pPr/>
              <a:t>16</a:t>
            </a:fld>
            <a:endParaRPr lang="en-US"/>
          </a:p>
        </p:txBody>
      </p:sp>
      <p:sp>
        <p:nvSpPr>
          <p:cNvPr id="723970" name="Rectangle 2"/>
          <p:cNvSpPr>
            <a:spLocks noGrp="1" noRot="1" noChangeAspect="1" noChangeArrowheads="1" noTextEdit="1"/>
          </p:cNvSpPr>
          <p:nvPr>
            <p:ph type="sldImg"/>
          </p:nvPr>
        </p:nvSpPr>
        <p:spPr>
          <a:ln/>
        </p:spPr>
      </p:sp>
      <p:sp>
        <p:nvSpPr>
          <p:cNvPr id="723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94891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94B47F-FE15-4DC0-958E-D7C1609F0CD3}" type="slidenum">
              <a:rPr lang="en-US"/>
              <a:pPr/>
              <a:t>17</a:t>
            </a:fld>
            <a:endParaRPr lang="en-US"/>
          </a:p>
        </p:txBody>
      </p:sp>
      <p:sp>
        <p:nvSpPr>
          <p:cNvPr id="723970" name="Rectangle 2"/>
          <p:cNvSpPr>
            <a:spLocks noGrp="1" noRot="1" noChangeAspect="1" noChangeArrowheads="1" noTextEdit="1"/>
          </p:cNvSpPr>
          <p:nvPr>
            <p:ph type="sldImg"/>
          </p:nvPr>
        </p:nvSpPr>
        <p:spPr>
          <a:ln/>
        </p:spPr>
      </p:sp>
      <p:sp>
        <p:nvSpPr>
          <p:cNvPr id="7239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22050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22DFF2-BE0C-46F8-8D14-B320C9DB0B24}" type="slidenum">
              <a:rPr lang="en-US"/>
              <a:pPr/>
              <a:t>21</a:t>
            </a:fld>
            <a:endParaRPr lang="en-US"/>
          </a:p>
        </p:txBody>
      </p:sp>
      <p:sp>
        <p:nvSpPr>
          <p:cNvPr id="728066" name="Rectangle 2"/>
          <p:cNvSpPr>
            <a:spLocks noGrp="1" noRot="1" noChangeAspect="1" noChangeArrowheads="1" noTextEdit="1"/>
          </p:cNvSpPr>
          <p:nvPr>
            <p:ph type="sldImg"/>
          </p:nvPr>
        </p:nvSpPr>
        <p:spPr>
          <a:ln/>
        </p:spPr>
      </p:sp>
      <p:sp>
        <p:nvSpPr>
          <p:cNvPr id="7280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40921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8DECC3-F6E2-4159-891A-042014A30A27}" type="slidenum">
              <a:rPr lang="en-US"/>
              <a:pPr/>
              <a:t>22</a:t>
            </a:fld>
            <a:endParaRPr lang="en-US"/>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62356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CF2877-7AC6-4965-8524-2EAC705EF0B6}" type="slidenum">
              <a:rPr lang="en-US"/>
              <a:pPr/>
              <a:t>23</a:t>
            </a:fld>
            <a:endParaRPr lang="en-US"/>
          </a:p>
        </p:txBody>
      </p:sp>
      <p:sp>
        <p:nvSpPr>
          <p:cNvPr id="730114" name="Rectangle 2"/>
          <p:cNvSpPr>
            <a:spLocks noGrp="1" noRot="1" noChangeAspect="1" noChangeArrowheads="1" noTextEdit="1"/>
          </p:cNvSpPr>
          <p:nvPr>
            <p:ph type="sldImg"/>
          </p:nvPr>
        </p:nvSpPr>
        <p:spPr>
          <a:ln/>
        </p:spPr>
      </p:sp>
      <p:sp>
        <p:nvSpPr>
          <p:cNvPr id="7301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6075564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D1F0C2DB-FEC8-4EA2-A92B-896B09C36F51}" type="slidenum">
              <a:rPr lang="en-US"/>
              <a:pPr/>
              <a:t>24</a:t>
            </a:fld>
            <a:endParaRPr lang="en-US"/>
          </a:p>
        </p:txBody>
      </p:sp>
    </p:spTree>
    <p:extLst>
      <p:ext uri="{BB962C8B-B14F-4D97-AF65-F5344CB8AC3E}">
        <p14:creationId xmlns:p14="http://schemas.microsoft.com/office/powerpoint/2010/main" val="3180902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76882086-0859-4139-825B-47C90A93CFE7}" type="slidenum">
              <a:rPr lang="en-US"/>
              <a:pPr/>
              <a:t>25</a:t>
            </a:fld>
            <a:endParaRPr lang="en-US"/>
          </a:p>
        </p:txBody>
      </p:sp>
    </p:spTree>
    <p:extLst>
      <p:ext uri="{BB962C8B-B14F-4D97-AF65-F5344CB8AC3E}">
        <p14:creationId xmlns:p14="http://schemas.microsoft.com/office/powerpoint/2010/main" val="2498388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29</a:t>
            </a:fld>
            <a:endParaRPr lang="en-US"/>
          </a:p>
        </p:txBody>
      </p:sp>
    </p:spTree>
    <p:extLst>
      <p:ext uri="{BB962C8B-B14F-4D97-AF65-F5344CB8AC3E}">
        <p14:creationId xmlns:p14="http://schemas.microsoft.com/office/powerpoint/2010/main" val="3094097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30</a:t>
            </a:fld>
            <a:endParaRPr lang="en-US"/>
          </a:p>
        </p:txBody>
      </p:sp>
    </p:spTree>
    <p:extLst>
      <p:ext uri="{BB962C8B-B14F-4D97-AF65-F5344CB8AC3E}">
        <p14:creationId xmlns:p14="http://schemas.microsoft.com/office/powerpoint/2010/main" val="3326776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2043688B-9D7C-43B3-900D-D1487E26AF07}" type="slidenum">
              <a:rPr lang="en-US"/>
              <a:pPr/>
              <a:t>2</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622654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A597F8E-4B51-4C09-9C6A-1EA3E6A22330}" type="slidenum">
              <a:rPr lang="en-US"/>
              <a:pPr/>
              <a:t>31</a:t>
            </a:fld>
            <a:endParaRPr lang="en-US"/>
          </a:p>
        </p:txBody>
      </p:sp>
    </p:spTree>
    <p:extLst>
      <p:ext uri="{BB962C8B-B14F-4D97-AF65-F5344CB8AC3E}">
        <p14:creationId xmlns:p14="http://schemas.microsoft.com/office/powerpoint/2010/main" val="3745150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DC1769-F706-46D2-BA5D-C899718A5A87}" type="slidenum">
              <a:rPr lang="en-US"/>
              <a:pPr/>
              <a:t>32</a:t>
            </a:fld>
            <a:endParaRPr lang="en-US"/>
          </a:p>
        </p:txBody>
      </p:sp>
      <p:sp>
        <p:nvSpPr>
          <p:cNvPr id="813058" name="Rectangle 2"/>
          <p:cNvSpPr>
            <a:spLocks noGrp="1" noRot="1" noChangeAspect="1" noChangeArrowheads="1" noTextEdit="1"/>
          </p:cNvSpPr>
          <p:nvPr>
            <p:ph type="sldImg"/>
          </p:nvPr>
        </p:nvSpPr>
        <p:spPr>
          <a:ln/>
        </p:spPr>
      </p:sp>
      <p:sp>
        <p:nvSpPr>
          <p:cNvPr id="813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21868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33</a:t>
            </a:fld>
            <a:endParaRPr lang="en-US"/>
          </a:p>
        </p:txBody>
      </p:sp>
    </p:spTree>
    <p:extLst>
      <p:ext uri="{BB962C8B-B14F-4D97-AF65-F5344CB8AC3E}">
        <p14:creationId xmlns:p14="http://schemas.microsoft.com/office/powerpoint/2010/main" val="881656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1C2892-B5A9-464B-A366-46172166872A}" type="slidenum">
              <a:rPr lang="en-US"/>
              <a:pPr/>
              <a:t>34</a:t>
            </a:fld>
            <a:endParaRPr lang="en-US"/>
          </a:p>
        </p:txBody>
      </p:sp>
      <p:sp>
        <p:nvSpPr>
          <p:cNvPr id="796674" name="Rectangle 2"/>
          <p:cNvSpPr>
            <a:spLocks noGrp="1" noRot="1" noChangeAspect="1" noChangeArrowheads="1" noTextEdit="1"/>
          </p:cNvSpPr>
          <p:nvPr>
            <p:ph type="sldImg"/>
          </p:nvPr>
        </p:nvSpPr>
        <p:spPr>
          <a:xfrm>
            <a:off x="352425" y="693738"/>
            <a:ext cx="6157913" cy="3463925"/>
          </a:xfrm>
          <a:ln/>
          <a:extLst>
            <a:ext uri="{53640926-AAD7-44D8-BBD7-CCE9431645EC}">
              <a14:shadowObscured xmlns:a14="http://schemas.microsoft.com/office/drawing/2010/main" val="1"/>
            </a:ext>
          </a:extLst>
        </p:spPr>
      </p:sp>
      <p:sp>
        <p:nvSpPr>
          <p:cNvPr id="796675" name="Rectangle 3"/>
          <p:cNvSpPr>
            <a:spLocks noGrp="1" noChangeArrowheads="1"/>
          </p:cNvSpPr>
          <p:nvPr>
            <p:ph type="body" idx="1"/>
          </p:nvPr>
        </p:nvSpPr>
        <p:spPr>
          <a:ln/>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a:lstStyle/>
          <a:p>
            <a:endParaRPr lang="en-US"/>
          </a:p>
        </p:txBody>
      </p:sp>
    </p:spTree>
    <p:extLst>
      <p:ext uri="{BB962C8B-B14F-4D97-AF65-F5344CB8AC3E}">
        <p14:creationId xmlns:p14="http://schemas.microsoft.com/office/powerpoint/2010/main" val="3688364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BB8F27C-79AA-4A5F-93B7-7EA55E4D4C1D}" type="slidenum">
              <a:rPr lang="en-US"/>
              <a:pPr/>
              <a:t>35</a:t>
            </a:fld>
            <a:endParaRPr lang="en-US"/>
          </a:p>
        </p:txBody>
      </p:sp>
    </p:spTree>
    <p:extLst>
      <p:ext uri="{BB962C8B-B14F-4D97-AF65-F5344CB8AC3E}">
        <p14:creationId xmlns:p14="http://schemas.microsoft.com/office/powerpoint/2010/main" val="784431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BB8F27C-79AA-4A5F-93B7-7EA55E4D4C1D}" type="slidenum">
              <a:rPr lang="en-US"/>
              <a:pPr/>
              <a:t>36</a:t>
            </a:fld>
            <a:endParaRPr lang="en-US"/>
          </a:p>
        </p:txBody>
      </p:sp>
    </p:spTree>
    <p:extLst>
      <p:ext uri="{BB962C8B-B14F-4D97-AF65-F5344CB8AC3E}">
        <p14:creationId xmlns:p14="http://schemas.microsoft.com/office/powerpoint/2010/main" val="75155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E173B955-4CB5-4A87-9C11-99588EE1ADA9}" type="slidenum">
              <a:rPr lang="en-US"/>
              <a:pPr/>
              <a:t>37</a:t>
            </a:fld>
            <a:endParaRPr lang="en-US"/>
          </a:p>
        </p:txBody>
      </p:sp>
    </p:spTree>
    <p:extLst>
      <p:ext uri="{BB962C8B-B14F-4D97-AF65-F5344CB8AC3E}">
        <p14:creationId xmlns:p14="http://schemas.microsoft.com/office/powerpoint/2010/main" val="31549691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E173B955-4CB5-4A87-9C11-99588EE1ADA9}" type="slidenum">
              <a:rPr lang="en-US"/>
              <a:pPr/>
              <a:t>38</a:t>
            </a:fld>
            <a:endParaRPr lang="en-US"/>
          </a:p>
        </p:txBody>
      </p:sp>
    </p:spTree>
    <p:extLst>
      <p:ext uri="{BB962C8B-B14F-4D97-AF65-F5344CB8AC3E}">
        <p14:creationId xmlns:p14="http://schemas.microsoft.com/office/powerpoint/2010/main" val="4734043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E173B955-4CB5-4A87-9C11-99588EE1ADA9}" type="slidenum">
              <a:rPr lang="en-US"/>
              <a:pPr/>
              <a:t>39</a:t>
            </a:fld>
            <a:endParaRPr lang="en-US"/>
          </a:p>
        </p:txBody>
      </p:sp>
    </p:spTree>
    <p:extLst>
      <p:ext uri="{BB962C8B-B14F-4D97-AF65-F5344CB8AC3E}">
        <p14:creationId xmlns:p14="http://schemas.microsoft.com/office/powerpoint/2010/main" val="32618238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40</a:t>
            </a:fld>
            <a:endParaRPr lang="en-US"/>
          </a:p>
        </p:txBody>
      </p:sp>
    </p:spTree>
    <p:extLst>
      <p:ext uri="{BB962C8B-B14F-4D97-AF65-F5344CB8AC3E}">
        <p14:creationId xmlns:p14="http://schemas.microsoft.com/office/powerpoint/2010/main" val="179805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FBF7D0CD-F9FB-4097-9631-507E40E117EA}" type="slidenum">
              <a:rPr lang="en-US"/>
              <a:pPr/>
              <a:t>3</a:t>
            </a:fld>
            <a:endParaRPr lang="en-US"/>
          </a:p>
        </p:txBody>
      </p:sp>
    </p:spTree>
    <p:extLst>
      <p:ext uri="{BB962C8B-B14F-4D97-AF65-F5344CB8AC3E}">
        <p14:creationId xmlns:p14="http://schemas.microsoft.com/office/powerpoint/2010/main" val="38979491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41</a:t>
            </a:fld>
            <a:endParaRPr lang="en-US"/>
          </a:p>
        </p:txBody>
      </p:sp>
    </p:spTree>
    <p:extLst>
      <p:ext uri="{BB962C8B-B14F-4D97-AF65-F5344CB8AC3E}">
        <p14:creationId xmlns:p14="http://schemas.microsoft.com/office/powerpoint/2010/main" val="27178981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42</a:t>
            </a:fld>
            <a:endParaRPr lang="en-US"/>
          </a:p>
        </p:txBody>
      </p:sp>
    </p:spTree>
    <p:extLst>
      <p:ext uri="{BB962C8B-B14F-4D97-AF65-F5344CB8AC3E}">
        <p14:creationId xmlns:p14="http://schemas.microsoft.com/office/powerpoint/2010/main" val="514435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43</a:t>
            </a:fld>
            <a:endParaRPr lang="en-US"/>
          </a:p>
        </p:txBody>
      </p:sp>
    </p:spTree>
    <p:extLst>
      <p:ext uri="{BB962C8B-B14F-4D97-AF65-F5344CB8AC3E}">
        <p14:creationId xmlns:p14="http://schemas.microsoft.com/office/powerpoint/2010/main" val="24010430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44</a:t>
            </a:fld>
            <a:endParaRPr lang="en-US"/>
          </a:p>
        </p:txBody>
      </p:sp>
    </p:spTree>
    <p:extLst>
      <p:ext uri="{BB962C8B-B14F-4D97-AF65-F5344CB8AC3E}">
        <p14:creationId xmlns:p14="http://schemas.microsoft.com/office/powerpoint/2010/main" val="16465550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45</a:t>
            </a:fld>
            <a:endParaRPr lang="en-US"/>
          </a:p>
        </p:txBody>
      </p:sp>
    </p:spTree>
    <p:extLst>
      <p:ext uri="{BB962C8B-B14F-4D97-AF65-F5344CB8AC3E}">
        <p14:creationId xmlns:p14="http://schemas.microsoft.com/office/powerpoint/2010/main" val="31332794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47</a:t>
            </a:fld>
            <a:endParaRPr lang="en-US"/>
          </a:p>
        </p:txBody>
      </p:sp>
    </p:spTree>
    <p:extLst>
      <p:ext uri="{BB962C8B-B14F-4D97-AF65-F5344CB8AC3E}">
        <p14:creationId xmlns:p14="http://schemas.microsoft.com/office/powerpoint/2010/main" val="2436268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48</a:t>
            </a:fld>
            <a:endParaRPr lang="en-US"/>
          </a:p>
        </p:txBody>
      </p:sp>
    </p:spTree>
    <p:extLst>
      <p:ext uri="{BB962C8B-B14F-4D97-AF65-F5344CB8AC3E}">
        <p14:creationId xmlns:p14="http://schemas.microsoft.com/office/powerpoint/2010/main" val="38665697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49</a:t>
            </a:fld>
            <a:endParaRPr lang="en-US"/>
          </a:p>
        </p:txBody>
      </p:sp>
    </p:spTree>
    <p:extLst>
      <p:ext uri="{BB962C8B-B14F-4D97-AF65-F5344CB8AC3E}">
        <p14:creationId xmlns:p14="http://schemas.microsoft.com/office/powerpoint/2010/main" val="14381876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50</a:t>
            </a:fld>
            <a:endParaRPr lang="en-US"/>
          </a:p>
        </p:txBody>
      </p:sp>
    </p:spTree>
    <p:extLst>
      <p:ext uri="{BB962C8B-B14F-4D97-AF65-F5344CB8AC3E}">
        <p14:creationId xmlns:p14="http://schemas.microsoft.com/office/powerpoint/2010/main" val="33807316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51</a:t>
            </a:fld>
            <a:endParaRPr lang="en-US"/>
          </a:p>
        </p:txBody>
      </p:sp>
    </p:spTree>
    <p:extLst>
      <p:ext uri="{BB962C8B-B14F-4D97-AF65-F5344CB8AC3E}">
        <p14:creationId xmlns:p14="http://schemas.microsoft.com/office/powerpoint/2010/main" val="864286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6BD10454-1753-4D5B-93A4-D2F244E1B2F0}" type="slidenum">
              <a:rPr lang="en-US"/>
              <a:pPr/>
              <a:t>7</a:t>
            </a:fld>
            <a:endParaRPr lang="en-US"/>
          </a:p>
        </p:txBody>
      </p:sp>
    </p:spTree>
    <p:extLst>
      <p:ext uri="{BB962C8B-B14F-4D97-AF65-F5344CB8AC3E}">
        <p14:creationId xmlns:p14="http://schemas.microsoft.com/office/powerpoint/2010/main" val="33102007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52</a:t>
            </a:fld>
            <a:endParaRPr lang="en-US"/>
          </a:p>
        </p:txBody>
      </p:sp>
    </p:spTree>
    <p:extLst>
      <p:ext uri="{BB962C8B-B14F-4D97-AF65-F5344CB8AC3E}">
        <p14:creationId xmlns:p14="http://schemas.microsoft.com/office/powerpoint/2010/main" val="39022818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53</a:t>
            </a:fld>
            <a:endParaRPr lang="en-US"/>
          </a:p>
        </p:txBody>
      </p:sp>
    </p:spTree>
    <p:extLst>
      <p:ext uri="{BB962C8B-B14F-4D97-AF65-F5344CB8AC3E}">
        <p14:creationId xmlns:p14="http://schemas.microsoft.com/office/powerpoint/2010/main" val="14412202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54</a:t>
            </a:fld>
            <a:endParaRPr lang="en-US"/>
          </a:p>
        </p:txBody>
      </p:sp>
    </p:spTree>
    <p:extLst>
      <p:ext uri="{BB962C8B-B14F-4D97-AF65-F5344CB8AC3E}">
        <p14:creationId xmlns:p14="http://schemas.microsoft.com/office/powerpoint/2010/main" val="26855947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3E385069-F401-4A49-B573-CA9A8F70D269}" type="slidenum">
              <a:rPr lang="en-US"/>
              <a:pPr/>
              <a:t>55</a:t>
            </a:fld>
            <a:endParaRPr lang="en-US"/>
          </a:p>
        </p:txBody>
      </p:sp>
    </p:spTree>
    <p:extLst>
      <p:ext uri="{BB962C8B-B14F-4D97-AF65-F5344CB8AC3E}">
        <p14:creationId xmlns:p14="http://schemas.microsoft.com/office/powerpoint/2010/main" val="3623134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8B548832-7F63-4638-87E5-AE8A98E268C3}" type="slidenum">
              <a:rPr lang="en-US"/>
              <a:pPr/>
              <a:t>8</a:t>
            </a:fld>
            <a:endParaRPr lang="en-US"/>
          </a:p>
        </p:txBody>
      </p:sp>
    </p:spTree>
    <p:extLst>
      <p:ext uri="{BB962C8B-B14F-4D97-AF65-F5344CB8AC3E}">
        <p14:creationId xmlns:p14="http://schemas.microsoft.com/office/powerpoint/2010/main" val="3699750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9CA97BC5-DA6C-4824-8DD4-7F0F51A7B086}" type="slidenum">
              <a:rPr lang="en-US"/>
              <a:pPr/>
              <a:t>9</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Before promulgation of the Standards, OSH policies are in a form of safety orders.   </a:t>
            </a:r>
          </a:p>
        </p:txBody>
      </p:sp>
    </p:spTree>
    <p:extLst>
      <p:ext uri="{BB962C8B-B14F-4D97-AF65-F5344CB8AC3E}">
        <p14:creationId xmlns:p14="http://schemas.microsoft.com/office/powerpoint/2010/main" val="2074966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2500">
              <a:defRPr>
                <a:solidFill>
                  <a:schemeClr val="tx1"/>
                </a:solidFill>
                <a:latin typeface="Arial" panose="020B0604020202020204" pitchFamily="34" charset="0"/>
              </a:defRPr>
            </a:lvl1pPr>
            <a:lvl2pPr marL="742950" indent="-285750" defTabSz="952500">
              <a:defRPr>
                <a:solidFill>
                  <a:schemeClr val="tx1"/>
                </a:solidFill>
                <a:latin typeface="Arial" panose="020B0604020202020204" pitchFamily="34" charset="0"/>
              </a:defRPr>
            </a:lvl2pPr>
            <a:lvl3pPr marL="1143000" indent="-228600" defTabSz="952500">
              <a:defRPr>
                <a:solidFill>
                  <a:schemeClr val="tx1"/>
                </a:solidFill>
                <a:latin typeface="Arial" panose="020B0604020202020204" pitchFamily="34" charset="0"/>
              </a:defRPr>
            </a:lvl3pPr>
            <a:lvl4pPr marL="1600200" indent="-228600" defTabSz="952500">
              <a:defRPr>
                <a:solidFill>
                  <a:schemeClr val="tx1"/>
                </a:solidFill>
                <a:latin typeface="Arial" panose="020B0604020202020204" pitchFamily="34" charset="0"/>
              </a:defRPr>
            </a:lvl4pPr>
            <a:lvl5pPr marL="2057400" indent="-228600" defTabSz="952500">
              <a:defRPr>
                <a:solidFill>
                  <a:schemeClr val="tx1"/>
                </a:solidFill>
                <a:latin typeface="Arial" panose="020B0604020202020204" pitchFamily="34" charset="0"/>
              </a:defRPr>
            </a:lvl5pPr>
            <a:lvl6pPr marL="2514600" indent="-228600" defTabSz="952500" eaLnBrk="0" fontAlgn="base" hangingPunct="0">
              <a:spcBef>
                <a:spcPct val="0"/>
              </a:spcBef>
              <a:spcAft>
                <a:spcPct val="0"/>
              </a:spcAft>
              <a:defRPr>
                <a:solidFill>
                  <a:schemeClr val="tx1"/>
                </a:solidFill>
                <a:latin typeface="Arial" panose="020B0604020202020204" pitchFamily="34" charset="0"/>
              </a:defRPr>
            </a:lvl6pPr>
            <a:lvl7pPr marL="2971800" indent="-228600" defTabSz="952500" eaLnBrk="0" fontAlgn="base" hangingPunct="0">
              <a:spcBef>
                <a:spcPct val="0"/>
              </a:spcBef>
              <a:spcAft>
                <a:spcPct val="0"/>
              </a:spcAft>
              <a:defRPr>
                <a:solidFill>
                  <a:schemeClr val="tx1"/>
                </a:solidFill>
                <a:latin typeface="Arial" panose="020B0604020202020204" pitchFamily="34" charset="0"/>
              </a:defRPr>
            </a:lvl7pPr>
            <a:lvl8pPr marL="3429000" indent="-228600" defTabSz="952500" eaLnBrk="0" fontAlgn="base" hangingPunct="0">
              <a:spcBef>
                <a:spcPct val="0"/>
              </a:spcBef>
              <a:spcAft>
                <a:spcPct val="0"/>
              </a:spcAft>
              <a:defRPr>
                <a:solidFill>
                  <a:schemeClr val="tx1"/>
                </a:solidFill>
                <a:latin typeface="Arial" panose="020B0604020202020204" pitchFamily="34" charset="0"/>
              </a:defRPr>
            </a:lvl8pPr>
            <a:lvl9pPr marL="3886200" indent="-228600" defTabSz="952500" eaLnBrk="0" fontAlgn="base" hangingPunct="0">
              <a:spcBef>
                <a:spcPct val="0"/>
              </a:spcBef>
              <a:spcAft>
                <a:spcPct val="0"/>
              </a:spcAft>
              <a:defRPr>
                <a:solidFill>
                  <a:schemeClr val="tx1"/>
                </a:solidFill>
                <a:latin typeface="Arial" panose="020B0604020202020204" pitchFamily="34" charset="0"/>
              </a:defRPr>
            </a:lvl9pPr>
          </a:lstStyle>
          <a:p>
            <a:fld id="{7F7C1295-3867-48F9-9E9A-76BDC30F2107}" type="slidenum">
              <a:rPr lang="en-US"/>
              <a:pPr/>
              <a:t>10</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Tree>
    <p:extLst>
      <p:ext uri="{BB962C8B-B14F-4D97-AF65-F5344CB8AC3E}">
        <p14:creationId xmlns:p14="http://schemas.microsoft.com/office/powerpoint/2010/main" val="4117924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DE26F2-B0B1-42B8-ACB7-0F5C89646C15}" type="slidenum">
              <a:rPr lang="en-US"/>
              <a:pPr/>
              <a:t>13</a:t>
            </a:fld>
            <a:endParaRPr lang="en-US"/>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153971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19CD6C-F46E-45FA-8D4C-6506C80C09F9}" type="slidenum">
              <a:rPr lang="en-US"/>
              <a:pPr/>
              <a:t>14</a:t>
            </a:fld>
            <a:endParaRPr lang="en-US"/>
          </a:p>
        </p:txBody>
      </p:sp>
      <p:sp>
        <p:nvSpPr>
          <p:cNvPr id="607234" name="Rectangle 2"/>
          <p:cNvSpPr>
            <a:spLocks noGrp="1" noRot="1" noChangeAspect="1" noChangeArrowheads="1" noTextEdit="1"/>
          </p:cNvSpPr>
          <p:nvPr>
            <p:ph type="sldImg"/>
          </p:nvPr>
        </p:nvSpPr>
        <p:spPr bwMode="auto">
          <a:xfrm>
            <a:off x="350838" y="693738"/>
            <a:ext cx="6157912" cy="3463925"/>
          </a:xfrm>
          <a:prstGeom prst="rect">
            <a:avLst/>
          </a:prstGeom>
          <a:solidFill>
            <a:srgbClr val="FFFFFF"/>
          </a:solidFill>
          <a:ln>
            <a:solidFill>
              <a:srgbClr val="000000"/>
            </a:solidFill>
            <a:miter lim="800000"/>
            <a:headEnd/>
            <a:tailEnd/>
          </a:ln>
        </p:spPr>
      </p:sp>
      <p:sp>
        <p:nvSpPr>
          <p:cNvPr id="607235" name="Rectangle 3"/>
          <p:cNvSpPr>
            <a:spLocks noGrp="1" noChangeArrowheads="1"/>
          </p:cNvSpPr>
          <p:nvPr>
            <p:ph type="body" idx="1"/>
          </p:nvPr>
        </p:nvSpPr>
        <p:spPr bwMode="auto">
          <a:xfrm>
            <a:off x="914400" y="4387850"/>
            <a:ext cx="5029200" cy="4154488"/>
          </a:xfrm>
          <a:prstGeom prst="rect">
            <a:avLst/>
          </a:prstGeom>
          <a:solidFill>
            <a:srgbClr val="FFFFFF"/>
          </a:solidFill>
          <a:ln>
            <a:solidFill>
              <a:srgbClr val="000000"/>
            </a:solidFill>
            <a:miter lim="800000"/>
            <a:headEnd/>
            <a:tailEnd/>
          </a:ln>
        </p:spPr>
        <p:txBody>
          <a:bodyPr/>
          <a:lstStyle/>
          <a:p>
            <a:endParaRPr lang="en-US"/>
          </a:p>
        </p:txBody>
      </p:sp>
    </p:spTree>
    <p:extLst>
      <p:ext uri="{BB962C8B-B14F-4D97-AF65-F5344CB8AC3E}">
        <p14:creationId xmlns:p14="http://schemas.microsoft.com/office/powerpoint/2010/main" val="1951287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301626"/>
            <a:ext cx="10363200" cy="579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3" name="Date Placeholder 2"/>
          <p:cNvSpPr>
            <a:spLocks noGrp="1"/>
          </p:cNvSpPr>
          <p:nvPr>
            <p:ph type="dt" sz="half" idx="10"/>
          </p:nvPr>
        </p:nvSpPr>
        <p:spPr>
          <a:xfrm>
            <a:off x="914400" y="6248400"/>
            <a:ext cx="2540000" cy="457200"/>
          </a:xfrm>
        </p:spPr>
        <p:txBody>
          <a:bodyPr/>
          <a:lstStyle>
            <a:lvl1pPr>
              <a:defRPr/>
            </a:lvl1pPr>
          </a:lstStyle>
          <a:p>
            <a:endParaRPr lang="en-US"/>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8737600" y="6248400"/>
            <a:ext cx="2540000" cy="457200"/>
          </a:xfrm>
        </p:spPr>
        <p:txBody>
          <a:bodyPr/>
          <a:lstStyle>
            <a:lvl1pPr>
              <a:defRPr/>
            </a:lvl1pPr>
          </a:lstStyle>
          <a:p>
            <a:fld id="{5A09B6F1-E8EB-48BE-9C1F-39BFF67A16B5}" type="slidenum">
              <a:rPr lang="en-US"/>
              <a:pPr/>
              <a:t>‹#›</a:t>
            </a:fld>
            <a:endParaRPr lang="en-US"/>
          </a:p>
        </p:txBody>
      </p:sp>
    </p:spTree>
    <p:extLst>
      <p:ext uri="{BB962C8B-B14F-4D97-AF65-F5344CB8AC3E}">
        <p14:creationId xmlns:p14="http://schemas.microsoft.com/office/powerpoint/2010/main" val="90274300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301625"/>
            <a:ext cx="10363200" cy="1462088"/>
          </a:xfrm>
        </p:spPr>
        <p:txBody>
          <a:bodyPr/>
          <a:lstStyle/>
          <a:p>
            <a:r>
              <a:rPr lang="en-US"/>
              <a:t>Click to edit Master title style</a:t>
            </a:r>
            <a:endParaRPr lang="en-PH"/>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Date Placeholder 4"/>
          <p:cNvSpPr>
            <a:spLocks noGrp="1"/>
          </p:cNvSpPr>
          <p:nvPr>
            <p:ph type="dt" sz="half" idx="10"/>
          </p:nvPr>
        </p:nvSpPr>
        <p:spPr>
          <a:xfrm>
            <a:off x="914400" y="6248400"/>
            <a:ext cx="2540000" cy="457200"/>
          </a:xfrm>
        </p:spPr>
        <p:txBody>
          <a:bodyPr/>
          <a:lstStyle>
            <a:lvl1pPr>
              <a:defRPr/>
            </a:lvl1pPr>
          </a:lstStyle>
          <a:p>
            <a:endParaRPr lang="en-US"/>
          </a:p>
        </p:txBody>
      </p:sp>
      <p:sp>
        <p:nvSpPr>
          <p:cNvPr id="6" name="Footer Placeholder 5"/>
          <p:cNvSpPr>
            <a:spLocks noGrp="1"/>
          </p:cNvSpPr>
          <p:nvPr>
            <p:ph type="ftr" sz="quarter" idx="11"/>
          </p:nvPr>
        </p:nvSpPr>
        <p:spPr>
          <a:xfrm>
            <a:off x="4165600" y="6248400"/>
            <a:ext cx="38608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8737600" y="6248400"/>
            <a:ext cx="2540000" cy="457200"/>
          </a:xfrm>
        </p:spPr>
        <p:txBody>
          <a:bodyPr/>
          <a:lstStyle>
            <a:lvl1pPr>
              <a:defRPr/>
            </a:lvl1pPr>
          </a:lstStyle>
          <a:p>
            <a:fld id="{50E5595D-4509-47BC-A3DE-C6FDD6B016CE}" type="slidenum">
              <a:rPr lang="en-US"/>
              <a:pPr/>
              <a:t>‹#›</a:t>
            </a:fld>
            <a:endParaRPr lang="en-US"/>
          </a:p>
        </p:txBody>
      </p:sp>
    </p:spTree>
    <p:extLst>
      <p:ext uri="{BB962C8B-B14F-4D97-AF65-F5344CB8AC3E}">
        <p14:creationId xmlns:p14="http://schemas.microsoft.com/office/powerpoint/2010/main" val="329330204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301625"/>
            <a:ext cx="10363200" cy="1462088"/>
          </a:xfrm>
        </p:spPr>
        <p:txBody>
          <a:bodyPr/>
          <a:lstStyle/>
          <a:p>
            <a:r>
              <a:rPr lang="en-US"/>
              <a:t>Click to edit Master title style</a:t>
            </a:r>
            <a:endParaRPr lang="en-PH"/>
          </a:p>
        </p:txBody>
      </p:sp>
      <p:sp>
        <p:nvSpPr>
          <p:cNvPr id="3" name="Table Placeholder 2"/>
          <p:cNvSpPr>
            <a:spLocks noGrp="1"/>
          </p:cNvSpPr>
          <p:nvPr>
            <p:ph type="tbl" idx="1"/>
          </p:nvPr>
        </p:nvSpPr>
        <p:spPr>
          <a:xfrm>
            <a:off x="914400" y="1981200"/>
            <a:ext cx="10363200" cy="4114800"/>
          </a:xfrm>
        </p:spPr>
        <p:txBody>
          <a:bodyPr/>
          <a:lstStyle/>
          <a:p>
            <a:endParaRPr lang="en-PH"/>
          </a:p>
        </p:txBody>
      </p:sp>
      <p:sp>
        <p:nvSpPr>
          <p:cNvPr id="4" name="Date Placeholder 3"/>
          <p:cNvSpPr>
            <a:spLocks noGrp="1"/>
          </p:cNvSpPr>
          <p:nvPr>
            <p:ph type="dt" sz="half" idx="10"/>
          </p:nvPr>
        </p:nvSpPr>
        <p:spPr>
          <a:xfrm>
            <a:off x="914400" y="6248400"/>
            <a:ext cx="2540000" cy="457200"/>
          </a:xfrm>
        </p:spPr>
        <p:txBody>
          <a:bodyPr/>
          <a:lstStyle>
            <a:lvl1pPr>
              <a:defRPr/>
            </a:lvl1pPr>
          </a:lstStyle>
          <a:p>
            <a:endParaRPr lang="en-US"/>
          </a:p>
        </p:txBody>
      </p:sp>
      <p:sp>
        <p:nvSpPr>
          <p:cNvPr id="5" name="Footer Placeholder 4"/>
          <p:cNvSpPr>
            <a:spLocks noGrp="1"/>
          </p:cNvSpPr>
          <p:nvPr>
            <p:ph type="ftr" sz="quarter" idx="11"/>
          </p:nvPr>
        </p:nvSpPr>
        <p:spPr>
          <a:xfrm>
            <a:off x="4165600" y="6248400"/>
            <a:ext cx="38608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8737600" y="6248400"/>
            <a:ext cx="2540000" cy="457200"/>
          </a:xfrm>
        </p:spPr>
        <p:txBody>
          <a:bodyPr/>
          <a:lstStyle>
            <a:lvl1pPr>
              <a:defRPr/>
            </a:lvl1pPr>
          </a:lstStyle>
          <a:p>
            <a:fld id="{548C1D9A-AA4D-4B4C-9E7E-08E05D7DB2F7}" type="slidenum">
              <a:rPr lang="en-US"/>
              <a:pPr/>
              <a:t>‹#›</a:t>
            </a:fld>
            <a:endParaRPr lang="en-US"/>
          </a:p>
        </p:txBody>
      </p:sp>
    </p:spTree>
    <p:extLst>
      <p:ext uri="{BB962C8B-B14F-4D97-AF65-F5344CB8AC3E}">
        <p14:creationId xmlns:p14="http://schemas.microsoft.com/office/powerpoint/2010/main" val="25988897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pPr/>
              <a:t>10/6/2017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pPr/>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p:cNvSpPr>
            <a:spLocks noGrp="1"/>
          </p:cNvSpPr>
          <p:nvPr>
            <p:ph type="title"/>
          </p:nvPr>
        </p:nvSpPr>
        <p:spPr>
          <a:xfrm>
            <a:off x="2324100" y="274638"/>
            <a:ext cx="9023350" cy="1143000"/>
          </a:xfrm>
        </p:spPr>
        <p:txBody>
          <a:bodyPr/>
          <a:lstStyle/>
          <a:p>
            <a:r>
              <a:rPr lang="en-US"/>
              <a:t>Click to edit Master title style</a:t>
            </a:r>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pPr/>
              <a:t>10/6/2017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pPr/>
              <a:t>10/6/2017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10/6/2017</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 id="2147483696" r:id="rId13"/>
    <p:sldLayoutId id="2147483697" r:id="rId14"/>
    <p:sldLayoutId id="2147483698"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1024" name="Rectangle 16"/>
          <p:cNvSpPr>
            <a:spLocks noChangeArrowheads="1"/>
          </p:cNvSpPr>
          <p:nvPr/>
        </p:nvSpPr>
        <p:spPr bwMode="auto">
          <a:xfrm>
            <a:off x="2487614" y="2971800"/>
            <a:ext cx="73421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buClr>
                <a:schemeClr val="tx1"/>
              </a:buClr>
              <a:buSzPct val="80000"/>
              <a:buFont typeface="Wingdings" panose="05000000000000000000" pitchFamily="2" charset="2"/>
              <a:buChar char="l"/>
            </a:pPr>
            <a:endParaRPr lang="en-US" sz="2400">
              <a:latin typeface="Times New Roman" panose="02020603050405020304" pitchFamily="18" charset="0"/>
            </a:endParaRPr>
          </a:p>
        </p:txBody>
      </p:sp>
      <p:sp>
        <p:nvSpPr>
          <p:cNvPr id="24580" name="Rectangle 17"/>
          <p:cNvSpPr>
            <a:spLocks noGrp="1" noChangeArrowheads="1"/>
          </p:cNvSpPr>
          <p:nvPr>
            <p:ph type="body" idx="1"/>
          </p:nvPr>
        </p:nvSpPr>
        <p:spPr>
          <a:xfrm>
            <a:off x="966652" y="679270"/>
            <a:ext cx="9705703" cy="1136468"/>
          </a:xfrm>
        </p:spPr>
        <p:txBody>
          <a:bodyPr>
            <a:normAutofit fontScale="92500"/>
          </a:bodyPr>
          <a:lstStyle/>
          <a:p>
            <a:pPr algn="ctr" eaLnBrk="1" hangingPunct="1">
              <a:lnSpc>
                <a:spcPct val="80000"/>
              </a:lnSpc>
              <a:buClr>
                <a:schemeClr val="tx1"/>
              </a:buClr>
              <a:buFontTx/>
              <a:buNone/>
            </a:pPr>
            <a:r>
              <a:rPr lang="en-US" sz="4400" b="1" dirty="0" smtClean="0">
                <a:latin typeface="Arial Black" pitchFamily="34" charset="0"/>
                <a:cs typeface="Arial" panose="020B0604020202020204" pitchFamily="34" charset="0"/>
              </a:rPr>
              <a:t>BASIC OCCUPATIONAL SAFETY AND HEALTH TRAINING</a:t>
            </a:r>
          </a:p>
          <a:p>
            <a:pPr algn="ctr" eaLnBrk="1" hangingPunct="1">
              <a:lnSpc>
                <a:spcPct val="80000"/>
              </a:lnSpc>
              <a:buClr>
                <a:schemeClr val="tx1"/>
              </a:buClr>
              <a:buFontTx/>
              <a:buNone/>
            </a:pPr>
            <a:endParaRPr lang="en-US" sz="3200" dirty="0" smtClean="0">
              <a:latin typeface="Arial" panose="020B0604020202020204" pitchFamily="34" charset="0"/>
              <a:cs typeface="Arial" panose="020B0604020202020204" pitchFamily="34" charset="0"/>
            </a:endParaRPr>
          </a:p>
          <a:p>
            <a:pPr algn="ctr" eaLnBrk="1" hangingPunct="1">
              <a:lnSpc>
                <a:spcPct val="80000"/>
              </a:lnSpc>
              <a:buClr>
                <a:schemeClr val="tx1"/>
              </a:buClr>
              <a:buFontTx/>
              <a:buNone/>
            </a:pPr>
            <a:endParaRPr lang="en-US" sz="3200" dirty="0">
              <a:latin typeface="Arial" panose="020B0604020202020204" pitchFamily="34" charset="0"/>
              <a:cs typeface="Arial" panose="020B0604020202020204" pitchFamily="34" charset="0"/>
            </a:endParaRPr>
          </a:p>
        </p:txBody>
      </p:sp>
      <p:sp>
        <p:nvSpPr>
          <p:cNvPr id="4" name="TextBox 3"/>
          <p:cNvSpPr txBox="1"/>
          <p:nvPr/>
        </p:nvSpPr>
        <p:spPr>
          <a:xfrm>
            <a:off x="1306284" y="2312125"/>
            <a:ext cx="8765178" cy="1323439"/>
          </a:xfrm>
          <a:prstGeom prst="rect">
            <a:avLst/>
          </a:prstGeom>
          <a:noFill/>
          <a:ln>
            <a:solidFill>
              <a:schemeClr val="bg2"/>
            </a:solidFill>
          </a:ln>
        </p:spPr>
        <p:txBody>
          <a:bodyPr wrap="square" rtlCol="0" anchor="ctr" anchorCtr="1">
            <a:spAutoFit/>
          </a:bodyPr>
          <a:lstStyle/>
          <a:p>
            <a:pPr algn="ctr"/>
            <a:r>
              <a:rPr lang="en-PH" sz="4000" b="1" dirty="0" smtClean="0">
                <a:latin typeface="Castellar" pitchFamily="18" charset="0"/>
              </a:rPr>
              <a:t>OCCUPATIONAL SAFETY AND HEALTH LEGISLATION</a:t>
            </a:r>
            <a:endParaRPr lang="en-PH" sz="4000" b="1" dirty="0">
              <a:latin typeface="Castellar"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0457469" y="0"/>
            <a:ext cx="1734531" cy="3109323"/>
          </a:xfrm>
          <a:prstGeom prst="rect">
            <a:avLst/>
          </a:prstGeom>
          <a:noFill/>
        </p:spPr>
      </p:pic>
      <p:pic>
        <p:nvPicPr>
          <p:cNvPr id="6" name="Picture 5"/>
          <p:cNvPicPr>
            <a:picLocks noChangeAspect="1"/>
          </p:cNvPicPr>
          <p:nvPr/>
        </p:nvPicPr>
        <p:blipFill>
          <a:blip r:embed="rId4" cstate="print"/>
          <a:stretch>
            <a:fillRect/>
          </a:stretch>
        </p:blipFill>
        <p:spPr>
          <a:xfrm>
            <a:off x="10992961" y="3422929"/>
            <a:ext cx="899650" cy="1050772"/>
          </a:xfrm>
          <a:prstGeom prst="rect">
            <a:avLst/>
          </a:prstGeom>
        </p:spPr>
      </p:pic>
      <p:pic>
        <p:nvPicPr>
          <p:cNvPr id="7" name="Picture 6"/>
          <p:cNvPicPr>
            <a:picLocks noChangeAspect="1"/>
          </p:cNvPicPr>
          <p:nvPr/>
        </p:nvPicPr>
        <p:blipFill>
          <a:blip r:embed="rId5"/>
          <a:stretch>
            <a:fillRect/>
          </a:stretch>
        </p:blipFill>
        <p:spPr>
          <a:xfrm>
            <a:off x="10841611" y="5089913"/>
            <a:ext cx="1135498" cy="1131778"/>
          </a:xfrm>
          <a:prstGeom prst="rect">
            <a:avLst/>
          </a:prstGeom>
        </p:spPr>
      </p:pic>
      <p:sp>
        <p:nvSpPr>
          <p:cNvPr id="8" name="TextBox 7"/>
          <p:cNvSpPr txBox="1"/>
          <p:nvPr/>
        </p:nvSpPr>
        <p:spPr>
          <a:xfrm>
            <a:off x="112966" y="5011341"/>
            <a:ext cx="6897189" cy="1846659"/>
          </a:xfrm>
          <a:prstGeom prst="rect">
            <a:avLst/>
          </a:prstGeom>
          <a:noFill/>
          <a:ln>
            <a:solidFill>
              <a:schemeClr val="bg2"/>
            </a:solidFill>
          </a:ln>
        </p:spPr>
        <p:txBody>
          <a:bodyPr wrap="square" rtlCol="0" anchor="ctr" anchorCtr="1">
            <a:spAutoFit/>
          </a:bodyPr>
          <a:lstStyle/>
          <a:p>
            <a:r>
              <a:rPr lang="en-PH" sz="2400" b="1" dirty="0" smtClean="0">
                <a:latin typeface="Cooper Black" pitchFamily="18" charset="0"/>
              </a:rPr>
              <a:t>DEXTER T. MANIGBAS, RN, </a:t>
            </a:r>
            <a:r>
              <a:rPr lang="en-PH" sz="2400" b="1" dirty="0" smtClean="0">
                <a:latin typeface="Cooper Black" pitchFamily="18" charset="0"/>
              </a:rPr>
              <a:t>OSHP, </a:t>
            </a:r>
            <a:r>
              <a:rPr lang="en-PH" sz="2400" b="1" dirty="0" err="1" smtClean="0">
                <a:latin typeface="Cooper Black" pitchFamily="18" charset="0"/>
              </a:rPr>
              <a:t>MAEd</a:t>
            </a:r>
            <a:endParaRPr lang="en-PH" sz="2400" b="1" dirty="0" smtClean="0">
              <a:latin typeface="Cooper Black" pitchFamily="18" charset="0"/>
            </a:endParaRPr>
          </a:p>
          <a:p>
            <a:r>
              <a:rPr lang="en-PH" dirty="0" smtClean="0">
                <a:latin typeface="Cooper Black" pitchFamily="18" charset="0"/>
              </a:rPr>
              <a:t>EHS </a:t>
            </a:r>
            <a:r>
              <a:rPr lang="en-PH" dirty="0" smtClean="0">
                <a:latin typeface="Cooper Black" pitchFamily="18" charset="0"/>
              </a:rPr>
              <a:t>Manager</a:t>
            </a:r>
            <a:r>
              <a:rPr lang="en-PH" dirty="0" smtClean="0">
                <a:latin typeface="Cooper Black" pitchFamily="18" charset="0"/>
              </a:rPr>
              <a:t> </a:t>
            </a:r>
            <a:r>
              <a:rPr lang="en-PH" dirty="0" smtClean="0">
                <a:latin typeface="Cooper Black" pitchFamily="18" charset="0"/>
              </a:rPr>
              <a:t>– EC Structural</a:t>
            </a:r>
          </a:p>
          <a:p>
            <a:r>
              <a:rPr lang="en-PH" dirty="0" smtClean="0">
                <a:latin typeface="Cooper Black" pitchFamily="18" charset="0"/>
              </a:rPr>
              <a:t>Accredited OSH Practitioner in Construction – DOLE</a:t>
            </a:r>
          </a:p>
          <a:p>
            <a:r>
              <a:rPr lang="en-PH" dirty="0" smtClean="0">
                <a:latin typeface="Cooper Black" pitchFamily="18" charset="0"/>
              </a:rPr>
              <a:t>Pollution Control Officer – DENR EMB</a:t>
            </a:r>
          </a:p>
          <a:p>
            <a:r>
              <a:rPr lang="en-PH" dirty="0" smtClean="0">
                <a:latin typeface="Cooper Black" pitchFamily="18" charset="0"/>
              </a:rPr>
              <a:t>Accredited Fire Safety Practitioner</a:t>
            </a:r>
          </a:p>
          <a:p>
            <a:r>
              <a:rPr lang="en-PH" dirty="0" smtClean="0">
                <a:latin typeface="Cooper Black" pitchFamily="18" charset="0"/>
              </a:rPr>
              <a:t>Certified OSH Trainer </a:t>
            </a:r>
            <a:endParaRPr lang="en-PH" dirty="0"/>
          </a:p>
        </p:txBody>
      </p:sp>
    </p:spTree>
    <p:extLst>
      <p:ext uri="{BB962C8B-B14F-4D97-AF65-F5344CB8AC3E}">
        <p14:creationId xmlns:p14="http://schemas.microsoft.com/office/powerpoint/2010/main" val="1806647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811024"/>
                                        </p:tgtEl>
                                        <p:attrNameLst>
                                          <p:attrName>style.visibility</p:attrName>
                                        </p:attrNameLst>
                                      </p:cBhvr>
                                      <p:to>
                                        <p:strVal val="visible"/>
                                      </p:to>
                                    </p:set>
                                    <p:anim calcmode="lin" valueType="num">
                                      <p:cBhvr additive="base">
                                        <p:cTn id="7" dur="500" fill="hold"/>
                                        <p:tgtEl>
                                          <p:spTgt spid="811024"/>
                                        </p:tgtEl>
                                        <p:attrNameLst>
                                          <p:attrName>ppt_x</p:attrName>
                                        </p:attrNameLst>
                                      </p:cBhvr>
                                      <p:tavLst>
                                        <p:tav tm="0">
                                          <p:val>
                                            <p:strVal val="#ppt_x"/>
                                          </p:val>
                                        </p:tav>
                                        <p:tav tm="100000">
                                          <p:val>
                                            <p:strVal val="#ppt_x"/>
                                          </p:val>
                                        </p:tav>
                                      </p:tavLst>
                                    </p:anim>
                                    <p:anim calcmode="lin" valueType="num">
                                      <p:cBhvr additive="base">
                                        <p:cTn id="8" dur="500" fill="hold"/>
                                        <p:tgtEl>
                                          <p:spTgt spid="811024"/>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811024"/>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102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4336" name="Rectangle 1040"/>
          <p:cNvSpPr>
            <a:spLocks noChangeArrowheads="1"/>
          </p:cNvSpPr>
          <p:nvPr/>
        </p:nvSpPr>
        <p:spPr bwMode="auto">
          <a:xfrm>
            <a:off x="2819400" y="2667000"/>
            <a:ext cx="72390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tx2"/>
              </a:buClr>
              <a:buFontTx/>
              <a:buChar char="•"/>
            </a:pPr>
            <a:r>
              <a:rPr lang="en-US" sz="2400" dirty="0">
                <a:solidFill>
                  <a:srgbClr val="002060"/>
                </a:solidFill>
                <a:cs typeface="Times New Roman" panose="02020603050405020304" pitchFamily="18" charset="0"/>
              </a:rPr>
              <a:t>The Secretary of Labor or his duly authorized representatives, including labor regulation officers, shall have  </a:t>
            </a:r>
            <a:r>
              <a:rPr lang="en-US" sz="2400" u="sng" dirty="0">
                <a:solidFill>
                  <a:srgbClr val="002060"/>
                </a:solidFill>
                <a:cs typeface="Times New Roman" panose="02020603050405020304" pitchFamily="18" charset="0"/>
              </a:rPr>
              <a:t>access to employment records and premises</a:t>
            </a:r>
            <a:r>
              <a:rPr lang="en-US" sz="2400" dirty="0">
                <a:solidFill>
                  <a:srgbClr val="002060"/>
                </a:solidFill>
                <a:cs typeface="Times New Roman" panose="02020603050405020304" pitchFamily="18" charset="0"/>
              </a:rPr>
              <a:t> at any time of the day or night when there is a work being undertaken therein for the purpose of determining compliance  with the provisions of OSHS Rules and regulations and other policies on OSH.  </a:t>
            </a:r>
          </a:p>
        </p:txBody>
      </p:sp>
      <p:sp>
        <p:nvSpPr>
          <p:cNvPr id="824337" name="Rectangle 1041"/>
          <p:cNvSpPr>
            <a:spLocks noChangeArrowheads="1"/>
          </p:cNvSpPr>
          <p:nvPr/>
        </p:nvSpPr>
        <p:spPr bwMode="auto">
          <a:xfrm>
            <a:off x="3124200" y="1447800"/>
            <a:ext cx="6324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800" b="1" dirty="0">
                <a:cs typeface="Times New Roman" panose="02020603050405020304" pitchFamily="18" charset="0"/>
              </a:rPr>
              <a:t>Art. 128 - VISITORIAL AND ENFORCEMENT  POWER </a:t>
            </a:r>
            <a:endParaRPr lang="en-US" sz="2800" dirty="0">
              <a:cs typeface="Times New Roman" panose="02020603050405020304" pitchFamily="18" charset="0"/>
            </a:endParaRPr>
          </a:p>
        </p:txBody>
      </p:sp>
      <p:sp>
        <p:nvSpPr>
          <p:cNvPr id="26629" name="Text Box 1042"/>
          <p:cNvSpPr txBox="1">
            <a:spLocks noChangeArrowheads="1"/>
          </p:cNvSpPr>
          <p:nvPr/>
        </p:nvSpPr>
        <p:spPr bwMode="auto">
          <a:xfrm>
            <a:off x="3429000" y="381000"/>
            <a:ext cx="5532438" cy="592138"/>
          </a:xfrm>
          <a:prstGeom prst="rect">
            <a:avLst/>
          </a:prstGeom>
          <a:noFill/>
          <a:ln w="12700">
            <a:solidFill>
              <a:srgbClr val="FF66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2800" b="1"/>
              <a:t>ENFORCEMENT OF OSHS</a:t>
            </a:r>
            <a:r>
              <a:rPr lang="en-US" sz="3200" b="1"/>
              <a:t> </a:t>
            </a:r>
          </a:p>
        </p:txBody>
      </p:sp>
    </p:spTree>
    <p:extLst>
      <p:ext uri="{BB962C8B-B14F-4D97-AF65-F5344CB8AC3E}">
        <p14:creationId xmlns:p14="http://schemas.microsoft.com/office/powerpoint/2010/main" val="198010864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24337"/>
                                        </p:tgtEl>
                                        <p:attrNameLst>
                                          <p:attrName>style.visibility</p:attrName>
                                        </p:attrNameLst>
                                      </p:cBhvr>
                                      <p:to>
                                        <p:strVal val="visible"/>
                                      </p:to>
                                    </p:set>
                                    <p:animEffect transition="in" filter="dissolve">
                                      <p:cBhvr>
                                        <p:cTn id="7" dur="500"/>
                                        <p:tgtEl>
                                          <p:spTgt spid="8243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24336"/>
                                        </p:tgtEl>
                                        <p:attrNameLst>
                                          <p:attrName>style.visibility</p:attrName>
                                        </p:attrNameLst>
                                      </p:cBhvr>
                                      <p:to>
                                        <p:strVal val="visible"/>
                                      </p:to>
                                    </p:set>
                                    <p:animEffect transition="in" filter="box(in)">
                                      <p:cBhvr>
                                        <p:cTn id="12" dur="500"/>
                                        <p:tgtEl>
                                          <p:spTgt spid="824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36" grpId="0"/>
      <p:bldP spid="82433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2"/>
          <p:cNvSpPr>
            <a:spLocks noGrp="1" noChangeArrowheads="1"/>
          </p:cNvSpPr>
          <p:nvPr>
            <p:ph type="title"/>
          </p:nvPr>
        </p:nvSpPr>
        <p:spPr>
          <a:xfrm>
            <a:off x="1981200" y="304800"/>
            <a:ext cx="8229600" cy="1143000"/>
          </a:xfrm>
          <a:ln w="28575">
            <a:solidFill>
              <a:srgbClr val="000066"/>
            </a:solidFill>
          </a:ln>
        </p:spPr>
        <p:txBody>
          <a:bodyPr/>
          <a:lstStyle/>
          <a:p>
            <a:pPr eaLnBrk="1" hangingPunct="1">
              <a:defRPr/>
            </a:pPr>
            <a:r>
              <a:rPr lang="en-US" sz="4000" b="1"/>
              <a:t>OCCUPATIONAL HEALTH</a:t>
            </a:r>
            <a:endParaRPr lang="en-US" altLang="ja-JP" sz="4000" b="1">
              <a:ea typeface="MS PGothic" pitchFamily="34" charset="-128"/>
            </a:endParaRPr>
          </a:p>
        </p:txBody>
      </p:sp>
      <p:sp>
        <p:nvSpPr>
          <p:cNvPr id="2052" name="Rectangle 17"/>
          <p:cNvSpPr>
            <a:spLocks noGrp="1" noChangeArrowheads="1"/>
          </p:cNvSpPr>
          <p:nvPr>
            <p:ph type="body" idx="1"/>
          </p:nvPr>
        </p:nvSpPr>
        <p:spPr>
          <a:xfrm>
            <a:off x="1981200" y="2590800"/>
            <a:ext cx="8458200" cy="2133600"/>
          </a:xfrm>
        </p:spPr>
        <p:txBody>
          <a:bodyPr/>
          <a:lstStyle/>
          <a:p>
            <a:pPr algn="ctr" eaLnBrk="1" hangingPunct="1">
              <a:lnSpc>
                <a:spcPct val="115000"/>
              </a:lnSpc>
              <a:buClr>
                <a:schemeClr val="accent2"/>
              </a:buClr>
              <a:buFont typeface="Wingdings" panose="05000000000000000000" pitchFamily="2" charset="2"/>
              <a:buNone/>
            </a:pPr>
            <a:r>
              <a:rPr lang="en-US" sz="2800" b="1" i="1" dirty="0"/>
              <a:t>“The promotion and maintenance of the highest degree of </a:t>
            </a:r>
            <a:r>
              <a:rPr lang="en-US" sz="2800" b="1" i="1" dirty="0">
                <a:solidFill>
                  <a:srgbClr val="FF0000"/>
                </a:solidFill>
              </a:rPr>
              <a:t>physical, mental and social well-being </a:t>
            </a:r>
            <a:r>
              <a:rPr lang="en-US" sz="2800" b="1" i="1" dirty="0"/>
              <a:t>of workers in all occupations – total health of all at work”</a:t>
            </a:r>
            <a:endParaRPr lang="en-GB" sz="2800" b="1" dirty="0"/>
          </a:p>
        </p:txBody>
      </p:sp>
      <p:sp>
        <p:nvSpPr>
          <p:cNvPr id="2053" name="Rectangle 10"/>
          <p:cNvSpPr>
            <a:spLocks noChangeArrowheads="1"/>
          </p:cNvSpPr>
          <p:nvPr/>
        </p:nvSpPr>
        <p:spPr bwMode="auto">
          <a:xfrm>
            <a:off x="2514600" y="304801"/>
            <a:ext cx="26962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400" b="1"/>
              <a:t/>
            </a:r>
            <a:br>
              <a:rPr lang="en-US" sz="2400" b="1"/>
            </a:br>
            <a:r>
              <a:rPr lang="en-US" sz="2400" b="1"/>
              <a:t> </a:t>
            </a:r>
            <a:endParaRPr lang="en-GB" sz="2400" b="1"/>
          </a:p>
        </p:txBody>
      </p:sp>
      <p:sp>
        <p:nvSpPr>
          <p:cNvPr id="2054"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2055" name="Text Box 26"/>
          <p:cNvSpPr txBox="1">
            <a:spLocks noChangeArrowheads="1"/>
          </p:cNvSpPr>
          <p:nvPr/>
        </p:nvSpPr>
        <p:spPr bwMode="auto">
          <a:xfrm>
            <a:off x="1981200" y="1524000"/>
            <a:ext cx="8229600" cy="12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396875">
              <a:defRPr>
                <a:solidFill>
                  <a:schemeClr val="tx1"/>
                </a:solidFill>
                <a:latin typeface="Arial" panose="020B0604020202020204" pitchFamily="34" charset="0"/>
              </a:defRPr>
            </a:lvl1pPr>
            <a:lvl2pPr marL="742950" indent="-285750" defTabSz="396875">
              <a:defRPr>
                <a:solidFill>
                  <a:schemeClr val="tx1"/>
                </a:solidFill>
                <a:latin typeface="Arial" panose="020B0604020202020204" pitchFamily="34" charset="0"/>
              </a:defRPr>
            </a:lvl2pPr>
            <a:lvl3pPr marL="1143000" indent="-228600" defTabSz="396875">
              <a:defRPr>
                <a:solidFill>
                  <a:schemeClr val="tx1"/>
                </a:solidFill>
                <a:latin typeface="Arial" panose="020B0604020202020204" pitchFamily="34" charset="0"/>
              </a:defRPr>
            </a:lvl3pPr>
            <a:lvl4pPr marL="1600200" indent="-228600" defTabSz="396875">
              <a:defRPr>
                <a:solidFill>
                  <a:schemeClr val="tx1"/>
                </a:solidFill>
                <a:latin typeface="Arial" panose="020B0604020202020204" pitchFamily="34" charset="0"/>
              </a:defRPr>
            </a:lvl4pPr>
            <a:lvl5pPr marL="2057400" indent="-228600" defTabSz="396875">
              <a:defRPr>
                <a:solidFill>
                  <a:schemeClr val="tx1"/>
                </a:solidFill>
                <a:latin typeface="Arial" panose="020B0604020202020204" pitchFamily="34" charset="0"/>
              </a:defRPr>
            </a:lvl5pPr>
            <a:lvl6pPr marL="2514600" indent="-228600" defTabSz="396875" eaLnBrk="0" fontAlgn="base" hangingPunct="0">
              <a:spcBef>
                <a:spcPct val="0"/>
              </a:spcBef>
              <a:spcAft>
                <a:spcPct val="0"/>
              </a:spcAft>
              <a:defRPr>
                <a:solidFill>
                  <a:schemeClr val="tx1"/>
                </a:solidFill>
                <a:latin typeface="Arial" panose="020B0604020202020204" pitchFamily="34" charset="0"/>
              </a:defRPr>
            </a:lvl6pPr>
            <a:lvl7pPr marL="2971800" indent="-228600" defTabSz="396875" eaLnBrk="0" fontAlgn="base" hangingPunct="0">
              <a:spcBef>
                <a:spcPct val="0"/>
              </a:spcBef>
              <a:spcAft>
                <a:spcPct val="0"/>
              </a:spcAft>
              <a:defRPr>
                <a:solidFill>
                  <a:schemeClr val="tx1"/>
                </a:solidFill>
                <a:latin typeface="Arial" panose="020B0604020202020204" pitchFamily="34" charset="0"/>
              </a:defRPr>
            </a:lvl7pPr>
            <a:lvl8pPr marL="3429000" indent="-228600" defTabSz="396875" eaLnBrk="0" fontAlgn="base" hangingPunct="0">
              <a:spcBef>
                <a:spcPct val="0"/>
              </a:spcBef>
              <a:spcAft>
                <a:spcPct val="0"/>
              </a:spcAft>
              <a:defRPr>
                <a:solidFill>
                  <a:schemeClr val="tx1"/>
                </a:solidFill>
                <a:latin typeface="Arial" panose="020B0604020202020204" pitchFamily="34" charset="0"/>
              </a:defRPr>
            </a:lvl8pPr>
            <a:lvl9pPr marL="3886200" indent="-228600" defTabSz="396875" eaLnBrk="0" fontAlgn="base" hangingPunct="0">
              <a:spcBef>
                <a:spcPct val="0"/>
              </a:spcBef>
              <a:spcAft>
                <a:spcPct val="0"/>
              </a:spcAft>
              <a:defRPr>
                <a:solidFill>
                  <a:schemeClr val="tx1"/>
                </a:solidFill>
                <a:latin typeface="Arial" panose="020B0604020202020204" pitchFamily="34" charset="0"/>
              </a:defRPr>
            </a:lvl9pPr>
          </a:lstStyle>
          <a:p>
            <a:pPr algn="just">
              <a:lnSpc>
                <a:spcPct val="110000"/>
              </a:lnSpc>
              <a:spcBef>
                <a:spcPct val="20000"/>
              </a:spcBef>
              <a:buClr>
                <a:srgbClr val="990000"/>
              </a:buClr>
              <a:buSzPct val="80000"/>
              <a:buFont typeface="Wingdings 2" panose="05020102010507070707" pitchFamily="18" charset="2"/>
              <a:buChar char="Ù"/>
            </a:pPr>
            <a:r>
              <a:rPr lang="en-US" sz="2400" b="1" dirty="0"/>
              <a:t> The modern definition of Occupational Health </a:t>
            </a:r>
            <a:r>
              <a:rPr lang="en-US" sz="2400" b="1" i="1" dirty="0"/>
              <a:t>(ILO 	and WHO)</a:t>
            </a:r>
            <a:r>
              <a:rPr lang="en-US" sz="2400" b="1" dirty="0"/>
              <a:t> is:</a:t>
            </a:r>
          </a:p>
          <a:p>
            <a:pPr algn="just">
              <a:lnSpc>
                <a:spcPct val="110000"/>
              </a:lnSpc>
            </a:pPr>
            <a:endParaRPr lang="en-GB" dirty="0"/>
          </a:p>
        </p:txBody>
      </p:sp>
      <p:pic>
        <p:nvPicPr>
          <p:cNvPr id="2" name="Picture 1"/>
          <p:cNvPicPr>
            <a:picLocks noChangeAspect="1"/>
          </p:cNvPicPr>
          <p:nvPr/>
        </p:nvPicPr>
        <p:blipFill>
          <a:blip r:embed="rId2"/>
          <a:stretch>
            <a:fillRect/>
          </a:stretch>
        </p:blipFill>
        <p:spPr>
          <a:xfrm>
            <a:off x="8905875" y="4724400"/>
            <a:ext cx="2762250" cy="1657350"/>
          </a:xfrm>
          <a:prstGeom prst="rect">
            <a:avLst/>
          </a:prstGeom>
        </p:spPr>
      </p:pic>
      <p:pic>
        <p:nvPicPr>
          <p:cNvPr id="3" name="Picture 2"/>
          <p:cNvPicPr>
            <a:picLocks noChangeAspect="1"/>
          </p:cNvPicPr>
          <p:nvPr/>
        </p:nvPicPr>
        <p:blipFill>
          <a:blip r:embed="rId3"/>
          <a:stretch>
            <a:fillRect/>
          </a:stretch>
        </p:blipFill>
        <p:spPr>
          <a:xfrm>
            <a:off x="752475" y="4724400"/>
            <a:ext cx="3105150" cy="1657350"/>
          </a:xfrm>
          <a:prstGeom prst="rect">
            <a:avLst/>
          </a:prstGeom>
        </p:spPr>
      </p:pic>
    </p:spTree>
    <p:extLst>
      <p:ext uri="{BB962C8B-B14F-4D97-AF65-F5344CB8AC3E}">
        <p14:creationId xmlns:p14="http://schemas.microsoft.com/office/powerpoint/2010/main" val="1164446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28675" name="Rectangle 4"/>
          <p:cNvSpPr>
            <a:spLocks noChangeArrowheads="1"/>
          </p:cNvSpPr>
          <p:nvPr/>
        </p:nvSpPr>
        <p:spPr bwMode="auto">
          <a:xfrm>
            <a:off x="1981200" y="914400"/>
            <a:ext cx="82296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00050" indent="-400050">
              <a:defRPr>
                <a:solidFill>
                  <a:schemeClr val="tx1"/>
                </a:solidFill>
                <a:latin typeface="Arial" panose="020B0604020202020204" pitchFamily="34" charset="0"/>
              </a:defRPr>
            </a:lvl1pPr>
            <a:lvl2pPr marL="914400" indent="-4000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40000"/>
              </a:lnSpc>
              <a:spcBef>
                <a:spcPct val="20000"/>
              </a:spcBef>
              <a:buClr>
                <a:srgbClr val="FF0000"/>
              </a:buClr>
              <a:buSzPct val="80000"/>
              <a:buFont typeface="Wingdings" panose="05000000000000000000" pitchFamily="2" charset="2"/>
              <a:buChar char=""/>
            </a:pPr>
            <a:r>
              <a:rPr lang="en-PH" sz="2800" b="1" dirty="0"/>
              <a:t>Address not only the health and safety of workers, but also social issues which they are confronted with such as:</a:t>
            </a:r>
          </a:p>
          <a:p>
            <a:pPr lvl="1" algn="just">
              <a:lnSpc>
                <a:spcPct val="140000"/>
              </a:lnSpc>
              <a:spcBef>
                <a:spcPct val="20000"/>
              </a:spcBef>
              <a:buClr>
                <a:srgbClr val="FF0000"/>
              </a:buClr>
              <a:buSzPct val="80000"/>
              <a:buFont typeface="Wingdings" panose="05000000000000000000" pitchFamily="2" charset="2"/>
              <a:buChar char=""/>
            </a:pPr>
            <a:r>
              <a:rPr lang="en-PH" sz="2400" b="1" i="1" dirty="0"/>
              <a:t>compensation &amp; benefits</a:t>
            </a:r>
          </a:p>
          <a:p>
            <a:pPr lvl="1" algn="just">
              <a:lnSpc>
                <a:spcPct val="140000"/>
              </a:lnSpc>
              <a:spcBef>
                <a:spcPct val="20000"/>
              </a:spcBef>
              <a:buClr>
                <a:srgbClr val="FF0000"/>
              </a:buClr>
              <a:buSzPct val="80000"/>
              <a:buFont typeface="Wingdings" panose="05000000000000000000" pitchFamily="2" charset="2"/>
              <a:buChar char=""/>
            </a:pPr>
            <a:r>
              <a:rPr lang="en-PH" sz="2400" b="1" i="1" dirty="0"/>
              <a:t>job security</a:t>
            </a:r>
          </a:p>
          <a:p>
            <a:pPr lvl="1" algn="just">
              <a:lnSpc>
                <a:spcPct val="140000"/>
              </a:lnSpc>
              <a:spcBef>
                <a:spcPct val="20000"/>
              </a:spcBef>
              <a:buClr>
                <a:srgbClr val="FF0000"/>
              </a:buClr>
              <a:buSzPct val="80000"/>
              <a:buFont typeface="Wingdings" panose="05000000000000000000" pitchFamily="2" charset="2"/>
              <a:buChar char=""/>
            </a:pPr>
            <a:r>
              <a:rPr lang="en-PH" sz="2400" b="1" i="1" dirty="0"/>
              <a:t> discrimination</a:t>
            </a:r>
          </a:p>
          <a:p>
            <a:pPr lvl="1" algn="just">
              <a:lnSpc>
                <a:spcPct val="140000"/>
              </a:lnSpc>
              <a:spcBef>
                <a:spcPct val="20000"/>
              </a:spcBef>
              <a:buClr>
                <a:srgbClr val="FF0000"/>
              </a:buClr>
              <a:buSzPct val="80000"/>
              <a:buFont typeface="Wingdings" panose="05000000000000000000" pitchFamily="2" charset="2"/>
              <a:buChar char=""/>
            </a:pPr>
            <a:r>
              <a:rPr lang="en-PH" sz="2400" b="1" i="1" dirty="0"/>
              <a:t>work accommodation and</a:t>
            </a:r>
          </a:p>
          <a:p>
            <a:pPr lvl="1" algn="just">
              <a:lnSpc>
                <a:spcPct val="140000"/>
              </a:lnSpc>
              <a:spcBef>
                <a:spcPct val="20000"/>
              </a:spcBef>
              <a:buClr>
                <a:srgbClr val="FF0000"/>
              </a:buClr>
              <a:buSzPct val="80000"/>
              <a:buFont typeface="Wingdings" panose="05000000000000000000" pitchFamily="2" charset="2"/>
              <a:buChar char=""/>
            </a:pPr>
            <a:r>
              <a:rPr lang="en-PH" sz="2400" b="1" i="1" dirty="0"/>
              <a:t>flexibility.</a:t>
            </a:r>
            <a:endParaRPr lang="en-GB" sz="2400" b="1" i="1" dirty="0"/>
          </a:p>
        </p:txBody>
      </p:sp>
      <p:sp>
        <p:nvSpPr>
          <p:cNvPr id="28677" name="Rectangle 12"/>
          <p:cNvSpPr>
            <a:spLocks noChangeArrowheads="1"/>
          </p:cNvSpPr>
          <p:nvPr/>
        </p:nvSpPr>
        <p:spPr bwMode="auto">
          <a:xfrm>
            <a:off x="1905000" y="304800"/>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FF0000"/>
              </a:buClr>
              <a:buFontTx/>
              <a:buChar char="•"/>
            </a:pPr>
            <a:r>
              <a:rPr lang="en-US" sz="3000" b="1" i="1">
                <a:latin typeface="Century Gothic" panose="020B0502020202020204" pitchFamily="34" charset="0"/>
              </a:rPr>
              <a:t> OSH Policies should likewise</a:t>
            </a:r>
            <a:endParaRPr lang="en-US" altLang="ja-JP" sz="3000" b="1" i="1">
              <a:latin typeface="Century Gothic" panose="020B0502020202020204" pitchFamily="34" charset="0"/>
              <a:ea typeface="MS PGothic" panose="020B0600070205080204" pitchFamily="34" charset="-128"/>
            </a:endParaRPr>
          </a:p>
        </p:txBody>
      </p:sp>
      <p:pic>
        <p:nvPicPr>
          <p:cNvPr id="2" name="Picture 1"/>
          <p:cNvPicPr>
            <a:picLocks noChangeAspect="1"/>
          </p:cNvPicPr>
          <p:nvPr/>
        </p:nvPicPr>
        <p:blipFill>
          <a:blip r:embed="rId2"/>
          <a:stretch>
            <a:fillRect/>
          </a:stretch>
        </p:blipFill>
        <p:spPr>
          <a:xfrm>
            <a:off x="7629525" y="3332629"/>
            <a:ext cx="2619375" cy="2422712"/>
          </a:xfrm>
          <a:prstGeom prst="rect">
            <a:avLst/>
          </a:prstGeom>
        </p:spPr>
      </p:pic>
    </p:spTree>
    <p:extLst>
      <p:ext uri="{BB962C8B-B14F-4D97-AF65-F5344CB8AC3E}">
        <p14:creationId xmlns:p14="http://schemas.microsoft.com/office/powerpoint/2010/main" val="3775505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6" name="Rectangle 2054"/>
          <p:cNvSpPr>
            <a:spLocks noChangeArrowheads="1"/>
          </p:cNvSpPr>
          <p:nvPr/>
        </p:nvSpPr>
        <p:spPr bwMode="auto">
          <a:xfrm>
            <a:off x="1008529" y="1752601"/>
            <a:ext cx="10434917" cy="437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8700">
              <a:spcBef>
                <a:spcPct val="0"/>
              </a:spcBef>
              <a:defRPr kumimoji="1" sz="2400">
                <a:solidFill>
                  <a:schemeClr val="tx1"/>
                </a:solidFill>
                <a:latin typeface="Times New Roman" panose="02020603050405020304" pitchFamily="18" charset="0"/>
              </a:defRPr>
            </a:lvl2pPr>
            <a:lvl3pPr marL="1371600">
              <a:spcBef>
                <a:spcPct val="0"/>
              </a:spcBef>
              <a:defRPr kumimoji="1" sz="2400">
                <a:solidFill>
                  <a:schemeClr val="tx1"/>
                </a:solidFill>
                <a:latin typeface="Times New Roman" panose="02020603050405020304" pitchFamily="18" charset="0"/>
              </a:defRPr>
            </a:lvl3pPr>
            <a:lvl4pPr marL="14859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lvl="1">
              <a:lnSpc>
                <a:spcPct val="80000"/>
              </a:lnSpc>
              <a:spcBef>
                <a:spcPct val="50000"/>
              </a:spcBef>
            </a:pPr>
            <a:endParaRPr kumimoji="0" lang="en-US" dirty="0">
              <a:solidFill>
                <a:schemeClr val="tx2"/>
              </a:solidFill>
              <a:latin typeface="Verdana" panose="020B0604030504040204" pitchFamily="34" charset="0"/>
            </a:endParaRPr>
          </a:p>
          <a:p>
            <a:pPr lvl="1">
              <a:lnSpc>
                <a:spcPct val="80000"/>
              </a:lnSpc>
              <a:spcBef>
                <a:spcPct val="40000"/>
              </a:spcBef>
            </a:pPr>
            <a:r>
              <a:rPr kumimoji="0" lang="en-US" dirty="0">
                <a:solidFill>
                  <a:schemeClr val="tx2"/>
                </a:solidFill>
                <a:latin typeface="Verdana" panose="020B0604030504040204" pitchFamily="34" charset="0"/>
              </a:rPr>
              <a:t>1936 – Commonwealth Act No. 104 was passed. The first legislation that directly enjoined mgt. to ensure the promotion of safety &amp; health in the workplace. Called the </a:t>
            </a:r>
            <a:r>
              <a:rPr kumimoji="0" lang="en-US" b="1" dirty="0">
                <a:solidFill>
                  <a:schemeClr val="tx2"/>
                </a:solidFill>
                <a:latin typeface="Verdana" panose="020B0604030504040204" pitchFamily="34" charset="0"/>
              </a:rPr>
              <a:t>First Industrial Safety Law</a:t>
            </a:r>
            <a:r>
              <a:rPr kumimoji="0" lang="en-US" dirty="0">
                <a:solidFill>
                  <a:schemeClr val="tx2"/>
                </a:solidFill>
                <a:latin typeface="Verdana" panose="020B0604030504040204" pitchFamily="34" charset="0"/>
              </a:rPr>
              <a:t>.</a:t>
            </a:r>
          </a:p>
          <a:p>
            <a:pPr lvl="1">
              <a:lnSpc>
                <a:spcPct val="80000"/>
              </a:lnSpc>
              <a:spcBef>
                <a:spcPct val="40000"/>
              </a:spcBef>
            </a:pPr>
            <a:r>
              <a:rPr kumimoji="0" lang="en-US" dirty="0">
                <a:solidFill>
                  <a:schemeClr val="tx2"/>
                </a:solidFill>
                <a:latin typeface="Verdana" panose="020B0604030504040204" pitchFamily="34" charset="0"/>
              </a:rPr>
              <a:t>1945 – Commonwealth Act No. 696 was approved to include safety in the installation &amp; operation of boilers and pressure vessels.</a:t>
            </a:r>
          </a:p>
          <a:p>
            <a:pPr lvl="1">
              <a:lnSpc>
                <a:spcPct val="80000"/>
              </a:lnSpc>
              <a:spcBef>
                <a:spcPct val="40000"/>
              </a:spcBef>
            </a:pPr>
            <a:r>
              <a:rPr kumimoji="0" lang="en-US" dirty="0">
                <a:solidFill>
                  <a:schemeClr val="tx2"/>
                </a:solidFill>
                <a:latin typeface="Verdana" panose="020B0604030504040204" pitchFamily="34" charset="0"/>
              </a:rPr>
              <a:t>1948 – Philippines became a member of ILO</a:t>
            </a:r>
          </a:p>
          <a:p>
            <a:pPr lvl="1">
              <a:lnSpc>
                <a:spcPct val="80000"/>
              </a:lnSpc>
              <a:spcBef>
                <a:spcPct val="40000"/>
              </a:spcBef>
            </a:pPr>
            <a:r>
              <a:rPr kumimoji="0" lang="en-US" dirty="0">
                <a:solidFill>
                  <a:schemeClr val="tx2"/>
                </a:solidFill>
                <a:latin typeface="Verdana" panose="020B0604030504040204" pitchFamily="34" charset="0"/>
              </a:rPr>
              <a:t>1954 – Enactment of RA No. 1054 (Free Emergency Medical &amp; Dental Treatment Act)</a:t>
            </a:r>
          </a:p>
          <a:p>
            <a:pPr lvl="1" algn="just">
              <a:lnSpc>
                <a:spcPct val="80000"/>
              </a:lnSpc>
              <a:spcBef>
                <a:spcPct val="40000"/>
              </a:spcBef>
            </a:pPr>
            <a:r>
              <a:rPr kumimoji="0" lang="en-US" dirty="0">
                <a:solidFill>
                  <a:schemeClr val="tx2"/>
                </a:solidFill>
                <a:latin typeface="Verdana" panose="020B0604030504040204" pitchFamily="34" charset="0"/>
              </a:rPr>
              <a:t>1959 – SOPI was organized.</a:t>
            </a:r>
          </a:p>
        </p:txBody>
      </p:sp>
      <p:sp>
        <p:nvSpPr>
          <p:cNvPr id="655367" name="Rectangle 2055"/>
          <p:cNvSpPr>
            <a:spLocks noChangeArrowheads="1"/>
          </p:cNvSpPr>
          <p:nvPr/>
        </p:nvSpPr>
        <p:spPr bwMode="auto">
          <a:xfrm>
            <a:off x="914399" y="381001"/>
            <a:ext cx="10529047"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10478060" y="2304770"/>
            <a:ext cx="1207434" cy="1006195"/>
          </a:xfrm>
          <a:prstGeom prst="rect">
            <a:avLst/>
          </a:prstGeom>
        </p:spPr>
      </p:pic>
      <p:pic>
        <p:nvPicPr>
          <p:cNvPr id="3" name="Picture 2"/>
          <p:cNvPicPr>
            <a:picLocks noChangeAspect="1"/>
          </p:cNvPicPr>
          <p:nvPr/>
        </p:nvPicPr>
        <p:blipFill>
          <a:blip r:embed="rId4"/>
          <a:stretch>
            <a:fillRect/>
          </a:stretch>
        </p:blipFill>
        <p:spPr>
          <a:xfrm>
            <a:off x="0" y="0"/>
            <a:ext cx="1012024" cy="932769"/>
          </a:xfrm>
          <a:prstGeom prst="rect">
            <a:avLst/>
          </a:prstGeom>
        </p:spPr>
      </p:pic>
      <p:pic>
        <p:nvPicPr>
          <p:cNvPr id="4" name="Picture 3"/>
          <p:cNvPicPr>
            <a:picLocks noChangeAspect="1"/>
          </p:cNvPicPr>
          <p:nvPr/>
        </p:nvPicPr>
        <p:blipFill>
          <a:blip r:embed="rId5"/>
          <a:stretch>
            <a:fillRect/>
          </a:stretch>
        </p:blipFill>
        <p:spPr>
          <a:xfrm>
            <a:off x="10411159" y="4594359"/>
            <a:ext cx="1341236" cy="1219306"/>
          </a:xfrm>
          <a:prstGeom prst="rect">
            <a:avLst/>
          </a:prstGeom>
        </p:spPr>
      </p:pic>
    </p:spTree>
    <p:extLst>
      <p:ext uri="{BB962C8B-B14F-4D97-AF65-F5344CB8AC3E}">
        <p14:creationId xmlns:p14="http://schemas.microsoft.com/office/powerpoint/2010/main" val="14840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5366">
                                            <p:txEl>
                                              <p:pRg st="1" end="1"/>
                                            </p:txEl>
                                          </p:spTgt>
                                        </p:tgtEl>
                                        <p:attrNameLst>
                                          <p:attrName>style.visibility</p:attrName>
                                        </p:attrNameLst>
                                      </p:cBhvr>
                                      <p:to>
                                        <p:strVal val="visible"/>
                                      </p:to>
                                    </p:set>
                                    <p:animEffect transition="in" filter="dissolve">
                                      <p:cBhvr>
                                        <p:cTn id="7" dur="500"/>
                                        <p:tgtEl>
                                          <p:spTgt spid="655366">
                                            <p:txEl>
                                              <p:pRg st="1" end="1"/>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55366">
                                            <p:txEl>
                                              <p:pRg st="2" end="2"/>
                                            </p:txEl>
                                          </p:spTgt>
                                        </p:tgtEl>
                                        <p:attrNameLst>
                                          <p:attrName>style.visibility</p:attrName>
                                        </p:attrNameLst>
                                      </p:cBhvr>
                                      <p:to>
                                        <p:strVal val="visible"/>
                                      </p:to>
                                    </p:set>
                                    <p:animEffect transition="in" filter="dissolve">
                                      <p:cBhvr>
                                        <p:cTn id="10" dur="500"/>
                                        <p:tgtEl>
                                          <p:spTgt spid="655366">
                                            <p:txEl>
                                              <p:pRg st="2" end="2"/>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55366">
                                            <p:txEl>
                                              <p:pRg st="3" end="3"/>
                                            </p:txEl>
                                          </p:spTgt>
                                        </p:tgtEl>
                                        <p:attrNameLst>
                                          <p:attrName>style.visibility</p:attrName>
                                        </p:attrNameLst>
                                      </p:cBhvr>
                                      <p:to>
                                        <p:strVal val="visible"/>
                                      </p:to>
                                    </p:set>
                                    <p:animEffect transition="in" filter="dissolve">
                                      <p:cBhvr>
                                        <p:cTn id="13" dur="500"/>
                                        <p:tgtEl>
                                          <p:spTgt spid="655366">
                                            <p:txEl>
                                              <p:pRg st="3" end="3"/>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55366">
                                            <p:txEl>
                                              <p:pRg st="4" end="4"/>
                                            </p:txEl>
                                          </p:spTgt>
                                        </p:tgtEl>
                                        <p:attrNameLst>
                                          <p:attrName>style.visibility</p:attrName>
                                        </p:attrNameLst>
                                      </p:cBhvr>
                                      <p:to>
                                        <p:strVal val="visible"/>
                                      </p:to>
                                    </p:set>
                                    <p:animEffect transition="in" filter="dissolve">
                                      <p:cBhvr>
                                        <p:cTn id="16" dur="500"/>
                                        <p:tgtEl>
                                          <p:spTgt spid="655366">
                                            <p:txEl>
                                              <p:pRg st="4" end="4"/>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55366">
                                            <p:txEl>
                                              <p:pRg st="5" end="5"/>
                                            </p:txEl>
                                          </p:spTgt>
                                        </p:tgtEl>
                                        <p:attrNameLst>
                                          <p:attrName>style.visibility</p:attrName>
                                        </p:attrNameLst>
                                      </p:cBhvr>
                                      <p:to>
                                        <p:strVal val="visible"/>
                                      </p:to>
                                    </p:set>
                                    <p:animEffect transition="in" filter="dissolve">
                                      <p:cBhvr>
                                        <p:cTn id="19" dur="500"/>
                                        <p:tgtEl>
                                          <p:spTgt spid="655366">
                                            <p:txEl>
                                              <p:pRg st="5" end="5"/>
                                            </p:txEl>
                                          </p:spTgt>
                                        </p:tgtEl>
                                      </p:cBhvr>
                                    </p:animEffect>
                                  </p:childTnLst>
                                </p:cTn>
                              </p:par>
                              <p:par>
                                <p:cTn id="20" presetID="39" presetClass="entr" presetSubtype="0" accel="100000" fill="hold" grpId="0" nodeType="withEffect">
                                  <p:stCondLst>
                                    <p:cond delay="0"/>
                                  </p:stCondLst>
                                  <p:childTnLst>
                                    <p:set>
                                      <p:cBhvr>
                                        <p:cTn id="21" dur="1" fill="hold">
                                          <p:stCondLst>
                                            <p:cond delay="0"/>
                                          </p:stCondLst>
                                        </p:cTn>
                                        <p:tgtEl>
                                          <p:spTgt spid="655367"/>
                                        </p:tgtEl>
                                        <p:attrNameLst>
                                          <p:attrName>style.visibility</p:attrName>
                                        </p:attrNameLst>
                                      </p:cBhvr>
                                      <p:to>
                                        <p:strVal val="visible"/>
                                      </p:to>
                                    </p:set>
                                    <p:anim calcmode="lin" valueType="num">
                                      <p:cBhvr>
                                        <p:cTn id="22" dur="500" fill="hold"/>
                                        <p:tgtEl>
                                          <p:spTgt spid="655367"/>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655367"/>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655367"/>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6553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66" grpId="0" build="p" autoUpdateAnimBg="0"/>
      <p:bldP spid="65536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6228" name="Rectangle 20"/>
          <p:cNvSpPr>
            <a:spLocks noChangeArrowheads="1"/>
          </p:cNvSpPr>
          <p:nvPr/>
        </p:nvSpPr>
        <p:spPr bwMode="auto">
          <a:xfrm>
            <a:off x="1752600" y="1371600"/>
            <a:ext cx="8305800" cy="1089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0763">
              <a:spcBef>
                <a:spcPct val="0"/>
              </a:spcBef>
              <a:defRPr kumimoji="1" sz="2400">
                <a:solidFill>
                  <a:schemeClr val="tx1"/>
                </a:solidFill>
                <a:latin typeface="Times New Roman" panose="02020603050405020304" pitchFamily="18" charset="0"/>
              </a:defRPr>
            </a:lvl2pPr>
            <a:lvl3pPr marL="1371600">
              <a:spcBef>
                <a:spcPct val="0"/>
              </a:spcBef>
              <a:defRPr kumimoji="1" sz="2400">
                <a:solidFill>
                  <a:schemeClr val="tx1"/>
                </a:solidFill>
                <a:latin typeface="Times New Roman" panose="02020603050405020304" pitchFamily="18" charset="0"/>
              </a:defRPr>
            </a:lvl3pPr>
            <a:lvl4pPr marL="14859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lvl="1">
              <a:lnSpc>
                <a:spcPct val="90000"/>
              </a:lnSpc>
              <a:spcBef>
                <a:spcPct val="50000"/>
              </a:spcBef>
            </a:pPr>
            <a:r>
              <a:rPr kumimoji="0" lang="en-US" dirty="0">
                <a:solidFill>
                  <a:schemeClr val="tx2"/>
                </a:solidFill>
                <a:latin typeface="Arial" panose="020B0604020202020204" pitchFamily="34" charset="0"/>
                <a:cs typeface="Arial" panose="020B0604020202020204" pitchFamily="34" charset="0"/>
              </a:rPr>
              <a:t>1967 – Proclamation No. 115-A was issued declaring the year &amp; every year thereafter as SAFETY &amp; ACCIDENT PREVENTION YEAR.</a:t>
            </a:r>
            <a:r>
              <a:rPr kumimoji="0" lang="en-US" b="1" dirty="0">
                <a:solidFill>
                  <a:schemeClr val="tx2"/>
                </a:solidFill>
                <a:latin typeface="Arial" panose="020B0604020202020204" pitchFamily="34" charset="0"/>
                <a:cs typeface="Arial" panose="020B0604020202020204" pitchFamily="34" charset="0"/>
              </a:rPr>
              <a:t>		</a:t>
            </a:r>
          </a:p>
        </p:txBody>
      </p:sp>
      <p:graphicFrame>
        <p:nvGraphicFramePr>
          <p:cNvPr id="606413" name="Group 205"/>
          <p:cNvGraphicFramePr>
            <a:graphicFrameLocks noGrp="1"/>
          </p:cNvGraphicFramePr>
          <p:nvPr>
            <p:ph/>
            <p:extLst/>
          </p:nvPr>
        </p:nvGraphicFramePr>
        <p:xfrm>
          <a:off x="1752599" y="2514600"/>
          <a:ext cx="8601635" cy="4012884"/>
        </p:xfrm>
        <a:graphic>
          <a:graphicData uri="http://schemas.openxmlformats.org/drawingml/2006/table">
            <a:tbl>
              <a:tblPr/>
              <a:tblGrid>
                <a:gridCol w="3417088">
                  <a:extLst>
                    <a:ext uri="{9D8B030D-6E8A-4147-A177-3AD203B41FA5}">
                      <a16:colId xmlns:a16="http://schemas.microsoft.com/office/drawing/2014/main" xmlns="" val="20000"/>
                    </a:ext>
                  </a:extLst>
                </a:gridCol>
                <a:gridCol w="5184547">
                  <a:extLst>
                    <a:ext uri="{9D8B030D-6E8A-4147-A177-3AD203B41FA5}">
                      <a16:colId xmlns:a16="http://schemas.microsoft.com/office/drawing/2014/main" xmlns="" val="20001"/>
                    </a:ext>
                  </a:extLst>
                </a:gridCol>
              </a:tblGrid>
              <a:tr h="32543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January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General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2543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February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Air Transportation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2385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March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Fire Prevention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April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Vacation Hazards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333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May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Land Transportation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June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Sea Transportation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302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July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Schools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333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August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Farms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September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Heath &amp; Sanitation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October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Industry &amp; Commerce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November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90000"/>
                        </a:lnSpc>
                        <a:spcBef>
                          <a:spcPct val="50000"/>
                        </a:spcBef>
                        <a:spcAft>
                          <a:spcPct val="0"/>
                        </a:spcAft>
                        <a:buClr>
                          <a:schemeClr val="accent1"/>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Mines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31788">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a:ln>
                            <a:noFill/>
                          </a:ln>
                          <a:solidFill>
                            <a:schemeClr val="tx2"/>
                          </a:solidFill>
                          <a:effectLst/>
                          <a:latin typeface="Verdana" panose="020B0604030504040204" pitchFamily="34" charset="0"/>
                        </a:rPr>
                        <a:t>December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600" b="1" i="0" u="none" strike="noStrike" cap="none" normalizeH="0" baseline="0" dirty="0">
                          <a:ln>
                            <a:noFill/>
                          </a:ln>
                          <a:solidFill>
                            <a:schemeClr val="tx2"/>
                          </a:solidFill>
                          <a:effectLst/>
                          <a:latin typeface="Verdana" panose="020B0604030504040204" pitchFamily="34" charset="0"/>
                        </a:rPr>
                        <a:t>Holiday Hazards &amp; Homes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
        <p:nvSpPr>
          <p:cNvPr id="606414" name="Rectangle 206"/>
          <p:cNvSpPr>
            <a:spLocks noChangeArrowheads="1"/>
          </p:cNvSpPr>
          <p:nvPr/>
        </p:nvSpPr>
        <p:spPr bwMode="auto">
          <a:xfrm>
            <a:off x="3352800" y="228601"/>
            <a:ext cx="6553200" cy="646331"/>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0"/>
              </a:spcBef>
              <a:buClrTx/>
            </a:pPr>
            <a:r>
              <a:rPr lang="en-US"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10306611" y="148355"/>
            <a:ext cx="1015813" cy="933332"/>
          </a:xfrm>
          <a:prstGeom prst="rect">
            <a:avLst/>
          </a:prstGeom>
        </p:spPr>
      </p:pic>
      <p:pic>
        <p:nvPicPr>
          <p:cNvPr id="3" name="Picture 2"/>
          <p:cNvPicPr>
            <a:picLocks noChangeAspect="1"/>
          </p:cNvPicPr>
          <p:nvPr/>
        </p:nvPicPr>
        <p:blipFill>
          <a:blip r:embed="rId4"/>
          <a:stretch>
            <a:fillRect/>
          </a:stretch>
        </p:blipFill>
        <p:spPr>
          <a:xfrm>
            <a:off x="0" y="0"/>
            <a:ext cx="1714500" cy="1562100"/>
          </a:xfrm>
          <a:prstGeom prst="rect">
            <a:avLst/>
          </a:prstGeom>
        </p:spPr>
      </p:pic>
    </p:spTree>
    <p:extLst>
      <p:ext uri="{BB962C8B-B14F-4D97-AF65-F5344CB8AC3E}">
        <p14:creationId xmlns:p14="http://schemas.microsoft.com/office/powerpoint/2010/main" val="268532333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6228"/>
                                        </p:tgtEl>
                                        <p:attrNameLst>
                                          <p:attrName>style.visibility</p:attrName>
                                        </p:attrNameLst>
                                      </p:cBhvr>
                                      <p:to>
                                        <p:strVal val="visible"/>
                                      </p:to>
                                    </p:set>
                                    <p:animEffect transition="in" filter="dissolve">
                                      <p:cBhvr>
                                        <p:cTn id="7" dur="500"/>
                                        <p:tgtEl>
                                          <p:spTgt spid="606228"/>
                                        </p:tgtEl>
                                      </p:cBhvr>
                                    </p:animEffect>
                                  </p:childTnLst>
                                </p:cTn>
                              </p:par>
                              <p:par>
                                <p:cTn id="8" presetID="9" presetClass="entr" presetSubtype="0" fill="hold" nodeType="withEffect">
                                  <p:stCondLst>
                                    <p:cond delay="0"/>
                                  </p:stCondLst>
                                  <p:childTnLst>
                                    <p:set>
                                      <p:cBhvr>
                                        <p:cTn id="9" dur="1" fill="hold">
                                          <p:stCondLst>
                                            <p:cond delay="0"/>
                                          </p:stCondLst>
                                        </p:cTn>
                                        <p:tgtEl>
                                          <p:spTgt spid="606413"/>
                                        </p:tgtEl>
                                        <p:attrNameLst>
                                          <p:attrName>style.visibility</p:attrName>
                                        </p:attrNameLst>
                                      </p:cBhvr>
                                      <p:to>
                                        <p:strVal val="visible"/>
                                      </p:to>
                                    </p:set>
                                    <p:animEffect transition="in" filter="dissolve">
                                      <p:cBhvr>
                                        <p:cTn id="10" dur="500"/>
                                        <p:tgtEl>
                                          <p:spTgt spid="606413"/>
                                        </p:tgtEl>
                                      </p:cBhvr>
                                    </p:animEffect>
                                  </p:childTnLst>
                                </p:cTn>
                              </p:par>
                              <p:par>
                                <p:cTn id="11" presetID="39" presetClass="entr" presetSubtype="0" accel="100000" fill="hold" grpId="0" nodeType="withEffect">
                                  <p:stCondLst>
                                    <p:cond delay="0"/>
                                  </p:stCondLst>
                                  <p:childTnLst>
                                    <p:set>
                                      <p:cBhvr>
                                        <p:cTn id="12" dur="1" fill="hold">
                                          <p:stCondLst>
                                            <p:cond delay="0"/>
                                          </p:stCondLst>
                                        </p:cTn>
                                        <p:tgtEl>
                                          <p:spTgt spid="606414"/>
                                        </p:tgtEl>
                                        <p:attrNameLst>
                                          <p:attrName>style.visibility</p:attrName>
                                        </p:attrNameLst>
                                      </p:cBhvr>
                                      <p:to>
                                        <p:strVal val="visible"/>
                                      </p:to>
                                    </p:set>
                                    <p:anim calcmode="lin" valueType="num">
                                      <p:cBhvr>
                                        <p:cTn id="13" dur="500" fill="hold"/>
                                        <p:tgtEl>
                                          <p:spTgt spid="606414"/>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606414"/>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606414"/>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6064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28" grpId="0" autoUpdateAnimBg="0"/>
      <p:bldP spid="6064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ChangeArrowheads="1"/>
          </p:cNvSpPr>
          <p:nvPr/>
        </p:nvSpPr>
        <p:spPr bwMode="auto">
          <a:xfrm>
            <a:off x="1196788" y="1447801"/>
            <a:ext cx="10179424" cy="533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8700">
              <a:spcBef>
                <a:spcPct val="0"/>
              </a:spcBef>
              <a:defRPr kumimoji="1" sz="2400">
                <a:solidFill>
                  <a:schemeClr val="tx1"/>
                </a:solidFill>
                <a:latin typeface="Times New Roman" panose="02020603050405020304" pitchFamily="18" charset="0"/>
              </a:defRPr>
            </a:lvl2pPr>
            <a:lvl3pPr marL="1317625">
              <a:spcBef>
                <a:spcPct val="0"/>
              </a:spcBef>
              <a:defRPr kumimoji="1" sz="2400">
                <a:solidFill>
                  <a:schemeClr val="tx1"/>
                </a:solidFill>
                <a:latin typeface="Times New Roman" panose="02020603050405020304" pitchFamily="18" charset="0"/>
              </a:defRPr>
            </a:lvl3pPr>
            <a:lvl4pPr marL="1431925">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lnSpc>
                <a:spcPct val="80000"/>
              </a:lnSpc>
              <a:spcBef>
                <a:spcPct val="50000"/>
              </a:spcBef>
              <a:buClr>
                <a:schemeClr val="hlink"/>
              </a:buClr>
              <a:buSzPct val="70000"/>
              <a:buFont typeface="Wingdings" panose="05000000000000000000" pitchFamily="2" charset="2"/>
              <a:buNone/>
            </a:pPr>
            <a:r>
              <a:rPr kumimoji="0" lang="en-US" dirty="0">
                <a:solidFill>
                  <a:srgbClr val="FFCC00"/>
                </a:solidFill>
                <a:latin typeface="Verdana" panose="020B0604030504040204" pitchFamily="34" charset="0"/>
              </a:rPr>
              <a:t>The second period is characterized by the adoption of proactive measures/policies </a:t>
            </a:r>
          </a:p>
          <a:p>
            <a:pPr lvl="1">
              <a:lnSpc>
                <a:spcPct val="80000"/>
              </a:lnSpc>
              <a:spcBef>
                <a:spcPct val="50000"/>
              </a:spcBef>
            </a:pPr>
            <a:r>
              <a:rPr kumimoji="0" lang="en-US" dirty="0">
                <a:solidFill>
                  <a:schemeClr val="tx2"/>
                </a:solidFill>
                <a:latin typeface="Verdana" panose="020B0604030504040204" pitchFamily="34" charset="0"/>
              </a:rPr>
              <a:t>1989 – Major amendments of OSHS took place.</a:t>
            </a:r>
          </a:p>
          <a:p>
            <a:pPr lvl="1">
              <a:lnSpc>
                <a:spcPct val="80000"/>
              </a:lnSpc>
              <a:spcBef>
                <a:spcPct val="50000"/>
              </a:spcBef>
            </a:pPr>
            <a:r>
              <a:rPr kumimoji="0" lang="en-US" dirty="0">
                <a:solidFill>
                  <a:schemeClr val="tx2"/>
                </a:solidFill>
                <a:latin typeface="Verdana" panose="020B0604030504040204" pitchFamily="34" charset="0"/>
              </a:rPr>
              <a:t>1998 – Tripartite Council on OSH in Construction Industry was created. </a:t>
            </a:r>
          </a:p>
          <a:p>
            <a:pPr lvl="1">
              <a:lnSpc>
                <a:spcPct val="80000"/>
              </a:lnSpc>
              <a:spcBef>
                <a:spcPct val="50000"/>
              </a:spcBef>
            </a:pPr>
            <a:r>
              <a:rPr kumimoji="0" lang="en-US" dirty="0">
                <a:solidFill>
                  <a:schemeClr val="tx2"/>
                </a:solidFill>
                <a:latin typeface="Verdana" panose="020B0604030504040204" pitchFamily="34" charset="0"/>
              </a:rPr>
              <a:t>1998 – Department Order No. 13 (</a:t>
            </a:r>
            <a:r>
              <a:rPr kumimoji="0" lang="en-US" u="sng" dirty="0">
                <a:solidFill>
                  <a:schemeClr val="tx2"/>
                </a:solidFill>
                <a:latin typeface="Verdana" panose="020B0604030504040204" pitchFamily="34" charset="0"/>
              </a:rPr>
              <a:t>Implementing Guidelines in the Implementation of OSH in Construction Industry</a:t>
            </a:r>
            <a:r>
              <a:rPr kumimoji="0" lang="en-US" dirty="0">
                <a:solidFill>
                  <a:schemeClr val="tx2"/>
                </a:solidFill>
                <a:latin typeface="Verdana" panose="020B0604030504040204" pitchFamily="34" charset="0"/>
              </a:rPr>
              <a:t>) was issued.</a:t>
            </a:r>
          </a:p>
          <a:p>
            <a:pPr lvl="1">
              <a:lnSpc>
                <a:spcPct val="80000"/>
              </a:lnSpc>
              <a:spcBef>
                <a:spcPct val="50000"/>
              </a:spcBef>
            </a:pPr>
            <a:r>
              <a:rPr kumimoji="0" lang="en-US" dirty="0">
                <a:solidFill>
                  <a:schemeClr val="tx2"/>
                </a:solidFill>
                <a:latin typeface="Verdana" panose="020B0604030504040204" pitchFamily="34" charset="0"/>
              </a:rPr>
              <a:t>1998 – Memorandum Circular No .02 – Guidelines for Classifying Hazardous &amp; Non–Hazardous Workplaces.</a:t>
            </a:r>
          </a:p>
          <a:p>
            <a:pPr lvl="1">
              <a:lnSpc>
                <a:spcPct val="80000"/>
              </a:lnSpc>
              <a:spcBef>
                <a:spcPct val="50000"/>
              </a:spcBef>
            </a:pPr>
            <a:r>
              <a:rPr kumimoji="0" lang="en-US" dirty="0">
                <a:solidFill>
                  <a:schemeClr val="tx2"/>
                </a:solidFill>
                <a:latin typeface="Verdana" panose="020B0604030504040204" pitchFamily="34" charset="0"/>
              </a:rPr>
              <a:t>1999 – </a:t>
            </a:r>
            <a:r>
              <a:rPr kumimoji="0" lang="en-US" u="sng" dirty="0">
                <a:solidFill>
                  <a:schemeClr val="tx2"/>
                </a:solidFill>
                <a:latin typeface="Verdana" panose="020B0604030504040204" pitchFamily="34" charset="0"/>
              </a:rPr>
              <a:t>ASPPI was organized</a:t>
            </a:r>
            <a:r>
              <a:rPr kumimoji="0" lang="en-US" dirty="0">
                <a:solidFill>
                  <a:schemeClr val="tx2"/>
                </a:solidFill>
                <a:latin typeface="Verdana" panose="020B0604030504040204" pitchFamily="34" charset="0"/>
              </a:rPr>
              <a:t>. 1st Gen. Assembly &amp; Convention of DOLE-Accredited Safety Professionals was held.</a:t>
            </a:r>
          </a:p>
          <a:p>
            <a:pPr lvl="1">
              <a:lnSpc>
                <a:spcPct val="80000"/>
              </a:lnSpc>
              <a:spcBef>
                <a:spcPct val="50000"/>
              </a:spcBef>
            </a:pPr>
            <a:r>
              <a:rPr kumimoji="0" lang="en-US" dirty="0">
                <a:solidFill>
                  <a:schemeClr val="tx2"/>
                </a:solidFill>
                <a:latin typeface="Verdana" panose="020B0604030504040204" pitchFamily="34" charset="0"/>
              </a:rPr>
              <a:t>2000 – MC No.01–Guidelines for the Conduct of Work Environment Assessment (WEA)</a:t>
            </a:r>
          </a:p>
        </p:txBody>
      </p:sp>
      <p:sp>
        <p:nvSpPr>
          <p:cNvPr id="657411" name="Rectangle 3"/>
          <p:cNvSpPr>
            <a:spLocks noChangeArrowheads="1"/>
          </p:cNvSpPr>
          <p:nvPr/>
        </p:nvSpPr>
        <p:spPr bwMode="auto">
          <a:xfrm>
            <a:off x="1196788" y="228601"/>
            <a:ext cx="10179424"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0" y="0"/>
            <a:ext cx="1040187" cy="1040187"/>
          </a:xfrm>
          <a:prstGeom prst="rect">
            <a:avLst/>
          </a:prstGeom>
        </p:spPr>
      </p:pic>
    </p:spTree>
    <p:extLst>
      <p:ext uri="{BB962C8B-B14F-4D97-AF65-F5344CB8AC3E}">
        <p14:creationId xmlns:p14="http://schemas.microsoft.com/office/powerpoint/2010/main" val="51637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7410">
                                            <p:txEl>
                                              <p:pRg st="0" end="0"/>
                                            </p:txEl>
                                          </p:spTgt>
                                        </p:tgtEl>
                                        <p:attrNameLst>
                                          <p:attrName>style.visibility</p:attrName>
                                        </p:attrNameLst>
                                      </p:cBhvr>
                                      <p:to>
                                        <p:strVal val="visible"/>
                                      </p:to>
                                    </p:set>
                                    <p:animEffect transition="in" filter="dissolve">
                                      <p:cBhvr>
                                        <p:cTn id="7" dur="500"/>
                                        <p:tgtEl>
                                          <p:spTgt spid="657410">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57410">
                                            <p:txEl>
                                              <p:pRg st="1" end="1"/>
                                            </p:txEl>
                                          </p:spTgt>
                                        </p:tgtEl>
                                        <p:attrNameLst>
                                          <p:attrName>style.visibility</p:attrName>
                                        </p:attrNameLst>
                                      </p:cBhvr>
                                      <p:to>
                                        <p:strVal val="visible"/>
                                      </p:to>
                                    </p:set>
                                    <p:animEffect transition="in" filter="dissolve">
                                      <p:cBhvr>
                                        <p:cTn id="10" dur="500"/>
                                        <p:tgtEl>
                                          <p:spTgt spid="657410">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57410">
                                            <p:txEl>
                                              <p:pRg st="2" end="2"/>
                                            </p:txEl>
                                          </p:spTgt>
                                        </p:tgtEl>
                                        <p:attrNameLst>
                                          <p:attrName>style.visibility</p:attrName>
                                        </p:attrNameLst>
                                      </p:cBhvr>
                                      <p:to>
                                        <p:strVal val="visible"/>
                                      </p:to>
                                    </p:set>
                                    <p:animEffect transition="in" filter="dissolve">
                                      <p:cBhvr>
                                        <p:cTn id="13" dur="500"/>
                                        <p:tgtEl>
                                          <p:spTgt spid="657410">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57410">
                                            <p:txEl>
                                              <p:pRg st="3" end="3"/>
                                            </p:txEl>
                                          </p:spTgt>
                                        </p:tgtEl>
                                        <p:attrNameLst>
                                          <p:attrName>style.visibility</p:attrName>
                                        </p:attrNameLst>
                                      </p:cBhvr>
                                      <p:to>
                                        <p:strVal val="visible"/>
                                      </p:to>
                                    </p:set>
                                    <p:animEffect transition="in" filter="dissolve">
                                      <p:cBhvr>
                                        <p:cTn id="16" dur="500"/>
                                        <p:tgtEl>
                                          <p:spTgt spid="657410">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57410">
                                            <p:txEl>
                                              <p:pRg st="4" end="4"/>
                                            </p:txEl>
                                          </p:spTgt>
                                        </p:tgtEl>
                                        <p:attrNameLst>
                                          <p:attrName>style.visibility</p:attrName>
                                        </p:attrNameLst>
                                      </p:cBhvr>
                                      <p:to>
                                        <p:strVal val="visible"/>
                                      </p:to>
                                    </p:set>
                                    <p:animEffect transition="in" filter="dissolve">
                                      <p:cBhvr>
                                        <p:cTn id="19" dur="500"/>
                                        <p:tgtEl>
                                          <p:spTgt spid="657410">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657410">
                                            <p:txEl>
                                              <p:pRg st="5" end="5"/>
                                            </p:txEl>
                                          </p:spTgt>
                                        </p:tgtEl>
                                        <p:attrNameLst>
                                          <p:attrName>style.visibility</p:attrName>
                                        </p:attrNameLst>
                                      </p:cBhvr>
                                      <p:to>
                                        <p:strVal val="visible"/>
                                      </p:to>
                                    </p:set>
                                    <p:animEffect transition="in" filter="dissolve">
                                      <p:cBhvr>
                                        <p:cTn id="22" dur="500"/>
                                        <p:tgtEl>
                                          <p:spTgt spid="657410">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657410">
                                            <p:txEl>
                                              <p:pRg st="6" end="6"/>
                                            </p:txEl>
                                          </p:spTgt>
                                        </p:tgtEl>
                                        <p:attrNameLst>
                                          <p:attrName>style.visibility</p:attrName>
                                        </p:attrNameLst>
                                      </p:cBhvr>
                                      <p:to>
                                        <p:strVal val="visible"/>
                                      </p:to>
                                    </p:set>
                                    <p:animEffect transition="in" filter="dissolve">
                                      <p:cBhvr>
                                        <p:cTn id="25" dur="500"/>
                                        <p:tgtEl>
                                          <p:spTgt spid="657410">
                                            <p:txEl>
                                              <p:pRg st="6" end="6"/>
                                            </p:txEl>
                                          </p:spTgt>
                                        </p:tgtEl>
                                      </p:cBhvr>
                                    </p:animEffect>
                                  </p:childTnLst>
                                </p:cTn>
                              </p:par>
                              <p:par>
                                <p:cTn id="26" presetID="39" presetClass="entr" presetSubtype="0" accel="100000" fill="hold" grpId="0" nodeType="withEffect">
                                  <p:stCondLst>
                                    <p:cond delay="0"/>
                                  </p:stCondLst>
                                  <p:childTnLst>
                                    <p:set>
                                      <p:cBhvr>
                                        <p:cTn id="27" dur="1" fill="hold">
                                          <p:stCondLst>
                                            <p:cond delay="0"/>
                                          </p:stCondLst>
                                        </p:cTn>
                                        <p:tgtEl>
                                          <p:spTgt spid="657411"/>
                                        </p:tgtEl>
                                        <p:attrNameLst>
                                          <p:attrName>style.visibility</p:attrName>
                                        </p:attrNameLst>
                                      </p:cBhvr>
                                      <p:to>
                                        <p:strVal val="visible"/>
                                      </p:to>
                                    </p:set>
                                    <p:anim calcmode="lin" valueType="num">
                                      <p:cBhvr>
                                        <p:cTn id="28" dur="500" fill="hold"/>
                                        <p:tgtEl>
                                          <p:spTgt spid="657411"/>
                                        </p:tgtEl>
                                        <p:attrNameLst>
                                          <p:attrName>ppt_h</p:attrName>
                                        </p:attrNameLst>
                                      </p:cBhvr>
                                      <p:tavLst>
                                        <p:tav tm="0">
                                          <p:val>
                                            <p:strVal val="#ppt_h/20"/>
                                          </p:val>
                                        </p:tav>
                                        <p:tav tm="50000">
                                          <p:val>
                                            <p:strVal val="#ppt_h/20"/>
                                          </p:val>
                                        </p:tav>
                                        <p:tav tm="100000">
                                          <p:val>
                                            <p:strVal val="#ppt_h"/>
                                          </p:val>
                                        </p:tav>
                                      </p:tavLst>
                                    </p:anim>
                                    <p:anim calcmode="lin" valueType="num">
                                      <p:cBhvr>
                                        <p:cTn id="29" dur="500" fill="hold"/>
                                        <p:tgtEl>
                                          <p:spTgt spid="657411"/>
                                        </p:tgtEl>
                                        <p:attrNameLst>
                                          <p:attrName>ppt_w</p:attrName>
                                        </p:attrNameLst>
                                      </p:cBhvr>
                                      <p:tavLst>
                                        <p:tav tm="0">
                                          <p:val>
                                            <p:strVal val="#ppt_w+.3"/>
                                          </p:val>
                                        </p:tav>
                                        <p:tav tm="50000">
                                          <p:val>
                                            <p:strVal val="#ppt_w+.3"/>
                                          </p:val>
                                        </p:tav>
                                        <p:tav tm="100000">
                                          <p:val>
                                            <p:strVal val="#ppt_w"/>
                                          </p:val>
                                        </p:tav>
                                      </p:tavLst>
                                    </p:anim>
                                    <p:anim calcmode="lin" valueType="num">
                                      <p:cBhvr>
                                        <p:cTn id="30" dur="500" fill="hold"/>
                                        <p:tgtEl>
                                          <p:spTgt spid="657411"/>
                                        </p:tgtEl>
                                        <p:attrNameLst>
                                          <p:attrName>ppt_x</p:attrName>
                                        </p:attrNameLst>
                                      </p:cBhvr>
                                      <p:tavLst>
                                        <p:tav tm="0">
                                          <p:val>
                                            <p:strVal val="#ppt_x-.3"/>
                                          </p:val>
                                        </p:tav>
                                        <p:tav tm="50000">
                                          <p:val>
                                            <p:strVal val="#ppt_x"/>
                                          </p:val>
                                        </p:tav>
                                        <p:tav tm="100000">
                                          <p:val>
                                            <p:strVal val="#ppt_x"/>
                                          </p:val>
                                        </p:tav>
                                      </p:tavLst>
                                    </p:anim>
                                    <p:anim calcmode="lin" valueType="num">
                                      <p:cBhvr>
                                        <p:cTn id="31" dur="500" fill="hold"/>
                                        <p:tgtEl>
                                          <p:spTgt spid="6574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410" grpId="0" build="p" autoUpdateAnimBg="0"/>
      <p:bldP spid="6574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
        <p:nvSpPr>
          <p:cNvPr id="658435" name="Rectangle 3"/>
          <p:cNvSpPr>
            <a:spLocks noChangeArrowheads="1"/>
          </p:cNvSpPr>
          <p:nvPr/>
        </p:nvSpPr>
        <p:spPr bwMode="auto">
          <a:xfrm>
            <a:off x="1048871" y="1828800"/>
            <a:ext cx="10044953"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143000" indent="-1020763">
              <a:spcBef>
                <a:spcPct val="0"/>
              </a:spcBef>
              <a:defRPr kumimoji="1" sz="2400">
                <a:solidFill>
                  <a:schemeClr val="tx1"/>
                </a:solidFill>
                <a:latin typeface="Times New Roman" panose="02020603050405020304" pitchFamily="18" charset="0"/>
              </a:defRPr>
            </a:lvl2pPr>
            <a:lvl3pPr marL="1428750">
              <a:spcBef>
                <a:spcPct val="0"/>
              </a:spcBef>
              <a:defRPr kumimoji="1" sz="2400">
                <a:solidFill>
                  <a:schemeClr val="tx1"/>
                </a:solidFill>
                <a:latin typeface="Times New Roman" panose="02020603050405020304" pitchFamily="18" charset="0"/>
              </a:defRPr>
            </a:lvl3pPr>
            <a:lvl4pPr marL="154305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lvl="1">
              <a:lnSpc>
                <a:spcPct val="80000"/>
              </a:lnSpc>
              <a:spcBef>
                <a:spcPct val="40000"/>
              </a:spcBef>
            </a:pPr>
            <a:r>
              <a:rPr kumimoji="0" lang="en-US" dirty="0">
                <a:solidFill>
                  <a:schemeClr val="tx2"/>
                </a:solidFill>
                <a:latin typeface="Verdana" panose="020B0604030504040204" pitchFamily="34" charset="0"/>
              </a:rPr>
              <a:t>2000 – MC No. 02–Guidelines in the Application of Workplace Component of RA 8504 known as “</a:t>
            </a:r>
            <a:r>
              <a:rPr kumimoji="0" lang="en-US" i="1" u="sng" dirty="0">
                <a:solidFill>
                  <a:schemeClr val="tx2"/>
                </a:solidFill>
                <a:latin typeface="Verdana" panose="020B0604030504040204" pitchFamily="34" charset="0"/>
              </a:rPr>
              <a:t>Phil. AIDS Prevention &amp; Control Act of 1998</a:t>
            </a:r>
            <a:r>
              <a:rPr kumimoji="0" lang="en-US" dirty="0">
                <a:solidFill>
                  <a:schemeClr val="tx2"/>
                </a:solidFill>
                <a:latin typeface="Verdana" panose="020B0604030504040204" pitchFamily="34" charset="0"/>
              </a:rPr>
              <a:t>”</a:t>
            </a:r>
          </a:p>
          <a:p>
            <a:pPr lvl="1">
              <a:lnSpc>
                <a:spcPct val="80000"/>
              </a:lnSpc>
              <a:spcBef>
                <a:spcPct val="40000"/>
              </a:spcBef>
            </a:pPr>
            <a:r>
              <a:rPr kumimoji="0" lang="en-US" dirty="0">
                <a:solidFill>
                  <a:schemeClr val="tx2"/>
                </a:solidFill>
                <a:latin typeface="Verdana" panose="020B0604030504040204" pitchFamily="34" charset="0"/>
              </a:rPr>
              <a:t>2001 – 1</a:t>
            </a:r>
            <a:r>
              <a:rPr kumimoji="0" lang="en-US" baseline="30000" dirty="0">
                <a:solidFill>
                  <a:schemeClr val="tx2"/>
                </a:solidFill>
                <a:latin typeface="Verdana" panose="020B0604030504040204" pitchFamily="34" charset="0"/>
              </a:rPr>
              <a:t>st</a:t>
            </a:r>
            <a:r>
              <a:rPr kumimoji="0" lang="en-US" dirty="0">
                <a:solidFill>
                  <a:schemeClr val="tx2"/>
                </a:solidFill>
                <a:latin typeface="Verdana" panose="020B0604030504040204" pitchFamily="34" charset="0"/>
              </a:rPr>
              <a:t> meeting/gathering of DOLE–BWC Accredited Safety Training/Testing Organizations. And, amendments of OSHS (Rule 1030, Rule 1160, Rule 1170, Rule 1180 &amp; New Rule 1240)</a:t>
            </a:r>
          </a:p>
          <a:p>
            <a:pPr lvl="1">
              <a:lnSpc>
                <a:spcPct val="80000"/>
              </a:lnSpc>
              <a:spcBef>
                <a:spcPct val="40000"/>
              </a:spcBef>
            </a:pPr>
            <a:r>
              <a:rPr kumimoji="0" lang="en-US" dirty="0">
                <a:solidFill>
                  <a:schemeClr val="tx2"/>
                </a:solidFill>
                <a:latin typeface="Verdana" panose="020B0604030504040204" pitchFamily="34" charset="0"/>
              </a:rPr>
              <a:t>2003 – Organization of ATOP Inc., for OSH. Renamed as </a:t>
            </a:r>
            <a:r>
              <a:rPr kumimoji="0" lang="en-US" u="sng" dirty="0">
                <a:solidFill>
                  <a:schemeClr val="tx2"/>
                </a:solidFill>
                <a:latin typeface="Verdana" panose="020B0604030504040204" pitchFamily="34" charset="0"/>
              </a:rPr>
              <a:t>ASHTOP Inc., in 2004</a:t>
            </a:r>
            <a:r>
              <a:rPr kumimoji="0" lang="en-US" dirty="0">
                <a:solidFill>
                  <a:schemeClr val="tx2"/>
                </a:solidFill>
                <a:latin typeface="Verdana" panose="020B0604030504040204" pitchFamily="34" charset="0"/>
              </a:rPr>
              <a:t>. And, Department Order No. 16 amending Rule 1030 of the OSHS (Training &amp; Accreditation of Personnel in OSH) was approved.</a:t>
            </a:r>
          </a:p>
          <a:p>
            <a:pPr lvl="1">
              <a:lnSpc>
                <a:spcPct val="80000"/>
              </a:lnSpc>
              <a:spcBef>
                <a:spcPct val="40000"/>
              </a:spcBef>
            </a:pPr>
            <a:r>
              <a:rPr kumimoji="0" lang="en-US" dirty="0">
                <a:solidFill>
                  <a:schemeClr val="tx2"/>
                </a:solidFill>
                <a:latin typeface="Verdana" panose="020B0604030504040204" pitchFamily="34" charset="0"/>
              </a:rPr>
              <a:t>2004 – Department 54 – 07 (New Labor Standards Enforcement Framework) &amp; Department Order 53–03 (Guidelines in the Implementation of a Drug–Free Workplace Policy &amp; Programs in the Private Sector) was approved.</a:t>
            </a:r>
          </a:p>
        </p:txBody>
      </p:sp>
      <p:pic>
        <p:nvPicPr>
          <p:cNvPr id="2" name="Picture 1"/>
          <p:cNvPicPr>
            <a:picLocks noChangeAspect="1"/>
          </p:cNvPicPr>
          <p:nvPr/>
        </p:nvPicPr>
        <p:blipFill>
          <a:blip r:embed="rId3"/>
          <a:stretch>
            <a:fillRect/>
          </a:stretch>
        </p:blipFill>
        <p:spPr>
          <a:xfrm>
            <a:off x="0" y="-19905"/>
            <a:ext cx="1042506" cy="1042506"/>
          </a:xfrm>
          <a:prstGeom prst="rect">
            <a:avLst/>
          </a:prstGeom>
        </p:spPr>
      </p:pic>
    </p:spTree>
    <p:extLst>
      <p:ext uri="{BB962C8B-B14F-4D97-AF65-F5344CB8AC3E}">
        <p14:creationId xmlns:p14="http://schemas.microsoft.com/office/powerpoint/2010/main" val="178323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8435">
                                            <p:txEl>
                                              <p:pRg st="0" end="0"/>
                                            </p:txEl>
                                          </p:spTgt>
                                        </p:tgtEl>
                                        <p:attrNameLst>
                                          <p:attrName>style.visibility</p:attrName>
                                        </p:attrNameLst>
                                      </p:cBhvr>
                                      <p:to>
                                        <p:strVal val="visible"/>
                                      </p:to>
                                    </p:set>
                                    <p:animEffect transition="in" filter="dissolve">
                                      <p:cBhvr>
                                        <p:cTn id="7" dur="500"/>
                                        <p:tgtEl>
                                          <p:spTgt spid="65843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58435">
                                            <p:txEl>
                                              <p:pRg st="1" end="1"/>
                                            </p:txEl>
                                          </p:spTgt>
                                        </p:tgtEl>
                                        <p:attrNameLst>
                                          <p:attrName>style.visibility</p:attrName>
                                        </p:attrNameLst>
                                      </p:cBhvr>
                                      <p:to>
                                        <p:strVal val="visible"/>
                                      </p:to>
                                    </p:set>
                                    <p:animEffect transition="in" filter="dissolve">
                                      <p:cBhvr>
                                        <p:cTn id="10" dur="500"/>
                                        <p:tgtEl>
                                          <p:spTgt spid="65843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58435">
                                            <p:txEl>
                                              <p:pRg st="2" end="2"/>
                                            </p:txEl>
                                          </p:spTgt>
                                        </p:tgtEl>
                                        <p:attrNameLst>
                                          <p:attrName>style.visibility</p:attrName>
                                        </p:attrNameLst>
                                      </p:cBhvr>
                                      <p:to>
                                        <p:strVal val="visible"/>
                                      </p:to>
                                    </p:set>
                                    <p:animEffect transition="in" filter="dissolve">
                                      <p:cBhvr>
                                        <p:cTn id="13" dur="500"/>
                                        <p:tgtEl>
                                          <p:spTgt spid="658435">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58435">
                                            <p:txEl>
                                              <p:pRg st="3" end="3"/>
                                            </p:txEl>
                                          </p:spTgt>
                                        </p:tgtEl>
                                        <p:attrNameLst>
                                          <p:attrName>style.visibility</p:attrName>
                                        </p:attrNameLst>
                                      </p:cBhvr>
                                      <p:to>
                                        <p:strVal val="visible"/>
                                      </p:to>
                                    </p:set>
                                    <p:animEffect transition="in" filter="dissolve">
                                      <p:cBhvr>
                                        <p:cTn id="16" dur="500"/>
                                        <p:tgtEl>
                                          <p:spTgt spid="658435">
                                            <p:txEl>
                                              <p:pRg st="3" end="3"/>
                                            </p:txEl>
                                          </p:spTgt>
                                        </p:tgtEl>
                                      </p:cBhvr>
                                    </p:animEffect>
                                  </p:childTnLst>
                                </p:cTn>
                              </p:par>
                              <p:par>
                                <p:cTn id="17" presetID="39" presetClass="entr" presetSubtype="0" accel="100000" fill="hold" grpId="0" nodeType="withEffect">
                                  <p:stCondLst>
                                    <p:cond delay="0"/>
                                  </p:stCondLst>
                                  <p:childTnLst>
                                    <p:set>
                                      <p:cBhvr>
                                        <p:cTn id="18" dur="1" fill="hold">
                                          <p:stCondLst>
                                            <p:cond delay="0"/>
                                          </p:stCondLst>
                                        </p:cTn>
                                        <p:tgtEl>
                                          <p:spTgt spid="658434"/>
                                        </p:tgtEl>
                                        <p:attrNameLst>
                                          <p:attrName>style.visibility</p:attrName>
                                        </p:attrNameLst>
                                      </p:cBhvr>
                                      <p:to>
                                        <p:strVal val="visible"/>
                                      </p:to>
                                    </p:set>
                                    <p:anim calcmode="lin" valueType="num">
                                      <p:cBhvr>
                                        <p:cTn id="19" dur="500" fill="hold"/>
                                        <p:tgtEl>
                                          <p:spTgt spid="658434"/>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658434"/>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658434"/>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65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4" grpId="0" animBg="1"/>
      <p:bldP spid="658435"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pic>
        <p:nvPicPr>
          <p:cNvPr id="2" name="Picture 1"/>
          <p:cNvPicPr>
            <a:picLocks noChangeAspect="1"/>
          </p:cNvPicPr>
          <p:nvPr/>
        </p:nvPicPr>
        <p:blipFill>
          <a:blip r:embed="rId3"/>
          <a:stretch>
            <a:fillRect/>
          </a:stretch>
        </p:blipFill>
        <p:spPr>
          <a:xfrm>
            <a:off x="0" y="-19905"/>
            <a:ext cx="1042506" cy="1042506"/>
          </a:xfrm>
          <a:prstGeom prst="rect">
            <a:avLst/>
          </a:prstGeom>
        </p:spPr>
      </p:pic>
      <p:sp>
        <p:nvSpPr>
          <p:cNvPr id="3" name="Rectangle 2"/>
          <p:cNvSpPr/>
          <p:nvPr/>
        </p:nvSpPr>
        <p:spPr>
          <a:xfrm>
            <a:off x="1048870" y="2177889"/>
            <a:ext cx="10044954" cy="4278287"/>
          </a:xfrm>
          <a:prstGeom prst="rect">
            <a:avLst/>
          </a:prstGeom>
        </p:spPr>
        <p:txBody>
          <a:bodyPr wrap="square">
            <a:spAutoFit/>
          </a:bodyPr>
          <a:lstStyle/>
          <a:p>
            <a:pPr algn="just">
              <a:lnSpc>
                <a:spcPct val="110000"/>
              </a:lnSpc>
              <a:spcBef>
                <a:spcPct val="50000"/>
              </a:spcBef>
              <a:buClr>
                <a:schemeClr val="tx2"/>
              </a:buClr>
              <a:buSzPct val="90000"/>
              <a:buFont typeface="Symbol" panose="05050102010706020507" pitchFamily="18" charset="2"/>
              <a:buNone/>
            </a:pPr>
            <a:r>
              <a:rPr lang="en-US" altLang="ja-JP" sz="2800" i="1" dirty="0">
                <a:solidFill>
                  <a:srgbClr val="002060"/>
                </a:solidFill>
                <a:latin typeface="Arial" panose="020B0604020202020204" pitchFamily="34" charset="0"/>
                <a:ea typeface="MS PGothic" panose="020B0600070205080204" pitchFamily="34" charset="-128"/>
                <a:cs typeface="Arial" panose="020B0604020202020204" pitchFamily="34" charset="0"/>
              </a:rPr>
              <a:t>2004</a:t>
            </a:r>
            <a:r>
              <a:rPr lang="en-US" altLang="ja-JP" sz="2800" dirty="0">
                <a:solidFill>
                  <a:srgbClr val="002060"/>
                </a:solidFill>
                <a:latin typeface="Arial" panose="020B0604020202020204" pitchFamily="34" charset="0"/>
                <a:ea typeface="MS PGothic" panose="020B0600070205080204" pitchFamily="34" charset="-128"/>
                <a:cs typeface="Arial" panose="020B0604020202020204" pitchFamily="34" charset="0"/>
              </a:rPr>
              <a:t>	-	Department Order (DO) 57-04, s 2004 Labor 		Standards Enforcement Framework was issued.</a:t>
            </a:r>
          </a:p>
          <a:p>
            <a:pPr algn="just">
              <a:lnSpc>
                <a:spcPct val="110000"/>
              </a:lnSpc>
              <a:spcBef>
                <a:spcPct val="50000"/>
              </a:spcBef>
              <a:buClr>
                <a:schemeClr val="tx2"/>
              </a:buClr>
              <a:buSzPct val="90000"/>
              <a:buFont typeface="Symbol" panose="05050102010706020507" pitchFamily="18" charset="2"/>
              <a:buNone/>
            </a:pPr>
            <a:r>
              <a:rPr lang="en-US" altLang="ja-JP" sz="2800" i="1" dirty="0">
                <a:solidFill>
                  <a:srgbClr val="002060"/>
                </a:solidFill>
                <a:latin typeface="Arial" panose="020B0604020202020204" pitchFamily="34" charset="0"/>
                <a:ea typeface="MS PGothic" panose="020B0600070205080204" pitchFamily="34" charset="-128"/>
                <a:cs typeface="Arial" panose="020B0604020202020204" pitchFamily="34" charset="0"/>
              </a:rPr>
              <a:t>2005</a:t>
            </a:r>
            <a:r>
              <a:rPr lang="en-US" altLang="ja-JP" sz="2800" dirty="0">
                <a:solidFill>
                  <a:srgbClr val="002060"/>
                </a:solidFill>
                <a:latin typeface="Arial" panose="020B0604020202020204" pitchFamily="34" charset="0"/>
                <a:ea typeface="MS PGothic" panose="020B0600070205080204" pitchFamily="34" charset="-128"/>
                <a:cs typeface="Arial" panose="020B0604020202020204" pitchFamily="34" charset="0"/>
              </a:rPr>
              <a:t>	-	Department Order No. 73-05 Guidelines for the 	          Implementation of Policy and Program on            Tuberculosis (TB) 	Prevention and Control in the Workplace.</a:t>
            </a:r>
          </a:p>
          <a:p>
            <a:pPr algn="just">
              <a:lnSpc>
                <a:spcPct val="110000"/>
              </a:lnSpc>
              <a:spcBef>
                <a:spcPct val="50000"/>
              </a:spcBef>
              <a:buClr>
                <a:schemeClr val="tx2"/>
              </a:buClr>
              <a:buSzPct val="90000"/>
              <a:buFont typeface="Symbol" panose="05050102010706020507" pitchFamily="18" charset="2"/>
              <a:buNone/>
            </a:pPr>
            <a:r>
              <a:rPr lang="en-US" altLang="ja-JP" sz="2800" i="1" dirty="0">
                <a:solidFill>
                  <a:srgbClr val="002060"/>
                </a:solidFill>
                <a:latin typeface="Arial" panose="020B0604020202020204" pitchFamily="34" charset="0"/>
                <a:ea typeface="MS PGothic" panose="020B0600070205080204" pitchFamily="34" charset="-128"/>
                <a:cs typeface="Arial" panose="020B0604020202020204" pitchFamily="34" charset="0"/>
              </a:rPr>
              <a:t>2005</a:t>
            </a:r>
            <a:r>
              <a:rPr lang="en-US" altLang="ja-JP" sz="2800" dirty="0">
                <a:solidFill>
                  <a:srgbClr val="002060"/>
                </a:solidFill>
                <a:latin typeface="Arial" panose="020B0604020202020204" pitchFamily="34" charset="0"/>
                <a:ea typeface="MS PGothic" panose="020B0600070205080204" pitchFamily="34" charset="-128"/>
                <a:cs typeface="Arial" panose="020B0604020202020204" pitchFamily="34" charset="0"/>
              </a:rPr>
              <a:t>	-	Department Order No. 75-05 amendment of rule                1160 	(Boiler)</a:t>
            </a:r>
          </a:p>
        </p:txBody>
      </p:sp>
    </p:spTree>
    <p:extLst>
      <p:ext uri="{BB962C8B-B14F-4D97-AF65-F5344CB8AC3E}">
        <p14:creationId xmlns:p14="http://schemas.microsoft.com/office/powerpoint/2010/main" val="93993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658434"/>
                                        </p:tgtEl>
                                        <p:attrNameLst>
                                          <p:attrName>style.visibility</p:attrName>
                                        </p:attrNameLst>
                                      </p:cBhvr>
                                      <p:to>
                                        <p:strVal val="visible"/>
                                      </p:to>
                                    </p:set>
                                    <p:anim calcmode="lin" valueType="num">
                                      <p:cBhvr>
                                        <p:cTn id="7" dur="500" fill="hold"/>
                                        <p:tgtEl>
                                          <p:spTgt spid="65843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5843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5843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5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3718" y="1169894"/>
            <a:ext cx="10502153" cy="4495800"/>
          </a:xfrm>
        </p:spPr>
        <p:txBody>
          <a:bodyPr>
            <a:normAutofit/>
          </a:bodyPr>
          <a:lstStyle/>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2010</a:t>
            </a:r>
            <a:r>
              <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rPr>
              <a:t>	-	Department Advisory No. 05-10 Guidelines in the Prevention 	and Control of Hepatitis-B in the Workplace.</a:t>
            </a:r>
          </a:p>
          <a:p>
            <a:pPr marL="0" indent="0" algn="just" defTabSz="798513">
              <a:lnSpc>
                <a:spcPct val="130000"/>
              </a:lnSpc>
              <a:spcBef>
                <a:spcPct val="50000"/>
              </a:spcBef>
              <a:buSzPct val="90000"/>
              <a:buNone/>
              <a:tabLst>
                <a:tab pos="969963" algn="l"/>
              </a:tabLst>
              <a:defRPr/>
            </a:pPr>
            <a:r>
              <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rPr>
              <a:t>2011-	Department Advisory No. 06-11 Guidelines in the implementation and monitoring of the </a:t>
            </a:r>
            <a:r>
              <a:rPr lang="en-US" altLang="ja-JP" sz="2800" dirty="0" err="1">
                <a:solidFill>
                  <a:srgbClr val="002060"/>
                </a:solidFill>
                <a:latin typeface="Arial" panose="020B0604020202020204" pitchFamily="34" charset="0"/>
                <a:ea typeface="ＭＳ Ｐゴシック" pitchFamily="34" charset="-128"/>
                <a:cs typeface="Arial" panose="020B0604020202020204" pitchFamily="34" charset="0"/>
              </a:rPr>
              <a:t>Kapatiran</a:t>
            </a:r>
            <a:r>
              <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rPr>
              <a:t> WISE-TAV</a:t>
            </a:r>
            <a:r>
              <a:rPr lang="en-PH" altLang="ja-JP" sz="2800" dirty="0">
                <a:solidFill>
                  <a:srgbClr val="002060"/>
                </a:solidFill>
                <a:latin typeface="Arial" panose="020B0604020202020204" pitchFamily="34" charset="0"/>
                <a:cs typeface="Arial" panose="020B0604020202020204" pitchFamily="34" charset="0"/>
              </a:rPr>
              <a:t> </a:t>
            </a:r>
          </a:p>
          <a:p>
            <a:pPr marL="803275" indent="-803275" algn="just" defTabSz="798513">
              <a:lnSpc>
                <a:spcPct val="130000"/>
              </a:lnSpc>
              <a:spcBef>
                <a:spcPct val="50000"/>
              </a:spcBef>
              <a:buSzPct val="90000"/>
              <a:buNone/>
              <a:tabLst>
                <a:tab pos="969963" algn="l"/>
              </a:tabLst>
              <a:defRPr/>
            </a:pPr>
            <a:r>
              <a:rPr lang="en-PH" sz="2800" dirty="0">
                <a:solidFill>
                  <a:srgbClr val="002060"/>
                </a:solidFill>
                <a:latin typeface="Arial" panose="020B0604020202020204" pitchFamily="34" charset="0"/>
                <a:cs typeface="Arial" panose="020B0604020202020204" pitchFamily="34" charset="0"/>
              </a:rPr>
              <a:t>2013 - Department Order No. 128-13 Amending Rule 1414 on Scaffoldings of the 1989 Occupational Health and Safety Standards, As Amended</a:t>
            </a:r>
            <a:endParaRPr lang="en-US" altLang="ja-JP" sz="2800" dirty="0">
              <a:solidFill>
                <a:srgbClr val="002060"/>
              </a:solidFill>
              <a:latin typeface="Arial" panose="020B0604020202020204" pitchFamily="34" charset="0"/>
              <a:ea typeface="ＭＳ Ｐゴシック" pitchFamily="34" charset="-128"/>
              <a:cs typeface="Arial" panose="020B0604020202020204" pitchFamily="34" charset="0"/>
            </a:endParaRPr>
          </a:p>
          <a:p>
            <a:pPr>
              <a:buFontTx/>
              <a:buNone/>
              <a:defRPr/>
            </a:pPr>
            <a:endParaRPr lang="en-PH" dirty="0"/>
          </a:p>
        </p:txBody>
      </p:sp>
      <p:pic>
        <p:nvPicPr>
          <p:cNvPr id="4" name="Picture 3"/>
          <p:cNvPicPr>
            <a:picLocks noChangeAspect="1"/>
          </p:cNvPicPr>
          <p:nvPr/>
        </p:nvPicPr>
        <p:blipFill>
          <a:blip r:embed="rId2"/>
          <a:stretch>
            <a:fillRect/>
          </a:stretch>
        </p:blipFill>
        <p:spPr>
          <a:xfrm>
            <a:off x="0" y="-19905"/>
            <a:ext cx="1042506" cy="1042506"/>
          </a:xfrm>
          <a:prstGeom prst="rect">
            <a:avLst/>
          </a:prstGeom>
        </p:spPr>
      </p:pic>
      <p:sp>
        <p:nvSpPr>
          <p:cNvPr id="5"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Tree>
    <p:extLst>
      <p:ext uri="{BB962C8B-B14F-4D97-AF65-F5344CB8AC3E}">
        <p14:creationId xmlns:p14="http://schemas.microsoft.com/office/powerpoint/2010/main" val="589320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3718" y="1169894"/>
            <a:ext cx="10502153" cy="4495800"/>
          </a:xfrm>
        </p:spPr>
        <p:txBody>
          <a:bodyPr>
            <a:normAutofit/>
          </a:bodyPr>
          <a:lstStyle/>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2013 – DO 132 Guidelines on MOSH</a:t>
            </a:r>
          </a:p>
          <a:p>
            <a:pPr marL="803275" indent="-803275" algn="just" defTabSz="798513">
              <a:lnSpc>
                <a:spcPct val="130000"/>
              </a:lnSpc>
              <a:spcBef>
                <a:spcPct val="50000"/>
              </a:spcBef>
              <a:buSzPct val="90000"/>
              <a:buNone/>
              <a:tabLst>
                <a:tab pos="969963" algn="l"/>
              </a:tabLst>
              <a:defRPr/>
            </a:pPr>
            <a:r>
              <a:rPr lang="en-US" altLang="ja-JP" i="1" dirty="0">
                <a:solidFill>
                  <a:srgbClr val="002060"/>
                </a:solidFill>
                <a:latin typeface="Arial" panose="020B0604020202020204" pitchFamily="34" charset="0"/>
                <a:ea typeface="ＭＳ Ｐゴシック" pitchFamily="34" charset="-128"/>
                <a:cs typeface="Arial" panose="020B0604020202020204" pitchFamily="34" charset="0"/>
              </a:rPr>
              <a:t>2014 – DO 134 Guidelines on OSH in the Pyrotechnic Industries</a:t>
            </a:r>
          </a:p>
          <a:p>
            <a:pPr marL="803275" indent="-803275" algn="just" defTabSz="798513">
              <a:lnSpc>
                <a:spcPct val="130000"/>
              </a:lnSpc>
              <a:spcBef>
                <a:spcPct val="50000"/>
              </a:spcBef>
              <a:buSzPct val="90000"/>
              <a:buNone/>
              <a:tabLst>
                <a:tab pos="969963" algn="l"/>
              </a:tabLst>
              <a:defRPr/>
            </a:pPr>
            <a:r>
              <a:rPr lang="en-US" altLang="ja-JP" i="1" dirty="0">
                <a:solidFill>
                  <a:srgbClr val="002060"/>
                </a:solidFill>
                <a:latin typeface="Arial" panose="020B0604020202020204" pitchFamily="34" charset="0"/>
                <a:ea typeface="ＭＳ Ｐゴシック" pitchFamily="34" charset="-128"/>
                <a:cs typeface="Arial" panose="020B0604020202020204" pitchFamily="34" charset="0"/>
              </a:rPr>
              <a:t>	- DO 136 Guidelines for the implementation of GHS in chemical safety program in the workplace.</a:t>
            </a:r>
          </a:p>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	- Department Advisory No. 01 OSH Protection fo</a:t>
            </a:r>
            <a:r>
              <a:rPr lang="en-US" altLang="ja-JP" i="1" dirty="0">
                <a:solidFill>
                  <a:srgbClr val="002060"/>
                </a:solidFill>
                <a:latin typeface="Arial" panose="020B0604020202020204" pitchFamily="34" charset="0"/>
                <a:ea typeface="ＭＳ Ｐゴシック" pitchFamily="34" charset="-128"/>
                <a:cs typeface="Arial" panose="020B0604020202020204" pitchFamily="34" charset="0"/>
              </a:rPr>
              <a:t>r </a:t>
            </a:r>
            <a:r>
              <a:rPr lang="en-US" altLang="ja-JP" i="1" dirty="0" err="1">
                <a:solidFill>
                  <a:srgbClr val="002060"/>
                </a:solidFill>
                <a:latin typeface="Arial" panose="020B0604020202020204" pitchFamily="34" charset="0"/>
                <a:ea typeface="ＭＳ Ｐゴシック" pitchFamily="34" charset="-128"/>
                <a:cs typeface="Arial" panose="020B0604020202020204" pitchFamily="34" charset="0"/>
              </a:rPr>
              <a:t>Kasambahay</a:t>
            </a:r>
            <a:endParaRPr lang="en-US" altLang="ja-JP" i="1" dirty="0">
              <a:solidFill>
                <a:srgbClr val="002060"/>
              </a:solidFill>
              <a:latin typeface="Arial" panose="020B0604020202020204" pitchFamily="34" charset="0"/>
              <a:ea typeface="ＭＳ Ｐゴシック" pitchFamily="34" charset="-128"/>
              <a:cs typeface="Arial" panose="020B0604020202020204" pitchFamily="34" charset="0"/>
            </a:endParaRPr>
          </a:p>
          <a:p>
            <a:pPr marL="803275" indent="-803275" algn="just" defTabSz="798513">
              <a:lnSpc>
                <a:spcPct val="130000"/>
              </a:lnSpc>
              <a:spcBef>
                <a:spcPct val="50000"/>
              </a:spcBef>
              <a:buSzPct val="90000"/>
              <a:buNone/>
              <a:tabLst>
                <a:tab pos="969963" algn="l"/>
              </a:tabLst>
              <a:defRPr/>
            </a:pPr>
            <a:endParaRPr lang="en-PH" dirty="0"/>
          </a:p>
        </p:txBody>
      </p:sp>
      <p:pic>
        <p:nvPicPr>
          <p:cNvPr id="4" name="Picture 3"/>
          <p:cNvPicPr>
            <a:picLocks noChangeAspect="1"/>
          </p:cNvPicPr>
          <p:nvPr/>
        </p:nvPicPr>
        <p:blipFill>
          <a:blip r:embed="rId2"/>
          <a:stretch>
            <a:fillRect/>
          </a:stretch>
        </p:blipFill>
        <p:spPr>
          <a:xfrm>
            <a:off x="0" y="-19905"/>
            <a:ext cx="1042506" cy="1042506"/>
          </a:xfrm>
          <a:prstGeom prst="rect">
            <a:avLst/>
          </a:prstGeom>
        </p:spPr>
      </p:pic>
      <p:sp>
        <p:nvSpPr>
          <p:cNvPr id="5"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Tree>
    <p:extLst>
      <p:ext uri="{BB962C8B-B14F-4D97-AF65-F5344CB8AC3E}">
        <p14:creationId xmlns:p14="http://schemas.microsoft.com/office/powerpoint/2010/main" val="2186030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1024" name="Rectangle 16"/>
          <p:cNvSpPr>
            <a:spLocks noChangeArrowheads="1"/>
          </p:cNvSpPr>
          <p:nvPr/>
        </p:nvSpPr>
        <p:spPr bwMode="auto">
          <a:xfrm>
            <a:off x="2487614" y="2971800"/>
            <a:ext cx="7342187"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80000"/>
              </a:lnSpc>
              <a:spcBef>
                <a:spcPct val="20000"/>
              </a:spcBef>
              <a:buClr>
                <a:schemeClr val="tx1"/>
              </a:buClr>
              <a:buSzPct val="80000"/>
              <a:buFont typeface="Wingdings" panose="05000000000000000000" pitchFamily="2" charset="2"/>
              <a:buChar char="l"/>
            </a:pPr>
            <a:endParaRPr lang="en-US" sz="2400">
              <a:latin typeface="Times New Roman" panose="02020603050405020304" pitchFamily="18" charset="0"/>
            </a:endParaRPr>
          </a:p>
        </p:txBody>
      </p:sp>
      <p:sp>
        <p:nvSpPr>
          <p:cNvPr id="24580" name="Rectangle 17"/>
          <p:cNvSpPr>
            <a:spLocks noGrp="1" noChangeArrowheads="1"/>
          </p:cNvSpPr>
          <p:nvPr>
            <p:ph type="body" idx="1"/>
          </p:nvPr>
        </p:nvSpPr>
        <p:spPr>
          <a:xfrm>
            <a:off x="1981200" y="1600200"/>
            <a:ext cx="7924800" cy="2971800"/>
          </a:xfrm>
        </p:spPr>
        <p:txBody>
          <a:bodyPr/>
          <a:lstStyle/>
          <a:p>
            <a:pPr eaLnBrk="1" hangingPunct="1">
              <a:buFontTx/>
              <a:buNone/>
            </a:pPr>
            <a:endParaRPr lang="en-US" b="1" dirty="0"/>
          </a:p>
          <a:p>
            <a:pPr algn="ctr" eaLnBrk="1" hangingPunct="1">
              <a:lnSpc>
                <a:spcPct val="80000"/>
              </a:lnSpc>
              <a:buClr>
                <a:schemeClr val="tx1"/>
              </a:buClr>
              <a:buFontTx/>
              <a:buNone/>
            </a:pPr>
            <a:r>
              <a:rPr lang="en-US" sz="3200" b="1" dirty="0">
                <a:latin typeface="Arial" panose="020B0604020202020204" pitchFamily="34" charset="0"/>
                <a:cs typeface="Arial" panose="020B0604020202020204" pitchFamily="34" charset="0"/>
              </a:rPr>
              <a:t>ORGANIZATIONS INVOLVE IN THE ADMINISTRATION AND ENFORCEMENT OF OSH LAWS,   POLICIES, RULES AND REGULATIONS</a:t>
            </a:r>
            <a:r>
              <a:rPr lang="en-US" sz="3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806647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811024"/>
                                        </p:tgtEl>
                                        <p:attrNameLst>
                                          <p:attrName>style.visibility</p:attrName>
                                        </p:attrNameLst>
                                      </p:cBhvr>
                                      <p:to>
                                        <p:strVal val="visible"/>
                                      </p:to>
                                    </p:set>
                                    <p:anim calcmode="lin" valueType="num">
                                      <p:cBhvr additive="base">
                                        <p:cTn id="7" dur="500" fill="hold"/>
                                        <p:tgtEl>
                                          <p:spTgt spid="811024"/>
                                        </p:tgtEl>
                                        <p:attrNameLst>
                                          <p:attrName>ppt_x</p:attrName>
                                        </p:attrNameLst>
                                      </p:cBhvr>
                                      <p:tavLst>
                                        <p:tav tm="0">
                                          <p:val>
                                            <p:strVal val="#ppt_x"/>
                                          </p:val>
                                        </p:tav>
                                        <p:tav tm="100000">
                                          <p:val>
                                            <p:strVal val="#ppt_x"/>
                                          </p:val>
                                        </p:tav>
                                      </p:tavLst>
                                    </p:anim>
                                    <p:anim calcmode="lin" valueType="num">
                                      <p:cBhvr additive="base">
                                        <p:cTn id="8" dur="500" fill="hold"/>
                                        <p:tgtEl>
                                          <p:spTgt spid="811024"/>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811024"/>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102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3718" y="1169894"/>
            <a:ext cx="10502153" cy="4495800"/>
          </a:xfrm>
        </p:spPr>
        <p:txBody>
          <a:bodyPr>
            <a:normAutofit fontScale="92500"/>
          </a:bodyPr>
          <a:lstStyle/>
          <a:p>
            <a:pPr marL="803275" indent="-803275" algn="just" defTabSz="798513">
              <a:lnSpc>
                <a:spcPct val="130000"/>
              </a:lnSpc>
              <a:spcBef>
                <a:spcPct val="50000"/>
              </a:spcBef>
              <a:buSzPct val="90000"/>
              <a:buNone/>
              <a:tabLst>
                <a:tab pos="969963" algn="l"/>
              </a:tabLst>
              <a:defRPr/>
            </a:pPr>
            <a:r>
              <a:rPr lang="en-US" altLang="ja-JP" sz="2800" i="1" dirty="0">
                <a:solidFill>
                  <a:srgbClr val="002060"/>
                </a:solidFill>
                <a:latin typeface="Arial" panose="020B0604020202020204" pitchFamily="34" charset="0"/>
                <a:ea typeface="ＭＳ Ｐゴシック" pitchFamily="34" charset="-128"/>
                <a:cs typeface="Arial" panose="020B0604020202020204" pitchFamily="34" charset="0"/>
              </a:rPr>
              <a:t>2015-DA 17-Requirements for OSH Training (MOSH) for ship safety and health officer.</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2016- DA 03-Prevent and Control Heat Stress in the workplace</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	-D0 154-Safety and Health Standard in the use and management of Asbestos</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	- DA 04 – Working condition in movies and television industry</a:t>
            </a:r>
          </a:p>
          <a:p>
            <a:pPr marL="803275" indent="-803275" algn="just" defTabSz="798513">
              <a:lnSpc>
                <a:spcPct val="130000"/>
              </a:lnSpc>
              <a:spcBef>
                <a:spcPct val="50000"/>
              </a:spcBef>
              <a:buSzPct val="90000"/>
              <a:buNone/>
              <a:tabLst>
                <a:tab pos="969963" algn="l"/>
              </a:tabLst>
              <a:defRPr/>
            </a:pPr>
            <a:r>
              <a:rPr lang="en-US" i="1" dirty="0">
                <a:solidFill>
                  <a:srgbClr val="002060"/>
                </a:solidFill>
                <a:latin typeface="Arial" panose="020B0604020202020204" pitchFamily="34" charset="0"/>
                <a:ea typeface="ＭＳ Ｐゴシック" pitchFamily="34" charset="-128"/>
                <a:cs typeface="Arial" panose="020B0604020202020204" pitchFamily="34" charset="0"/>
              </a:rPr>
              <a:t>DO 160- WEM Accreditation</a:t>
            </a:r>
            <a:endParaRPr lang="en-PH" dirty="0"/>
          </a:p>
        </p:txBody>
      </p:sp>
      <p:pic>
        <p:nvPicPr>
          <p:cNvPr id="4" name="Picture 3"/>
          <p:cNvPicPr>
            <a:picLocks noChangeAspect="1"/>
          </p:cNvPicPr>
          <p:nvPr/>
        </p:nvPicPr>
        <p:blipFill>
          <a:blip r:embed="rId2"/>
          <a:stretch>
            <a:fillRect/>
          </a:stretch>
        </p:blipFill>
        <p:spPr>
          <a:xfrm>
            <a:off x="0" y="-19905"/>
            <a:ext cx="1042506" cy="1042506"/>
          </a:xfrm>
          <a:prstGeom prst="rect">
            <a:avLst/>
          </a:prstGeom>
        </p:spPr>
      </p:pic>
      <p:sp>
        <p:nvSpPr>
          <p:cNvPr id="5" name="Rectangle 2"/>
          <p:cNvSpPr>
            <a:spLocks noChangeArrowheads="1"/>
          </p:cNvSpPr>
          <p:nvPr/>
        </p:nvSpPr>
        <p:spPr bwMode="auto">
          <a:xfrm>
            <a:off x="1048871" y="304801"/>
            <a:ext cx="10044953" cy="954107"/>
          </a:xfrm>
          <a:prstGeom prst="rect">
            <a:avLst/>
          </a:prstGeom>
          <a:noFill/>
          <a:ln w="9525">
            <a:solidFill>
              <a:srgbClr val="FFFF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2800" b="1" dirty="0">
                <a:solidFill>
                  <a:srgbClr val="002060"/>
                </a:solidFill>
                <a:latin typeface="Arial Black" panose="020B0A04020102020204" pitchFamily="34" charset="0"/>
              </a:rPr>
              <a:t>Progress of Safety Movement &amp; OSH Legislations in the Philippines</a:t>
            </a:r>
          </a:p>
        </p:txBody>
      </p:sp>
    </p:spTree>
    <p:extLst>
      <p:ext uri="{BB962C8B-B14F-4D97-AF65-F5344CB8AC3E}">
        <p14:creationId xmlns:p14="http://schemas.microsoft.com/office/powerpoint/2010/main" val="4178132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808" name="Rectangle 16"/>
          <p:cNvSpPr>
            <a:spLocks noChangeArrowheads="1"/>
          </p:cNvSpPr>
          <p:nvPr/>
        </p:nvSpPr>
        <p:spPr bwMode="auto">
          <a:xfrm>
            <a:off x="2487614" y="2971800"/>
            <a:ext cx="7342187"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342900" indent="-342900">
              <a:spcBef>
                <a:spcPct val="0"/>
              </a:spcBef>
              <a:defRPr kumimoji="1" sz="2400">
                <a:solidFill>
                  <a:schemeClr val="tx1"/>
                </a:solidFill>
                <a:latin typeface="Arial" panose="020B0604020202020204" pitchFamily="34" charset="0"/>
              </a:defRPr>
            </a:lvl1pPr>
            <a:lvl2pPr marL="742950" indent="-285750">
              <a:spcBef>
                <a:spcPct val="0"/>
              </a:spcBef>
              <a:defRPr kumimoji="1" sz="2400">
                <a:solidFill>
                  <a:schemeClr val="tx1"/>
                </a:solidFill>
                <a:latin typeface="Times New Roman" panose="02020603050405020304" pitchFamily="18" charset="0"/>
              </a:defRPr>
            </a:lvl2pPr>
            <a:lvl3pPr marL="1143000" indent="-228600">
              <a:spcBef>
                <a:spcPct val="0"/>
              </a:spcBef>
              <a:defRPr kumimoji="1" sz="2400">
                <a:solidFill>
                  <a:schemeClr val="tx1"/>
                </a:solidFill>
                <a:latin typeface="Times New Roman" panose="02020603050405020304" pitchFamily="18" charset="0"/>
              </a:defRPr>
            </a:lvl3pPr>
            <a:lvl4pPr marL="1600200" indent="-228600">
              <a:spcBef>
                <a:spcPct val="0"/>
              </a:spcBef>
              <a:defRPr kumimoji="1" sz="2400">
                <a:solidFill>
                  <a:schemeClr val="tx1"/>
                </a:solidFill>
                <a:latin typeface="Times New Roman" panose="02020603050405020304" pitchFamily="18" charset="0"/>
              </a:defRPr>
            </a:lvl4pPr>
            <a:lvl5pPr marL="2057400" indent="-228600">
              <a:spcBef>
                <a:spcPct val="0"/>
              </a:spcBef>
              <a:defRPr kumimoji="1" sz="2400">
                <a:solidFill>
                  <a:schemeClr val="tx1"/>
                </a:solidFill>
                <a:latin typeface="Times New Roman" panose="02020603050405020304" pitchFamily="18" charset="0"/>
              </a:defRPr>
            </a:lvl5pPr>
            <a:lvl6pPr marL="2514600" indent="-228600" fontAlgn="base">
              <a:spcBef>
                <a:spcPct val="0"/>
              </a:spcBef>
              <a:spcAft>
                <a:spcPct val="0"/>
              </a:spcAft>
              <a:defRPr kumimoji="1" sz="2400">
                <a:solidFill>
                  <a:schemeClr val="tx1"/>
                </a:solidFill>
                <a:latin typeface="Times New Roman" panose="02020603050405020304" pitchFamily="18" charset="0"/>
              </a:defRPr>
            </a:lvl6pPr>
            <a:lvl7pPr marL="2971800" indent="-228600" fontAlgn="base">
              <a:spcBef>
                <a:spcPct val="0"/>
              </a:spcBef>
              <a:spcAft>
                <a:spcPct val="0"/>
              </a:spcAft>
              <a:defRPr kumimoji="1" sz="2400">
                <a:solidFill>
                  <a:schemeClr val="tx1"/>
                </a:solidFill>
                <a:latin typeface="Times New Roman" panose="02020603050405020304" pitchFamily="18" charset="0"/>
              </a:defRPr>
            </a:lvl7pPr>
            <a:lvl8pPr marL="3429000" indent="-228600" fontAlgn="base">
              <a:spcBef>
                <a:spcPct val="0"/>
              </a:spcBef>
              <a:spcAft>
                <a:spcPct val="0"/>
              </a:spcAft>
              <a:defRPr kumimoji="1" sz="2400">
                <a:solidFill>
                  <a:schemeClr val="tx1"/>
                </a:solidFill>
                <a:latin typeface="Times New Roman" panose="02020603050405020304" pitchFamily="18" charset="0"/>
              </a:defRPr>
            </a:lvl8pPr>
            <a:lvl9pPr marL="3886200" indent="-228600" fontAlgn="base">
              <a:spcBef>
                <a:spcPct val="0"/>
              </a:spcBef>
              <a:spcAft>
                <a:spcPct val="0"/>
              </a:spcAft>
              <a:defRPr kumimoji="1" sz="2400">
                <a:solidFill>
                  <a:schemeClr val="tx1"/>
                </a:solidFill>
                <a:latin typeface="Times New Roman" panose="02020603050405020304" pitchFamily="18" charset="0"/>
              </a:defRPr>
            </a:lvl9pPr>
          </a:lstStyle>
          <a:p>
            <a:pPr>
              <a:lnSpc>
                <a:spcPct val="80000"/>
              </a:lnSpc>
              <a:spcBef>
                <a:spcPct val="20000"/>
              </a:spcBef>
              <a:buClr>
                <a:schemeClr val="tx1"/>
              </a:buClr>
              <a:buSzPct val="80000"/>
              <a:buFont typeface="Wingdings" panose="05000000000000000000" pitchFamily="2" charset="2"/>
              <a:buChar char="l"/>
            </a:pPr>
            <a:endParaRPr kumimoji="0" lang="en-US">
              <a:latin typeface="Times New Roman" panose="02020603050405020304" pitchFamily="18" charset="0"/>
            </a:endParaRPr>
          </a:p>
        </p:txBody>
      </p:sp>
      <p:sp>
        <p:nvSpPr>
          <p:cNvPr id="673809" name="Text Box 17"/>
          <p:cNvSpPr txBox="1">
            <a:spLocks noChangeArrowheads="1"/>
          </p:cNvSpPr>
          <p:nvPr/>
        </p:nvSpPr>
        <p:spPr bwMode="auto">
          <a:xfrm>
            <a:off x="1156448" y="550862"/>
            <a:ext cx="9735670" cy="1077218"/>
          </a:xfrm>
          <a:prstGeom prst="rect">
            <a:avLst/>
          </a:prstGeom>
          <a:noFill/>
          <a:ln w="12700">
            <a:solidFill>
              <a:schemeClr val="accent2"/>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0"/>
              </a:spcBef>
              <a:buClrTx/>
            </a:pPr>
            <a:r>
              <a:rPr lang="en-US" sz="3200" b="1" dirty="0">
                <a:solidFill>
                  <a:srgbClr val="002060"/>
                </a:solidFill>
                <a:effectLst>
                  <a:outerShdw blurRad="38100" dist="38100" dir="2700000" algn="tl">
                    <a:srgbClr val="FFFFFF"/>
                  </a:outerShdw>
                </a:effectLst>
                <a:latin typeface="Arial Black" panose="020B0A04020102020204" pitchFamily="34" charset="0"/>
              </a:rPr>
              <a:t>ADMINISTRATIVE ORGANIZATION FOR OSH</a:t>
            </a:r>
            <a:r>
              <a:rPr lang="en-US" sz="3200" b="1" dirty="0">
                <a:solidFill>
                  <a:srgbClr val="002060"/>
                </a:solidFill>
                <a:latin typeface="Arial" panose="020B0604020202020204" pitchFamily="34" charset="0"/>
              </a:rPr>
              <a:t> </a:t>
            </a:r>
          </a:p>
        </p:txBody>
      </p:sp>
      <p:sp>
        <p:nvSpPr>
          <p:cNvPr id="673810" name="Rectangle 18"/>
          <p:cNvSpPr>
            <a:spLocks noChangeArrowheads="1"/>
          </p:cNvSpPr>
          <p:nvPr/>
        </p:nvSpPr>
        <p:spPr bwMode="auto">
          <a:xfrm>
            <a:off x="1156448" y="1752600"/>
            <a:ext cx="9735670" cy="4419600"/>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576263" indent="-463550">
              <a:spcBef>
                <a:spcPct val="0"/>
              </a:spcBef>
              <a:defRPr kumimoji="1" sz="2400">
                <a:solidFill>
                  <a:schemeClr val="tx1"/>
                </a:solidFill>
                <a:latin typeface="Arial" panose="020B0604020202020204" pitchFamily="34" charset="0"/>
              </a:defRPr>
            </a:lvl1pPr>
            <a:lvl2pPr marL="976313" indent="-285750">
              <a:spcBef>
                <a:spcPct val="0"/>
              </a:spcBef>
              <a:defRPr kumimoji="1" sz="2400">
                <a:solidFill>
                  <a:schemeClr val="tx1"/>
                </a:solidFill>
                <a:latin typeface="Times New Roman" panose="02020603050405020304" pitchFamily="18" charset="0"/>
              </a:defRPr>
            </a:lvl2pPr>
            <a:lvl3pPr marL="1319213" indent="-228600">
              <a:spcBef>
                <a:spcPct val="0"/>
              </a:spcBef>
              <a:defRPr kumimoji="1" sz="2400">
                <a:solidFill>
                  <a:schemeClr val="tx1"/>
                </a:solidFill>
                <a:latin typeface="Times New Roman" panose="02020603050405020304" pitchFamily="18" charset="0"/>
              </a:defRPr>
            </a:lvl3pPr>
            <a:lvl4pPr marL="1662113" indent="-228600">
              <a:spcBef>
                <a:spcPct val="0"/>
              </a:spcBef>
              <a:defRPr kumimoji="1" sz="2400">
                <a:solidFill>
                  <a:schemeClr val="tx1"/>
                </a:solidFill>
                <a:latin typeface="Times New Roman" panose="02020603050405020304" pitchFamily="18" charset="0"/>
              </a:defRPr>
            </a:lvl4pPr>
            <a:lvl5pPr marL="2057400" indent="-228600">
              <a:spcBef>
                <a:spcPct val="0"/>
              </a:spcBef>
              <a:defRPr kumimoji="1" sz="2400">
                <a:solidFill>
                  <a:schemeClr val="tx1"/>
                </a:solidFill>
                <a:latin typeface="Times New Roman" panose="02020603050405020304" pitchFamily="18" charset="0"/>
              </a:defRPr>
            </a:lvl5pPr>
            <a:lvl6pPr marL="2514600" indent="-228600" fontAlgn="base">
              <a:spcBef>
                <a:spcPct val="0"/>
              </a:spcBef>
              <a:spcAft>
                <a:spcPct val="0"/>
              </a:spcAft>
              <a:defRPr kumimoji="1" sz="2400">
                <a:solidFill>
                  <a:schemeClr val="tx1"/>
                </a:solidFill>
                <a:latin typeface="Times New Roman" panose="02020603050405020304" pitchFamily="18" charset="0"/>
              </a:defRPr>
            </a:lvl6pPr>
            <a:lvl7pPr marL="2971800" indent="-228600" fontAlgn="base">
              <a:spcBef>
                <a:spcPct val="0"/>
              </a:spcBef>
              <a:spcAft>
                <a:spcPct val="0"/>
              </a:spcAft>
              <a:defRPr kumimoji="1" sz="2400">
                <a:solidFill>
                  <a:schemeClr val="tx1"/>
                </a:solidFill>
                <a:latin typeface="Times New Roman" panose="02020603050405020304" pitchFamily="18" charset="0"/>
              </a:defRPr>
            </a:lvl7pPr>
            <a:lvl8pPr marL="3429000" indent="-228600" fontAlgn="base">
              <a:spcBef>
                <a:spcPct val="0"/>
              </a:spcBef>
              <a:spcAft>
                <a:spcPct val="0"/>
              </a:spcAft>
              <a:defRPr kumimoji="1" sz="2400">
                <a:solidFill>
                  <a:schemeClr val="tx1"/>
                </a:solidFill>
                <a:latin typeface="Times New Roman" panose="02020603050405020304" pitchFamily="18" charset="0"/>
              </a:defRPr>
            </a:lvl8pPr>
            <a:lvl9pPr marL="3886200" indent="-228600" fontAlgn="base">
              <a:spcBef>
                <a:spcPct val="0"/>
              </a:spcBef>
              <a:spcAft>
                <a:spcPct val="0"/>
              </a:spcAft>
              <a:defRPr kumimoji="1" sz="2400">
                <a:solidFill>
                  <a:schemeClr val="tx1"/>
                </a:solidFill>
                <a:latin typeface="Times New Roman" panose="02020603050405020304" pitchFamily="18" charset="0"/>
              </a:defRPr>
            </a:lvl9pPr>
          </a:lstStyle>
          <a:p>
            <a:pPr eaLnBrk="0" hangingPunct="0">
              <a:spcBef>
                <a:spcPct val="50000"/>
              </a:spcBef>
              <a:spcAft>
                <a:spcPct val="50000"/>
              </a:spcAft>
              <a:buClr>
                <a:srgbClr val="0066CC"/>
              </a:buClr>
              <a:buFont typeface="Wingdings" panose="05000000000000000000" pitchFamily="2" charset="2"/>
              <a:buNone/>
            </a:pPr>
            <a:endParaRPr kumimoji="0" lang="en-US" sz="800" dirty="0">
              <a:solidFill>
                <a:schemeClr val="bg1"/>
              </a:solidFill>
            </a:endParaRPr>
          </a:p>
          <a:p>
            <a:pPr eaLnBrk="0" hangingPunct="0">
              <a:spcBef>
                <a:spcPct val="50000"/>
              </a:spcBef>
              <a:spcAft>
                <a:spcPct val="50000"/>
              </a:spcAft>
              <a:buClr>
                <a:srgbClr val="0066CC"/>
              </a:buClr>
              <a:buFont typeface="Wingdings" panose="05000000000000000000" pitchFamily="2" charset="2"/>
              <a:buChar char="n"/>
            </a:pPr>
            <a:r>
              <a:rPr kumimoji="0" lang="en-US" sz="2800" dirty="0">
                <a:solidFill>
                  <a:srgbClr val="002060"/>
                </a:solidFill>
                <a:latin typeface="Verdana" panose="020B0604030504040204" pitchFamily="34" charset="0"/>
              </a:rPr>
              <a:t>The</a:t>
            </a:r>
            <a:r>
              <a:rPr kumimoji="0" lang="en-US" sz="2800" b="1" dirty="0">
                <a:solidFill>
                  <a:srgbClr val="002060"/>
                </a:solidFill>
                <a:latin typeface="Verdana" panose="020B0604030504040204" pitchFamily="34" charset="0"/>
              </a:rPr>
              <a:t> DOLE </a:t>
            </a:r>
            <a:r>
              <a:rPr kumimoji="0" lang="en-US" sz="2800" dirty="0">
                <a:solidFill>
                  <a:srgbClr val="002060"/>
                </a:solidFill>
                <a:latin typeface="Verdana" panose="020B0604030504040204" pitchFamily="34" charset="0"/>
              </a:rPr>
              <a:t>is the</a:t>
            </a:r>
            <a:r>
              <a:rPr kumimoji="0" lang="en-US" sz="2800" b="1" dirty="0">
                <a:solidFill>
                  <a:srgbClr val="002060"/>
                </a:solidFill>
                <a:latin typeface="Verdana" panose="020B0604030504040204" pitchFamily="34" charset="0"/>
              </a:rPr>
              <a:t> lead agency of the government in charge in the administration and enforcement of laws, policies, and programs on occupational safety and health.</a:t>
            </a:r>
          </a:p>
          <a:p>
            <a:pPr lvl="1" eaLnBrk="0" hangingPunct="0">
              <a:spcBef>
                <a:spcPct val="50000"/>
              </a:spcBef>
              <a:spcAft>
                <a:spcPct val="50000"/>
              </a:spcAft>
              <a:buClr>
                <a:srgbClr val="0066CC"/>
              </a:buClr>
              <a:buFont typeface="Arial" panose="020B0604020202020204" pitchFamily="34" charset="0"/>
              <a:buChar char="•"/>
            </a:pPr>
            <a:r>
              <a:rPr kumimoji="0" lang="en-US" sz="1800" b="1" i="1" dirty="0">
                <a:solidFill>
                  <a:srgbClr val="002060"/>
                </a:solidFill>
                <a:latin typeface="Verdana" panose="020B0604030504040204" pitchFamily="34" charset="0"/>
              </a:rPr>
              <a:t>(Legal basis: </a:t>
            </a:r>
            <a:r>
              <a:rPr kumimoji="0" lang="en-US" sz="1800" b="1" i="1" dirty="0">
                <a:solidFill>
                  <a:srgbClr val="002060"/>
                </a:solidFill>
                <a:latin typeface="Arial Black" panose="020B0A04020102020204" pitchFamily="34" charset="0"/>
              </a:rPr>
              <a:t>Presidential Decree No. 442</a:t>
            </a:r>
            <a:r>
              <a:rPr kumimoji="0" lang="en-US" sz="1800" b="1" i="1" dirty="0">
                <a:solidFill>
                  <a:srgbClr val="002060"/>
                </a:solidFill>
                <a:latin typeface="Verdana" panose="020B0604030504040204" pitchFamily="34" charset="0"/>
              </a:rPr>
              <a:t>)</a:t>
            </a:r>
          </a:p>
          <a:p>
            <a:pPr lvl="1" eaLnBrk="0" hangingPunct="0">
              <a:spcBef>
                <a:spcPct val="50000"/>
              </a:spcBef>
              <a:spcAft>
                <a:spcPct val="50000"/>
              </a:spcAft>
              <a:buClr>
                <a:srgbClr val="0066CC"/>
              </a:buClr>
            </a:pPr>
            <a:r>
              <a:rPr kumimoji="0" lang="en-US" sz="1800" b="1" dirty="0">
                <a:solidFill>
                  <a:srgbClr val="002060"/>
                </a:solidFill>
                <a:latin typeface="Verdana" panose="020B0604030504040204" pitchFamily="34" charset="0"/>
              </a:rPr>
              <a:t>       </a:t>
            </a:r>
            <a:r>
              <a:rPr kumimoji="0" lang="en-US" sz="2000" b="1" dirty="0">
                <a:solidFill>
                  <a:srgbClr val="002060"/>
                </a:solidFill>
                <a:latin typeface="Arial Black" panose="020B0A04020102020204" pitchFamily="34" charset="0"/>
              </a:rPr>
              <a:t>LABOR CODE OF THE PHILIPPINES</a:t>
            </a:r>
            <a:endParaRPr kumimoji="0" lang="en-US" dirty="0">
              <a:solidFill>
                <a:srgbClr val="002060"/>
              </a:solidFill>
              <a:effectLst>
                <a:outerShdw blurRad="38100" dist="38100" dir="2700000" algn="tl">
                  <a:srgbClr val="FFFFFF"/>
                </a:outerShdw>
              </a:effectLst>
              <a:latin typeface="Arial Black" panose="020B0A04020102020204" pitchFamily="34" charset="0"/>
            </a:endParaRPr>
          </a:p>
        </p:txBody>
      </p:sp>
    </p:spTree>
    <p:extLst>
      <p:ext uri="{BB962C8B-B14F-4D97-AF65-F5344CB8AC3E}">
        <p14:creationId xmlns:p14="http://schemas.microsoft.com/office/powerpoint/2010/main" val="38641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673809"/>
                                        </p:tgtEl>
                                        <p:attrNameLst>
                                          <p:attrName>style.visibility</p:attrName>
                                        </p:attrNameLst>
                                      </p:cBhvr>
                                      <p:to>
                                        <p:strVal val="visible"/>
                                      </p:to>
                                    </p:set>
                                    <p:anim calcmode="lin" valueType="num">
                                      <p:cBhvr>
                                        <p:cTn id="7" dur="500" fill="hold"/>
                                        <p:tgtEl>
                                          <p:spTgt spid="67380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7380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7380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73809"/>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673810"/>
                                        </p:tgtEl>
                                        <p:attrNameLst>
                                          <p:attrName>style.visibility</p:attrName>
                                        </p:attrNameLst>
                                      </p:cBhvr>
                                      <p:to>
                                        <p:strVal val="visible"/>
                                      </p:to>
                                    </p:set>
                                    <p:animEffect transition="in" filter="dissolve">
                                      <p:cBhvr>
                                        <p:cTn id="13" dur="500"/>
                                        <p:tgtEl>
                                          <p:spTgt spid="673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809" grpId="0" animBg="1"/>
      <p:bldP spid="6738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2"/>
          <p:cNvSpPr>
            <a:spLocks noChangeArrowheads="1"/>
          </p:cNvSpPr>
          <p:nvPr/>
        </p:nvSpPr>
        <p:spPr bwMode="auto">
          <a:xfrm>
            <a:off x="1344706" y="2514600"/>
            <a:ext cx="9708776" cy="3447098"/>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685800" indent="-573088">
              <a:spcBef>
                <a:spcPct val="0"/>
              </a:spcBef>
              <a:defRPr kumimoji="1" sz="2400">
                <a:solidFill>
                  <a:schemeClr val="tx1"/>
                </a:solidFill>
                <a:latin typeface="Arial" panose="020B0604020202020204" pitchFamily="34" charset="0"/>
              </a:defRPr>
            </a:lvl1pPr>
            <a:lvl2pPr marL="800100">
              <a:spcBef>
                <a:spcPct val="0"/>
              </a:spcBef>
              <a:defRPr kumimoji="1" sz="2400">
                <a:solidFill>
                  <a:schemeClr val="tx1"/>
                </a:solidFill>
                <a:latin typeface="Times New Roman" panose="02020603050405020304" pitchFamily="18" charset="0"/>
              </a:defRPr>
            </a:lvl2pPr>
            <a:lvl3pPr>
              <a:spcBef>
                <a:spcPct val="0"/>
              </a:spcBef>
              <a:defRPr kumimoji="1" sz="2400">
                <a:solidFill>
                  <a:schemeClr val="tx1"/>
                </a:solidFill>
                <a:latin typeface="Times New Roman" panose="02020603050405020304" pitchFamily="18" charset="0"/>
              </a:defRPr>
            </a:lvl3pPr>
            <a:lvl4pPr>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eaLnBrk="0" hangingPunct="0">
              <a:spcBef>
                <a:spcPct val="50000"/>
              </a:spcBef>
              <a:buClr>
                <a:schemeClr val="folHlink"/>
              </a:buClr>
              <a:buFont typeface="Wingdings" panose="05000000000000000000" pitchFamily="2" charset="2"/>
              <a:buNone/>
            </a:pPr>
            <a:endParaRPr kumimoji="0" lang="en-US" sz="800" b="1" dirty="0">
              <a:solidFill>
                <a:schemeClr val="bg1"/>
              </a:solidFill>
              <a:cs typeface="Times New Roman" panose="02020603050405020304" pitchFamily="18" charset="0"/>
            </a:endParaRPr>
          </a:p>
          <a:p>
            <a:pPr eaLnBrk="0" hangingPunct="0">
              <a:spcBef>
                <a:spcPct val="50000"/>
              </a:spcBef>
              <a:buClr>
                <a:srgbClr val="0066CC"/>
              </a:buClr>
              <a:buFont typeface="Wingdings" panose="05000000000000000000" pitchFamily="2" charset="2"/>
              <a:buChar char="n"/>
            </a:pPr>
            <a:r>
              <a:rPr kumimoji="0" lang="en-US" sz="3600" b="1" dirty="0">
                <a:solidFill>
                  <a:srgbClr val="002060"/>
                </a:solidFill>
                <a:cs typeface="Times New Roman" panose="02020603050405020304" pitchFamily="18" charset="0"/>
              </a:rPr>
              <a:t>Promotion of employment and human resources development</a:t>
            </a:r>
          </a:p>
          <a:p>
            <a:pPr eaLnBrk="0" hangingPunct="0">
              <a:spcBef>
                <a:spcPct val="50000"/>
              </a:spcBef>
              <a:buClr>
                <a:srgbClr val="0066CC"/>
              </a:buClr>
              <a:buFont typeface="Wingdings" panose="05000000000000000000" pitchFamily="2" charset="2"/>
              <a:buChar char="n"/>
            </a:pPr>
            <a:r>
              <a:rPr kumimoji="0" lang="en-US" sz="3600" b="1" dirty="0">
                <a:solidFill>
                  <a:srgbClr val="002060"/>
                </a:solidFill>
                <a:cs typeface="Times New Roman" panose="02020603050405020304" pitchFamily="18" charset="0"/>
              </a:rPr>
              <a:t>Maintenance of industrial peace</a:t>
            </a:r>
          </a:p>
          <a:p>
            <a:pPr eaLnBrk="0" hangingPunct="0">
              <a:spcBef>
                <a:spcPct val="50000"/>
              </a:spcBef>
              <a:buClr>
                <a:srgbClr val="0066CC"/>
              </a:buClr>
              <a:buFont typeface="Wingdings" panose="05000000000000000000" pitchFamily="2" charset="2"/>
              <a:buChar char="n"/>
            </a:pPr>
            <a:r>
              <a:rPr kumimoji="0" lang="en-US" sz="3600" b="1" dirty="0">
                <a:solidFill>
                  <a:srgbClr val="002060"/>
                </a:solidFill>
                <a:cs typeface="Times New Roman" panose="02020603050405020304" pitchFamily="18" charset="0"/>
              </a:rPr>
              <a:t>Workers’ protection and</a:t>
            </a:r>
            <a:r>
              <a:rPr kumimoji="0" lang="en-US" sz="3600" b="1" u="sng" dirty="0">
                <a:solidFill>
                  <a:srgbClr val="002060"/>
                </a:solidFill>
                <a:cs typeface="Times New Roman" panose="02020603050405020304" pitchFamily="18" charset="0"/>
              </a:rPr>
              <a:t>      </a:t>
            </a:r>
            <a:r>
              <a:rPr kumimoji="0" lang="en-US" sz="3600" b="1" dirty="0">
                <a:solidFill>
                  <a:srgbClr val="002060"/>
                </a:solidFill>
                <a:cs typeface="Times New Roman" panose="02020603050405020304" pitchFamily="18" charset="0"/>
              </a:rPr>
              <a:t>welfare</a:t>
            </a:r>
          </a:p>
          <a:p>
            <a:pPr eaLnBrk="0" hangingPunct="0">
              <a:spcBef>
                <a:spcPct val="50000"/>
              </a:spcBef>
              <a:buClr>
                <a:schemeClr val="folHlink"/>
              </a:buClr>
              <a:buFont typeface="Wingdings" panose="05000000000000000000" pitchFamily="2" charset="2"/>
              <a:buNone/>
            </a:pPr>
            <a:endParaRPr kumimoji="0" lang="en-US" sz="800" b="1" dirty="0">
              <a:solidFill>
                <a:schemeClr val="bg1"/>
              </a:solidFill>
              <a:cs typeface="Times New Roman" panose="02020603050405020304" pitchFamily="18" charset="0"/>
            </a:endParaRPr>
          </a:p>
        </p:txBody>
      </p:sp>
      <p:sp>
        <p:nvSpPr>
          <p:cNvPr id="691203" name="Rectangle 3"/>
          <p:cNvSpPr>
            <a:spLocks noChangeArrowheads="1"/>
          </p:cNvSpPr>
          <p:nvPr/>
        </p:nvSpPr>
        <p:spPr bwMode="auto">
          <a:xfrm>
            <a:off x="3200400" y="609601"/>
            <a:ext cx="367485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spcBef>
                <a:spcPct val="0"/>
              </a:spcBef>
              <a:buClrTx/>
            </a:pPr>
            <a:r>
              <a:rPr lang="en-US" sz="3600" b="1">
                <a:solidFill>
                  <a:schemeClr val="folHlink"/>
                </a:solidFill>
                <a:effectLst>
                  <a:outerShdw blurRad="38100" dist="38100" dir="2700000" algn="tl">
                    <a:srgbClr val="FFFFFF"/>
                  </a:outerShdw>
                </a:effectLst>
                <a:latin typeface="Arial Black" panose="020B0A04020102020204" pitchFamily="34" charset="0"/>
              </a:rPr>
              <a:t>DOLE Thrusts</a:t>
            </a:r>
          </a:p>
        </p:txBody>
      </p:sp>
      <p:sp>
        <p:nvSpPr>
          <p:cNvPr id="691204" name="Rectangle 4"/>
          <p:cNvSpPr>
            <a:spLocks noChangeArrowheads="1"/>
          </p:cNvSpPr>
          <p:nvPr/>
        </p:nvSpPr>
        <p:spPr bwMode="auto">
          <a:xfrm>
            <a:off x="10315576" y="1162050"/>
            <a:ext cx="123825"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Arial" panose="020B0604020202020204" pitchFamily="34" charset="0"/>
              </a:defRPr>
            </a:lvl1pPr>
            <a:lvl2pPr>
              <a:spcBef>
                <a:spcPct val="0"/>
              </a:spcBef>
              <a:defRPr kumimoji="1" sz="2400">
                <a:solidFill>
                  <a:schemeClr val="tx1"/>
                </a:solidFill>
                <a:latin typeface="Times New Roman" panose="02020603050405020304" pitchFamily="18" charset="0"/>
              </a:defRPr>
            </a:lvl2pPr>
            <a:lvl3pPr>
              <a:spcBef>
                <a:spcPct val="0"/>
              </a:spcBef>
              <a:defRPr kumimoji="1" sz="2400">
                <a:solidFill>
                  <a:schemeClr val="tx1"/>
                </a:solidFill>
                <a:latin typeface="Times New Roman" panose="02020603050405020304" pitchFamily="18" charset="0"/>
              </a:defRPr>
            </a:lvl3pPr>
            <a:lvl4pPr>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marL="457200" fontAlgn="base">
              <a:spcBef>
                <a:spcPct val="0"/>
              </a:spcBef>
              <a:spcAft>
                <a:spcPct val="0"/>
              </a:spcAft>
              <a:defRPr kumimoji="1" sz="2400">
                <a:solidFill>
                  <a:schemeClr val="tx1"/>
                </a:solidFill>
                <a:latin typeface="Times New Roman" panose="02020603050405020304" pitchFamily="18" charset="0"/>
              </a:defRPr>
            </a:lvl6pPr>
            <a:lvl7pPr marL="914400" fontAlgn="base">
              <a:spcBef>
                <a:spcPct val="0"/>
              </a:spcBef>
              <a:spcAft>
                <a:spcPct val="0"/>
              </a:spcAft>
              <a:defRPr kumimoji="1" sz="2400">
                <a:solidFill>
                  <a:schemeClr val="tx1"/>
                </a:solidFill>
                <a:latin typeface="Times New Roman" panose="02020603050405020304" pitchFamily="18" charset="0"/>
              </a:defRPr>
            </a:lvl7pPr>
            <a:lvl8pPr marL="1371600" fontAlgn="base">
              <a:spcBef>
                <a:spcPct val="0"/>
              </a:spcBef>
              <a:spcAft>
                <a:spcPct val="0"/>
              </a:spcAft>
              <a:defRPr kumimoji="1" sz="2400">
                <a:solidFill>
                  <a:schemeClr val="tx1"/>
                </a:solidFill>
                <a:latin typeface="Times New Roman" panose="02020603050405020304" pitchFamily="18" charset="0"/>
              </a:defRPr>
            </a:lvl8pPr>
            <a:lvl9pPr marL="1828800" fontAlgn="base">
              <a:spcBef>
                <a:spcPct val="0"/>
              </a:spcBef>
              <a:spcAft>
                <a:spcPct val="0"/>
              </a:spcAft>
              <a:defRPr kumimoji="1" sz="2400">
                <a:solidFill>
                  <a:schemeClr val="tx1"/>
                </a:solidFill>
                <a:latin typeface="Times New Roman" panose="02020603050405020304" pitchFamily="18" charset="0"/>
              </a:defRPr>
            </a:lvl9pPr>
          </a:lstStyle>
          <a:p>
            <a:pPr algn="ctr">
              <a:buClrTx/>
            </a:pPr>
            <a:r>
              <a:rPr kumimoji="0" lang="en-US" sz="3200">
                <a:solidFill>
                  <a:schemeClr val="tx2"/>
                </a:solidFill>
                <a:effectLst>
                  <a:outerShdw blurRad="38100" dist="38100" dir="2700000" algn="tl">
                    <a:srgbClr val="AF273E"/>
                  </a:outerShdw>
                </a:effectLst>
                <a:latin typeface="Tahoma" panose="020B0604030504040204" pitchFamily="34" charset="0"/>
              </a:rPr>
              <a:t>          </a:t>
            </a:r>
          </a:p>
        </p:txBody>
      </p:sp>
      <p:pic>
        <p:nvPicPr>
          <p:cNvPr id="691206" name="Picture 6" descr="dole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81000"/>
            <a:ext cx="990600" cy="838200"/>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31332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691203"/>
                                        </p:tgtEl>
                                        <p:attrNameLst>
                                          <p:attrName>style.visibility</p:attrName>
                                        </p:attrNameLst>
                                      </p:cBhvr>
                                      <p:to>
                                        <p:strVal val="visible"/>
                                      </p:to>
                                    </p:set>
                                    <p:anim calcmode="lin" valueType="num">
                                      <p:cBhvr>
                                        <p:cTn id="7" dur="500" fill="hold"/>
                                        <p:tgtEl>
                                          <p:spTgt spid="69120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9120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9120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91203"/>
                                        </p:tgtEl>
                                        <p:attrNameLst>
                                          <p:attrName>ppt_y</p:attrName>
                                        </p:attrNameLst>
                                      </p:cBhvr>
                                      <p:tavLst>
                                        <p:tav tm="0">
                                          <p:val>
                                            <p:strVal val="#ppt_y"/>
                                          </p:val>
                                        </p:tav>
                                        <p:tav tm="100000">
                                          <p:val>
                                            <p:strVal val="#ppt_y"/>
                                          </p:val>
                                        </p:tav>
                                      </p:tavLst>
                                    </p:anim>
                                  </p:childTnLst>
                                </p:cTn>
                              </p:par>
                              <p:par>
                                <p:cTn id="11" presetID="9" presetClass="entr" presetSubtype="0" fill="hold" grpId="0" nodeType="withEffect">
                                  <p:stCondLst>
                                    <p:cond delay="0"/>
                                  </p:stCondLst>
                                  <p:childTnLst>
                                    <p:set>
                                      <p:cBhvr>
                                        <p:cTn id="12" dur="1" fill="hold">
                                          <p:stCondLst>
                                            <p:cond delay="0"/>
                                          </p:stCondLst>
                                        </p:cTn>
                                        <p:tgtEl>
                                          <p:spTgt spid="691202"/>
                                        </p:tgtEl>
                                        <p:attrNameLst>
                                          <p:attrName>style.visibility</p:attrName>
                                        </p:attrNameLst>
                                      </p:cBhvr>
                                      <p:to>
                                        <p:strVal val="visible"/>
                                      </p:to>
                                    </p:set>
                                    <p:animEffect transition="in" filter="dissolve">
                                      <p:cBhvr>
                                        <p:cTn id="13" dur="500"/>
                                        <p:tgtEl>
                                          <p:spTgt spid="691202"/>
                                        </p:tgtEl>
                                      </p:cBhvr>
                                    </p:animEffect>
                                  </p:childTnLst>
                                </p:cTn>
                              </p:par>
                              <p:par>
                                <p:cTn id="14" presetID="39" presetClass="entr" presetSubtype="0" accel="100000" fill="hold" nodeType="withEffect">
                                  <p:stCondLst>
                                    <p:cond delay="0"/>
                                  </p:stCondLst>
                                  <p:childTnLst>
                                    <p:set>
                                      <p:cBhvr>
                                        <p:cTn id="15" dur="1" fill="hold">
                                          <p:stCondLst>
                                            <p:cond delay="0"/>
                                          </p:stCondLst>
                                        </p:cTn>
                                        <p:tgtEl>
                                          <p:spTgt spid="691206"/>
                                        </p:tgtEl>
                                        <p:attrNameLst>
                                          <p:attrName>style.visibility</p:attrName>
                                        </p:attrNameLst>
                                      </p:cBhvr>
                                      <p:to>
                                        <p:strVal val="visible"/>
                                      </p:to>
                                    </p:set>
                                    <p:anim calcmode="lin" valueType="num">
                                      <p:cBhvr>
                                        <p:cTn id="16" dur="500" fill="hold"/>
                                        <p:tgtEl>
                                          <p:spTgt spid="691206"/>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691206"/>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691206"/>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6912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202" grpId="0" animBg="1"/>
      <p:bldP spid="69120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Text Box 2"/>
          <p:cNvSpPr txBox="1">
            <a:spLocks noChangeArrowheads="1"/>
          </p:cNvSpPr>
          <p:nvPr/>
        </p:nvSpPr>
        <p:spPr bwMode="auto">
          <a:xfrm>
            <a:off x="1981200" y="1600201"/>
            <a:ext cx="8229600" cy="5238357"/>
          </a:xfrm>
          <a:prstGeom prst="rect">
            <a:avLst/>
          </a:prstGeom>
          <a:solidFill>
            <a:srgbClr val="CCFFCC"/>
          </a:solidFill>
          <a:ln w="9525">
            <a:solidFill>
              <a:srgbClr val="FF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79438" indent="-457200">
              <a:spcBef>
                <a:spcPct val="0"/>
              </a:spcBef>
              <a:defRPr kumimoji="1" sz="2400">
                <a:solidFill>
                  <a:schemeClr val="tx1"/>
                </a:solidFill>
                <a:latin typeface="Arial" panose="020B0604020202020204" pitchFamily="34" charset="0"/>
              </a:defRPr>
            </a:lvl1pPr>
            <a:lvl2pPr marL="1273175" indent="-579438">
              <a:spcBef>
                <a:spcPct val="0"/>
              </a:spcBef>
              <a:defRPr kumimoji="1" sz="2400">
                <a:solidFill>
                  <a:schemeClr val="tx1"/>
                </a:solidFill>
                <a:latin typeface="Times New Roman" panose="02020603050405020304" pitchFamily="18" charset="0"/>
              </a:defRPr>
            </a:lvl2pPr>
            <a:lvl3pPr marL="1387475">
              <a:spcBef>
                <a:spcPct val="0"/>
              </a:spcBef>
              <a:defRPr kumimoji="1" sz="2400">
                <a:solidFill>
                  <a:schemeClr val="tx1"/>
                </a:solidFill>
                <a:latin typeface="Times New Roman" panose="02020603050405020304" pitchFamily="18" charset="0"/>
              </a:defRPr>
            </a:lvl3pPr>
            <a:lvl4pPr marL="1501775">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eaLnBrk="0" hangingPunct="0">
              <a:lnSpc>
                <a:spcPct val="90000"/>
              </a:lnSpc>
              <a:spcBef>
                <a:spcPct val="50000"/>
              </a:spcBef>
              <a:spcAft>
                <a:spcPct val="50000"/>
              </a:spcAft>
              <a:buClr>
                <a:schemeClr val="tx1"/>
              </a:buClr>
              <a:buFont typeface="Wingdings" panose="05000000000000000000" pitchFamily="2" charset="2"/>
              <a:buNone/>
            </a:pPr>
            <a:endParaRPr kumimoji="0" lang="en-US" sz="800" dirty="0">
              <a:solidFill>
                <a:schemeClr val="tx2"/>
              </a:solidFill>
              <a:latin typeface="Tahoma" panose="020B0604030504040204" pitchFamily="34" charset="0"/>
            </a:endParaRP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Performs policy &amp; program development, and advisory functions for the Department in the administration and enforcement of occupational safety and health.</a:t>
            </a: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Exercises technical supervision over the labor inspectorate.</a:t>
            </a: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Develops and prescribes standards, guidelines, measures, rules and regulations on OSH.</a:t>
            </a:r>
          </a:p>
          <a:p>
            <a:pPr eaLnBrk="0" hangingPunct="0">
              <a:lnSpc>
                <a:spcPct val="90000"/>
              </a:lnSpc>
              <a:spcBef>
                <a:spcPct val="50000"/>
              </a:spcBef>
              <a:spcAft>
                <a:spcPct val="50000"/>
              </a:spcAft>
              <a:buClr>
                <a:srgbClr val="0066CC"/>
              </a:buClr>
              <a:buFont typeface="Wingdings" panose="05000000000000000000" pitchFamily="2" charset="2"/>
              <a:buChar char="n"/>
            </a:pPr>
            <a:r>
              <a:rPr kumimoji="0" lang="en-US" dirty="0">
                <a:solidFill>
                  <a:srgbClr val="002060"/>
                </a:solidFill>
                <a:cs typeface="Arial" panose="020B0604020202020204" pitchFamily="34" charset="0"/>
              </a:rPr>
              <a:t>Develops, recommends and implements training programs for DOLE field personnel and other accredited training organizations and institutions.</a:t>
            </a:r>
          </a:p>
          <a:p>
            <a:pPr eaLnBrk="0" hangingPunct="0">
              <a:lnSpc>
                <a:spcPct val="90000"/>
              </a:lnSpc>
              <a:spcBef>
                <a:spcPct val="50000"/>
              </a:spcBef>
              <a:spcAft>
                <a:spcPct val="50000"/>
              </a:spcAft>
              <a:buClr>
                <a:srgbClr val="0066CC"/>
              </a:buClr>
              <a:buFont typeface="Wingdings" panose="05000000000000000000" pitchFamily="2" charset="2"/>
              <a:buNone/>
            </a:pPr>
            <a:endParaRPr kumimoji="0" lang="en-US" sz="800" i="1" dirty="0">
              <a:solidFill>
                <a:schemeClr val="bg1"/>
              </a:solidFill>
              <a:latin typeface="Tahoma" panose="020B0604030504040204" pitchFamily="34" charset="0"/>
            </a:endParaRPr>
          </a:p>
        </p:txBody>
      </p:sp>
      <p:sp>
        <p:nvSpPr>
          <p:cNvPr id="690193" name="Rectangle 17"/>
          <p:cNvSpPr>
            <a:spLocks noChangeArrowheads="1"/>
          </p:cNvSpPr>
          <p:nvPr/>
        </p:nvSpPr>
        <p:spPr bwMode="auto">
          <a:xfrm>
            <a:off x="1981200" y="609600"/>
            <a:ext cx="8229600" cy="528638"/>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0"/>
              </a:spcBef>
              <a:defRPr kumimoji="1" sz="2400">
                <a:solidFill>
                  <a:schemeClr val="tx1"/>
                </a:solidFill>
                <a:latin typeface="Arial" panose="020B0604020202020204" pitchFamily="34" charset="0"/>
              </a:defRPr>
            </a:lvl1pPr>
            <a:lvl2pPr marL="1371600">
              <a:spcBef>
                <a:spcPct val="0"/>
              </a:spcBef>
              <a:defRPr kumimoji="1" sz="2400">
                <a:solidFill>
                  <a:schemeClr val="tx1"/>
                </a:solidFill>
                <a:latin typeface="Times New Roman" panose="02020603050405020304" pitchFamily="18" charset="0"/>
              </a:defRPr>
            </a:lvl2pPr>
            <a:lvl3pPr marL="1485900">
              <a:spcBef>
                <a:spcPct val="0"/>
              </a:spcBef>
              <a:defRPr kumimoji="1" sz="2400">
                <a:solidFill>
                  <a:schemeClr val="tx1"/>
                </a:solidFill>
                <a:latin typeface="Times New Roman" panose="02020603050405020304" pitchFamily="18" charset="0"/>
              </a:defRPr>
            </a:lvl3pPr>
            <a:lvl4pPr marL="16002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en-US" sz="2800" b="1" dirty="0">
                <a:latin typeface="Arial Black" panose="020B0A04020102020204" pitchFamily="34" charset="0"/>
              </a:rPr>
              <a:t>The Bureau of Working Conditions</a:t>
            </a:r>
          </a:p>
        </p:txBody>
      </p:sp>
    </p:spTree>
    <p:extLst>
      <p:ext uri="{BB962C8B-B14F-4D97-AF65-F5344CB8AC3E}">
        <p14:creationId xmlns:p14="http://schemas.microsoft.com/office/powerpoint/2010/main" val="84829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90178"/>
                                        </p:tgtEl>
                                        <p:attrNameLst>
                                          <p:attrName>style.visibility</p:attrName>
                                        </p:attrNameLst>
                                      </p:cBhvr>
                                      <p:to>
                                        <p:strVal val="visible"/>
                                      </p:to>
                                    </p:set>
                                    <p:animEffect transition="in" filter="dissolve">
                                      <p:cBhvr>
                                        <p:cTn id="7" dur="500"/>
                                        <p:tgtEl>
                                          <p:spTgt spid="690178"/>
                                        </p:tgtEl>
                                      </p:cBhvr>
                                    </p:animEffect>
                                  </p:childTnLst>
                                </p:cTn>
                              </p:par>
                              <p:par>
                                <p:cTn id="8" presetID="39" presetClass="entr" presetSubtype="0" accel="100000" fill="hold" grpId="0" nodeType="withEffect">
                                  <p:stCondLst>
                                    <p:cond delay="0"/>
                                  </p:stCondLst>
                                  <p:childTnLst>
                                    <p:set>
                                      <p:cBhvr>
                                        <p:cTn id="9" dur="1" fill="hold">
                                          <p:stCondLst>
                                            <p:cond delay="0"/>
                                          </p:stCondLst>
                                        </p:cTn>
                                        <p:tgtEl>
                                          <p:spTgt spid="690193"/>
                                        </p:tgtEl>
                                        <p:attrNameLst>
                                          <p:attrName>style.visibility</p:attrName>
                                        </p:attrNameLst>
                                      </p:cBhvr>
                                      <p:to>
                                        <p:strVal val="visible"/>
                                      </p:to>
                                    </p:set>
                                    <p:anim calcmode="lin" valueType="num">
                                      <p:cBhvr>
                                        <p:cTn id="10" dur="500" fill="hold"/>
                                        <p:tgtEl>
                                          <p:spTgt spid="690193"/>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690193"/>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690193"/>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690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0178" grpId="0" animBg="1" autoUpdateAnimBg="0"/>
      <p:bldP spid="69019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26"/>
          <p:cNvSpPr>
            <a:spLocks noGrp="1" noChangeArrowheads="1"/>
          </p:cNvSpPr>
          <p:nvPr>
            <p:ph type="body" idx="1"/>
          </p:nvPr>
        </p:nvSpPr>
        <p:spPr>
          <a:xfrm>
            <a:off x="2743200" y="76200"/>
            <a:ext cx="7924800" cy="6172200"/>
          </a:xfrm>
        </p:spPr>
        <p:txBody>
          <a:bodyPr>
            <a:normAutofit fontScale="85000" lnSpcReduction="20000"/>
          </a:bodyPr>
          <a:lstStyle/>
          <a:p>
            <a:pPr marL="855663" indent="-855663">
              <a:buNone/>
            </a:pPr>
            <a:r>
              <a:rPr lang="en-US" b="1" i="1" dirty="0">
                <a:solidFill>
                  <a:srgbClr val="002060"/>
                </a:solidFill>
                <a:latin typeface="Arial" panose="020B0604020202020204" pitchFamily="34" charset="0"/>
                <a:cs typeface="Arial" panose="020B0604020202020204" pitchFamily="34" charset="0"/>
              </a:rPr>
              <a:t>1000:</a:t>
            </a:r>
            <a:r>
              <a:rPr lang="en-US" sz="2600" b="1" dirty="0">
                <a:solidFill>
                  <a:srgbClr val="002060"/>
                </a:solidFill>
                <a:latin typeface="Arial" panose="020B0604020202020204" pitchFamily="34" charset="0"/>
                <a:cs typeface="Arial" panose="020B0604020202020204" pitchFamily="34" charset="0"/>
              </a:rPr>
              <a:t> </a:t>
            </a:r>
            <a:r>
              <a:rPr lang="en-US" b="1" dirty="0">
                <a:solidFill>
                  <a:srgbClr val="002060"/>
                </a:solidFill>
                <a:latin typeface="Arial" panose="020B0604020202020204" pitchFamily="34" charset="0"/>
                <a:cs typeface="Arial" panose="020B0604020202020204" pitchFamily="34" charset="0"/>
              </a:rPr>
              <a:t>General Provisions</a:t>
            </a:r>
          </a:p>
          <a:p>
            <a:pPr marL="855663" indent="-855663">
              <a:buNone/>
            </a:pPr>
            <a:r>
              <a:rPr lang="en-US" b="1" i="1" dirty="0">
                <a:solidFill>
                  <a:srgbClr val="002060"/>
                </a:solidFill>
                <a:latin typeface="Arial" panose="020B0604020202020204" pitchFamily="34" charset="0"/>
                <a:cs typeface="Arial" panose="020B0604020202020204" pitchFamily="34" charset="0"/>
              </a:rPr>
              <a:t>1010:</a:t>
            </a:r>
            <a:r>
              <a:rPr lang="en-US" b="1" dirty="0">
                <a:solidFill>
                  <a:srgbClr val="002060"/>
                </a:solidFill>
                <a:latin typeface="Arial" panose="020B0604020202020204" pitchFamily="34" charset="0"/>
                <a:cs typeface="Arial" panose="020B0604020202020204" pitchFamily="34" charset="0"/>
              </a:rPr>
              <a:t>  Other Safety Rules</a:t>
            </a:r>
          </a:p>
          <a:p>
            <a:pPr marL="855663" indent="-855663">
              <a:buNone/>
            </a:pPr>
            <a:r>
              <a:rPr lang="en-US" b="1" i="1" dirty="0">
                <a:solidFill>
                  <a:srgbClr val="002060"/>
                </a:solidFill>
                <a:latin typeface="Arial" panose="020B0604020202020204" pitchFamily="34" charset="0"/>
                <a:cs typeface="Arial" panose="020B0604020202020204" pitchFamily="34" charset="0"/>
              </a:rPr>
              <a:t>1020:</a:t>
            </a:r>
            <a:r>
              <a:rPr lang="en-US" b="1" dirty="0">
                <a:solidFill>
                  <a:srgbClr val="002060"/>
                </a:solidFill>
                <a:latin typeface="Arial" panose="020B0604020202020204" pitchFamily="34" charset="0"/>
                <a:cs typeface="Arial" panose="020B0604020202020204" pitchFamily="34" charset="0"/>
              </a:rPr>
              <a:t> Registration</a:t>
            </a:r>
          </a:p>
          <a:p>
            <a:pPr marL="855663" indent="-855663">
              <a:buNone/>
            </a:pPr>
            <a:r>
              <a:rPr lang="en-US" b="1" i="1" dirty="0">
                <a:solidFill>
                  <a:srgbClr val="002060"/>
                </a:solidFill>
                <a:latin typeface="Arial" panose="020B0604020202020204" pitchFamily="34" charset="0"/>
                <a:cs typeface="Arial" panose="020B0604020202020204" pitchFamily="34" charset="0"/>
              </a:rPr>
              <a:t>1030:</a:t>
            </a:r>
            <a:r>
              <a:rPr lang="en-US" b="1" dirty="0">
                <a:solidFill>
                  <a:srgbClr val="002060"/>
                </a:solidFill>
                <a:latin typeface="Arial" panose="020B0604020202020204" pitchFamily="34" charset="0"/>
                <a:cs typeface="Arial" panose="020B0604020202020204" pitchFamily="34" charset="0"/>
              </a:rPr>
              <a:t> Training and Accreditation of Personnel in OSH</a:t>
            </a:r>
          </a:p>
          <a:p>
            <a:pPr marL="855663" indent="-855663">
              <a:buNone/>
            </a:pPr>
            <a:r>
              <a:rPr lang="en-US" b="1" i="1" dirty="0">
                <a:solidFill>
                  <a:srgbClr val="002060"/>
                </a:solidFill>
                <a:latin typeface="Arial" panose="020B0604020202020204" pitchFamily="34" charset="0"/>
                <a:cs typeface="Arial" panose="020B0604020202020204" pitchFamily="34" charset="0"/>
              </a:rPr>
              <a:t>1040:</a:t>
            </a:r>
            <a:r>
              <a:rPr lang="en-US" b="1" dirty="0">
                <a:solidFill>
                  <a:srgbClr val="002060"/>
                </a:solidFill>
                <a:latin typeface="Arial" panose="020B0604020202020204" pitchFamily="34" charset="0"/>
                <a:cs typeface="Arial" panose="020B0604020202020204" pitchFamily="34" charset="0"/>
              </a:rPr>
              <a:t> Health &amp; Safety Committee</a:t>
            </a:r>
          </a:p>
          <a:p>
            <a:pPr marL="855663" indent="-855663">
              <a:buNone/>
            </a:pPr>
            <a:r>
              <a:rPr lang="en-US" b="1" i="1" dirty="0">
                <a:solidFill>
                  <a:srgbClr val="002060"/>
                </a:solidFill>
                <a:latin typeface="Arial" panose="020B0604020202020204" pitchFamily="34" charset="0"/>
                <a:cs typeface="Arial" panose="020B0604020202020204" pitchFamily="34" charset="0"/>
              </a:rPr>
              <a:t>1050:</a:t>
            </a:r>
            <a:r>
              <a:rPr lang="en-US" b="1" dirty="0">
                <a:solidFill>
                  <a:srgbClr val="002060"/>
                </a:solidFill>
                <a:latin typeface="Arial" panose="020B0604020202020204" pitchFamily="34" charset="0"/>
                <a:cs typeface="Arial" panose="020B0604020202020204" pitchFamily="34" charset="0"/>
              </a:rPr>
              <a:t> Notification &amp; Keeping of Records of Accidents and/ or Occupational Illnesses</a:t>
            </a:r>
          </a:p>
          <a:p>
            <a:pPr marL="855663" indent="-855663">
              <a:buNone/>
            </a:pPr>
            <a:r>
              <a:rPr lang="en-US" b="1" i="1" dirty="0">
                <a:solidFill>
                  <a:srgbClr val="002060"/>
                </a:solidFill>
                <a:latin typeface="Arial" panose="020B0604020202020204" pitchFamily="34" charset="0"/>
                <a:cs typeface="Arial" panose="020B0604020202020204" pitchFamily="34" charset="0"/>
              </a:rPr>
              <a:t>1060:</a:t>
            </a:r>
            <a:r>
              <a:rPr lang="en-US" b="1" dirty="0">
                <a:solidFill>
                  <a:srgbClr val="002060"/>
                </a:solidFill>
                <a:latin typeface="Arial" panose="020B0604020202020204" pitchFamily="34" charset="0"/>
                <a:cs typeface="Arial" panose="020B0604020202020204" pitchFamily="34" charset="0"/>
              </a:rPr>
              <a:t> Premises of Establishments *</a:t>
            </a:r>
          </a:p>
          <a:p>
            <a:pPr marL="855663" indent="-855663">
              <a:buNone/>
            </a:pPr>
            <a:r>
              <a:rPr lang="en-US" b="1" i="1" dirty="0">
                <a:solidFill>
                  <a:srgbClr val="002060"/>
                </a:solidFill>
                <a:latin typeface="Arial" panose="020B0604020202020204" pitchFamily="34" charset="0"/>
                <a:cs typeface="Arial" panose="020B0604020202020204" pitchFamily="34" charset="0"/>
              </a:rPr>
              <a:t>1070:</a:t>
            </a:r>
            <a:r>
              <a:rPr lang="en-US" b="1" dirty="0">
                <a:solidFill>
                  <a:srgbClr val="002060"/>
                </a:solidFill>
                <a:latin typeface="Arial" panose="020B0604020202020204" pitchFamily="34" charset="0"/>
                <a:cs typeface="Arial" panose="020B0604020202020204" pitchFamily="34" charset="0"/>
              </a:rPr>
              <a:t> OH and Environmental Control *</a:t>
            </a:r>
          </a:p>
          <a:p>
            <a:pPr marL="855663" indent="-855663">
              <a:buNone/>
            </a:pPr>
            <a:r>
              <a:rPr lang="en-US" b="1" i="1" dirty="0">
                <a:solidFill>
                  <a:srgbClr val="002060"/>
                </a:solidFill>
                <a:latin typeface="Arial" panose="020B0604020202020204" pitchFamily="34" charset="0"/>
                <a:cs typeface="Arial" panose="020B0604020202020204" pitchFamily="34" charset="0"/>
              </a:rPr>
              <a:t>1080:</a:t>
            </a:r>
            <a:r>
              <a:rPr lang="en-US" b="1" dirty="0">
                <a:solidFill>
                  <a:srgbClr val="002060"/>
                </a:solidFill>
                <a:latin typeface="Arial" panose="020B0604020202020204" pitchFamily="34" charset="0"/>
                <a:cs typeface="Arial" panose="020B0604020202020204" pitchFamily="34" charset="0"/>
              </a:rPr>
              <a:t> Personal Protective Equipment &amp; Devices *</a:t>
            </a:r>
          </a:p>
          <a:p>
            <a:pPr marL="855663" indent="-855663">
              <a:buNone/>
            </a:pPr>
            <a:r>
              <a:rPr lang="en-US" b="1" i="1" dirty="0">
                <a:solidFill>
                  <a:srgbClr val="002060"/>
                </a:solidFill>
                <a:latin typeface="Arial" panose="020B0604020202020204" pitchFamily="34" charset="0"/>
                <a:cs typeface="Arial" panose="020B0604020202020204" pitchFamily="34" charset="0"/>
              </a:rPr>
              <a:t>1090:</a:t>
            </a:r>
            <a:r>
              <a:rPr lang="en-US" b="1" dirty="0">
                <a:solidFill>
                  <a:srgbClr val="002060"/>
                </a:solidFill>
                <a:latin typeface="Arial" panose="020B0604020202020204" pitchFamily="34" charset="0"/>
                <a:cs typeface="Arial" panose="020B0604020202020204" pitchFamily="34" charset="0"/>
              </a:rPr>
              <a:t> Hazardous Materials *</a:t>
            </a:r>
          </a:p>
          <a:p>
            <a:pPr marL="855663" indent="-855663">
              <a:buNone/>
            </a:pPr>
            <a:r>
              <a:rPr lang="en-US" b="1" i="1" dirty="0">
                <a:solidFill>
                  <a:srgbClr val="002060"/>
                </a:solidFill>
                <a:latin typeface="Arial" panose="020B0604020202020204" pitchFamily="34" charset="0"/>
                <a:cs typeface="Arial" panose="020B0604020202020204" pitchFamily="34" charset="0"/>
              </a:rPr>
              <a:t>1100:</a:t>
            </a:r>
            <a:r>
              <a:rPr lang="en-US" b="1" dirty="0">
                <a:solidFill>
                  <a:srgbClr val="002060"/>
                </a:solidFill>
                <a:latin typeface="Arial" panose="020B0604020202020204" pitchFamily="34" charset="0"/>
                <a:cs typeface="Arial" panose="020B0604020202020204" pitchFamily="34" charset="0"/>
              </a:rPr>
              <a:t> Gas and Electric Welding &amp; Cutting Operations *</a:t>
            </a:r>
          </a:p>
          <a:p>
            <a:pPr marL="855663" indent="-855663">
              <a:buNone/>
            </a:pPr>
            <a:r>
              <a:rPr lang="en-US" b="1" i="1" dirty="0">
                <a:solidFill>
                  <a:srgbClr val="002060"/>
                </a:solidFill>
                <a:latin typeface="Arial" panose="020B0604020202020204" pitchFamily="34" charset="0"/>
                <a:cs typeface="Arial" panose="020B0604020202020204" pitchFamily="34" charset="0"/>
              </a:rPr>
              <a:t>1120:</a:t>
            </a:r>
            <a:r>
              <a:rPr lang="en-US" b="1" dirty="0">
                <a:solidFill>
                  <a:srgbClr val="002060"/>
                </a:solidFill>
                <a:latin typeface="Arial" panose="020B0604020202020204" pitchFamily="34" charset="0"/>
                <a:cs typeface="Arial" panose="020B0604020202020204" pitchFamily="34" charset="0"/>
              </a:rPr>
              <a:t> Hazardous Work Processes *</a:t>
            </a:r>
          </a:p>
          <a:p>
            <a:pPr marL="855663" indent="-855663">
              <a:buNone/>
            </a:pPr>
            <a:r>
              <a:rPr lang="en-US" b="1" i="1" dirty="0">
                <a:solidFill>
                  <a:srgbClr val="002060"/>
                </a:solidFill>
                <a:latin typeface="Arial" panose="020B0604020202020204" pitchFamily="34" charset="0"/>
                <a:cs typeface="Arial" panose="020B0604020202020204" pitchFamily="34" charset="0"/>
              </a:rPr>
              <a:t>1140:</a:t>
            </a:r>
            <a:r>
              <a:rPr lang="en-US" b="1" dirty="0">
                <a:solidFill>
                  <a:srgbClr val="002060"/>
                </a:solidFill>
                <a:latin typeface="Arial" panose="020B0604020202020204" pitchFamily="34" charset="0"/>
                <a:cs typeface="Arial" panose="020B0604020202020204" pitchFamily="34" charset="0"/>
              </a:rPr>
              <a:t> Explosives *</a:t>
            </a:r>
          </a:p>
          <a:p>
            <a:pPr marL="855663" indent="-855663">
              <a:buNone/>
            </a:pPr>
            <a:r>
              <a:rPr lang="en-US" b="1" i="1" dirty="0">
                <a:solidFill>
                  <a:srgbClr val="002060"/>
                </a:solidFill>
                <a:latin typeface="Arial" panose="020B0604020202020204" pitchFamily="34" charset="0"/>
                <a:cs typeface="Arial" panose="020B0604020202020204" pitchFamily="34" charset="0"/>
              </a:rPr>
              <a:t>1150: </a:t>
            </a:r>
            <a:r>
              <a:rPr lang="en-US" b="1" dirty="0">
                <a:solidFill>
                  <a:srgbClr val="002060"/>
                </a:solidFill>
                <a:latin typeface="Arial" panose="020B0604020202020204" pitchFamily="34" charset="0"/>
                <a:cs typeface="Arial" panose="020B0604020202020204" pitchFamily="34" charset="0"/>
              </a:rPr>
              <a:t>Materials Handling &amp; Storage *</a:t>
            </a:r>
          </a:p>
        </p:txBody>
      </p:sp>
      <p:sp>
        <p:nvSpPr>
          <p:cNvPr id="15364" name="WordArt 17"/>
          <p:cNvSpPr>
            <a:spLocks noChangeArrowheads="1" noChangeShapeType="1" noTextEdit="1"/>
          </p:cNvSpPr>
          <p:nvPr/>
        </p:nvSpPr>
        <p:spPr bwMode="auto">
          <a:xfrm rot="5400000">
            <a:off x="-514350" y="2838450"/>
            <a:ext cx="5410200"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PH" sz="3600" kern="10">
                <a:gradFill rotWithShape="1">
                  <a:gsLst>
                    <a:gs pos="0">
                      <a:srgbClr val="00FF00"/>
                    </a:gs>
                    <a:gs pos="100000">
                      <a:srgbClr val="00CCFF"/>
                    </a:gs>
                  </a:gsLst>
                  <a:lin ang="0" scaled="1"/>
                </a:gradFill>
                <a:effectLst>
                  <a:outerShdw dist="99190" dir="7788334" algn="ctr" rotWithShape="0">
                    <a:srgbClr val="000080"/>
                  </a:outerShdw>
                </a:effectLst>
                <a:latin typeface="Arial Black" panose="020B0A04020102020204" pitchFamily="34" charset="0"/>
              </a:rPr>
              <a:t>OSHS Rules</a:t>
            </a:r>
          </a:p>
        </p:txBody>
      </p:sp>
    </p:spTree>
    <p:extLst>
      <p:ext uri="{BB962C8B-B14F-4D97-AF65-F5344CB8AC3E}">
        <p14:creationId xmlns:p14="http://schemas.microsoft.com/office/powerpoint/2010/main" val="717502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ChangeArrowheads="1"/>
          </p:cNvSpPr>
          <p:nvPr/>
        </p:nvSpPr>
        <p:spPr bwMode="auto">
          <a:xfrm>
            <a:off x="3505200" y="304800"/>
            <a:ext cx="67818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855663" indent="-8556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1160:</a:t>
            </a:r>
            <a:r>
              <a:rPr lang="en-US" sz="2200" b="1" dirty="0">
                <a:solidFill>
                  <a:srgbClr val="002060"/>
                </a:solidFill>
              </a:rPr>
              <a:t> Boiler</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1170:</a:t>
            </a:r>
            <a:r>
              <a:rPr lang="en-US" sz="2200" b="1" dirty="0">
                <a:solidFill>
                  <a:srgbClr val="002060"/>
                </a:solidFill>
              </a:rPr>
              <a:t> Unfired pressure Vessels</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1200:</a:t>
            </a:r>
            <a:r>
              <a:rPr lang="en-US" sz="2200" b="1" dirty="0">
                <a:solidFill>
                  <a:srgbClr val="002060"/>
                </a:solidFill>
              </a:rPr>
              <a:t> Machine Guarding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1210:</a:t>
            </a:r>
            <a:r>
              <a:rPr lang="en-US" sz="2200" b="1" dirty="0">
                <a:solidFill>
                  <a:srgbClr val="002060"/>
                </a:solidFill>
              </a:rPr>
              <a:t> Electrical Safety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1220:</a:t>
            </a:r>
            <a:r>
              <a:rPr lang="en-US" sz="2200" b="1" dirty="0">
                <a:solidFill>
                  <a:srgbClr val="002060"/>
                </a:solidFill>
              </a:rPr>
              <a:t> Elevators &amp; Related Equipment</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1230:</a:t>
            </a:r>
            <a:r>
              <a:rPr lang="en-US" sz="2200" b="1" dirty="0">
                <a:solidFill>
                  <a:srgbClr val="002060"/>
                </a:solidFill>
              </a:rPr>
              <a:t> Identification of Piping System</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1410:</a:t>
            </a:r>
            <a:r>
              <a:rPr lang="en-US" sz="2200" b="1" dirty="0">
                <a:solidFill>
                  <a:srgbClr val="002060"/>
                </a:solidFill>
              </a:rPr>
              <a:t> Construction Safety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1420: </a:t>
            </a:r>
            <a:r>
              <a:rPr lang="en-US" sz="2200" b="1" dirty="0">
                <a:solidFill>
                  <a:srgbClr val="002060"/>
                </a:solidFill>
              </a:rPr>
              <a:t>Logging</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1940:</a:t>
            </a:r>
            <a:r>
              <a:rPr lang="en-US" sz="2200" b="1" dirty="0">
                <a:solidFill>
                  <a:srgbClr val="002060"/>
                </a:solidFill>
              </a:rPr>
              <a:t> Fire Protection &amp; Control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1950:</a:t>
            </a:r>
            <a:r>
              <a:rPr lang="en-US" sz="2200" b="1" dirty="0">
                <a:solidFill>
                  <a:srgbClr val="002060"/>
                </a:solidFill>
              </a:rPr>
              <a:t> Pesticides &amp; Fertilizers</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1960:</a:t>
            </a:r>
            <a:r>
              <a:rPr lang="en-US" sz="2200" b="1" dirty="0">
                <a:solidFill>
                  <a:srgbClr val="002060"/>
                </a:solidFill>
              </a:rPr>
              <a:t> OH Services *</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1970:</a:t>
            </a:r>
            <a:r>
              <a:rPr lang="en-US" sz="2200" b="1" dirty="0">
                <a:solidFill>
                  <a:srgbClr val="002060"/>
                </a:solidFill>
              </a:rPr>
              <a:t> Fees</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1980:</a:t>
            </a:r>
            <a:r>
              <a:rPr lang="en-US" sz="2200" b="1" dirty="0">
                <a:solidFill>
                  <a:srgbClr val="002060"/>
                </a:solidFill>
              </a:rPr>
              <a:t> Authority of Local Government</a:t>
            </a:r>
          </a:p>
          <a:p>
            <a:pPr eaLnBrk="1" hangingPunct="1">
              <a:spcBef>
                <a:spcPct val="20000"/>
              </a:spcBef>
              <a:buClr>
                <a:schemeClr val="hlink"/>
              </a:buClr>
              <a:buSzPct val="60000"/>
              <a:buFont typeface="Wingdings" panose="05000000000000000000" pitchFamily="2" charset="2"/>
              <a:buNone/>
            </a:pPr>
            <a:r>
              <a:rPr lang="en-US" sz="2200" b="1" i="1" dirty="0">
                <a:solidFill>
                  <a:srgbClr val="002060"/>
                </a:solidFill>
              </a:rPr>
              <a:t>1990:</a:t>
            </a:r>
            <a:r>
              <a:rPr lang="en-US" sz="2200" b="1" dirty="0">
                <a:solidFill>
                  <a:srgbClr val="002060"/>
                </a:solidFill>
              </a:rPr>
              <a:t> Final Provisions</a:t>
            </a:r>
            <a:endParaRPr lang="en-US" sz="2200" dirty="0">
              <a:solidFill>
                <a:srgbClr val="002060"/>
              </a:solidFill>
            </a:endParaRPr>
          </a:p>
        </p:txBody>
      </p:sp>
      <p:sp>
        <p:nvSpPr>
          <p:cNvPr id="16388" name="WordArt 17"/>
          <p:cNvSpPr>
            <a:spLocks noChangeArrowheads="1" noChangeShapeType="1" noTextEdit="1"/>
          </p:cNvSpPr>
          <p:nvPr/>
        </p:nvSpPr>
        <p:spPr bwMode="auto">
          <a:xfrm rot="5400000">
            <a:off x="-209550" y="2838450"/>
            <a:ext cx="5410200" cy="6477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vert="wordArtVert" wrap="none" fromWordArt="1">
            <a:prstTxWarp prst="textWave4">
              <a:avLst>
                <a:gd name="adj1" fmla="val 13005"/>
                <a:gd name="adj2" fmla="val 0"/>
              </a:avLst>
            </a:prstTxWarp>
          </a:bodyPr>
          <a:lstStyle/>
          <a:p>
            <a:pPr algn="ctr" fontAlgn="auto"/>
            <a:r>
              <a:rPr lang="en-PH" sz="3600" kern="10">
                <a:gradFill rotWithShape="1">
                  <a:gsLst>
                    <a:gs pos="0">
                      <a:srgbClr val="00FF00"/>
                    </a:gs>
                    <a:gs pos="100000">
                      <a:srgbClr val="00CCFF"/>
                    </a:gs>
                  </a:gsLst>
                  <a:lin ang="0" scaled="1"/>
                </a:gradFill>
                <a:effectLst>
                  <a:outerShdw dist="99190" dir="7788334" algn="ctr" rotWithShape="0">
                    <a:srgbClr val="000080"/>
                  </a:outerShdw>
                </a:effectLst>
                <a:latin typeface="Arial Black" panose="020B0A04020102020204" pitchFamily="34" charset="0"/>
              </a:rPr>
              <a:t>OSHS Rules</a:t>
            </a:r>
          </a:p>
        </p:txBody>
      </p:sp>
    </p:spTree>
    <p:extLst>
      <p:ext uri="{BB962C8B-B14F-4D97-AF65-F5344CB8AC3E}">
        <p14:creationId xmlns:p14="http://schemas.microsoft.com/office/powerpoint/2010/main" val="4102047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8224" y="1462553"/>
            <a:ext cx="11026588" cy="5180293"/>
          </a:xfrm>
        </p:spPr>
        <p:txBody>
          <a:bodyPr>
            <a:normAutofit/>
          </a:bodyPr>
          <a:lstStyle/>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GENERAL PROVISION:</a:t>
            </a:r>
          </a:p>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1001 : Purpose and Scope:</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(1) The objective of this issuance is to protect every workingman against the dangers of injury, sickness or death through safe and healthful working conditions, thereby assuring the conservation of valuable manpower resources and the prevention of loss or damage to lives and properties, consistent with national development goals and with the State’s commitment for the total development of every worker as a complete human being.</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(2) This Standards shall apply to all places of employment except as otherwise provided in this Standard.</a:t>
            </a:r>
          </a:p>
        </p:txBody>
      </p:sp>
      <p:sp>
        <p:nvSpPr>
          <p:cNvPr id="3"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1000</a:t>
            </a:r>
          </a:p>
        </p:txBody>
      </p:sp>
    </p:spTree>
    <p:extLst>
      <p:ext uri="{BB962C8B-B14F-4D97-AF65-F5344CB8AC3E}">
        <p14:creationId xmlns:p14="http://schemas.microsoft.com/office/powerpoint/2010/main" val="277466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8224" y="1462553"/>
            <a:ext cx="11026588" cy="5180293"/>
          </a:xfrm>
        </p:spPr>
        <p:txBody>
          <a:bodyPr>
            <a:normAutofit/>
          </a:bodyPr>
          <a:lstStyle/>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1005 : Duties of Employers, Workers and other Persons: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PH" b="1" i="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 Each employer covered by the provisions of this Standards shall:</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a:t>
            </a: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 furnish his workers a place of employment free from hazardous conditions that are causing or are likely to cause death, illness or physical harm to his workers;</a:t>
            </a:r>
          </a:p>
          <a:p>
            <a:pPr marL="0" indent="0">
              <a:buNone/>
            </a:pP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b. give complete job safety instructions to all his workers, especially to those entering the job for the first time, including those relating to the familiarization with their work environment, hazards to which the workers are exposed to and steps taken in-case of emergency;</a:t>
            </a:r>
          </a:p>
          <a:p>
            <a:pPr marL="0" indent="0">
              <a:buNone/>
            </a:pP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c. comply with the requirements of this Standards; and</a:t>
            </a:r>
          </a:p>
          <a:p>
            <a:pPr marL="0" indent="0">
              <a:buNone/>
            </a:pPr>
            <a:r>
              <a:rPr lang="en-PH" sz="24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d. use only approved devices and equipment in his workplace.</a:t>
            </a:r>
          </a:p>
        </p:txBody>
      </p:sp>
      <p:sp>
        <p:nvSpPr>
          <p:cNvPr id="3" name="Title 2"/>
          <p:cNvSpPr>
            <a:spLocks noGrp="1"/>
          </p:cNvSpPr>
          <p:nvPr>
            <p:ph type="title"/>
          </p:nvPr>
        </p:nvSpPr>
        <p:spPr>
          <a:xfrm>
            <a:off x="0" y="0"/>
            <a:ext cx="12191999" cy="981635"/>
          </a:xfrm>
        </p:spPr>
        <p:txBody>
          <a:bodyPr/>
          <a:lstStyle/>
          <a:p>
            <a:pPr algn="ctr"/>
            <a:r>
              <a:rPr lang="en-PH" b="1" dirty="0">
                <a:solidFill>
                  <a:srgbClr val="002060"/>
                </a:solidFill>
              </a:rPr>
              <a:t>OSHS RULE 1000</a:t>
            </a:r>
          </a:p>
        </p:txBody>
      </p:sp>
    </p:spTree>
    <p:extLst>
      <p:ext uri="{BB962C8B-B14F-4D97-AF65-F5344CB8AC3E}">
        <p14:creationId xmlns:p14="http://schemas.microsoft.com/office/powerpoint/2010/main" val="2492601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78224" y="1462553"/>
            <a:ext cx="11026588" cy="5180293"/>
          </a:xfrm>
        </p:spPr>
        <p:txBody>
          <a:bodyPr>
            <a:normAutofit fontScale="70000" lnSpcReduction="20000"/>
          </a:bodyPr>
          <a:lstStyle/>
          <a:p>
            <a:pPr marL="0" indent="0">
              <a:buNone/>
            </a:pPr>
            <a:r>
              <a:rPr lang="en-PH" b="1"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1005 : Duties of Employers, Workers and other Persons: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(2) Every worker shall cooperate with the employer in carrying out the provisions of this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Standards. He shall report to his supervisor any work hazard that may be discovered in</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his workplace.</a:t>
            </a:r>
          </a:p>
          <a:p>
            <a:pPr marL="0" indent="0">
              <a:buNone/>
            </a:pPr>
            <a:endPar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(3) Every worker shall make proper use of all safeguards and safety devices furnished in</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accordance with the provisions of this Standards for his protection and that of others, and</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shall follow all instructions given by the employer in compliance with the provisions of this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Standards.</a:t>
            </a:r>
          </a:p>
          <a:p>
            <a:pPr marL="0" indent="0">
              <a:buNone/>
            </a:pPr>
            <a:endPar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 (4) It shall be the duty of any person, including any builder or contractor or enforcement</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agent, who visits, builds, renovates, or installs devices, or conducts business in any</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establishment or workplace, to comply with the provisions of this Standards and all</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regulations of the employer issued there under as well as with other subsequent issuances</a:t>
            </a:r>
          </a:p>
          <a:p>
            <a:pPr marL="0" indent="0">
              <a:buNone/>
            </a:pPr>
            <a:r>
              <a:rPr lang="en-PH"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rPr>
              <a:t>of the Secretary.</a:t>
            </a:r>
          </a:p>
        </p:txBody>
      </p:sp>
      <p:sp>
        <p:nvSpPr>
          <p:cNvPr id="3"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1000</a:t>
            </a:r>
          </a:p>
        </p:txBody>
      </p:sp>
    </p:spTree>
    <p:extLst>
      <p:ext uri="{BB962C8B-B14F-4D97-AF65-F5344CB8AC3E}">
        <p14:creationId xmlns:p14="http://schemas.microsoft.com/office/powerpoint/2010/main" val="3779300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564776" y="1358153"/>
            <a:ext cx="11013142" cy="5105400"/>
          </a:xfrm>
        </p:spPr>
        <p:txBody>
          <a:bodyPr/>
          <a:lstStyle/>
          <a:p>
            <a:pPr marL="609600" indent="-609600">
              <a:buNone/>
            </a:pPr>
            <a:r>
              <a:rPr lang="en-US" sz="3600" b="1" dirty="0">
                <a:solidFill>
                  <a:srgbClr val="FFFF00"/>
                </a:solidFill>
              </a:rPr>
              <a:t> </a:t>
            </a:r>
            <a:r>
              <a:rPr lang="en-PH" sz="3600" b="1" dirty="0">
                <a:solidFill>
                  <a:srgbClr val="002060"/>
                </a:solidFill>
                <a:latin typeface="Arial" panose="020B0604020202020204" pitchFamily="34" charset="0"/>
                <a:cs typeface="Arial" panose="020B0604020202020204" pitchFamily="34" charset="0"/>
              </a:rPr>
              <a:t>RULE 1010: OTHER SAFETY RULES</a:t>
            </a:r>
          </a:p>
          <a:p>
            <a:pPr marL="609600" indent="-609600">
              <a:buNone/>
            </a:pPr>
            <a:endParaRPr lang="en-PH" sz="3600" b="1" dirty="0">
              <a:solidFill>
                <a:srgbClr val="002060"/>
              </a:solidFill>
              <a:latin typeface="Arial" panose="020B0604020202020204" pitchFamily="34" charset="0"/>
              <a:cs typeface="Arial" panose="020B0604020202020204" pitchFamily="34" charset="0"/>
            </a:endParaRPr>
          </a:p>
          <a:p>
            <a:pPr marL="609600" indent="-609600">
              <a:buNone/>
            </a:pPr>
            <a:r>
              <a:rPr lang="en-PH" sz="3600" b="1" dirty="0">
                <a:solidFill>
                  <a:srgbClr val="002060"/>
                </a:solidFill>
                <a:latin typeface="Arial" panose="020B0604020202020204" pitchFamily="34" charset="0"/>
                <a:cs typeface="Arial" panose="020B0604020202020204" pitchFamily="34" charset="0"/>
              </a:rPr>
              <a:t>1011 : Promulgation of Rules</a:t>
            </a:r>
          </a:p>
          <a:p>
            <a:pPr marL="609600" indent="-609600">
              <a:buNone/>
            </a:pPr>
            <a:endParaRPr lang="en-PH" sz="3600" b="1" dirty="0">
              <a:solidFill>
                <a:srgbClr val="002060"/>
              </a:solidFill>
              <a:latin typeface="Arial" panose="020B0604020202020204" pitchFamily="34" charset="0"/>
              <a:cs typeface="Arial" panose="020B0604020202020204" pitchFamily="34" charset="0"/>
            </a:endParaRPr>
          </a:p>
          <a:p>
            <a:pPr marL="609600" indent="-609600">
              <a:buNone/>
            </a:pPr>
            <a:r>
              <a:rPr lang="en-PH" sz="3600" b="1" dirty="0">
                <a:solidFill>
                  <a:srgbClr val="002060"/>
                </a:solidFill>
                <a:latin typeface="Arial" panose="020B0604020202020204" pitchFamily="34" charset="0"/>
                <a:cs typeface="Arial" panose="020B0604020202020204" pitchFamily="34" charset="0"/>
              </a:rPr>
              <a:t>1012 : Special Rules</a:t>
            </a:r>
          </a:p>
          <a:p>
            <a:pPr marL="609600" indent="-609600">
              <a:buNone/>
            </a:pPr>
            <a:endParaRPr lang="en-PH" sz="3600" b="1" dirty="0">
              <a:solidFill>
                <a:srgbClr val="002060"/>
              </a:solidFill>
              <a:latin typeface="Arial" panose="020B0604020202020204" pitchFamily="34" charset="0"/>
              <a:cs typeface="Arial" panose="020B0604020202020204" pitchFamily="34" charset="0"/>
            </a:endParaRPr>
          </a:p>
          <a:p>
            <a:pPr marL="609600" indent="-6096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1010</a:t>
            </a:r>
          </a:p>
        </p:txBody>
      </p:sp>
    </p:spTree>
    <p:extLst>
      <p:ext uri="{BB962C8B-B14F-4D97-AF65-F5344CB8AC3E}">
        <p14:creationId xmlns:p14="http://schemas.microsoft.com/office/powerpoint/2010/main" val="1638368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ox(out)">
                                      <p:cBhvr>
                                        <p:cTn id="12" dur="500"/>
                                        <p:tgtEl>
                                          <p:spTgt spid="5">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ox(out)">
                                      <p:cBhvr>
                                        <p:cTn id="17" dur="500"/>
                                        <p:tgtEl>
                                          <p:spTgt spid="5">
                                            <p:txEl>
                                              <p:pRg st="4" end="4"/>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52282" y="685800"/>
            <a:ext cx="9090212" cy="609600"/>
          </a:xfrm>
          <a:ln>
            <a:solidFill>
              <a:srgbClr val="FF6600"/>
            </a:solidFill>
          </a:ln>
        </p:spPr>
        <p:txBody>
          <a:bodyPr>
            <a:noAutofit/>
          </a:bodyPr>
          <a:lstStyle/>
          <a:p>
            <a:pPr eaLnBrk="1" hangingPunct="1"/>
            <a:r>
              <a:rPr lang="en-US" sz="2800" b="1" dirty="0">
                <a:solidFill>
                  <a:schemeClr val="tx1"/>
                </a:solidFill>
                <a:latin typeface="Arial" panose="020B0604020202020204" pitchFamily="34" charset="0"/>
                <a:cs typeface="Arial" panose="020B0604020202020204" pitchFamily="34" charset="0"/>
              </a:rPr>
              <a:t>ADMINISTRATIVE ORGANIZATION FOR OSH</a:t>
            </a:r>
          </a:p>
        </p:txBody>
      </p:sp>
      <p:sp>
        <p:nvSpPr>
          <p:cNvPr id="25603" name="Rectangle 3"/>
          <p:cNvSpPr>
            <a:spLocks noGrp="1" noChangeArrowheads="1"/>
          </p:cNvSpPr>
          <p:nvPr>
            <p:ph type="body" idx="1"/>
          </p:nvPr>
        </p:nvSpPr>
        <p:spPr/>
        <p:txBody>
          <a:bodyPr>
            <a:normAutofit/>
          </a:bodyPr>
          <a:lstStyle/>
          <a:p>
            <a:pPr eaLnBrk="1" hangingPunct="1"/>
            <a:r>
              <a:rPr lang="en-US" sz="2800" dirty="0">
                <a:latin typeface="Arial" panose="020B0604020202020204" pitchFamily="34" charset="0"/>
                <a:cs typeface="Arial" panose="020B0604020202020204" pitchFamily="34" charset="0"/>
              </a:rPr>
              <a:t>Who carry out the mandate provided for by the LCP with regard to OSH?</a:t>
            </a:r>
          </a:p>
          <a:p>
            <a:pPr lvl="1" eaLnBrk="1" hangingPunct="1"/>
            <a:r>
              <a:rPr lang="en-US" sz="2800" dirty="0">
                <a:latin typeface="Arial" panose="020B0604020202020204" pitchFamily="34" charset="0"/>
                <a:cs typeface="Arial" panose="020B0604020202020204" pitchFamily="34" charset="0"/>
              </a:rPr>
              <a:t>Bureau of  Working Conditions (BWC)</a:t>
            </a:r>
          </a:p>
          <a:p>
            <a:pPr lvl="1" eaLnBrk="1" hangingPunct="1"/>
            <a:r>
              <a:rPr lang="en-US" sz="2800" dirty="0">
                <a:latin typeface="Arial" panose="020B0604020202020204" pitchFamily="34" charset="0"/>
                <a:cs typeface="Arial" panose="020B0604020202020204" pitchFamily="34" charset="0"/>
              </a:rPr>
              <a:t>Employees Compensation Commission(ECC)</a:t>
            </a:r>
          </a:p>
          <a:p>
            <a:pPr lvl="1" eaLnBrk="1" hangingPunct="1"/>
            <a:r>
              <a:rPr lang="en-US" sz="2800" dirty="0">
                <a:latin typeface="Arial" panose="020B0604020202020204" pitchFamily="34" charset="0"/>
                <a:cs typeface="Arial" panose="020B0604020202020204" pitchFamily="34" charset="0"/>
              </a:rPr>
              <a:t>Occupational Safety and Health Center (OSHC) </a:t>
            </a:r>
          </a:p>
          <a:p>
            <a:pPr lvl="1" eaLnBrk="1" hangingPunct="1"/>
            <a:r>
              <a:rPr lang="en-US" sz="2800" dirty="0">
                <a:latin typeface="Arial" panose="020B0604020202020204" pitchFamily="34" charset="0"/>
                <a:cs typeface="Arial" panose="020B0604020202020204" pitchFamily="34" charset="0"/>
              </a:rPr>
              <a:t>DOLE 16 Regional Offices (ROs)</a:t>
            </a:r>
          </a:p>
        </p:txBody>
      </p:sp>
    </p:spTree>
    <p:extLst>
      <p:ext uri="{BB962C8B-B14F-4D97-AF65-F5344CB8AC3E}">
        <p14:creationId xmlns:p14="http://schemas.microsoft.com/office/powerpoint/2010/main" val="2256142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1341120" y="1815353"/>
            <a:ext cx="9509760" cy="4648200"/>
          </a:xfrm>
        </p:spPr>
        <p:txBody>
          <a:bodyPr>
            <a:normAutofit lnSpcReduction="10000"/>
          </a:bodyPr>
          <a:lstStyle/>
          <a:p>
            <a:pPr marL="609600" indent="-609600">
              <a:buNone/>
            </a:pPr>
            <a:r>
              <a:rPr lang="en-US" sz="3600" b="1" dirty="0">
                <a:solidFill>
                  <a:srgbClr val="FFFF00"/>
                </a:solidFill>
              </a:rPr>
              <a:t> </a:t>
            </a:r>
            <a:r>
              <a:rPr lang="en-US" sz="3600" b="1" dirty="0">
                <a:solidFill>
                  <a:srgbClr val="002060"/>
                </a:solidFill>
                <a:latin typeface="Arial" panose="020B0604020202020204" pitchFamily="34" charset="0"/>
                <a:cs typeface="Arial" panose="020B0604020202020204" pitchFamily="34" charset="0"/>
              </a:rPr>
              <a:t>Rule 1020 – Registration</a:t>
            </a:r>
          </a:p>
          <a:p>
            <a:pPr marL="990600" lvl="1" indent="-533400">
              <a:buNone/>
            </a:pPr>
            <a:r>
              <a:rPr lang="en-US" sz="3200" b="1" dirty="0">
                <a:solidFill>
                  <a:srgbClr val="002060"/>
                </a:solidFill>
                <a:latin typeface="Arial" panose="020B0604020202020204" pitchFamily="34" charset="0"/>
                <a:cs typeface="Arial" panose="020B0604020202020204" pitchFamily="34" charset="0"/>
              </a:rPr>
              <a:t>			</a:t>
            </a:r>
            <a:r>
              <a:rPr lang="en-US" sz="2400" b="1" dirty="0">
                <a:solidFill>
                  <a:srgbClr val="002060"/>
                </a:solidFill>
                <a:latin typeface="Arial" panose="020B0604020202020204" pitchFamily="34" charset="0"/>
                <a:cs typeface="Arial" panose="020B0604020202020204" pitchFamily="34" charset="0"/>
              </a:rPr>
              <a:t>Free of charge</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			Valid for the lifetime of the 				           company</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Requirements: </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 		Submission of  accomplished Registration Form.</a:t>
            </a:r>
          </a:p>
          <a:p>
            <a:pPr marL="990600" lvl="1" indent="-533400">
              <a:buNone/>
            </a:pPr>
            <a:r>
              <a:rPr lang="en-US" b="1" dirty="0">
                <a:solidFill>
                  <a:srgbClr val="002060"/>
                </a:solidFill>
                <a:latin typeface="Arial" panose="020B0604020202020204" pitchFamily="34" charset="0"/>
                <a:cs typeface="Arial" panose="020B0604020202020204" pitchFamily="34" charset="0"/>
              </a:rPr>
              <a:t>		Business Permit</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		Lay-out Plan</a:t>
            </a:r>
          </a:p>
          <a:p>
            <a:pPr marL="990600" lvl="1" indent="-533400">
              <a:buNone/>
            </a:pPr>
            <a:r>
              <a:rPr lang="en-US" sz="2400" b="1" dirty="0">
                <a:solidFill>
                  <a:srgbClr val="002060"/>
                </a:solidFill>
                <a:latin typeface="Arial" panose="020B0604020202020204" pitchFamily="34" charset="0"/>
                <a:cs typeface="Arial" panose="020B0604020202020204" pitchFamily="34" charset="0"/>
              </a:rPr>
              <a:t>Reasons for Re-Registration</a:t>
            </a:r>
          </a:p>
          <a:p>
            <a:pPr marL="1752600" lvl="3" indent="-381000">
              <a:lnSpc>
                <a:spcPct val="80000"/>
              </a:lnSpc>
            </a:pPr>
            <a:r>
              <a:rPr lang="en-US" sz="2400" b="1" dirty="0">
                <a:solidFill>
                  <a:srgbClr val="002060"/>
                </a:solidFill>
                <a:latin typeface="Arial" panose="020B0604020202020204" pitchFamily="34" charset="0"/>
                <a:cs typeface="Arial" panose="020B0604020202020204" pitchFamily="34" charset="0"/>
              </a:rPr>
              <a:t>	Change in name, address, owner</a:t>
            </a:r>
          </a:p>
          <a:p>
            <a:pPr marL="1752600" lvl="3" indent="-381000">
              <a:lnSpc>
                <a:spcPct val="80000"/>
              </a:lnSpc>
            </a:pPr>
            <a:r>
              <a:rPr lang="en-US" sz="2400" b="1" dirty="0">
                <a:solidFill>
                  <a:srgbClr val="002060"/>
                </a:solidFill>
                <a:latin typeface="Arial" panose="020B0604020202020204" pitchFamily="34" charset="0"/>
                <a:cs typeface="Arial" panose="020B0604020202020204" pitchFamily="34" charset="0"/>
              </a:rPr>
              <a:t>	Opening after previous closing	</a:t>
            </a:r>
          </a:p>
          <a:p>
            <a:pPr marL="990600" lvl="1" indent="-5334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1020</a:t>
            </a:r>
          </a:p>
        </p:txBody>
      </p:sp>
    </p:spTree>
    <p:extLst>
      <p:ext uri="{BB962C8B-B14F-4D97-AF65-F5344CB8AC3E}">
        <p14:creationId xmlns:p14="http://schemas.microsoft.com/office/powerpoint/2010/main" val="807512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ox(out)">
                                      <p:cBhvr>
                                        <p:cTn id="27" dur="500"/>
                                        <p:tgtEl>
                                          <p:spTgt spid="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ox(out)">
                                      <p:cBhvr>
                                        <p:cTn id="32" dur="500"/>
                                        <p:tgtEl>
                                          <p:spTgt spid="5">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ox(out)">
                                      <p:cBhvr>
                                        <p:cTn id="37" dur="500"/>
                                        <p:tgtEl>
                                          <p:spTgt spid="5">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ox(out)">
                                      <p:cBhvr>
                                        <p:cTn id="42" dur="500"/>
                                        <p:tgtEl>
                                          <p:spTgt spid="5">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camera.wav"/>
                                        </p:tgtEl>
                                      </p:cMediaNode>
                                    </p:audio>
                                  </p:subTnLst>
                                </p:cTn>
                              </p:par>
                              <p:par>
                                <p:cTn id="43" presetID="4" presetClass="entr" presetSubtype="32" fill="hold" grpId="0" nodeType="withEffect">
                                  <p:stCondLst>
                                    <p:cond delay="0"/>
                                  </p:stCondLst>
                                  <p:childTnLst>
                                    <p:set>
                                      <p:cBhvr>
                                        <p:cTn id="44" dur="1" fill="hold">
                                          <p:stCondLst>
                                            <p:cond delay="0"/>
                                          </p:stCondLst>
                                        </p:cTn>
                                        <p:tgtEl>
                                          <p:spTgt spid="5">
                                            <p:txEl>
                                              <p:pRg st="8" end="8"/>
                                            </p:txEl>
                                          </p:spTgt>
                                        </p:tgtEl>
                                        <p:attrNameLst>
                                          <p:attrName>style.visibility</p:attrName>
                                        </p:attrNameLst>
                                      </p:cBhvr>
                                      <p:to>
                                        <p:strVal val="visible"/>
                                      </p:to>
                                    </p:set>
                                    <p:animEffect transition="in" filter="box(out)">
                                      <p:cBhvr>
                                        <p:cTn id="45" dur="500"/>
                                        <p:tgtEl>
                                          <p:spTgt spid="5">
                                            <p:txEl>
                                              <p:pRg st="8" end="8"/>
                                            </p:txEl>
                                          </p:spTgt>
                                        </p:tgtEl>
                                      </p:cBhvr>
                                    </p:animEffect>
                                  </p:childTnLst>
                                  <p:subTnLst>
                                    <p:audio>
                                      <p:cMediaNode>
                                        <p:cTn display="0" masterRel="sameClick">
                                          <p:stCondLst>
                                            <p:cond evt="begin" delay="0">
                                              <p:tn val="43"/>
                                            </p:cond>
                                          </p:stCondLst>
                                          <p:endCondLst>
                                            <p:cond evt="onStopAudio" delay="0">
                                              <p:tgtEl>
                                                <p:sldTgt/>
                                              </p:tgtEl>
                                            </p:cond>
                                          </p:endCondLst>
                                        </p:cTn>
                                        <p:tgtEl>
                                          <p:sndTgt r:embed="rId3" name="camera.wav"/>
                                        </p:tgtEl>
                                      </p:cMediaNode>
                                    </p:audio>
                                  </p:subTnLst>
                                </p:cTn>
                              </p:par>
                              <p:par>
                                <p:cTn id="46" presetID="4" presetClass="entr" presetSubtype="32" fill="hold" grpId="0" nodeType="withEffect">
                                  <p:stCondLst>
                                    <p:cond delay="0"/>
                                  </p:stCondLst>
                                  <p:childTnLst>
                                    <p:set>
                                      <p:cBhvr>
                                        <p:cTn id="47" dur="1" fill="hold">
                                          <p:stCondLst>
                                            <p:cond delay="0"/>
                                          </p:stCondLst>
                                        </p:cTn>
                                        <p:tgtEl>
                                          <p:spTgt spid="5">
                                            <p:txEl>
                                              <p:pRg st="9" end="9"/>
                                            </p:txEl>
                                          </p:spTgt>
                                        </p:tgtEl>
                                        <p:attrNameLst>
                                          <p:attrName>style.visibility</p:attrName>
                                        </p:attrNameLst>
                                      </p:cBhvr>
                                      <p:to>
                                        <p:strVal val="visible"/>
                                      </p:to>
                                    </p:set>
                                    <p:animEffect transition="in" filter="box(out)">
                                      <p:cBhvr>
                                        <p:cTn id="48" dur="500"/>
                                        <p:tgtEl>
                                          <p:spTgt spid="5">
                                            <p:txEl>
                                              <p:pRg st="9" end="9"/>
                                            </p:txEl>
                                          </p:spTgt>
                                        </p:tgtEl>
                                      </p:cBhvr>
                                    </p:animEffect>
                                  </p:childTnLst>
                                  <p:subTnLst>
                                    <p:audio>
                                      <p:cMediaNode>
                                        <p:cTn display="0" masterRel="sameClick">
                                          <p:stCondLst>
                                            <p:cond evt="begin" delay="0">
                                              <p:tn val="46"/>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ext Box 18"/>
          <p:cNvSpPr>
            <a:spLocks noGrp="1" noChangeArrowheads="1"/>
          </p:cNvSpPr>
          <p:nvPr>
            <p:ph idx="1"/>
          </p:nvPr>
        </p:nvSpPr>
        <p:spPr>
          <a:xfrm>
            <a:off x="1981200" y="1600200"/>
            <a:ext cx="8229600" cy="757130"/>
          </a:xfrm>
        </p:spPr>
        <p:txBody>
          <a:bodyPr>
            <a:spAutoFit/>
          </a:bodyPr>
          <a:lstStyle/>
          <a:p>
            <a:pPr eaLnBrk="1" hangingPunct="1">
              <a:spcBef>
                <a:spcPct val="50000"/>
              </a:spcBef>
            </a:pPr>
            <a:r>
              <a:rPr lang="en-US" sz="2400" b="1" dirty="0">
                <a:latin typeface="Arial" panose="020B0604020202020204" pitchFamily="34" charset="0"/>
                <a:cs typeface="Arial" panose="020B0604020202020204" pitchFamily="34" charset="0"/>
              </a:rPr>
              <a:t>Rule 1030   - Training and Accreditation of  Personnel in </a:t>
            </a:r>
            <a:r>
              <a:rPr lang="en-US" sz="2400" b="1" dirty="0">
                <a:solidFill>
                  <a:srgbClr val="002060"/>
                </a:solidFill>
                <a:latin typeface="Arial" panose="020B0604020202020204" pitchFamily="34" charset="0"/>
                <a:cs typeface="Arial" panose="020B0604020202020204" pitchFamily="34" charset="0"/>
              </a:rPr>
              <a:t>OSH  (Amended by DO  16 s 2001)</a:t>
            </a:r>
          </a:p>
        </p:txBody>
      </p:sp>
      <p:sp>
        <p:nvSpPr>
          <p:cNvPr id="6" name="Rectangle 16"/>
          <p:cNvSpPr txBox="1">
            <a:spLocks noChangeArrowheads="1"/>
          </p:cNvSpPr>
          <p:nvPr/>
        </p:nvSpPr>
        <p:spPr bwMode="auto">
          <a:xfrm>
            <a:off x="1905000" y="2667000"/>
            <a:ext cx="8229600" cy="1066800"/>
          </a:xfrm>
          <a:prstGeom prst="rect">
            <a:avLst/>
          </a:prstGeom>
          <a:noFill/>
          <a:ln w="9525">
            <a:noFill/>
            <a:miter lim="800000"/>
            <a:headEnd/>
            <a:tailEnd/>
          </a:ln>
          <a:effectLst/>
        </p:spPr>
        <p:txBody>
          <a:bodyPr lIns="92075" tIns="46038" rIns="92075" bIns="46038"/>
          <a:lstStyle/>
          <a:p>
            <a:pPr marL="742950" lvl="1" indent="-285750">
              <a:lnSpc>
                <a:spcPct val="80000"/>
              </a:lnSpc>
              <a:spcBef>
                <a:spcPct val="20000"/>
              </a:spcBef>
              <a:defRPr/>
            </a:pPr>
            <a:endParaRPr lang="en-US" sz="1600" b="1" kern="0" dirty="0"/>
          </a:p>
          <a:p>
            <a:pPr marL="742950" lvl="1" indent="-285750">
              <a:lnSpc>
                <a:spcPct val="80000"/>
              </a:lnSpc>
              <a:spcBef>
                <a:spcPct val="20000"/>
              </a:spcBef>
              <a:defRPr/>
            </a:pPr>
            <a:r>
              <a:rPr lang="en-US" sz="2800" b="1" kern="0" dirty="0"/>
              <a:t>- </a:t>
            </a:r>
            <a:r>
              <a:rPr lang="en-US" sz="2800" b="1" kern="0" dirty="0">
                <a:solidFill>
                  <a:srgbClr val="002060"/>
                </a:solidFill>
                <a:latin typeface="Arial Black" pitchFamily="34" charset="0"/>
              </a:rPr>
              <a:t>A full-time safety officer must be duly accredited by DOLE.</a:t>
            </a:r>
          </a:p>
        </p:txBody>
      </p:sp>
      <p:sp>
        <p:nvSpPr>
          <p:cNvPr id="7" name="Text Box 19"/>
          <p:cNvSpPr txBox="1">
            <a:spLocks noChangeArrowheads="1"/>
          </p:cNvSpPr>
          <p:nvPr/>
        </p:nvSpPr>
        <p:spPr bwMode="auto">
          <a:xfrm>
            <a:off x="2380128" y="3808414"/>
            <a:ext cx="7830671"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000" b="1" dirty="0"/>
              <a:t>- </a:t>
            </a:r>
            <a:r>
              <a:rPr lang="en-US" sz="2800" b="1" dirty="0">
                <a:solidFill>
                  <a:srgbClr val="002060"/>
                </a:solidFill>
                <a:latin typeface="Arial Black" panose="020B0A04020102020204" pitchFamily="34" charset="0"/>
              </a:rPr>
              <a:t>All safety officers must complete the               Bureau-prescribed training course prior to their appointment</a:t>
            </a:r>
          </a:p>
        </p:txBody>
      </p:sp>
      <p:sp>
        <p:nvSpPr>
          <p:cNvPr id="8"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1030</a:t>
            </a:r>
          </a:p>
        </p:txBody>
      </p:sp>
    </p:spTree>
    <p:extLst>
      <p:ext uri="{BB962C8B-B14F-4D97-AF65-F5344CB8AC3E}">
        <p14:creationId xmlns:p14="http://schemas.microsoft.com/office/powerpoint/2010/main" val="738241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diamond(in)">
                                      <p:cBhvr>
                                        <p:cTn id="7" dur="2000"/>
                                        <p:tgtEl>
                                          <p:spTgt spid="6">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2034" name="Rectangle 2"/>
          <p:cNvSpPr>
            <a:spLocks noGrp="1" noChangeArrowheads="1"/>
          </p:cNvSpPr>
          <p:nvPr>
            <p:ph type="body" sz="half" idx="1"/>
          </p:nvPr>
        </p:nvSpPr>
        <p:spPr>
          <a:xfrm>
            <a:off x="1828800" y="3639671"/>
            <a:ext cx="5029200" cy="381000"/>
          </a:xfrm>
        </p:spPr>
        <p:txBody>
          <a:bodyPr>
            <a:normAutofit fontScale="92500" lnSpcReduction="10000"/>
          </a:bodyPr>
          <a:lstStyle/>
          <a:p>
            <a:pPr marL="609600" indent="-609600">
              <a:buClr>
                <a:srgbClr val="FFFF66"/>
              </a:buClr>
              <a:buNone/>
            </a:pPr>
            <a:r>
              <a:rPr lang="en-US" sz="2400" dirty="0">
                <a:latin typeface="Tahoma" panose="020B0604030504040204" pitchFamily="34" charset="0"/>
              </a:rPr>
              <a:t>For Non-Hazardous Workplaces:</a:t>
            </a:r>
          </a:p>
        </p:txBody>
      </p:sp>
      <p:graphicFrame>
        <p:nvGraphicFramePr>
          <p:cNvPr id="812151" name="Group 119"/>
          <p:cNvGraphicFramePr>
            <a:graphicFrameLocks noGrp="1"/>
          </p:cNvGraphicFramePr>
          <p:nvPr>
            <p:extLst>
              <p:ext uri="{D42A27DB-BD31-4B8C-83A1-F6EECF244321}">
                <p14:modId xmlns:p14="http://schemas.microsoft.com/office/powerpoint/2010/main" val="970840822"/>
              </p:ext>
            </p:extLst>
          </p:nvPr>
        </p:nvGraphicFramePr>
        <p:xfrm>
          <a:off x="779929" y="4173068"/>
          <a:ext cx="10730753" cy="2362202"/>
        </p:xfrm>
        <a:graphic>
          <a:graphicData uri="http://schemas.openxmlformats.org/drawingml/2006/table">
            <a:tbl>
              <a:tblPr/>
              <a:tblGrid>
                <a:gridCol w="5808569">
                  <a:extLst>
                    <a:ext uri="{9D8B030D-6E8A-4147-A177-3AD203B41FA5}">
                      <a16:colId xmlns:a16="http://schemas.microsoft.com/office/drawing/2014/main" xmlns="" val="20000"/>
                    </a:ext>
                  </a:extLst>
                </a:gridCol>
                <a:gridCol w="4922184">
                  <a:extLst>
                    <a:ext uri="{9D8B030D-6E8A-4147-A177-3AD203B41FA5}">
                      <a16:colId xmlns:a16="http://schemas.microsoft.com/office/drawing/2014/main" xmlns="" val="20001"/>
                    </a:ext>
                  </a:extLst>
                </a:gridCol>
              </a:tblGrid>
              <a:tr h="612422">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dirty="0">
                          <a:ln>
                            <a:noFill/>
                          </a:ln>
                          <a:solidFill>
                            <a:schemeClr val="bg1"/>
                          </a:solidFill>
                          <a:effectLst/>
                          <a:latin typeface="Tahoma" panose="020B0604030504040204" pitchFamily="34" charset="0"/>
                        </a:rPr>
                        <a:t>Number of Workers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chemeClr val="bg1"/>
                          </a:solidFill>
                          <a:effectLst/>
                          <a:latin typeface="Tahoma" panose="020B0604030504040204" pitchFamily="34" charset="0"/>
                        </a:rPr>
                        <a:t>Minimum Number of Safety Officers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1 – 250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060"/>
                          </a:solidFill>
                          <a:effectLst/>
                          <a:latin typeface="Tahoma" panose="020B0604030504040204" pitchFamily="34" charset="0"/>
                        </a:rPr>
                        <a:t>One(1) part-time Safety Officer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1"/>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Tahoma" panose="020B0604030504040204" pitchFamily="34" charset="0"/>
                        </a:rPr>
                        <a:t>251 – 500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060"/>
                          </a:solidFill>
                          <a:effectLst/>
                          <a:latin typeface="Tahoma" panose="020B0604030504040204" pitchFamily="34" charset="0"/>
                        </a:rPr>
                        <a:t>Two (2) part-time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2"/>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501 – 750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One(1)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3"/>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Tahoma" panose="020B0604030504040204" pitchFamily="34" charset="0"/>
                        </a:rPr>
                        <a:t>751 – 1000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Two (2)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4"/>
                  </a:ext>
                </a:extLst>
              </a:tr>
              <a:tr h="349956">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Every additional 500 or fraction thereof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Tahoma" panose="020B0604030504040204" pitchFamily="34" charset="0"/>
                        </a:rPr>
                        <a:t>One (1) additional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5"/>
                  </a:ext>
                </a:extLst>
              </a:tr>
            </a:tbl>
          </a:graphicData>
        </a:graphic>
      </p:graphicFrame>
      <p:graphicFrame>
        <p:nvGraphicFramePr>
          <p:cNvPr id="812149" name="Group 117"/>
          <p:cNvGraphicFramePr>
            <a:graphicFrameLocks noGrp="1"/>
          </p:cNvGraphicFramePr>
          <p:nvPr>
            <p:ph sz="half" idx="2"/>
            <p:extLst>
              <p:ext uri="{D42A27DB-BD31-4B8C-83A1-F6EECF244321}">
                <p14:modId xmlns:p14="http://schemas.microsoft.com/office/powerpoint/2010/main" val="668991586"/>
              </p:ext>
            </p:extLst>
          </p:nvPr>
        </p:nvGraphicFramePr>
        <p:xfrm>
          <a:off x="739588" y="954741"/>
          <a:ext cx="10824882" cy="2459038"/>
        </p:xfrm>
        <a:graphic>
          <a:graphicData uri="http://schemas.openxmlformats.org/drawingml/2006/table">
            <a:tbl>
              <a:tblPr/>
              <a:tblGrid>
                <a:gridCol w="4612341">
                  <a:extLst>
                    <a:ext uri="{9D8B030D-6E8A-4147-A177-3AD203B41FA5}">
                      <a16:colId xmlns:a16="http://schemas.microsoft.com/office/drawing/2014/main" xmlns="" val="20000"/>
                    </a:ext>
                  </a:extLst>
                </a:gridCol>
                <a:gridCol w="3671047">
                  <a:extLst>
                    <a:ext uri="{9D8B030D-6E8A-4147-A177-3AD203B41FA5}">
                      <a16:colId xmlns:a16="http://schemas.microsoft.com/office/drawing/2014/main" xmlns="" val="20001"/>
                    </a:ext>
                  </a:extLst>
                </a:gridCol>
                <a:gridCol w="2541494">
                  <a:extLst>
                    <a:ext uri="{9D8B030D-6E8A-4147-A177-3AD203B41FA5}">
                      <a16:colId xmlns:a16="http://schemas.microsoft.com/office/drawing/2014/main" xmlns="" val="20002"/>
                    </a:ext>
                  </a:extLst>
                </a:gridCol>
              </a:tblGrid>
              <a:tr h="204788">
                <a:tc rowSpan="2">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dirty="0">
                          <a:ln>
                            <a:noFill/>
                          </a:ln>
                          <a:solidFill>
                            <a:schemeClr val="bg1"/>
                          </a:solidFill>
                          <a:effectLst/>
                          <a:latin typeface="Verdana" panose="020B0604030504040204" pitchFamily="34" charset="0"/>
                        </a:rPr>
                        <a:t>Number of Workers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chemeClr val="bg1"/>
                          </a:solidFill>
                          <a:effectLst/>
                          <a:latin typeface="Verdana" panose="020B0604030504040204" pitchFamily="34" charset="0"/>
                        </a:rPr>
                        <a:t>Minimum Number of Safety Officers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en-PH"/>
                    </a:p>
                  </a:txBody>
                  <a:tcPr/>
                </a:tc>
                <a:extLst>
                  <a:ext uri="{0D108BD9-81ED-4DB2-BD59-A6C34878D82A}">
                    <a16:rowId xmlns:a16="http://schemas.microsoft.com/office/drawing/2014/main" xmlns="" val="10000"/>
                  </a:ext>
                </a:extLst>
              </a:tr>
              <a:tr h="206375">
                <a:tc vMerge="1">
                  <a:txBody>
                    <a:bodyPr/>
                    <a:lstStyle/>
                    <a:p>
                      <a:endParaRPr lang="en-PH"/>
                    </a:p>
                  </a:txBody>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chemeClr val="bg1"/>
                          </a:solidFill>
                          <a:effectLst/>
                          <a:latin typeface="Verdana" panose="020B0604030504040204" pitchFamily="34" charset="0"/>
                        </a:rPr>
                        <a:t>Hazardous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bg1"/>
                          </a:solidFill>
                          <a:effectLst/>
                          <a:latin typeface="Verdana" panose="020B0604030504040204" pitchFamily="34" charset="0"/>
                        </a:rPr>
                        <a:t>Highly Hazardous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1"/>
                  </a:ext>
                </a:extLst>
              </a:tr>
              <a:tr h="307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1 - 50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part-time Safety Officer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2"/>
                  </a:ext>
                </a:extLst>
              </a:tr>
              <a:tr h="180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51 - 200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FT &amp; 1 PT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3"/>
                  </a:ext>
                </a:extLst>
              </a:tr>
              <a:tr h="322263">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201 - 250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FT &amp; 1 PT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2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4"/>
                  </a:ext>
                </a:extLst>
              </a:tr>
              <a:tr h="180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251 - 500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2 full-time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2 FT &amp; 1 PT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5"/>
                  </a:ext>
                </a:extLst>
              </a:tr>
              <a:tr h="28892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Every additional 500 or fraction thereof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1 additional FT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1400" b="0" i="0" u="none" strike="noStrike" cap="none" normalizeH="0" baseline="0" dirty="0">
                        <a:ln>
                          <a:noFill/>
                        </a:ln>
                        <a:solidFill>
                          <a:srgbClr val="002060"/>
                        </a:solidFill>
                        <a:effectLst/>
                        <a:latin typeface="Verdan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6"/>
                  </a:ext>
                </a:extLst>
              </a:tr>
              <a:tr h="180975">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a:ln>
                            <a:noFill/>
                          </a:ln>
                          <a:solidFill>
                            <a:srgbClr val="002060"/>
                          </a:solidFill>
                          <a:effectLst/>
                          <a:latin typeface="Verdana" panose="020B0604030504040204" pitchFamily="34" charset="0"/>
                        </a:rPr>
                        <a:t>Every additional 250 or fraction thereof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1400" b="0" i="0" u="none" strike="noStrike" cap="none" normalizeH="0" baseline="0" dirty="0">
                        <a:ln>
                          <a:noFill/>
                        </a:ln>
                        <a:solidFill>
                          <a:srgbClr val="002060"/>
                        </a:solidFill>
                        <a:effectLst/>
                        <a:latin typeface="Verdan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400" b="0" i="0" u="none" strike="noStrike" cap="none" normalizeH="0" baseline="0" dirty="0">
                          <a:ln>
                            <a:noFill/>
                          </a:ln>
                          <a:solidFill>
                            <a:srgbClr val="002060"/>
                          </a:solidFill>
                          <a:effectLst/>
                          <a:latin typeface="Verdana" panose="020B0604030504040204" pitchFamily="34" charset="0"/>
                        </a:rPr>
                        <a:t>1 additional FT SO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7"/>
                  </a:ext>
                </a:extLst>
              </a:tr>
            </a:tbl>
          </a:graphicData>
        </a:graphic>
      </p:graphicFrame>
      <p:sp>
        <p:nvSpPr>
          <p:cNvPr id="812129" name="Rectangle 97"/>
          <p:cNvSpPr>
            <a:spLocks noChangeArrowheads="1"/>
          </p:cNvSpPr>
          <p:nvPr/>
        </p:nvSpPr>
        <p:spPr bwMode="auto">
          <a:xfrm>
            <a:off x="1828800" y="197224"/>
            <a:ext cx="38655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defRPr kumimoji="1" sz="2400">
                <a:solidFill>
                  <a:schemeClr val="tx1"/>
                </a:solidFill>
                <a:latin typeface="Arial" panose="020B0604020202020204" pitchFamily="34" charset="0"/>
              </a:defRPr>
            </a:lvl1pPr>
            <a:lvl2pPr marL="1371600">
              <a:spcBef>
                <a:spcPct val="0"/>
              </a:spcBef>
              <a:defRPr kumimoji="1" sz="2400">
                <a:solidFill>
                  <a:schemeClr val="tx1"/>
                </a:solidFill>
                <a:latin typeface="Times New Roman" panose="02020603050405020304" pitchFamily="18" charset="0"/>
              </a:defRPr>
            </a:lvl2pPr>
            <a:lvl3pPr marL="1485900">
              <a:spcBef>
                <a:spcPct val="0"/>
              </a:spcBef>
              <a:defRPr kumimoji="1" sz="2400">
                <a:solidFill>
                  <a:schemeClr val="tx1"/>
                </a:solidFill>
                <a:latin typeface="Times New Roman" panose="02020603050405020304" pitchFamily="18" charset="0"/>
              </a:defRPr>
            </a:lvl3pPr>
            <a:lvl4pPr marL="1600200">
              <a:spcBef>
                <a:spcPct val="0"/>
              </a:spcBef>
              <a:defRPr kumimoji="1" sz="2400">
                <a:solidFill>
                  <a:schemeClr val="tx1"/>
                </a:solidFill>
                <a:latin typeface="Times New Roman" panose="02020603050405020304" pitchFamily="18" charset="0"/>
              </a:defRPr>
            </a:lvl4pPr>
            <a:lvl5pPr>
              <a:spcBef>
                <a:spcPct val="0"/>
              </a:spcBef>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spcBef>
                <a:spcPct val="20000"/>
              </a:spcBef>
              <a:buClr>
                <a:srgbClr val="0066CC"/>
              </a:buClr>
              <a:buFont typeface="Wingdings" panose="05000000000000000000" pitchFamily="2" charset="2"/>
              <a:buNone/>
            </a:pPr>
            <a:r>
              <a:rPr kumimoji="0" lang="en-US" dirty="0">
                <a:solidFill>
                  <a:schemeClr val="tx2"/>
                </a:solidFill>
                <a:latin typeface="Tahoma" panose="020B0604030504040204" pitchFamily="34" charset="0"/>
              </a:rPr>
              <a:t>For Hazardous Workplaces:</a:t>
            </a:r>
            <a:endParaRPr kumimoji="0" lang="en-US" dirty="0">
              <a:solidFill>
                <a:schemeClr val="bg1"/>
              </a:solidFill>
              <a:latin typeface="Tahoma" panose="020B0604030504040204" pitchFamily="34" charset="0"/>
            </a:endParaRPr>
          </a:p>
        </p:txBody>
      </p:sp>
      <p:sp>
        <p:nvSpPr>
          <p:cNvPr id="6" name="Title 2"/>
          <p:cNvSpPr>
            <a:spLocks noGrp="1"/>
          </p:cNvSpPr>
          <p:nvPr>
            <p:ph type="title"/>
          </p:nvPr>
        </p:nvSpPr>
        <p:spPr>
          <a:xfrm>
            <a:off x="5029201" y="-64994"/>
            <a:ext cx="7162799" cy="981635"/>
          </a:xfrm>
        </p:spPr>
        <p:txBody>
          <a:bodyPr/>
          <a:lstStyle/>
          <a:p>
            <a:pPr algn="ctr"/>
            <a:r>
              <a:rPr lang="en-PH" b="1" dirty="0">
                <a:solidFill>
                  <a:srgbClr val="002060"/>
                </a:solidFill>
              </a:rPr>
              <a:t>OSHS RULE 1030</a:t>
            </a:r>
          </a:p>
        </p:txBody>
      </p:sp>
    </p:spTree>
    <p:extLst>
      <p:ext uri="{BB962C8B-B14F-4D97-AF65-F5344CB8AC3E}">
        <p14:creationId xmlns:p14="http://schemas.microsoft.com/office/powerpoint/2010/main" val="410563881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812034">
                                            <p:txEl>
                                              <p:pRg st="0" end="0"/>
                                            </p:txEl>
                                          </p:spTgt>
                                        </p:tgtEl>
                                        <p:attrNameLst>
                                          <p:attrName>style.visibility</p:attrName>
                                        </p:attrNameLst>
                                      </p:cBhvr>
                                      <p:to>
                                        <p:strVal val="visible"/>
                                      </p:to>
                                    </p:set>
                                    <p:animEffect transition="in" filter="dissolve">
                                      <p:cBhvr>
                                        <p:cTn id="7" dur="500"/>
                                        <p:tgtEl>
                                          <p:spTgt spid="81203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12151"/>
                                        </p:tgtEl>
                                        <p:attrNameLst>
                                          <p:attrName>style.visibility</p:attrName>
                                        </p:attrNameLst>
                                      </p:cBhvr>
                                      <p:to>
                                        <p:strVal val="visible"/>
                                      </p:to>
                                    </p:set>
                                    <p:animEffect transition="in" filter="dissolve">
                                      <p:cBhvr>
                                        <p:cTn id="10" dur="500"/>
                                        <p:tgtEl>
                                          <p:spTgt spid="812151"/>
                                        </p:tgtEl>
                                      </p:cBhvr>
                                    </p:animEffect>
                                  </p:childTnLst>
                                </p:cTn>
                              </p:par>
                              <p:par>
                                <p:cTn id="11" presetID="9" presetClass="entr" presetSubtype="0" fill="hold" nodeType="withEffect">
                                  <p:stCondLst>
                                    <p:cond delay="0"/>
                                  </p:stCondLst>
                                  <p:childTnLst>
                                    <p:set>
                                      <p:cBhvr>
                                        <p:cTn id="12" dur="1" fill="hold">
                                          <p:stCondLst>
                                            <p:cond delay="0"/>
                                          </p:stCondLst>
                                        </p:cTn>
                                        <p:tgtEl>
                                          <p:spTgt spid="812149"/>
                                        </p:tgtEl>
                                        <p:attrNameLst>
                                          <p:attrName>style.visibility</p:attrName>
                                        </p:attrNameLst>
                                      </p:cBhvr>
                                      <p:to>
                                        <p:strVal val="visible"/>
                                      </p:to>
                                    </p:set>
                                    <p:animEffect transition="in" filter="dissolve">
                                      <p:cBhvr>
                                        <p:cTn id="13" dur="500"/>
                                        <p:tgtEl>
                                          <p:spTgt spid="81214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12129"/>
                                        </p:tgtEl>
                                        <p:attrNameLst>
                                          <p:attrName>style.visibility</p:attrName>
                                        </p:attrNameLst>
                                      </p:cBhvr>
                                      <p:to>
                                        <p:strVal val="visible"/>
                                      </p:to>
                                    </p:set>
                                    <p:animEffect transition="in" filter="dissolve">
                                      <p:cBhvr>
                                        <p:cTn id="16" dur="500"/>
                                        <p:tgtEl>
                                          <p:spTgt spid="812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2034" grpId="0" build="p" autoUpdateAnimBg="0" advAuto="0"/>
      <p:bldP spid="812129"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a:bodyPr>
          <a:lstStyle/>
          <a:p>
            <a:pPr marL="609600" indent="-609600">
              <a:buNone/>
            </a:pPr>
            <a:r>
              <a:rPr lang="en-US" sz="3600" b="1" dirty="0">
                <a:solidFill>
                  <a:srgbClr val="002060"/>
                </a:solidFill>
              </a:rPr>
              <a:t> </a:t>
            </a:r>
            <a:r>
              <a:rPr lang="en-PH" sz="3600" b="1" dirty="0">
                <a:solidFill>
                  <a:srgbClr val="002060"/>
                </a:solidFill>
                <a:latin typeface="Arial" panose="020B0604020202020204" pitchFamily="34" charset="0"/>
                <a:ea typeface="Arial Unicode MS" panose="020B0604020202020204" pitchFamily="34" charset="-128"/>
                <a:cs typeface="Arial" panose="020B0604020202020204" pitchFamily="34" charset="0"/>
              </a:rPr>
              <a:t>RULE 1040:HEALTH AND SAFETY COMMITTEE</a:t>
            </a:r>
          </a:p>
          <a:p>
            <a:pPr marL="609600" indent="-609600">
              <a:buNone/>
            </a:pPr>
            <a:r>
              <a:rPr lang="en-PH" sz="3200" b="1" dirty="0">
                <a:solidFill>
                  <a:srgbClr val="002060"/>
                </a:solidFill>
                <a:latin typeface="Arial" panose="020B0604020202020204" pitchFamily="34" charset="0"/>
                <a:ea typeface="Arial Unicode MS" panose="020B0604020202020204" pitchFamily="34" charset="-128"/>
                <a:cs typeface="Arial" panose="020B0604020202020204" pitchFamily="34" charset="0"/>
              </a:rPr>
              <a:t>1041  : General Requirements:</a:t>
            </a:r>
          </a:p>
          <a:p>
            <a:pPr marL="609600" indent="-609600">
              <a:buNone/>
            </a:pPr>
            <a:r>
              <a:rPr lang="en-PH" sz="3200" dirty="0">
                <a:solidFill>
                  <a:srgbClr val="002060"/>
                </a:solidFill>
                <a:latin typeface="Arial" panose="020B0604020202020204" pitchFamily="34" charset="0"/>
                <a:ea typeface="Arial Unicode MS" panose="020B0604020202020204" pitchFamily="34" charset="-128"/>
                <a:cs typeface="Arial" panose="020B0604020202020204" pitchFamily="34" charset="0"/>
              </a:rPr>
              <a:t>In every place of employment, a health and safety committee shall be organized within sixty (60) days after this Standards takes effect and for new establishments within one (1) month from the date the business starts operating. In both cases the Committee shall reorganize every January of the following year.</a:t>
            </a:r>
            <a:endParaRPr lang="en-US" sz="3200" dirty="0">
              <a:solidFill>
                <a:srgbClr val="002060"/>
              </a:solidFill>
              <a:latin typeface="Arial" panose="020B0604020202020204" pitchFamily="34" charset="0"/>
              <a:ea typeface="Arial Unicode MS" panose="020B0604020202020204" pitchFamily="34" charset="-128"/>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1040</a:t>
            </a:r>
          </a:p>
        </p:txBody>
      </p:sp>
    </p:spTree>
    <p:extLst>
      <p:ext uri="{BB962C8B-B14F-4D97-AF65-F5344CB8AC3E}">
        <p14:creationId xmlns:p14="http://schemas.microsoft.com/office/powerpoint/2010/main" val="150317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795887" name="Group 239"/>
          <p:cNvGraphicFramePr>
            <a:graphicFrameLocks noGrp="1"/>
          </p:cNvGraphicFramePr>
          <p:nvPr>
            <p:ph/>
            <p:extLst/>
          </p:nvPr>
        </p:nvGraphicFramePr>
        <p:xfrm>
          <a:off x="860611" y="847164"/>
          <a:ext cx="10609729" cy="5715000"/>
        </p:xfrm>
        <a:graphic>
          <a:graphicData uri="http://schemas.openxmlformats.org/drawingml/2006/table">
            <a:tbl>
              <a:tblPr/>
              <a:tblGrid>
                <a:gridCol w="1033441">
                  <a:extLst>
                    <a:ext uri="{9D8B030D-6E8A-4147-A177-3AD203B41FA5}">
                      <a16:colId xmlns:a16="http://schemas.microsoft.com/office/drawing/2014/main" xmlns="" val="20000"/>
                    </a:ext>
                  </a:extLst>
                </a:gridCol>
                <a:gridCol w="843426">
                  <a:extLst>
                    <a:ext uri="{9D8B030D-6E8A-4147-A177-3AD203B41FA5}">
                      <a16:colId xmlns:a16="http://schemas.microsoft.com/office/drawing/2014/main" xmlns="" val="20001"/>
                    </a:ext>
                  </a:extLst>
                </a:gridCol>
                <a:gridCol w="1502657">
                  <a:extLst>
                    <a:ext uri="{9D8B030D-6E8A-4147-A177-3AD203B41FA5}">
                      <a16:colId xmlns:a16="http://schemas.microsoft.com/office/drawing/2014/main" xmlns="" val="20002"/>
                    </a:ext>
                  </a:extLst>
                </a:gridCol>
                <a:gridCol w="2018407">
                  <a:extLst>
                    <a:ext uri="{9D8B030D-6E8A-4147-A177-3AD203B41FA5}">
                      <a16:colId xmlns:a16="http://schemas.microsoft.com/office/drawing/2014/main" xmlns="" val="20003"/>
                    </a:ext>
                  </a:extLst>
                </a:gridCol>
                <a:gridCol w="3164306">
                  <a:extLst>
                    <a:ext uri="{9D8B030D-6E8A-4147-A177-3AD203B41FA5}">
                      <a16:colId xmlns:a16="http://schemas.microsoft.com/office/drawing/2014/main" xmlns="" val="20004"/>
                    </a:ext>
                  </a:extLst>
                </a:gridCol>
                <a:gridCol w="2047492">
                  <a:extLst>
                    <a:ext uri="{9D8B030D-6E8A-4147-A177-3AD203B41FA5}">
                      <a16:colId xmlns:a16="http://schemas.microsoft.com/office/drawing/2014/main" xmlns="" val="20005"/>
                    </a:ext>
                  </a:extLst>
                </a:gridCol>
              </a:tblGrid>
              <a:tr h="645965">
                <a:tc rowSpan="2">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Rule</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rowSpan="2">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Type</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rowSpan="2">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Number of Workers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gridSpan="3">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2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COMPOSITION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hMerge="1">
                  <a:txBody>
                    <a:bodyPr/>
                    <a:lstStyle/>
                    <a:p>
                      <a:endParaRPr lang="en-PH"/>
                    </a:p>
                  </a:txBody>
                  <a:tcPr/>
                </a:tc>
                <a:tc hMerge="1">
                  <a:txBody>
                    <a:bodyPr/>
                    <a:lstStyle/>
                    <a:p>
                      <a:endParaRPr lang="en-PH"/>
                    </a:p>
                  </a:txBody>
                  <a:tcPr/>
                </a:tc>
                <a:extLst>
                  <a:ext uri="{0D108BD9-81ED-4DB2-BD59-A6C34878D82A}">
                    <a16:rowId xmlns:a16="http://schemas.microsoft.com/office/drawing/2014/main" xmlns="" val="10000"/>
                  </a:ext>
                </a:extLst>
              </a:tr>
              <a:tr h="464288">
                <a:tc vMerge="1">
                  <a:txBody>
                    <a:bodyPr/>
                    <a:lstStyle/>
                    <a:p>
                      <a:endParaRPr lang="en-PH"/>
                    </a:p>
                  </a:txBody>
                  <a:tcPr/>
                </a:tc>
                <a:tc vMerge="1">
                  <a:txBody>
                    <a:bodyPr/>
                    <a:lstStyle/>
                    <a:p>
                      <a:endParaRPr lang="en-PH"/>
                    </a:p>
                  </a:txBody>
                  <a:tcPr/>
                </a:tc>
                <a:tc vMerge="1">
                  <a:txBody>
                    <a:bodyPr/>
                    <a:lstStyle/>
                    <a:p>
                      <a:endParaRPr lang="en-PH"/>
                    </a:p>
                  </a:txBody>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CHAIRMAN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MEMBERS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SECRETARY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1"/>
                  </a:ext>
                </a:extLst>
              </a:tr>
              <a:tr h="975677">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A</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401 up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 or authorized representative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8275" indent="-168275">
                        <a:spcBef>
                          <a:spcPct val="20000"/>
                        </a:spcBef>
                        <a:buClr>
                          <a:schemeClr val="hlink"/>
                        </a:buClr>
                        <a:defRPr sz="2800">
                          <a:solidFill>
                            <a:schemeClr val="tx1"/>
                          </a:solidFill>
                          <a:latin typeface="Arial Black" panose="020B0A04020102020204" pitchFamily="34" charset="0"/>
                        </a:defRPr>
                      </a:lvl1pPr>
                      <a:lvl2pPr marL="750888"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8275" marR="0" lvl="0" indent="-168275"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 dept. heads</a:t>
                      </a:r>
                    </a:p>
                    <a:p>
                      <a:pPr marL="168275" marR="0" lvl="0" indent="-168275" algn="l" defTabSz="914400" rtl="0" eaLnBrk="0" fontAlgn="base" latinLnBrk="0" hangingPunct="0">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4 workers (union member)</a:t>
                      </a:r>
                    </a:p>
                    <a:p>
                      <a:pPr marL="168275" marR="0" lvl="0" indent="-168275" algn="l" defTabSz="914400" rtl="0" eaLnBrk="0" fontAlgn="base" latinLnBrk="0" hangingPunct="0">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company </a:t>
                      </a:r>
                      <a:r>
                        <a:rPr kumimoji="1" lang="en-US" sz="1200" b="0" i="0" u="none" strike="noStrike" cap="none" normalizeH="0" baseline="0" dirty="0" smtClean="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physician</a:t>
                      </a: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2"/>
                  </a:ext>
                </a:extLst>
              </a:tr>
              <a:tr h="977920">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1042.02</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B</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201 – 400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 or authorized representative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just"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 supervisor</a:t>
                      </a:r>
                    </a:p>
                    <a:p>
                      <a:pPr marL="169863" marR="0" lvl="0" indent="-169863" algn="just"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physician or nurse</a:t>
                      </a:r>
                    </a:p>
                    <a:p>
                      <a:pPr marL="169863" marR="0" lvl="0" indent="-169863" algn="just"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3 workers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3"/>
                  </a:ext>
                </a:extLst>
              </a:tr>
              <a:tr h="975677">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1042.03</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C</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100 – 200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 or authorized representative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 foreman</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3 workers</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Nurse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4"/>
                  </a:ext>
                </a:extLst>
              </a:tr>
              <a:tr h="977920">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&lt;100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400050" indent="-285750">
                        <a:spcBef>
                          <a:spcPct val="20000"/>
                        </a:spcBef>
                        <a:buClr>
                          <a:schemeClr val="folHlink"/>
                        </a:buClr>
                        <a:defRPr sz="2400">
                          <a:solidFill>
                            <a:schemeClr val="tx1"/>
                          </a:solidFill>
                          <a:latin typeface="Arial Black" panose="020B0A04020102020204" pitchFamily="34" charset="0"/>
                        </a:defRPr>
                      </a:lvl2pPr>
                      <a:lvl3pPr marL="74295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a:t>
                      </a:r>
                    </a:p>
                  </a:txBody>
                  <a:tcP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 foreman</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3 workers</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Nurse or first AIDER</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endPar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endParaRPr>
                    </a:p>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5"/>
                  </a:ext>
                </a:extLst>
              </a:tr>
              <a:tr h="697553">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1042.05</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E</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JOINT COM</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Manager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169863" indent="-169863">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 supervisors from diff. firms</a:t>
                      </a:r>
                    </a:p>
                    <a:p>
                      <a:pPr marL="169863" marR="0" lvl="0" indent="-169863" algn="l" defTabSz="914400" rtl="0" eaLnBrk="1" fontAlgn="base" latinLnBrk="0" hangingPunct="1">
                        <a:lnSpc>
                          <a:spcPct val="100000"/>
                        </a:lnSpc>
                        <a:spcBef>
                          <a:spcPct val="0"/>
                        </a:spcBef>
                        <a:spcAft>
                          <a:spcPct val="0"/>
                        </a:spcAft>
                        <a:buClrTx/>
                        <a:buSzTx/>
                        <a:buFontTx/>
                        <a:buChar char="•"/>
                        <a:tabLst/>
                      </a:pPr>
                      <a:r>
                        <a:rPr kumimoji="1" lang="en-US" sz="1200" b="0" i="0" u="none" strike="noStrike" cap="none" normalizeH="0" baseline="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2 workers from diff. firms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tc>
                  <a:txBody>
                    <a:bodyPr/>
                    <a:lstStyle>
                      <a:lvl1pPr marL="342900" indent="-342900">
                        <a:spcBef>
                          <a:spcPct val="20000"/>
                        </a:spcBef>
                        <a:buClr>
                          <a:schemeClr val="hlink"/>
                        </a:buClr>
                        <a:defRPr sz="2800">
                          <a:solidFill>
                            <a:schemeClr val="tx1"/>
                          </a:solidFill>
                          <a:latin typeface="Arial Black" panose="020B0A04020102020204" pitchFamily="34" charset="0"/>
                        </a:defRPr>
                      </a:lvl1pPr>
                      <a:lvl2pPr marL="742950" indent="-285750">
                        <a:spcBef>
                          <a:spcPct val="20000"/>
                        </a:spcBef>
                        <a:buClr>
                          <a:schemeClr val="folHlink"/>
                        </a:buClr>
                        <a:defRPr sz="2400">
                          <a:solidFill>
                            <a:schemeClr val="tx1"/>
                          </a:solidFill>
                          <a:latin typeface="Arial Black" panose="020B0A04020102020204" pitchFamily="34" charset="0"/>
                        </a:defRPr>
                      </a:lvl2pPr>
                      <a:lvl3pPr marL="1143000" indent="-228600">
                        <a:spcBef>
                          <a:spcPct val="20000"/>
                        </a:spcBef>
                        <a:defRPr sz="2000">
                          <a:solidFill>
                            <a:schemeClr val="tx1"/>
                          </a:solidFill>
                          <a:latin typeface="Arial Black" panose="020B0A04020102020204" pitchFamily="34" charset="0"/>
                        </a:defRPr>
                      </a:lvl3pPr>
                      <a:lvl4pPr marL="1600200" indent="-228600">
                        <a:spcBef>
                          <a:spcPct val="20000"/>
                        </a:spcBef>
                        <a:buFont typeface="Times New Roman" panose="02020603050405020304" pitchFamily="18" charset="0"/>
                        <a:defRPr>
                          <a:solidFill>
                            <a:schemeClr val="tx1"/>
                          </a:solidFill>
                          <a:latin typeface="Arial Black" panose="020B0A04020102020204" pitchFamily="34" charset="0"/>
                        </a:defRPr>
                      </a:lvl4pPr>
                      <a:lvl5pPr marL="2057400" indent="-228600">
                        <a:spcBef>
                          <a:spcPct val="20000"/>
                        </a:spcBef>
                        <a:buFont typeface="Times New Roman" panose="02020603050405020304" pitchFamily="18" charset="0"/>
                        <a:defRPr>
                          <a:solidFill>
                            <a:schemeClr val="tx1"/>
                          </a:solidFill>
                          <a:latin typeface="Arial Black" panose="020B0A04020102020204" pitchFamily="34" charset="0"/>
                        </a:defRPr>
                      </a:lvl5pPr>
                      <a:lvl6pPr marL="25146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marL="29718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marL="34290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marL="3886200" indent="-228600"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1" lang="en-US" sz="1200" b="0" i="0" u="none" strike="noStrike" cap="none" normalizeH="0" baseline="0" dirty="0">
                          <a:ln>
                            <a:noFill/>
                          </a:ln>
                          <a:solidFill>
                            <a:srgbClr val="002060"/>
                          </a:solidFill>
                          <a:effectLst/>
                          <a:latin typeface="Verdana" panose="020B0604030504040204" pitchFamily="34" charset="0"/>
                          <a:ea typeface="Times New Roman" panose="02020603050405020304" pitchFamily="18" charset="0"/>
                          <a:cs typeface="Arial" panose="020B0604020202020204" pitchFamily="34" charset="0"/>
                        </a:rPr>
                        <a:t>Safety Officer</a:t>
                      </a:r>
                    </a:p>
                  </a:txBody>
                  <a:tcPr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CC"/>
                    </a:solidFill>
                  </a:tcPr>
                </a:tc>
                <a:extLst>
                  <a:ext uri="{0D108BD9-81ED-4DB2-BD59-A6C34878D82A}">
                    <a16:rowId xmlns:a16="http://schemas.microsoft.com/office/drawing/2014/main" xmlns="" val="10006"/>
                  </a:ext>
                </a:extLst>
              </a:tr>
            </a:tbl>
          </a:graphicData>
        </a:graphic>
      </p:graphicFrame>
      <p:sp>
        <p:nvSpPr>
          <p:cNvPr id="795776" name="Rectangle 128"/>
          <p:cNvSpPr>
            <a:spLocks noChangeArrowheads="1"/>
          </p:cNvSpPr>
          <p:nvPr/>
        </p:nvSpPr>
        <p:spPr bwMode="auto">
          <a:xfrm>
            <a:off x="820270" y="197224"/>
            <a:ext cx="10663517" cy="4064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0"/>
              </a:spcBef>
              <a:buClrTx/>
            </a:pPr>
            <a:r>
              <a:rPr lang="en-US" sz="2000" b="1" dirty="0">
                <a:latin typeface="Arial Black" panose="020B0A04020102020204" pitchFamily="34" charset="0"/>
              </a:rPr>
              <a:t>RULE 1042 – Types &amp; Composition of H &amp; S COMMITTEE</a:t>
            </a:r>
          </a:p>
        </p:txBody>
      </p:sp>
    </p:spTree>
    <p:extLst>
      <p:ext uri="{BB962C8B-B14F-4D97-AF65-F5344CB8AC3E}">
        <p14:creationId xmlns:p14="http://schemas.microsoft.com/office/powerpoint/2010/main" val="273161901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795887"/>
                                        </p:tgtEl>
                                        <p:attrNameLst>
                                          <p:attrName>style.visibility</p:attrName>
                                        </p:attrNameLst>
                                      </p:cBhvr>
                                      <p:to>
                                        <p:strVal val="visible"/>
                                      </p:to>
                                    </p:set>
                                    <p:animEffect transition="in" filter="dissolve">
                                      <p:cBhvr>
                                        <p:cTn id="7" dur="500"/>
                                        <p:tgtEl>
                                          <p:spTgt spid="79588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95776"/>
                                        </p:tgtEl>
                                        <p:attrNameLst>
                                          <p:attrName>style.visibility</p:attrName>
                                        </p:attrNameLst>
                                      </p:cBhvr>
                                      <p:to>
                                        <p:strVal val="visible"/>
                                      </p:to>
                                    </p:set>
                                    <p:animEffect transition="in" filter="dissolve">
                                      <p:cBhvr>
                                        <p:cTn id="10" dur="500"/>
                                        <p:tgtEl>
                                          <p:spTgt spid="795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5776"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1"/>
          <p:cNvSpPr>
            <a:spLocks noGrp="1" noChangeArrowheads="1"/>
          </p:cNvSpPr>
          <p:nvPr>
            <p:ph idx="1"/>
          </p:nvPr>
        </p:nvSpPr>
        <p:spPr>
          <a:xfrm>
            <a:off x="1981200" y="1219200"/>
            <a:ext cx="8229600" cy="424732"/>
          </a:xfrm>
        </p:spPr>
        <p:txBody>
          <a:bodyPr>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7"/>
          <p:cNvSpPr>
            <a:spLocks noChangeArrowheads="1"/>
          </p:cNvSpPr>
          <p:nvPr/>
        </p:nvSpPr>
        <p:spPr bwMode="auto">
          <a:xfrm>
            <a:off x="739588" y="1752600"/>
            <a:ext cx="11040035" cy="4594412"/>
          </a:xfrm>
          <a:prstGeom prst="rect">
            <a:avLst/>
          </a:prstGeom>
          <a:noFill/>
          <a:ln w="9525">
            <a:noFill/>
            <a:miter lim="800000"/>
            <a:headEnd/>
            <a:tailEnd/>
          </a:ln>
          <a:effectLst/>
        </p:spPr>
        <p:txBody>
          <a:bodyPr lIns="92075" tIns="46038" rIns="92075" bIns="46038"/>
          <a:lstStyle/>
          <a:p>
            <a:pPr lvl="1">
              <a:spcBef>
                <a:spcPct val="20000"/>
              </a:spcBef>
              <a:buClr>
                <a:schemeClr val="accent2"/>
              </a:buClr>
              <a:defRPr/>
            </a:pPr>
            <a:r>
              <a:rPr lang="en-PH" sz="2400" b="1" dirty="0">
                <a:solidFill>
                  <a:srgbClr val="002060"/>
                </a:solidFill>
                <a:latin typeface="Arial" panose="020B0604020202020204" pitchFamily="34" charset="0"/>
                <a:cs typeface="Arial" panose="020B0604020202020204" pitchFamily="34" charset="0"/>
              </a:rPr>
              <a:t>1048 : Other Types of Health and Safety Organizations</a:t>
            </a:r>
          </a:p>
          <a:p>
            <a:pPr lvl="1">
              <a:spcBef>
                <a:spcPct val="20000"/>
              </a:spcBef>
              <a:buClr>
                <a:schemeClr val="accent2"/>
              </a:buClr>
              <a:defRPr/>
            </a:pPr>
            <a:r>
              <a:rPr lang="en-PH" sz="2000" b="1" dirty="0">
                <a:solidFill>
                  <a:srgbClr val="002060"/>
                </a:solidFill>
                <a:latin typeface="Arial" panose="020B0604020202020204" pitchFamily="34" charset="0"/>
                <a:cs typeface="Arial" panose="020B0604020202020204" pitchFamily="34" charset="0"/>
              </a:rPr>
              <a:t>1048.01: Line Type:</a:t>
            </a:r>
          </a:p>
          <a:p>
            <a:pPr lvl="1">
              <a:spcBef>
                <a:spcPct val="20000"/>
              </a:spcBef>
              <a:buClr>
                <a:schemeClr val="accent2"/>
              </a:buClr>
              <a:defRPr/>
            </a:pPr>
            <a:r>
              <a:rPr lang="en-PH" sz="2000" dirty="0">
                <a:solidFill>
                  <a:srgbClr val="002060"/>
                </a:solidFill>
                <a:latin typeface="Arial" panose="020B0604020202020204" pitchFamily="34" charset="0"/>
                <a:cs typeface="Arial" panose="020B0604020202020204" pitchFamily="34" charset="0"/>
              </a:rPr>
              <a:t>A form of organization where the general manager or head of the establishment directs the health and safety programs and assumes overall responsibility for the safety in the establishment. He in turn delegates the application of health and safety programs to plant personnel occupying line positions.</a:t>
            </a:r>
          </a:p>
          <a:p>
            <a:pPr lvl="1">
              <a:spcBef>
                <a:spcPct val="20000"/>
              </a:spcBef>
              <a:buClr>
                <a:schemeClr val="accent2"/>
              </a:buClr>
              <a:defRPr/>
            </a:pPr>
            <a:r>
              <a:rPr lang="en-PH" sz="2000" b="1" dirty="0">
                <a:solidFill>
                  <a:srgbClr val="002060"/>
                </a:solidFill>
                <a:latin typeface="Arial" panose="020B0604020202020204" pitchFamily="34" charset="0"/>
                <a:cs typeface="Arial" panose="020B0604020202020204" pitchFamily="34" charset="0"/>
              </a:rPr>
              <a:t>1048.02: Staff Type:</a:t>
            </a:r>
          </a:p>
          <a:p>
            <a:pPr lvl="1">
              <a:spcBef>
                <a:spcPct val="20000"/>
              </a:spcBef>
              <a:buClr>
                <a:schemeClr val="accent2"/>
              </a:buClr>
              <a:defRPr/>
            </a:pPr>
            <a:r>
              <a:rPr lang="en-PH" sz="2000" dirty="0">
                <a:solidFill>
                  <a:srgbClr val="002060"/>
                </a:solidFill>
                <a:latin typeface="Arial" panose="020B0604020202020204" pitchFamily="34" charset="0"/>
                <a:cs typeface="Arial" panose="020B0604020202020204" pitchFamily="34" charset="0"/>
              </a:rPr>
              <a:t>Staff safety organization or safety engineer type consists of a line organization with specialized personnel employed to advise and assist management in all matters of safety. Said personnel are responsible to the top executive exercising staff functions, serve all departments in an advisory capacity and supervise the application of the health and safety program in the workplace.</a:t>
            </a:r>
            <a:endParaRPr lang="en-US" sz="2000" dirty="0">
              <a:solidFill>
                <a:srgbClr val="002060"/>
              </a:solidFill>
              <a:latin typeface="Arial" panose="020B0604020202020204" pitchFamily="34" charset="0"/>
              <a:cs typeface="Arial" panose="020B0604020202020204" pitchFamily="34" charset="0"/>
            </a:endParaRPr>
          </a:p>
        </p:txBody>
      </p:sp>
      <p:sp>
        <p:nvSpPr>
          <p:cNvPr id="5"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1040</a:t>
            </a:r>
          </a:p>
        </p:txBody>
      </p:sp>
    </p:spTree>
    <p:extLst>
      <p:ext uri="{BB962C8B-B14F-4D97-AF65-F5344CB8AC3E}">
        <p14:creationId xmlns:p14="http://schemas.microsoft.com/office/powerpoint/2010/main" val="3759148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1"/>
          <p:cNvSpPr>
            <a:spLocks noGrp="1" noChangeArrowheads="1"/>
          </p:cNvSpPr>
          <p:nvPr>
            <p:ph idx="1"/>
          </p:nvPr>
        </p:nvSpPr>
        <p:spPr>
          <a:xfrm>
            <a:off x="1981200" y="1219200"/>
            <a:ext cx="8229600" cy="424732"/>
          </a:xfrm>
        </p:spPr>
        <p:txBody>
          <a:bodyPr>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7"/>
          <p:cNvSpPr>
            <a:spLocks noChangeArrowheads="1"/>
          </p:cNvSpPr>
          <p:nvPr/>
        </p:nvSpPr>
        <p:spPr bwMode="auto">
          <a:xfrm>
            <a:off x="1828799" y="1752600"/>
            <a:ext cx="8928847" cy="4594412"/>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Plans and develops accident prevention program  </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Directs the accident prevention efforts.  </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 Provides necessary assistance to government inspecting authorities</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Initiates and supervises safety trainings for employees</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Develops and maintains a disaster contingency plan  </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Review reports of safety and health inspection, accident investigations</a:t>
            </a:r>
          </a:p>
          <a:p>
            <a:pPr marL="742950" lvl="1" indent="-285750">
              <a:spcBef>
                <a:spcPct val="20000"/>
              </a:spcBef>
              <a:buClr>
                <a:schemeClr val="accent2"/>
              </a:buClr>
              <a:buFont typeface="Wingdings" pitchFamily="2" charset="2"/>
              <a:buChar char="§"/>
              <a:defRPr/>
            </a:pPr>
            <a:r>
              <a:rPr lang="en-US" sz="2400" dirty="0">
                <a:latin typeface="Arial" panose="020B0604020202020204" pitchFamily="34" charset="0"/>
                <a:cs typeface="Arial" panose="020B0604020202020204" pitchFamily="34" charset="0"/>
              </a:rPr>
              <a:t>Initiate and supervise the conduct of brief safety meetings or toolbox meetings everyday.</a:t>
            </a:r>
          </a:p>
        </p:txBody>
      </p:sp>
      <p:sp>
        <p:nvSpPr>
          <p:cNvPr id="5"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1040</a:t>
            </a:r>
          </a:p>
        </p:txBody>
      </p:sp>
    </p:spTree>
    <p:extLst>
      <p:ext uri="{BB962C8B-B14F-4D97-AF65-F5344CB8AC3E}">
        <p14:creationId xmlns:p14="http://schemas.microsoft.com/office/powerpoint/2010/main" val="3254780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checkerboard(across)">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checkerboard(across)">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checkerboard(across)">
                                      <p:cBhvr>
                                        <p:cTn id="32" dur="500"/>
                                        <p:tgtEl>
                                          <p:spTgt spid="6">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checkerboard(across)">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9"/>
          <p:cNvSpPr>
            <a:spLocks noGrp="1" noChangeArrowheads="1"/>
          </p:cNvSpPr>
          <p:nvPr>
            <p:ph idx="1"/>
          </p:nvPr>
        </p:nvSpPr>
        <p:spPr>
          <a:xfrm>
            <a:off x="2317378" y="1204918"/>
            <a:ext cx="6602770" cy="424732"/>
          </a:xfrm>
        </p:spPr>
        <p:txBody>
          <a:bodyPr wrap="none">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6"/>
          <p:cNvSpPr txBox="1">
            <a:spLocks noChangeArrowheads="1"/>
          </p:cNvSpPr>
          <p:nvPr/>
        </p:nvSpPr>
        <p:spPr bwMode="auto">
          <a:xfrm>
            <a:off x="2597150" y="1828800"/>
            <a:ext cx="7772400" cy="698500"/>
          </a:xfrm>
          <a:prstGeom prst="rect">
            <a:avLst/>
          </a:prstGeom>
          <a:noFill/>
          <a:ln w="9525">
            <a:noFill/>
            <a:miter lim="800000"/>
            <a:headEnd/>
            <a:tailEnd/>
          </a:ln>
          <a:effectLst/>
        </p:spPr>
        <p:txBody>
          <a:bodyPr lIns="92075" tIns="46038" rIns="92075" bIns="46038"/>
          <a:lstStyle/>
          <a:p>
            <a:pPr marL="342900" indent="-342900">
              <a:spcBef>
                <a:spcPct val="20000"/>
              </a:spcBef>
              <a:buClr>
                <a:schemeClr val="tx1"/>
              </a:buClr>
              <a:buFontTx/>
              <a:buChar char="•"/>
              <a:defRPr/>
            </a:pPr>
            <a:r>
              <a:rPr lang="en-US" sz="2800" b="1" kern="0" dirty="0">
                <a:solidFill>
                  <a:srgbClr val="002060"/>
                </a:solidFill>
                <a:latin typeface="Arial" panose="020B0604020202020204" pitchFamily="34" charset="0"/>
                <a:cs typeface="Arial" panose="020B0604020202020204" pitchFamily="34" charset="0"/>
              </a:rPr>
              <a:t>Duties of employer </a:t>
            </a:r>
          </a:p>
        </p:txBody>
      </p:sp>
      <p:sp>
        <p:nvSpPr>
          <p:cNvPr id="7" name="Rectangle 17"/>
          <p:cNvSpPr>
            <a:spLocks noChangeArrowheads="1"/>
          </p:cNvSpPr>
          <p:nvPr/>
        </p:nvSpPr>
        <p:spPr bwMode="auto">
          <a:xfrm>
            <a:off x="2218765" y="2514600"/>
            <a:ext cx="7915835" cy="3200400"/>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US" sz="2400" dirty="0">
                <a:latin typeface="Arial" charset="0"/>
              </a:rPr>
              <a:t>Establishes and adopts in writing administrative policies on safety and health  </a:t>
            </a:r>
          </a:p>
          <a:p>
            <a:pPr marL="742950" lvl="1" indent="-285750">
              <a:spcBef>
                <a:spcPct val="20000"/>
              </a:spcBef>
              <a:buClr>
                <a:schemeClr val="accent2"/>
              </a:buClr>
              <a:buFont typeface="Wingdings" pitchFamily="2" charset="2"/>
              <a:buChar char="§"/>
              <a:defRPr/>
            </a:pPr>
            <a:r>
              <a:rPr lang="en-US" sz="2400" dirty="0">
                <a:latin typeface="Arial" charset="0"/>
              </a:rPr>
              <a:t>Report to the enforcing authority the policies adopted and required report requirements. </a:t>
            </a:r>
          </a:p>
          <a:p>
            <a:pPr marL="742950" lvl="1" indent="-285750">
              <a:spcBef>
                <a:spcPct val="20000"/>
              </a:spcBef>
              <a:buClr>
                <a:schemeClr val="accent2"/>
              </a:buClr>
              <a:buFont typeface="Wingdings" pitchFamily="2" charset="2"/>
              <a:buChar char="§"/>
              <a:defRPr/>
            </a:pPr>
            <a:r>
              <a:rPr lang="en-US" sz="2400" dirty="0">
                <a:latin typeface="Arial" charset="0"/>
              </a:rPr>
              <a:t>Act on recommended measures of health and safety committee and in case of non-adoption, to inform the committee of the reason</a:t>
            </a:r>
          </a:p>
        </p:txBody>
      </p:sp>
      <p:sp>
        <p:nvSpPr>
          <p:cNvPr id="8" name="Title 2"/>
          <p:cNvSpPr txBox="1">
            <a:spLocks/>
          </p:cNvSpPr>
          <p:nvPr/>
        </p:nvSpPr>
        <p:spPr>
          <a:xfrm>
            <a:off x="0" y="0"/>
            <a:ext cx="12191999" cy="9816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j-cs"/>
              </a:defRPr>
            </a:lvl1pPr>
          </a:lstStyle>
          <a:p>
            <a:pPr algn="ctr"/>
            <a:r>
              <a:rPr lang="en-PH" b="1">
                <a:solidFill>
                  <a:srgbClr val="002060"/>
                </a:solidFill>
                <a:latin typeface="Arial" panose="020B0604020202020204" pitchFamily="34" charset="0"/>
                <a:cs typeface="Arial" panose="020B0604020202020204" pitchFamily="34" charset="0"/>
              </a:rPr>
              <a:t>OSHS RULE 1040</a:t>
            </a:r>
            <a:endParaRPr lang="en-PH"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1053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9"/>
          <p:cNvSpPr>
            <a:spLocks noGrp="1" noChangeArrowheads="1"/>
          </p:cNvSpPr>
          <p:nvPr>
            <p:ph idx="1"/>
          </p:nvPr>
        </p:nvSpPr>
        <p:spPr>
          <a:xfrm>
            <a:off x="2317378" y="1204918"/>
            <a:ext cx="6602770" cy="424732"/>
          </a:xfrm>
        </p:spPr>
        <p:txBody>
          <a:bodyPr wrap="none">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6"/>
          <p:cNvSpPr txBox="1">
            <a:spLocks noChangeArrowheads="1"/>
          </p:cNvSpPr>
          <p:nvPr/>
        </p:nvSpPr>
        <p:spPr bwMode="auto">
          <a:xfrm>
            <a:off x="2597150" y="1828800"/>
            <a:ext cx="7772400" cy="698500"/>
          </a:xfrm>
          <a:prstGeom prst="rect">
            <a:avLst/>
          </a:prstGeom>
          <a:noFill/>
          <a:ln w="9525">
            <a:noFill/>
            <a:miter lim="800000"/>
            <a:headEnd/>
            <a:tailEnd/>
          </a:ln>
          <a:effectLst/>
        </p:spPr>
        <p:txBody>
          <a:bodyPr lIns="92075" tIns="46038" rIns="92075" bIns="46038"/>
          <a:lstStyle/>
          <a:p>
            <a:pPr marL="342900" indent="-342900">
              <a:spcBef>
                <a:spcPct val="20000"/>
              </a:spcBef>
              <a:buClr>
                <a:schemeClr val="tx1"/>
              </a:buClr>
              <a:buFontTx/>
              <a:buChar char="•"/>
              <a:defRPr/>
            </a:pPr>
            <a:r>
              <a:rPr lang="en-US" sz="2800" b="1" kern="0" dirty="0">
                <a:solidFill>
                  <a:srgbClr val="002060"/>
                </a:solidFill>
                <a:latin typeface="Arial" panose="020B0604020202020204" pitchFamily="34" charset="0"/>
                <a:cs typeface="Arial" panose="020B0604020202020204" pitchFamily="34" charset="0"/>
              </a:rPr>
              <a:t>Duties of Workers </a:t>
            </a:r>
          </a:p>
        </p:txBody>
      </p:sp>
      <p:sp>
        <p:nvSpPr>
          <p:cNvPr id="7" name="Rectangle 17"/>
          <p:cNvSpPr>
            <a:spLocks noChangeArrowheads="1"/>
          </p:cNvSpPr>
          <p:nvPr/>
        </p:nvSpPr>
        <p:spPr bwMode="auto">
          <a:xfrm>
            <a:off x="2218765" y="2514600"/>
            <a:ext cx="7915835" cy="3200400"/>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PH" sz="2400" dirty="0">
                <a:latin typeface="Arial" charset="0"/>
              </a:rPr>
              <a:t>Works in accordance with accepted safety practices and standards.</a:t>
            </a:r>
          </a:p>
          <a:p>
            <a:pPr marL="742950" lvl="1" indent="-285750">
              <a:spcBef>
                <a:spcPct val="20000"/>
              </a:spcBef>
              <a:buClr>
                <a:schemeClr val="accent2"/>
              </a:buClr>
              <a:buFont typeface="Wingdings" pitchFamily="2" charset="2"/>
              <a:buChar char="§"/>
              <a:defRPr/>
            </a:pPr>
            <a:r>
              <a:rPr lang="en-PH" sz="2400" dirty="0">
                <a:latin typeface="Arial" charset="0"/>
              </a:rPr>
              <a:t>Reports unsafe conditions and practices.</a:t>
            </a:r>
          </a:p>
          <a:p>
            <a:pPr marL="742950" lvl="1" indent="-285750">
              <a:spcBef>
                <a:spcPct val="20000"/>
              </a:spcBef>
              <a:buClr>
                <a:schemeClr val="accent2"/>
              </a:buClr>
              <a:buFont typeface="Wingdings" pitchFamily="2" charset="2"/>
              <a:buChar char="§"/>
              <a:defRPr/>
            </a:pPr>
            <a:r>
              <a:rPr lang="en-PH" sz="2400" dirty="0">
                <a:latin typeface="Arial" charset="0"/>
              </a:rPr>
              <a:t>Serves as members of the Health and Safety Committee.</a:t>
            </a:r>
          </a:p>
          <a:p>
            <a:pPr marL="742950" lvl="1" indent="-285750">
              <a:spcBef>
                <a:spcPct val="20000"/>
              </a:spcBef>
              <a:buClr>
                <a:schemeClr val="accent2"/>
              </a:buClr>
              <a:buFont typeface="Wingdings" pitchFamily="2" charset="2"/>
              <a:buChar char="§"/>
              <a:defRPr/>
            </a:pPr>
            <a:r>
              <a:rPr lang="en-PH" sz="2400" dirty="0">
                <a:latin typeface="Arial" charset="0"/>
              </a:rPr>
              <a:t>Cooperates actively with the Health and Safety Committee.</a:t>
            </a:r>
          </a:p>
          <a:p>
            <a:pPr marL="742950" lvl="1" indent="-285750">
              <a:spcBef>
                <a:spcPct val="20000"/>
              </a:spcBef>
              <a:buClr>
                <a:schemeClr val="accent2"/>
              </a:buClr>
              <a:buFont typeface="Wingdings" pitchFamily="2" charset="2"/>
              <a:buChar char="§"/>
              <a:defRPr/>
            </a:pPr>
            <a:r>
              <a:rPr lang="en-PH" sz="2400" dirty="0">
                <a:latin typeface="Arial" charset="0"/>
              </a:rPr>
              <a:t>Assists government agencies in the conduct of health and safety inspection or other programs.</a:t>
            </a:r>
            <a:endParaRPr lang="en-US" sz="2400" dirty="0">
              <a:latin typeface="Arial" charset="0"/>
            </a:endParaRPr>
          </a:p>
        </p:txBody>
      </p:sp>
      <p:sp>
        <p:nvSpPr>
          <p:cNvPr id="8" name="Title 2"/>
          <p:cNvSpPr txBox="1">
            <a:spLocks/>
          </p:cNvSpPr>
          <p:nvPr/>
        </p:nvSpPr>
        <p:spPr>
          <a:xfrm>
            <a:off x="0" y="0"/>
            <a:ext cx="12191999" cy="9816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j-cs"/>
              </a:defRPr>
            </a:lvl1pPr>
          </a:lstStyle>
          <a:p>
            <a:pPr algn="ctr"/>
            <a:r>
              <a:rPr lang="en-PH" b="1">
                <a:solidFill>
                  <a:srgbClr val="002060"/>
                </a:solidFill>
                <a:latin typeface="Arial" panose="020B0604020202020204" pitchFamily="34" charset="0"/>
                <a:cs typeface="Arial" panose="020B0604020202020204" pitchFamily="34" charset="0"/>
              </a:rPr>
              <a:t>OSHS RULE 1040</a:t>
            </a:r>
            <a:endParaRPr lang="en-PH"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03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19"/>
          <p:cNvSpPr>
            <a:spLocks noGrp="1" noChangeArrowheads="1"/>
          </p:cNvSpPr>
          <p:nvPr>
            <p:ph idx="1"/>
          </p:nvPr>
        </p:nvSpPr>
        <p:spPr>
          <a:xfrm>
            <a:off x="2317378" y="1204918"/>
            <a:ext cx="6602770" cy="424732"/>
          </a:xfrm>
        </p:spPr>
        <p:txBody>
          <a:bodyPr wrap="none">
            <a:spAutoFit/>
          </a:bodyPr>
          <a:lstStyle/>
          <a:p>
            <a:pPr eaLnBrk="1" hangingPunct="1"/>
            <a:r>
              <a:rPr lang="en-US" sz="2400" b="1" dirty="0">
                <a:solidFill>
                  <a:srgbClr val="002060"/>
                </a:solidFill>
                <a:latin typeface="Arial" panose="020B0604020202020204" pitchFamily="34" charset="0"/>
                <a:cs typeface="Arial" panose="020B0604020202020204" pitchFamily="34" charset="0"/>
              </a:rPr>
              <a:t>RULE 1040 - Health and Safety Committee</a:t>
            </a:r>
          </a:p>
        </p:txBody>
      </p:sp>
      <p:sp>
        <p:nvSpPr>
          <p:cNvPr id="6" name="Rectangle 16"/>
          <p:cNvSpPr txBox="1">
            <a:spLocks noChangeArrowheads="1"/>
          </p:cNvSpPr>
          <p:nvPr/>
        </p:nvSpPr>
        <p:spPr bwMode="auto">
          <a:xfrm>
            <a:off x="2597150" y="1828800"/>
            <a:ext cx="7772400" cy="698500"/>
          </a:xfrm>
          <a:prstGeom prst="rect">
            <a:avLst/>
          </a:prstGeom>
          <a:noFill/>
          <a:ln w="9525">
            <a:noFill/>
            <a:miter lim="800000"/>
            <a:headEnd/>
            <a:tailEnd/>
          </a:ln>
          <a:effectLst/>
        </p:spPr>
        <p:txBody>
          <a:bodyPr lIns="92075" tIns="46038" rIns="92075" bIns="46038"/>
          <a:lstStyle/>
          <a:p>
            <a:pPr marL="342900" indent="-342900">
              <a:spcBef>
                <a:spcPct val="20000"/>
              </a:spcBef>
              <a:buClr>
                <a:schemeClr val="tx1"/>
              </a:buClr>
              <a:buFontTx/>
              <a:buChar char="•"/>
              <a:defRPr/>
            </a:pPr>
            <a:r>
              <a:rPr lang="en-US" sz="2800" b="1" kern="0" dirty="0">
                <a:solidFill>
                  <a:srgbClr val="002060"/>
                </a:solidFill>
                <a:latin typeface="Arial" panose="020B0604020202020204" pitchFamily="34" charset="0"/>
                <a:cs typeface="Arial" panose="020B0604020202020204" pitchFamily="34" charset="0"/>
              </a:rPr>
              <a:t>Duties of Safety Man </a:t>
            </a:r>
          </a:p>
        </p:txBody>
      </p:sp>
      <p:sp>
        <p:nvSpPr>
          <p:cNvPr id="7" name="Rectangle 17"/>
          <p:cNvSpPr>
            <a:spLocks noChangeArrowheads="1"/>
          </p:cNvSpPr>
          <p:nvPr/>
        </p:nvSpPr>
        <p:spPr bwMode="auto">
          <a:xfrm>
            <a:off x="1425388" y="2514600"/>
            <a:ext cx="9520517" cy="4450976"/>
          </a:xfrm>
          <a:prstGeom prst="rect">
            <a:avLst/>
          </a:prstGeom>
          <a:noFill/>
          <a:ln w="9525">
            <a:noFill/>
            <a:miter lim="800000"/>
            <a:headEnd/>
            <a:tailEnd/>
          </a:ln>
          <a:effectLst/>
        </p:spPr>
        <p:txBody>
          <a:bodyPr lIns="92075" tIns="46038" rIns="92075" bIns="46038"/>
          <a:lstStyle/>
          <a:p>
            <a:pPr marL="742950" lvl="1" indent="-285750">
              <a:spcBef>
                <a:spcPct val="20000"/>
              </a:spcBef>
              <a:buClr>
                <a:schemeClr val="accent2"/>
              </a:buClr>
              <a:buFont typeface="Wingdings" pitchFamily="2" charset="2"/>
              <a:buChar char="§"/>
              <a:defRPr/>
            </a:pPr>
            <a:r>
              <a:rPr lang="en-PH" sz="2400" dirty="0">
                <a:latin typeface="Arial" charset="0"/>
              </a:rPr>
              <a:t>Serves as Secretary to the Health and Safety Committee.</a:t>
            </a:r>
          </a:p>
          <a:p>
            <a:pPr marL="742950" lvl="1" indent="-285750">
              <a:spcBef>
                <a:spcPct val="20000"/>
              </a:spcBef>
              <a:buClr>
                <a:schemeClr val="accent2"/>
              </a:buClr>
              <a:buFont typeface="Wingdings" pitchFamily="2" charset="2"/>
              <a:buChar char="§"/>
              <a:defRPr/>
            </a:pPr>
            <a:r>
              <a:rPr lang="en-PH" sz="2400" dirty="0">
                <a:latin typeface="Arial" charset="0"/>
              </a:rPr>
              <a:t>Acts in an advisory capacity.</a:t>
            </a:r>
          </a:p>
          <a:p>
            <a:pPr marL="742950" lvl="1" indent="-285750">
              <a:spcBef>
                <a:spcPct val="20000"/>
              </a:spcBef>
              <a:buClr>
                <a:schemeClr val="accent2"/>
              </a:buClr>
              <a:buFont typeface="Wingdings" pitchFamily="2" charset="2"/>
              <a:buChar char="§"/>
              <a:defRPr/>
            </a:pPr>
            <a:r>
              <a:rPr lang="en-US" sz="2400" dirty="0">
                <a:latin typeface="Arial" charset="0"/>
              </a:rPr>
              <a:t>Conducts investigation of accidents.</a:t>
            </a:r>
          </a:p>
          <a:p>
            <a:pPr marL="742950" lvl="1" indent="-285750">
              <a:spcBef>
                <a:spcPct val="20000"/>
              </a:spcBef>
              <a:buClr>
                <a:schemeClr val="accent2"/>
              </a:buClr>
              <a:buFont typeface="Wingdings" pitchFamily="2" charset="2"/>
              <a:buChar char="§"/>
              <a:defRPr/>
            </a:pPr>
            <a:r>
              <a:rPr lang="en-PH" sz="2400" dirty="0">
                <a:latin typeface="Arial" charset="0"/>
              </a:rPr>
              <a:t>Coordinates all health and safety training programs.</a:t>
            </a:r>
          </a:p>
          <a:p>
            <a:pPr marL="742950" lvl="1" indent="-285750">
              <a:spcBef>
                <a:spcPct val="20000"/>
              </a:spcBef>
              <a:buClr>
                <a:schemeClr val="accent2"/>
              </a:buClr>
              <a:buFont typeface="Wingdings" pitchFamily="2" charset="2"/>
              <a:buChar char="§"/>
              <a:defRPr/>
            </a:pPr>
            <a:r>
              <a:rPr lang="en-PH" sz="2400" dirty="0">
                <a:latin typeface="Arial" charset="0"/>
              </a:rPr>
              <a:t>Conducts health and safety inspection.</a:t>
            </a:r>
          </a:p>
          <a:p>
            <a:pPr marL="742950" lvl="1" indent="-285750">
              <a:spcBef>
                <a:spcPct val="20000"/>
              </a:spcBef>
              <a:buClr>
                <a:schemeClr val="accent2"/>
              </a:buClr>
              <a:buFont typeface="Wingdings" pitchFamily="2" charset="2"/>
              <a:buChar char="§"/>
              <a:defRPr/>
            </a:pPr>
            <a:r>
              <a:rPr lang="en-PH" sz="2400" dirty="0">
                <a:latin typeface="Arial" charset="0"/>
              </a:rPr>
              <a:t>Maintains or helps in the maintenance of an efficient accident record system and coordinates actions taken by supervisors to eliminate accident causes.</a:t>
            </a:r>
          </a:p>
          <a:p>
            <a:pPr marL="742950" lvl="1" indent="-285750">
              <a:spcBef>
                <a:spcPct val="20000"/>
              </a:spcBef>
              <a:buClr>
                <a:schemeClr val="accent2"/>
              </a:buClr>
              <a:buFont typeface="Wingdings" pitchFamily="2" charset="2"/>
              <a:buChar char="§"/>
              <a:defRPr/>
            </a:pPr>
            <a:r>
              <a:rPr lang="en-PH" sz="2400" dirty="0">
                <a:latin typeface="Arial" charset="0"/>
              </a:rPr>
              <a:t>Provides assistance to government agencies.</a:t>
            </a:r>
          </a:p>
          <a:p>
            <a:pPr marL="742950" lvl="1" indent="-285750">
              <a:spcBef>
                <a:spcPct val="20000"/>
              </a:spcBef>
              <a:buClr>
                <a:schemeClr val="accent2"/>
              </a:buClr>
              <a:buFont typeface="Wingdings" pitchFamily="2" charset="2"/>
              <a:buChar char="§"/>
              <a:defRPr/>
            </a:pPr>
            <a:r>
              <a:rPr lang="en-PH" sz="2400" dirty="0">
                <a:latin typeface="Arial" charset="0"/>
              </a:rPr>
              <a:t>Report directly to the employer.</a:t>
            </a:r>
            <a:endParaRPr lang="en-US" sz="2400" dirty="0">
              <a:latin typeface="Arial" charset="0"/>
            </a:endParaRPr>
          </a:p>
        </p:txBody>
      </p:sp>
      <p:sp>
        <p:nvSpPr>
          <p:cNvPr id="8" name="Title 2"/>
          <p:cNvSpPr txBox="1">
            <a:spLocks/>
          </p:cNvSpPr>
          <p:nvPr/>
        </p:nvSpPr>
        <p:spPr>
          <a:xfrm>
            <a:off x="0" y="0"/>
            <a:ext cx="12191999" cy="98163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accent1"/>
                </a:solidFill>
                <a:latin typeface="+mj-lt"/>
                <a:ea typeface="+mj-ea"/>
                <a:cs typeface="+mj-cs"/>
              </a:defRPr>
            </a:lvl1pPr>
          </a:lstStyle>
          <a:p>
            <a:pPr algn="ctr"/>
            <a:r>
              <a:rPr lang="en-PH" b="1">
                <a:solidFill>
                  <a:srgbClr val="002060"/>
                </a:solidFill>
                <a:latin typeface="Arial" panose="020B0604020202020204" pitchFamily="34" charset="0"/>
                <a:cs typeface="Arial" panose="020B0604020202020204" pitchFamily="34" charset="0"/>
              </a:rPr>
              <a:t>OSHS RULE 1040</a:t>
            </a:r>
            <a:endParaRPr lang="en-PH"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214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heckerboard(across)">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checkerboard(across)">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checkerboard(across)">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checkerboard(across)">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77" name="Rectangle 33"/>
          <p:cNvSpPr>
            <a:spLocks noGrp="1" noChangeArrowheads="1"/>
          </p:cNvSpPr>
          <p:nvPr>
            <p:ph type="title"/>
          </p:nvPr>
        </p:nvSpPr>
        <p:spPr>
          <a:xfrm>
            <a:off x="1752600" y="228600"/>
            <a:ext cx="6586538" cy="914400"/>
          </a:xfrm>
        </p:spPr>
        <p:txBody>
          <a:bodyPr/>
          <a:lstStyle/>
          <a:p>
            <a:pPr eaLnBrk="1" hangingPunct="1">
              <a:defRPr/>
            </a:pPr>
            <a:r>
              <a:rPr lang="en-US" sz="3800" b="1">
                <a:effectLst>
                  <a:outerShdw blurRad="38100" dist="38100" dir="2700000" algn="tl">
                    <a:srgbClr val="C0C0C0"/>
                  </a:outerShdw>
                </a:effectLst>
                <a:latin typeface="Century Gothic" pitchFamily="34" charset="0"/>
              </a:rPr>
              <a:t>What are Labor Standards</a:t>
            </a:r>
          </a:p>
        </p:txBody>
      </p:sp>
      <p:sp>
        <p:nvSpPr>
          <p:cNvPr id="7172" name="Rectangle 37"/>
          <p:cNvSpPr>
            <a:spLocks noGrp="1" noChangeArrowheads="1"/>
          </p:cNvSpPr>
          <p:nvPr>
            <p:ph type="body" idx="1"/>
          </p:nvPr>
        </p:nvSpPr>
        <p:spPr/>
        <p:txBody>
          <a:bodyPr/>
          <a:lstStyle/>
          <a:p>
            <a:pPr algn="just">
              <a:lnSpc>
                <a:spcPct val="125000"/>
              </a:lnSpc>
              <a:buClr>
                <a:srgbClr val="4F4FFF"/>
              </a:buClr>
              <a:buSzPct val="75000"/>
              <a:tabLst>
                <a:tab pos="349250" algn="l"/>
              </a:tabLst>
            </a:pPr>
            <a:r>
              <a:rPr lang="en-US" sz="3000" b="1">
                <a:latin typeface="Century Gothic" panose="020B0502020202020204" pitchFamily="34" charset="0"/>
              </a:rPr>
              <a:t>the  minimum   requirements  	</a:t>
            </a:r>
          </a:p>
          <a:p>
            <a:pPr algn="just">
              <a:lnSpc>
                <a:spcPct val="125000"/>
              </a:lnSpc>
              <a:spcBef>
                <a:spcPct val="0"/>
              </a:spcBef>
              <a:buClr>
                <a:srgbClr val="FFFF00"/>
              </a:buClr>
              <a:buNone/>
              <a:tabLst>
                <a:tab pos="349250" algn="l"/>
              </a:tabLst>
            </a:pPr>
            <a:r>
              <a:rPr lang="en-US" sz="3000" b="1">
                <a:latin typeface="Century Gothic" panose="020B0502020202020204" pitchFamily="34" charset="0"/>
              </a:rPr>
              <a:t>	prescribed by existing laws, rules and 	regulations 	relating to wages, hours of 	work, allowances  and other monetary and welfare benefits, </a:t>
            </a:r>
            <a:r>
              <a:rPr lang="en-US" sz="3000" b="1">
                <a:solidFill>
                  <a:srgbClr val="FF0000"/>
                </a:solidFill>
                <a:latin typeface="Century Gothic" panose="020B0502020202020204" pitchFamily="34" charset="0"/>
              </a:rPr>
              <a:t>including those set by occupational safety and health standards.</a:t>
            </a:r>
          </a:p>
        </p:txBody>
      </p:sp>
      <p:pic>
        <p:nvPicPr>
          <p:cNvPr id="7173" name="Picture 38" descr="labor co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152400"/>
            <a:ext cx="1752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Rectangle 39"/>
          <p:cNvSpPr>
            <a:spLocks noChangeArrowheads="1"/>
          </p:cNvSpPr>
          <p:nvPr/>
        </p:nvSpPr>
        <p:spPr bwMode="auto">
          <a:xfrm>
            <a:off x="8153400" y="152400"/>
            <a:ext cx="1752600" cy="20574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PH"/>
          </a:p>
        </p:txBody>
      </p:sp>
    </p:spTree>
    <p:extLst>
      <p:ext uri="{BB962C8B-B14F-4D97-AF65-F5344CB8AC3E}">
        <p14:creationId xmlns:p14="http://schemas.microsoft.com/office/powerpoint/2010/main" val="2648089256"/>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fontScale="92500" lnSpcReduction="10000"/>
          </a:bodyPr>
          <a:lstStyle/>
          <a:p>
            <a:pPr marL="609600" indent="-609600">
              <a:buNone/>
            </a:pPr>
            <a:r>
              <a:rPr lang="en-PH" b="1" dirty="0">
                <a:solidFill>
                  <a:srgbClr val="002060"/>
                </a:solidFill>
                <a:latin typeface="Arial" panose="020B0604020202020204" pitchFamily="34" charset="0"/>
                <a:cs typeface="Arial" panose="020B0604020202020204" pitchFamily="34" charset="0"/>
              </a:rPr>
              <a:t>RULE 1050 - Notification &amp; Keeping of Accident and/or 			   Occupational Illnesses </a:t>
            </a:r>
          </a:p>
          <a:p>
            <a:pPr marL="609600" indent="-609600">
              <a:buNone/>
            </a:pPr>
            <a:r>
              <a:rPr lang="en-PH" b="1" dirty="0">
                <a:solidFill>
                  <a:srgbClr val="002060"/>
                </a:solidFill>
                <a:latin typeface="Arial" panose="020B0604020202020204" pitchFamily="34" charset="0"/>
                <a:cs typeface="Arial" panose="020B0604020202020204" pitchFamily="34" charset="0"/>
              </a:rPr>
              <a:t>Section 14 of D.O. 13 s. 1998 – Construction Safety and 						       Health Reports</a:t>
            </a:r>
          </a:p>
          <a:p>
            <a:pPr marL="609600" indent="-609600">
              <a:buNone/>
            </a:pPr>
            <a:endParaRPr lang="en-PH" b="1" dirty="0">
              <a:solidFill>
                <a:srgbClr val="002060"/>
              </a:solidFill>
              <a:latin typeface="Arial" panose="020B0604020202020204" pitchFamily="34" charset="0"/>
              <a:cs typeface="Arial" panose="020B0604020202020204" pitchFamily="34" charset="0"/>
            </a:endParaRP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All work accidents or occupational illnesses,  resulting in disabling conditions or dangerous occurrences shall be reported by the employer to the Regional </a:t>
            </a:r>
            <a:r>
              <a:rPr lang="en-PH" dirty="0" err="1">
                <a:solidFill>
                  <a:srgbClr val="002060"/>
                </a:solidFill>
                <a:latin typeface="Arial" panose="020B0604020202020204" pitchFamily="34" charset="0"/>
                <a:cs typeface="Arial" panose="020B0604020202020204" pitchFamily="34" charset="0"/>
              </a:rPr>
              <a:t>Labor</a:t>
            </a:r>
            <a:r>
              <a:rPr lang="en-PH" dirty="0">
                <a:solidFill>
                  <a:srgbClr val="002060"/>
                </a:solidFill>
                <a:latin typeface="Arial" panose="020B0604020202020204" pitchFamily="34" charset="0"/>
                <a:cs typeface="Arial" panose="020B0604020202020204" pitchFamily="34" charset="0"/>
              </a:rPr>
              <a:t> Office  </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 If Major work accidents results in death or permanent total disability, employer shall initially notify the Regional </a:t>
            </a:r>
            <a:r>
              <a:rPr lang="en-PH" dirty="0" err="1">
                <a:solidFill>
                  <a:srgbClr val="002060"/>
                </a:solidFill>
                <a:latin typeface="Arial" panose="020B0604020202020204" pitchFamily="34" charset="0"/>
                <a:cs typeface="Arial" panose="020B0604020202020204" pitchFamily="34" charset="0"/>
              </a:rPr>
              <a:t>Labor</a:t>
            </a:r>
            <a:r>
              <a:rPr lang="en-PH" dirty="0">
                <a:solidFill>
                  <a:srgbClr val="002060"/>
                </a:solidFill>
                <a:latin typeface="Arial" panose="020B0604020202020204" pitchFamily="34" charset="0"/>
                <a:cs typeface="Arial" panose="020B0604020202020204" pitchFamily="34" charset="0"/>
              </a:rPr>
              <a:t> Office within 24 hours.</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1054: Keeping of Records -  The employer shall maintain and keep an accident or illness record which shall be open at all times for inspection to authorized personnel.</a:t>
            </a:r>
          </a:p>
          <a:p>
            <a:pPr marL="609600" indent="-609600">
              <a:buNone/>
            </a:pPr>
            <a:endParaRPr lang="en-PH" b="1" dirty="0">
              <a:solidFill>
                <a:srgbClr val="002060"/>
              </a:solidFill>
              <a:latin typeface="Arial" panose="020B0604020202020204" pitchFamily="34" charset="0"/>
              <a:cs typeface="Arial" panose="020B0604020202020204" pitchFamily="34" charset="0"/>
            </a:endParaRPr>
          </a:p>
          <a:p>
            <a:pPr marL="609600" indent="-6096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val="3480625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ox(out)">
                                      <p:cBhvr>
                                        <p:cTn id="17" dur="500"/>
                                        <p:tgtEl>
                                          <p:spTgt spid="5">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ox(out)">
                                      <p:cBhvr>
                                        <p:cTn id="22" dur="500"/>
                                        <p:tgtEl>
                                          <p:spTgt spid="5">
                                            <p:txEl>
                                              <p:pRg st="4" end="4"/>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ox(out)">
                                      <p:cBhvr>
                                        <p:cTn id="27" dur="500"/>
                                        <p:tgtEl>
                                          <p:spTgt spid="5">
                                            <p:txEl>
                                              <p:pRg st="5" end="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fontScale="92500"/>
          </a:bodyPr>
          <a:lstStyle/>
          <a:p>
            <a:pPr marL="609600" indent="-609600">
              <a:buNone/>
            </a:pPr>
            <a:r>
              <a:rPr lang="en-PH" b="1" dirty="0">
                <a:solidFill>
                  <a:srgbClr val="002060"/>
                </a:solidFill>
                <a:latin typeface="Arial" panose="020B0604020202020204" pitchFamily="34" charset="0"/>
                <a:cs typeface="Arial" panose="020B0604020202020204" pitchFamily="34" charset="0"/>
              </a:rPr>
              <a:t>Report Requirements:</a:t>
            </a:r>
          </a:p>
          <a:p>
            <a:pPr>
              <a:buFont typeface="Wingdings" panose="05000000000000000000" pitchFamily="2" charset="2"/>
              <a:buChar char="q"/>
            </a:pPr>
            <a:r>
              <a:rPr lang="en-PH" b="1" dirty="0">
                <a:solidFill>
                  <a:srgbClr val="002060"/>
                </a:solidFill>
                <a:latin typeface="Arial" panose="020B0604020202020204" pitchFamily="34" charset="0"/>
                <a:cs typeface="Arial" panose="020B0604020202020204" pitchFamily="34" charset="0"/>
              </a:rPr>
              <a:t>	</a:t>
            </a:r>
            <a:r>
              <a:rPr lang="en-PH" dirty="0">
                <a:solidFill>
                  <a:srgbClr val="002060"/>
                </a:solidFill>
                <a:latin typeface="Arial" panose="020B0604020202020204" pitchFamily="34" charset="0"/>
                <a:cs typeface="Arial" panose="020B0604020202020204" pitchFamily="34" charset="0"/>
              </a:rPr>
              <a:t>All work accidents or occupational illnesses in places of employment, resulting in disabling condition or dangerous occurrence.</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Where the accident or fitness results in death or permanent total disability, the employer, shall initially notify the Regional </a:t>
            </a:r>
            <a:r>
              <a:rPr lang="en-PH" dirty="0" err="1">
                <a:solidFill>
                  <a:srgbClr val="002060"/>
                </a:solidFill>
                <a:latin typeface="Arial" panose="020B0604020202020204" pitchFamily="34" charset="0"/>
                <a:cs typeface="Arial" panose="020B0604020202020204" pitchFamily="34" charset="0"/>
              </a:rPr>
              <a:t>Labor</a:t>
            </a:r>
            <a:r>
              <a:rPr lang="en-PH" dirty="0">
                <a:solidFill>
                  <a:srgbClr val="002060"/>
                </a:solidFill>
                <a:latin typeface="Arial" panose="020B0604020202020204" pitchFamily="34" charset="0"/>
                <a:cs typeface="Arial" panose="020B0604020202020204" pitchFamily="34" charset="0"/>
              </a:rPr>
              <a:t> Office or duly authorized representative within twenty four (24) hours after occurrence using the fastest available means of communication.</a:t>
            </a:r>
          </a:p>
          <a:p>
            <a:pPr>
              <a:buFont typeface="Wingdings" panose="05000000000000000000" pitchFamily="2" charset="2"/>
              <a:buChar char="q"/>
            </a:pPr>
            <a:r>
              <a:rPr lang="en-PH" dirty="0">
                <a:solidFill>
                  <a:srgbClr val="002060"/>
                </a:solidFill>
                <a:latin typeface="Arial" panose="020B0604020202020204" pitchFamily="34" charset="0"/>
                <a:cs typeface="Arial" panose="020B0604020202020204" pitchFamily="34" charset="0"/>
              </a:rPr>
              <a:t>All deaths and permanent total disabilities shall be investigated by the Regional Office or duly authorized representative within forty eight (48) hours after receipt of the initial report of the employer, prepared in duplicate using the prescribed form DOLE/ BWC/OHSD-IP-6a.</a:t>
            </a:r>
          </a:p>
          <a:p>
            <a:pPr marL="609600" indent="-609600">
              <a:buNone/>
            </a:pP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val="3904991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728447"/>
          </a:xfrm>
        </p:spPr>
        <p:txBody>
          <a:bodyPr>
            <a:normAutofit/>
          </a:bodyPr>
          <a:lstStyle/>
          <a:p>
            <a:pPr marL="609600" indent="-609600">
              <a:buNone/>
            </a:pPr>
            <a:r>
              <a:rPr lang="en-PH" b="1" dirty="0">
                <a:solidFill>
                  <a:srgbClr val="002060"/>
                </a:solidFill>
                <a:latin typeface="Arial" panose="020B0604020202020204" pitchFamily="34" charset="0"/>
                <a:cs typeface="Arial" panose="020B0604020202020204" pitchFamily="34" charset="0"/>
              </a:rPr>
              <a:t>Report Requirements:</a:t>
            </a:r>
          </a:p>
          <a:p>
            <a:pPr marL="0" indent="0">
              <a:buNone/>
            </a:pPr>
            <a:r>
              <a:rPr lang="en-PH" b="1" dirty="0">
                <a:solidFill>
                  <a:srgbClr val="002060"/>
                </a:solidFill>
                <a:latin typeface="Arial" panose="020B0604020202020204" pitchFamily="34" charset="0"/>
                <a:cs typeface="Arial" panose="020B0604020202020204" pitchFamily="34" charset="0"/>
              </a:rPr>
              <a:t>The following are dangerous occurrences, which shall be investigated and reported:</a:t>
            </a:r>
          </a:p>
          <a:p>
            <a:pPr marL="0" indent="0">
              <a:buNone/>
            </a:pPr>
            <a:endParaRPr lang="en-PH" b="1" dirty="0">
              <a:solidFill>
                <a:srgbClr val="002060"/>
              </a:solidFill>
              <a:latin typeface="Arial" panose="020B0604020202020204" pitchFamily="34" charset="0"/>
              <a:cs typeface="Arial" panose="020B0604020202020204" pitchFamily="34" charset="0"/>
            </a:endParaRPr>
          </a:p>
          <a:p>
            <a:pPr marL="0" indent="0">
              <a:buNone/>
            </a:pPr>
            <a:r>
              <a:rPr lang="en-PH" dirty="0">
                <a:solidFill>
                  <a:srgbClr val="002060"/>
                </a:solidFill>
                <a:latin typeface="Arial" panose="020B0604020202020204" pitchFamily="34" charset="0"/>
                <a:cs typeface="Arial" panose="020B0604020202020204" pitchFamily="34" charset="0"/>
              </a:rPr>
              <a:t>a. Explosion of boilers used for heating or power.</a:t>
            </a:r>
          </a:p>
          <a:p>
            <a:pPr marL="0" indent="0">
              <a:buNone/>
            </a:pPr>
            <a:r>
              <a:rPr lang="en-PH" dirty="0">
                <a:solidFill>
                  <a:srgbClr val="002060"/>
                </a:solidFill>
                <a:latin typeface="Arial" panose="020B0604020202020204" pitchFamily="34" charset="0"/>
                <a:cs typeface="Arial" panose="020B0604020202020204" pitchFamily="34" charset="0"/>
              </a:rPr>
              <a:t>b. Explosion of a receiver or storage container, with pressure greater than atmospheric, of any gas or gases (including air) or any liquid resulting from the compression of such gases or liquid.</a:t>
            </a:r>
          </a:p>
          <a:p>
            <a:pPr marL="0" indent="0">
              <a:buNone/>
            </a:pPr>
            <a:r>
              <a:rPr lang="en-PH" dirty="0">
                <a:solidFill>
                  <a:srgbClr val="002060"/>
                </a:solidFill>
                <a:latin typeface="Arial" panose="020B0604020202020204" pitchFamily="34" charset="0"/>
                <a:cs typeface="Arial" panose="020B0604020202020204" pitchFamily="34" charset="0"/>
              </a:rPr>
              <a:t>c. Bursting of a revolving wheel, grinder stone or grinding wheel operated by mechanical power.</a:t>
            </a:r>
          </a:p>
          <a:p>
            <a:pPr marL="0" indent="0">
              <a:buNone/>
            </a:pPr>
            <a:endParaRPr lang="en-US" sz="3200"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val="3715818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728447"/>
          </a:xfrm>
        </p:spPr>
        <p:txBody>
          <a:bodyPr>
            <a:normAutofit lnSpcReduction="10000"/>
          </a:bodyPr>
          <a:lstStyle/>
          <a:p>
            <a:pPr marL="0" indent="0">
              <a:buNone/>
            </a:pPr>
            <a:r>
              <a:rPr lang="en-PH" b="1" dirty="0">
                <a:solidFill>
                  <a:srgbClr val="002060"/>
                </a:solidFill>
                <a:latin typeface="Arial" panose="020B0604020202020204" pitchFamily="34" charset="0"/>
                <a:cs typeface="Arial" panose="020B0604020202020204" pitchFamily="34" charset="0"/>
              </a:rPr>
              <a:t>The following are dangerous occurrences, which shall be investigated and reported:</a:t>
            </a:r>
          </a:p>
          <a:p>
            <a:pPr marL="0" indent="0">
              <a:buNone/>
            </a:pPr>
            <a:r>
              <a:rPr lang="en-PH" dirty="0">
                <a:solidFill>
                  <a:srgbClr val="002060"/>
                </a:solidFill>
                <a:latin typeface="Arial" panose="020B0604020202020204" pitchFamily="34" charset="0"/>
                <a:cs typeface="Arial" panose="020B0604020202020204" pitchFamily="34" charset="0"/>
              </a:rPr>
              <a:t>d. Collapse of a crane, derrick, winch, hoist or other appliances used in raising or lowering persons or goods or any part thereof, the overturning of a crane, except the breakage of chain or rope sling.</a:t>
            </a:r>
          </a:p>
          <a:p>
            <a:pPr marL="0" indent="0">
              <a:buNone/>
            </a:pPr>
            <a:r>
              <a:rPr lang="en-PH" dirty="0">
                <a:solidFill>
                  <a:srgbClr val="002060"/>
                </a:solidFill>
                <a:latin typeface="Arial" panose="020B0604020202020204" pitchFamily="34" charset="0"/>
                <a:cs typeface="Arial" panose="020B0604020202020204" pitchFamily="34" charset="0"/>
              </a:rPr>
              <a:t>e. Explosion or fire causing damage to the structure of any room or place in which persons are employed or to any machine contained therein resulting in the complete suspension of ordinary work in such room or place, or stoppage of machinery or plant for not less than twenty four (24) hours, and</a:t>
            </a:r>
          </a:p>
          <a:p>
            <a:pPr marL="0" indent="0">
              <a:buNone/>
            </a:pPr>
            <a:r>
              <a:rPr lang="en-PH" dirty="0">
                <a:solidFill>
                  <a:srgbClr val="002060"/>
                </a:solidFill>
                <a:latin typeface="Arial" panose="020B0604020202020204" pitchFamily="34" charset="0"/>
                <a:cs typeface="Arial" panose="020B0604020202020204" pitchFamily="34" charset="0"/>
              </a:rPr>
              <a:t>f. Electrical short circuit or failure of electrical machinery, plant or apparatus, attended by explosion or fire causing structural damage thereto and involving its stoppage and misuse for not less than 24 hours.</a:t>
            </a:r>
            <a:endParaRPr lang="en-US" sz="3200"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val="1032585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728447"/>
          </a:xfrm>
        </p:spPr>
        <p:txBody>
          <a:bodyPr>
            <a:normAutofit/>
          </a:bodyPr>
          <a:lstStyle/>
          <a:p>
            <a:pPr marL="0" indent="0">
              <a:buNone/>
            </a:pPr>
            <a:r>
              <a:rPr lang="en-US" sz="3200" b="1" dirty="0">
                <a:solidFill>
                  <a:srgbClr val="002060"/>
                </a:solidFill>
                <a:latin typeface="Arial" panose="020B0604020202020204" pitchFamily="34" charset="0"/>
                <a:cs typeface="Arial" panose="020B0604020202020204" pitchFamily="34" charset="0"/>
              </a:rPr>
              <a:t>REPORTING FORMS:</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REGISTRATION OF ESTABLISHMENT-IP-3</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REPORT ON HEALTH AND SAFETY ORGANIZATION-IP-5</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EMPLOYER’S WORK ACCIDENT/ILLNESS EXPOSURE DATA REPORT –IP-6</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ANNUAL WORK ACCIDENT/ILLNESS EXPOSURE DATA REPORT-IP-6B</a:t>
            </a:r>
          </a:p>
          <a:p>
            <a:pPr marL="514350" indent="-514350">
              <a:buAutoNum type="arabicPeriod"/>
            </a:pPr>
            <a:r>
              <a:rPr lang="en-US" sz="3200" b="1" dirty="0">
                <a:solidFill>
                  <a:srgbClr val="002060"/>
                </a:solidFill>
                <a:latin typeface="Arial" panose="020B0604020202020204" pitchFamily="34" charset="0"/>
                <a:cs typeface="Arial" panose="020B0604020202020204" pitchFamily="34" charset="0"/>
              </a:rPr>
              <a:t>ANNUAL MEDICAL REPORT FORM 47-A</a:t>
            </a:r>
          </a:p>
          <a:p>
            <a:pPr marL="514350" indent="-514350">
              <a:buAutoNum type="arabicPeriod"/>
            </a:pPr>
            <a:endParaRPr lang="en-US" sz="3200" b="1" dirty="0">
              <a:solidFill>
                <a:srgbClr val="002060"/>
              </a:solidFill>
              <a:latin typeface="Arial" panose="020B0604020202020204" pitchFamily="34" charset="0"/>
              <a:cs typeface="Arial" panose="020B0604020202020204" pitchFamily="34" charset="0"/>
            </a:endParaRPr>
          </a:p>
          <a:p>
            <a:pPr marL="0" indent="0">
              <a:buNone/>
            </a:pPr>
            <a:endParaRPr lang="en-US" sz="3200"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1050</a:t>
            </a:r>
          </a:p>
        </p:txBody>
      </p:sp>
    </p:spTree>
    <p:extLst>
      <p:ext uri="{BB962C8B-B14F-4D97-AF65-F5344CB8AC3E}">
        <p14:creationId xmlns:p14="http://schemas.microsoft.com/office/powerpoint/2010/main" val="156867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1317812"/>
            <a:ext cx="10932459" cy="5145741"/>
          </a:xfrm>
        </p:spPr>
        <p:txBody>
          <a:bodyPr>
            <a:normAutofit/>
          </a:bodyPr>
          <a:lstStyle/>
          <a:p>
            <a:pPr marL="609600" indent="-609600">
              <a:buNone/>
            </a:pPr>
            <a:r>
              <a:rPr lang="en-US" sz="3600" b="1" dirty="0">
                <a:solidFill>
                  <a:srgbClr val="FFFF00"/>
                </a:solidFill>
              </a:rPr>
              <a:t> </a:t>
            </a:r>
            <a:r>
              <a:rPr lang="en-PH" sz="3600" b="1" dirty="0">
                <a:solidFill>
                  <a:srgbClr val="002060"/>
                </a:solidFill>
                <a:latin typeface="Arial" panose="020B0604020202020204" pitchFamily="34" charset="0"/>
                <a:cs typeface="Arial" panose="020B0604020202020204" pitchFamily="34" charset="0"/>
              </a:rPr>
              <a:t>Every employer is required to provide in his workplace medical and dental services, emergency medicines and dental facilities. </a:t>
            </a:r>
            <a:endParaRPr lang="en-US" sz="3200" b="1" dirty="0"/>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rPr>
              <a:t>OSHS RULE 1960</a:t>
            </a:r>
          </a:p>
        </p:txBody>
      </p:sp>
      <p:pic>
        <p:nvPicPr>
          <p:cNvPr id="2" name="Picture 1"/>
          <p:cNvPicPr>
            <a:picLocks noChangeAspect="1"/>
          </p:cNvPicPr>
          <p:nvPr/>
        </p:nvPicPr>
        <p:blipFill>
          <a:blip r:embed="rId4"/>
          <a:stretch>
            <a:fillRect/>
          </a:stretch>
        </p:blipFill>
        <p:spPr>
          <a:xfrm>
            <a:off x="863413" y="3697101"/>
            <a:ext cx="3257550" cy="2259946"/>
          </a:xfrm>
          <a:prstGeom prst="rect">
            <a:avLst/>
          </a:prstGeom>
        </p:spPr>
      </p:pic>
      <p:pic>
        <p:nvPicPr>
          <p:cNvPr id="3" name="Picture 2"/>
          <p:cNvPicPr>
            <a:picLocks noChangeAspect="1"/>
          </p:cNvPicPr>
          <p:nvPr/>
        </p:nvPicPr>
        <p:blipFill>
          <a:blip r:embed="rId5"/>
          <a:stretch>
            <a:fillRect/>
          </a:stretch>
        </p:blipFill>
        <p:spPr>
          <a:xfrm>
            <a:off x="4384301" y="3697101"/>
            <a:ext cx="3562350" cy="2259946"/>
          </a:xfrm>
          <a:prstGeom prst="rect">
            <a:avLst/>
          </a:prstGeom>
        </p:spPr>
      </p:pic>
      <p:pic>
        <p:nvPicPr>
          <p:cNvPr id="4" name="Picture 3"/>
          <p:cNvPicPr>
            <a:picLocks noChangeAspect="1"/>
          </p:cNvPicPr>
          <p:nvPr/>
        </p:nvPicPr>
        <p:blipFill>
          <a:blip r:embed="rId6"/>
          <a:stretch>
            <a:fillRect/>
          </a:stretch>
        </p:blipFill>
        <p:spPr>
          <a:xfrm>
            <a:off x="8209989" y="3736601"/>
            <a:ext cx="2977964" cy="2220446"/>
          </a:xfrm>
          <a:prstGeom prst="rect">
            <a:avLst/>
          </a:prstGeom>
        </p:spPr>
      </p:pic>
    </p:spTree>
    <p:extLst>
      <p:ext uri="{BB962C8B-B14F-4D97-AF65-F5344CB8AC3E}">
        <p14:creationId xmlns:p14="http://schemas.microsoft.com/office/powerpoint/2010/main" val="2952445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788729" name="Group 249"/>
          <p:cNvGraphicFramePr>
            <a:graphicFrameLocks noGrp="1"/>
          </p:cNvGraphicFramePr>
          <p:nvPr>
            <p:ph idx="1"/>
            <p:extLst/>
          </p:nvPr>
        </p:nvGraphicFramePr>
        <p:xfrm>
          <a:off x="699247" y="1313330"/>
          <a:ext cx="10824882" cy="5023104"/>
        </p:xfrm>
        <a:graphic>
          <a:graphicData uri="http://schemas.openxmlformats.org/drawingml/2006/table">
            <a:tbl>
              <a:tblPr/>
              <a:tblGrid>
                <a:gridCol w="2873862">
                  <a:extLst>
                    <a:ext uri="{9D8B030D-6E8A-4147-A177-3AD203B41FA5}">
                      <a16:colId xmlns:a16="http://schemas.microsoft.com/office/drawing/2014/main" xmlns="" val="20000"/>
                    </a:ext>
                  </a:extLst>
                </a:gridCol>
                <a:gridCol w="4119203">
                  <a:extLst>
                    <a:ext uri="{9D8B030D-6E8A-4147-A177-3AD203B41FA5}">
                      <a16:colId xmlns:a16="http://schemas.microsoft.com/office/drawing/2014/main" xmlns="" val="20001"/>
                    </a:ext>
                  </a:extLst>
                </a:gridCol>
                <a:gridCol w="3831817">
                  <a:extLst>
                    <a:ext uri="{9D8B030D-6E8A-4147-A177-3AD203B41FA5}">
                      <a16:colId xmlns:a16="http://schemas.microsoft.com/office/drawing/2014/main" xmlns="" val="20002"/>
                    </a:ext>
                  </a:extLst>
                </a:gridCol>
              </a:tblGrid>
              <a:tr h="284163">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dirty="0">
                          <a:ln>
                            <a:noFill/>
                          </a:ln>
                          <a:solidFill>
                            <a:srgbClr val="002060"/>
                          </a:solidFill>
                          <a:effectLst/>
                          <a:latin typeface="Tahoma" panose="020B0604030504040204" pitchFamily="34" charset="0"/>
                        </a:rPr>
                        <a:t>NUMBER OF WORKERS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rgbClr val="002060"/>
                          </a:solidFill>
                          <a:effectLst/>
                          <a:latin typeface="Tahoma" panose="020B0604030504040204" pitchFamily="34" charset="0"/>
                        </a:rPr>
                        <a:t>HAZARDOUS WORKPLACE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400" b="1" i="0" u="none" strike="noStrike" cap="none" normalizeH="0" baseline="0">
                          <a:ln>
                            <a:noFill/>
                          </a:ln>
                          <a:solidFill>
                            <a:srgbClr val="002060"/>
                          </a:solidFill>
                          <a:effectLst/>
                          <a:latin typeface="Tahoma" panose="020B0604030504040204" pitchFamily="34" charset="0"/>
                        </a:rPr>
                        <a:t>NON-HAZARDOUS WORKPLACE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0"/>
                  </a:ext>
                </a:extLst>
              </a:tr>
              <a:tr h="20955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  50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rowSpan="2">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t>
                      </a:r>
                      <a:r>
                        <a:rPr kumimoji="0" lang="en-US" sz="1200" b="1" i="0" u="none" strike="noStrike" cap="none" normalizeH="0" baseline="0">
                          <a:ln>
                            <a:noFill/>
                          </a:ln>
                          <a:solidFill>
                            <a:srgbClr val="002060"/>
                          </a:solidFill>
                          <a:effectLst/>
                          <a:latin typeface="Tahoma" panose="020B0604030504040204" pitchFamily="34" charset="0"/>
                        </a:rPr>
                        <a:t>AIDER               </a:t>
                      </a:r>
                      <a:endParaRPr kumimoji="0" lang="en-US" sz="1200" b="1" i="0" u="none" strike="noStrike" cap="none" normalizeH="0" baseline="0" dirty="0">
                        <a:ln>
                          <a:noFill/>
                        </a:ln>
                        <a:solidFill>
                          <a:srgbClr val="002060"/>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1"/>
                  </a:ext>
                </a:extLst>
              </a:tr>
              <a:tr h="3937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51 –  99 </a:t>
                      </a:r>
                    </a:p>
                    <a:p>
                      <a:pPr marL="0" marR="0" lvl="0" indent="0" algn="ctr" defTabSz="914400" rtl="0" eaLnBrk="1" fontAlgn="base" latinLnBrk="0" hangingPunct="1">
                        <a:lnSpc>
                          <a:spcPct val="100000"/>
                        </a:lnSpc>
                        <a:spcBef>
                          <a:spcPct val="20000"/>
                        </a:spcBef>
                        <a:spcAft>
                          <a:spcPct val="0"/>
                        </a:spcAft>
                        <a:buClr>
                          <a:schemeClr val="hlink"/>
                        </a:buClr>
                        <a:buSzTx/>
                        <a:buFontTx/>
                        <a:buNone/>
                        <a:tabLst/>
                      </a:pPr>
                      <a:endParaRPr kumimoji="0" lang="en-US" sz="1200" b="1" i="0" u="none" strike="noStrike" cap="none" normalizeH="0" baseline="0">
                        <a:ln>
                          <a:noFill/>
                        </a:ln>
                        <a:solidFill>
                          <a:srgbClr val="002060"/>
                        </a:solidFill>
                        <a:effectLst/>
                        <a:latin typeface="Tahom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Nurse  4h/d  6d/w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vMerge="1">
                  <a:txBody>
                    <a:bodyPr/>
                    <a:lstStyle/>
                    <a:p>
                      <a:endParaRPr lang="en-PH"/>
                    </a:p>
                  </a:txBody>
                  <a:tcPr/>
                </a:tc>
                <a:extLst>
                  <a:ext uri="{0D108BD9-81ED-4DB2-BD59-A6C34878D82A}">
                    <a16:rowId xmlns:a16="http://schemas.microsoft.com/office/drawing/2014/main" xmlns="" val="10002"/>
                  </a:ext>
                </a:extLst>
              </a:tr>
              <a:tr h="5715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100 – 199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 4h/d 3d/w</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 4h/d 3d/w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Nurse  4h/d 6d/w</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endParaRPr kumimoji="0" lang="en-US" sz="1200" b="1" i="0" u="none" strike="noStrike" cap="none" normalizeH="0" baseline="0" dirty="0">
                        <a:ln>
                          <a:noFill/>
                        </a:ln>
                        <a:solidFill>
                          <a:srgbClr val="002060"/>
                        </a:solidFill>
                        <a:effectLst/>
                        <a:latin typeface="Tahoma" panose="020B0604030504040204"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3"/>
                  </a:ext>
                </a:extLst>
              </a:tr>
              <a:tr h="5715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200 – 600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4"/>
                  </a:ext>
                </a:extLst>
              </a:tr>
              <a:tr h="4572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601 – 2000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per 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 per shift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Physician or 2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5"/>
                  </a:ext>
                </a:extLst>
              </a:tr>
              <a:tr h="1028700">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a:ln>
                            <a:noFill/>
                          </a:ln>
                          <a:solidFill>
                            <a:srgbClr val="002060"/>
                          </a:solidFill>
                          <a:effectLst/>
                          <a:latin typeface="Tahoma" panose="020B0604030504040204" pitchFamily="34" charset="0"/>
                        </a:rPr>
                        <a:t>2000 up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Dentist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Physician &amp; 1 PT OH Physician/shift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tc>
                  <a:txBody>
                    <a:bodyPr/>
                    <a:lstStyle>
                      <a:lvl1pPr>
                        <a:spcBef>
                          <a:spcPct val="20000"/>
                        </a:spcBef>
                        <a:buClr>
                          <a:schemeClr val="hlink"/>
                        </a:buClr>
                        <a:defRPr sz="2800">
                          <a:solidFill>
                            <a:schemeClr val="tx1"/>
                          </a:solidFill>
                          <a:latin typeface="Arial Black" panose="020B0A04020102020204" pitchFamily="34" charset="0"/>
                        </a:defRPr>
                      </a:lvl1pPr>
                      <a:lvl2pPr>
                        <a:spcBef>
                          <a:spcPct val="20000"/>
                        </a:spcBef>
                        <a:buClr>
                          <a:schemeClr val="folHlink"/>
                        </a:buClr>
                        <a:defRPr sz="2400">
                          <a:solidFill>
                            <a:schemeClr val="tx1"/>
                          </a:solidFill>
                          <a:latin typeface="Arial Black" panose="020B0A04020102020204" pitchFamily="34" charset="0"/>
                        </a:defRPr>
                      </a:lvl2pPr>
                      <a:lvl3pPr>
                        <a:spcBef>
                          <a:spcPct val="20000"/>
                        </a:spcBef>
                        <a:defRPr sz="2000">
                          <a:solidFill>
                            <a:schemeClr val="tx1"/>
                          </a:solidFill>
                          <a:latin typeface="Arial Black" panose="020B0A04020102020204" pitchFamily="34" charset="0"/>
                        </a:defRPr>
                      </a:lvl3pPr>
                      <a:lvl4pPr>
                        <a:spcBef>
                          <a:spcPct val="20000"/>
                        </a:spcBef>
                        <a:buFont typeface="Times New Roman" panose="02020603050405020304" pitchFamily="18" charset="0"/>
                        <a:defRPr>
                          <a:solidFill>
                            <a:schemeClr val="tx1"/>
                          </a:solidFill>
                          <a:latin typeface="Arial Black" panose="020B0A04020102020204" pitchFamily="34" charset="0"/>
                        </a:defRPr>
                      </a:lvl4pPr>
                      <a:lvl5pPr>
                        <a:spcBef>
                          <a:spcPct val="20000"/>
                        </a:spcBef>
                        <a:buFont typeface="Times New Roman" panose="02020603050405020304" pitchFamily="18" charset="0"/>
                        <a:defRPr>
                          <a:solidFill>
                            <a:schemeClr val="tx1"/>
                          </a:solidFill>
                          <a:latin typeface="Arial Black" panose="020B0A04020102020204" pitchFamily="34" charset="0"/>
                        </a:defRPr>
                      </a:lvl5pPr>
                      <a:lvl6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6pPr>
                      <a:lvl7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7pPr>
                      <a:lvl8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8pPr>
                      <a:lvl9pPr fontAlgn="base">
                        <a:spcBef>
                          <a:spcPct val="20000"/>
                        </a:spcBef>
                        <a:spcAft>
                          <a:spcPct val="0"/>
                        </a:spcAft>
                        <a:buFont typeface="Times New Roman" panose="02020603050405020304" pitchFamily="18" charset="0"/>
                        <a:defRPr>
                          <a:solidFill>
                            <a:schemeClr val="tx1"/>
                          </a:solidFill>
                          <a:latin typeface="Arial Black" panose="020B0A040201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FIRST AIDER/shift               </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Nurse/shift</a:t>
                      </a: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Dentist 8h/d 6d/</a:t>
                      </a:r>
                      <a:r>
                        <a:rPr kumimoji="0" lang="en-US" sz="1200" b="1" i="0" u="none" strike="noStrike" cap="none" normalizeH="0" baseline="0" dirty="0" err="1">
                          <a:ln>
                            <a:noFill/>
                          </a:ln>
                          <a:solidFill>
                            <a:srgbClr val="002060"/>
                          </a:solidFill>
                          <a:effectLst/>
                          <a:latin typeface="Tahoma" panose="020B0604030504040204" pitchFamily="34" charset="0"/>
                        </a:rPr>
                        <a:t>wk</a:t>
                      </a:r>
                      <a:endParaRPr kumimoji="0" lang="en-US" sz="1200" b="1" i="0" u="none" strike="noStrike" cap="none" normalizeH="0" baseline="0" dirty="0">
                        <a:ln>
                          <a:noFill/>
                        </a:ln>
                        <a:solidFill>
                          <a:srgbClr val="002060"/>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FT OH Physician 8h/d 6d/</a:t>
                      </a:r>
                      <a:r>
                        <a:rPr kumimoji="0" lang="en-US" sz="1200" b="1" i="0" u="none" strike="noStrike" cap="none" normalizeH="0" baseline="0" dirty="0" err="1">
                          <a:ln>
                            <a:noFill/>
                          </a:ln>
                          <a:solidFill>
                            <a:srgbClr val="002060"/>
                          </a:solidFill>
                          <a:effectLst/>
                          <a:latin typeface="Tahoma" panose="020B0604030504040204" pitchFamily="34" charset="0"/>
                        </a:rPr>
                        <a:t>wk</a:t>
                      </a:r>
                      <a:endParaRPr kumimoji="0" lang="en-US" sz="1200" b="1" i="0" u="none" strike="noStrike" cap="none" normalizeH="0" baseline="0" dirty="0">
                        <a:ln>
                          <a:noFill/>
                        </a:ln>
                        <a:solidFill>
                          <a:srgbClr val="002060"/>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hlink"/>
                        </a:buClr>
                        <a:buSzTx/>
                        <a:buFontTx/>
                        <a:buNone/>
                        <a:tabLst/>
                      </a:pPr>
                      <a:r>
                        <a:rPr kumimoji="0" lang="en-US" sz="1200" b="1" i="0" u="none" strike="noStrike" cap="none" normalizeH="0" baseline="0" dirty="0">
                          <a:ln>
                            <a:noFill/>
                          </a:ln>
                          <a:solidFill>
                            <a:srgbClr val="002060"/>
                          </a:solidFill>
                          <a:effectLst/>
                          <a:latin typeface="Tahoma" panose="020B0604030504040204" pitchFamily="34" charset="0"/>
                        </a:rPr>
                        <a:t>1 PT OH Physician 4h/d 6d/</a:t>
                      </a:r>
                      <a:r>
                        <a:rPr kumimoji="0" lang="en-US" sz="1200" b="1" i="0" u="none" strike="noStrike" cap="none" normalizeH="0" baseline="0" dirty="0" err="1">
                          <a:ln>
                            <a:noFill/>
                          </a:ln>
                          <a:solidFill>
                            <a:srgbClr val="002060"/>
                          </a:solidFill>
                          <a:effectLst/>
                          <a:latin typeface="Tahoma" panose="020B0604030504040204" pitchFamily="34" charset="0"/>
                        </a:rPr>
                        <a:t>wk</a:t>
                      </a:r>
                      <a:r>
                        <a:rPr kumimoji="0" lang="en-US" sz="1200" b="1" i="0" u="none" strike="noStrike" cap="none" normalizeH="0" baseline="0" dirty="0">
                          <a:ln>
                            <a:noFill/>
                          </a:ln>
                          <a:solidFill>
                            <a:srgbClr val="002060"/>
                          </a:solidFill>
                          <a:effectLst/>
                          <a:latin typeface="Tahoma" panose="020B0604030504040204" pitchFamily="34" charset="0"/>
                        </a:rPr>
                        <a:t> per shift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DFDC3"/>
                    </a:solidFill>
                  </a:tcPr>
                </a:tc>
                <a:extLst>
                  <a:ext uri="{0D108BD9-81ED-4DB2-BD59-A6C34878D82A}">
                    <a16:rowId xmlns:a16="http://schemas.microsoft.com/office/drawing/2014/main" xmlns="" val="10006"/>
                  </a:ext>
                </a:extLst>
              </a:tr>
            </a:tbl>
          </a:graphicData>
        </a:graphic>
      </p:graphicFrame>
      <p:sp>
        <p:nvSpPr>
          <p:cNvPr id="788652" name="Rectangle 172"/>
          <p:cNvSpPr>
            <a:spLocks noChangeArrowheads="1"/>
          </p:cNvSpPr>
          <p:nvPr/>
        </p:nvSpPr>
        <p:spPr bwMode="auto">
          <a:xfrm>
            <a:off x="1801906" y="192742"/>
            <a:ext cx="86106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spcBef>
                <a:spcPct val="0"/>
              </a:spcBef>
              <a:buClrTx/>
            </a:pPr>
            <a:r>
              <a:rPr lang="en-US" sz="2000" b="1">
                <a:latin typeface="Arial Black" panose="020B0A04020102020204" pitchFamily="34" charset="0"/>
              </a:rPr>
              <a:t>RULE 1960: Occupational Health Services</a:t>
            </a:r>
          </a:p>
          <a:p>
            <a:pPr eaLnBrk="0" hangingPunct="0">
              <a:spcBef>
                <a:spcPct val="0"/>
              </a:spcBef>
              <a:buClrTx/>
            </a:pPr>
            <a:r>
              <a:rPr lang="en-US" sz="2000" b="1">
                <a:latin typeface="Arial Black" panose="020B0A04020102020204" pitchFamily="34" charset="0"/>
              </a:rPr>
              <a:t>RULE 1963.02: Emergency Medical &amp; Dental Services</a:t>
            </a:r>
          </a:p>
        </p:txBody>
      </p:sp>
    </p:spTree>
    <p:extLst>
      <p:ext uri="{BB962C8B-B14F-4D97-AF65-F5344CB8AC3E}">
        <p14:creationId xmlns:p14="http://schemas.microsoft.com/office/powerpoint/2010/main" val="112972590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788729"/>
                                        </p:tgtEl>
                                        <p:attrNameLst>
                                          <p:attrName>style.visibility</p:attrName>
                                        </p:attrNameLst>
                                      </p:cBhvr>
                                      <p:to>
                                        <p:strVal val="visible"/>
                                      </p:to>
                                    </p:set>
                                    <p:animEffect transition="in" filter="dissolve">
                                      <p:cBhvr>
                                        <p:cTn id="7" dur="500"/>
                                        <p:tgtEl>
                                          <p:spTgt spid="78872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88652"/>
                                        </p:tgtEl>
                                        <p:attrNameLst>
                                          <p:attrName>style.visibility</p:attrName>
                                        </p:attrNameLst>
                                      </p:cBhvr>
                                      <p:to>
                                        <p:strVal val="visible"/>
                                      </p:to>
                                    </p:set>
                                    <p:animEffect transition="in" filter="dissolve">
                                      <p:cBhvr>
                                        <p:cTn id="10" dur="500"/>
                                        <p:tgtEl>
                                          <p:spTgt spid="788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52"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481918"/>
          </a:xfrm>
        </p:spPr>
        <p:txBody>
          <a:bodyPr>
            <a:normAutofit/>
          </a:bodyPr>
          <a:lstStyle/>
          <a:p>
            <a:pPr marL="609600" indent="-609600">
              <a:buNone/>
            </a:pPr>
            <a:r>
              <a:rPr lang="en-PH" sz="3200" b="1" dirty="0">
                <a:solidFill>
                  <a:srgbClr val="002060"/>
                </a:solidFill>
                <a:latin typeface="Arial" panose="020B0604020202020204" pitchFamily="34" charset="0"/>
                <a:cs typeface="Arial" panose="020B0604020202020204" pitchFamily="34" charset="0"/>
              </a:rPr>
              <a:t>RULE 1980: AUTHORITY OF LOCAL GOVERNMENT</a:t>
            </a:r>
          </a:p>
          <a:p>
            <a:pPr marL="609600" indent="-609600">
              <a:buNone/>
            </a:pPr>
            <a:r>
              <a:rPr lang="en-PH" sz="3200" b="1" dirty="0">
                <a:solidFill>
                  <a:srgbClr val="002060"/>
                </a:solidFill>
                <a:latin typeface="Arial" panose="020B0604020202020204" pitchFamily="34" charset="0"/>
                <a:cs typeface="Arial" panose="020B0604020202020204" pitchFamily="34" charset="0"/>
              </a:rPr>
              <a:t>Types of Inspection:</a:t>
            </a:r>
          </a:p>
          <a:p>
            <a:pPr marL="609600" indent="-609600">
              <a:buNone/>
            </a:pPr>
            <a:r>
              <a:rPr lang="en-PH" sz="3200" b="1" dirty="0">
                <a:solidFill>
                  <a:srgbClr val="002060"/>
                </a:solidFill>
                <a:latin typeface="Arial" panose="020B0604020202020204" pitchFamily="34" charset="0"/>
                <a:cs typeface="Arial" panose="020B0604020202020204" pitchFamily="34" charset="0"/>
              </a:rPr>
              <a:t>	</a:t>
            </a:r>
            <a:r>
              <a:rPr lang="en-PH" sz="2400" dirty="0">
                <a:solidFill>
                  <a:srgbClr val="002060"/>
                </a:solidFill>
                <a:latin typeface="Arial" panose="020B0604020202020204" pitchFamily="34" charset="0"/>
                <a:cs typeface="Arial" panose="020B0604020202020204" pitchFamily="34" charset="0"/>
              </a:rPr>
              <a:t>For the purpose of this Standards, inspection activities shall be divided into Technical Safety Inspection and General Safety Inspection.</a:t>
            </a:r>
          </a:p>
          <a:p>
            <a:pPr marL="609600" indent="-609600">
              <a:buNone/>
            </a:pPr>
            <a:r>
              <a:rPr lang="en-PH" sz="2400" b="1" dirty="0">
                <a:solidFill>
                  <a:srgbClr val="002060"/>
                </a:solidFill>
                <a:latin typeface="Arial" panose="020B0604020202020204" pitchFamily="34" charset="0"/>
                <a:cs typeface="Arial" panose="020B0604020202020204" pitchFamily="34" charset="0"/>
              </a:rPr>
              <a:t>(1) Technical Safety Inspection </a:t>
            </a:r>
            <a:r>
              <a:rPr lang="en-PH" sz="2400" dirty="0">
                <a:solidFill>
                  <a:srgbClr val="002060"/>
                </a:solidFill>
                <a:latin typeface="Arial" panose="020B0604020202020204" pitchFamily="34" charset="0"/>
                <a:cs typeface="Arial" panose="020B0604020202020204" pitchFamily="34" charset="0"/>
              </a:rPr>
              <a:t>- shall refer to inspection for the purpose of safety determination of boilers, pressure vessels, internal combustion engines, electrical installations, elevators, hoisting equipment and other mechanical equipment.</a:t>
            </a:r>
          </a:p>
          <a:p>
            <a:pPr marL="609600" indent="-609600">
              <a:buNone/>
            </a:pPr>
            <a:r>
              <a:rPr lang="en-PH" sz="2400" b="1" dirty="0">
                <a:solidFill>
                  <a:srgbClr val="002060"/>
                </a:solidFill>
                <a:latin typeface="Arial" panose="020B0604020202020204" pitchFamily="34" charset="0"/>
                <a:cs typeface="Arial" panose="020B0604020202020204" pitchFamily="34" charset="0"/>
              </a:rPr>
              <a:t> </a:t>
            </a:r>
            <a:endParaRPr lang="en-US" sz="2400" dirty="0">
              <a:solidFill>
                <a:srgbClr val="002060"/>
              </a:solidFill>
              <a:latin typeface="Arial" panose="020B0604020202020204" pitchFamily="34" charset="0"/>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1980</a:t>
            </a:r>
          </a:p>
        </p:txBody>
      </p:sp>
      <p:pic>
        <p:nvPicPr>
          <p:cNvPr id="2" name="Picture 1"/>
          <p:cNvPicPr>
            <a:picLocks noChangeAspect="1"/>
          </p:cNvPicPr>
          <p:nvPr/>
        </p:nvPicPr>
        <p:blipFill>
          <a:blip r:embed="rId4"/>
          <a:stretch>
            <a:fillRect/>
          </a:stretch>
        </p:blipFill>
        <p:spPr>
          <a:xfrm>
            <a:off x="5404876" y="4130768"/>
            <a:ext cx="5850312" cy="2552420"/>
          </a:xfrm>
          <a:prstGeom prst="rect">
            <a:avLst/>
          </a:prstGeom>
        </p:spPr>
      </p:pic>
    </p:spTree>
    <p:extLst>
      <p:ext uri="{BB962C8B-B14F-4D97-AF65-F5344CB8AC3E}">
        <p14:creationId xmlns:p14="http://schemas.microsoft.com/office/powerpoint/2010/main" val="277594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ox(out)">
                                      <p:cBhvr>
                                        <p:cTn id="17" dur="500"/>
                                        <p:tgtEl>
                                          <p:spTgt spid="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ox(out)">
                                      <p:cBhvr>
                                        <p:cTn id="22" dur="500"/>
                                        <p:tgtEl>
                                          <p:spTgt spid="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ox(out)">
                                      <p:cBhvr>
                                        <p:cTn id="27" dur="500"/>
                                        <p:tgtEl>
                                          <p:spTgt spid="5">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481918"/>
          </a:xfrm>
        </p:spPr>
        <p:txBody>
          <a:bodyPr>
            <a:normAutofit/>
          </a:bodyPr>
          <a:lstStyle/>
          <a:p>
            <a:pPr marL="609600" indent="-609600">
              <a:buNone/>
            </a:pPr>
            <a:endParaRPr lang="en-PH" sz="2400" b="1" dirty="0">
              <a:solidFill>
                <a:srgbClr val="002060"/>
              </a:solidFill>
              <a:latin typeface="Arial" panose="020B0604020202020204" pitchFamily="34" charset="0"/>
              <a:cs typeface="Arial" panose="020B0604020202020204" pitchFamily="34" charset="0"/>
            </a:endParaRPr>
          </a:p>
          <a:p>
            <a:pPr marL="609600" indent="-609600">
              <a:buNone/>
            </a:pPr>
            <a:r>
              <a:rPr lang="en-PH" sz="2400" b="1" dirty="0">
                <a:solidFill>
                  <a:srgbClr val="002060"/>
                </a:solidFill>
                <a:latin typeface="Arial" panose="020B0604020202020204" pitchFamily="34" charset="0"/>
                <a:cs typeface="Arial" panose="020B0604020202020204" pitchFamily="34" charset="0"/>
              </a:rPr>
              <a:t> (2) General Safety Inspection </a:t>
            </a:r>
            <a:r>
              <a:rPr lang="en-PH" sz="2400" dirty="0">
                <a:solidFill>
                  <a:srgbClr val="002060"/>
                </a:solidFill>
                <a:latin typeface="Arial" panose="020B0604020202020204" pitchFamily="34" charset="0"/>
                <a:cs typeface="Arial" panose="020B0604020202020204" pitchFamily="34" charset="0"/>
              </a:rPr>
              <a:t>- shall refer to inspection of the work environment, including the location and operation of machinery other than those covered by technical safety inspections. adequacy of work space, ventilation, lighting, conditions of work environment, handling, storage or work procedures, protection facilities and other safety and health hazards in workplace.</a:t>
            </a:r>
            <a:endParaRPr lang="en-US" sz="2400" dirty="0">
              <a:solidFill>
                <a:srgbClr val="002060"/>
              </a:solidFill>
              <a:latin typeface="Arial" panose="020B0604020202020204" pitchFamily="34" charset="0"/>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1980</a:t>
            </a:r>
          </a:p>
        </p:txBody>
      </p:sp>
      <p:pic>
        <p:nvPicPr>
          <p:cNvPr id="2" name="Picture 1"/>
          <p:cNvPicPr>
            <a:picLocks noChangeAspect="1"/>
          </p:cNvPicPr>
          <p:nvPr/>
        </p:nvPicPr>
        <p:blipFill>
          <a:blip r:embed="rId4"/>
          <a:stretch>
            <a:fillRect/>
          </a:stretch>
        </p:blipFill>
        <p:spPr>
          <a:xfrm>
            <a:off x="6503053" y="3190875"/>
            <a:ext cx="4563876" cy="3272678"/>
          </a:xfrm>
          <a:prstGeom prst="rect">
            <a:avLst/>
          </a:prstGeom>
        </p:spPr>
      </p:pic>
    </p:spTree>
    <p:extLst>
      <p:ext uri="{BB962C8B-B14F-4D97-AF65-F5344CB8AC3E}">
        <p14:creationId xmlns:p14="http://schemas.microsoft.com/office/powerpoint/2010/main" val="1803293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ox(out)">
                                      <p:cBhvr>
                                        <p:cTn id="7" dur="500"/>
                                        <p:tgtEl>
                                          <p:spTgt spid="5">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Rot="1" noChangeArrowheads="1"/>
          </p:cNvSpPr>
          <p:nvPr>
            <p:ph idx="1"/>
          </p:nvPr>
        </p:nvSpPr>
        <p:spPr>
          <a:xfrm>
            <a:off x="699247" y="981635"/>
            <a:ext cx="10932459" cy="5481918"/>
          </a:xfrm>
        </p:spPr>
        <p:txBody>
          <a:bodyPr>
            <a:normAutofit/>
          </a:bodyPr>
          <a:lstStyle/>
          <a:p>
            <a:pPr marL="609600" indent="-609600">
              <a:buNone/>
            </a:pPr>
            <a:r>
              <a:rPr lang="en-PH" sz="2400" b="1" dirty="0">
                <a:solidFill>
                  <a:srgbClr val="002060"/>
                </a:solidFill>
                <a:latin typeface="Arial" panose="020B0604020202020204" pitchFamily="34" charset="0"/>
                <a:cs typeface="Arial" panose="020B0604020202020204" pitchFamily="34" charset="0"/>
              </a:rPr>
              <a:t>RULE 1990: FINAL PROVISION</a:t>
            </a:r>
          </a:p>
          <a:p>
            <a:pPr marL="609600" indent="-609600">
              <a:buNone/>
            </a:pPr>
            <a:r>
              <a:rPr lang="en-PH" sz="2400" b="1" dirty="0">
                <a:solidFill>
                  <a:srgbClr val="002060"/>
                </a:solidFill>
                <a:latin typeface="Arial" panose="020B0604020202020204" pitchFamily="34" charset="0"/>
                <a:cs typeface="Arial" panose="020B0604020202020204" pitchFamily="34" charset="0"/>
              </a:rPr>
              <a:t>1995 : Penal Provisions:</a:t>
            </a:r>
          </a:p>
          <a:p>
            <a:pPr marL="609600" indent="-609600">
              <a:buNone/>
            </a:pPr>
            <a:endParaRPr lang="en-PH" sz="2400" dirty="0">
              <a:solidFill>
                <a:srgbClr val="002060"/>
              </a:solidFill>
              <a:latin typeface="Arial" panose="020B0604020202020204" pitchFamily="34" charset="0"/>
              <a:cs typeface="Arial" panose="020B0604020202020204" pitchFamily="34" charset="0"/>
            </a:endParaRPr>
          </a:p>
          <a:p>
            <a:pPr marL="609600" indent="-609600">
              <a:buNone/>
            </a:pPr>
            <a:r>
              <a:rPr lang="en-PH" sz="2400" dirty="0">
                <a:solidFill>
                  <a:srgbClr val="002060"/>
                </a:solidFill>
                <a:latin typeface="Arial" panose="020B0604020202020204" pitchFamily="34" charset="0"/>
                <a:cs typeface="Arial" panose="020B0604020202020204" pitchFamily="34" charset="0"/>
              </a:rPr>
              <a:t>	All violations of the provisions of this Standards shall be subject to the applicable penalties provided for in the </a:t>
            </a:r>
            <a:r>
              <a:rPr lang="en-PH" sz="2400" dirty="0" err="1">
                <a:solidFill>
                  <a:srgbClr val="002060"/>
                </a:solidFill>
                <a:latin typeface="Arial" panose="020B0604020202020204" pitchFamily="34" charset="0"/>
                <a:cs typeface="Arial" panose="020B0604020202020204" pitchFamily="34" charset="0"/>
              </a:rPr>
              <a:t>Labor</a:t>
            </a:r>
            <a:r>
              <a:rPr lang="en-PH" sz="2400" dirty="0">
                <a:solidFill>
                  <a:srgbClr val="002060"/>
                </a:solidFill>
                <a:latin typeface="Arial" panose="020B0604020202020204" pitchFamily="34" charset="0"/>
                <a:cs typeface="Arial" panose="020B0604020202020204" pitchFamily="34" charset="0"/>
              </a:rPr>
              <a:t> Code, PD 442 as amended.</a:t>
            </a:r>
            <a:endParaRPr lang="en-US" sz="2400" dirty="0">
              <a:solidFill>
                <a:srgbClr val="002060"/>
              </a:solidFill>
              <a:latin typeface="Arial" panose="020B0604020202020204" pitchFamily="34" charset="0"/>
              <a:cs typeface="Arial" panose="020B0604020202020204" pitchFamily="34" charset="0"/>
            </a:endParaRPr>
          </a:p>
        </p:txBody>
      </p:sp>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OSHS RULE 1990</a:t>
            </a:r>
          </a:p>
        </p:txBody>
      </p:sp>
    </p:spTree>
    <p:extLst>
      <p:ext uri="{BB962C8B-B14F-4D97-AF65-F5344CB8AC3E}">
        <p14:creationId xmlns:p14="http://schemas.microsoft.com/office/powerpoint/2010/main" val="395688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out)">
                                      <p:cBhvr>
                                        <p:cTn id="7" dur="500"/>
                                        <p:tgtEl>
                                          <p:spTgt spid="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out)">
                                      <p:cBhvr>
                                        <p:cTn id="12" dur="500"/>
                                        <p:tgtEl>
                                          <p:spTgt spid="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ox(out)">
                                      <p:cBhvr>
                                        <p:cTn id="17" dur="500"/>
                                        <p:tgtEl>
                                          <p:spTgt spid="5">
                                            <p:txEl>
                                              <p:pRg st="3" end="3"/>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3"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8195" name="Rectangle 4"/>
          <p:cNvSpPr>
            <a:spLocks noChangeArrowheads="1"/>
          </p:cNvSpPr>
          <p:nvPr/>
        </p:nvSpPr>
        <p:spPr bwMode="auto">
          <a:xfrm>
            <a:off x="1981200" y="914400"/>
            <a:ext cx="82296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00050" indent="-40005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40000"/>
              </a:lnSpc>
              <a:spcBef>
                <a:spcPct val="20000"/>
              </a:spcBef>
              <a:buClr>
                <a:srgbClr val="FF0000"/>
              </a:buClr>
              <a:buSzPct val="80000"/>
            </a:pPr>
            <a:endParaRPr lang="en-US" sz="2400" b="1" i="1"/>
          </a:p>
        </p:txBody>
      </p:sp>
      <p:sp>
        <p:nvSpPr>
          <p:cNvPr id="8196" name="Rectangle 12"/>
          <p:cNvSpPr>
            <a:spLocks noChangeArrowheads="1"/>
          </p:cNvSpPr>
          <p:nvPr/>
        </p:nvSpPr>
        <p:spPr bwMode="auto">
          <a:xfrm>
            <a:off x="1905000" y="304800"/>
            <a:ext cx="8229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buClr>
                <a:srgbClr val="FF0000"/>
              </a:buClr>
            </a:pPr>
            <a:endParaRPr lang="en-US" altLang="ja-JP" sz="3000" b="1" i="1">
              <a:latin typeface="Century Gothic" panose="020B0502020202020204" pitchFamily="34" charset="0"/>
              <a:ea typeface="MS PGothic" panose="020B0600070205080204" pitchFamily="34" charset="-128"/>
            </a:endParaRPr>
          </a:p>
        </p:txBody>
      </p:sp>
      <p:sp>
        <p:nvSpPr>
          <p:cNvPr id="9221" name="Title 5"/>
          <p:cNvSpPr>
            <a:spLocks noGrp="1"/>
          </p:cNvSpPr>
          <p:nvPr>
            <p:ph type="title"/>
          </p:nvPr>
        </p:nvSpPr>
        <p:spPr>
          <a:xfrm>
            <a:off x="1981200" y="-76200"/>
            <a:ext cx="8229600" cy="1143000"/>
          </a:xfrm>
        </p:spPr>
        <p:txBody>
          <a:bodyPr/>
          <a:lstStyle/>
          <a:p>
            <a:pPr>
              <a:defRPr/>
            </a:pPr>
            <a:r>
              <a:rPr lang="en-PH"/>
              <a:t>LEGAL BASES</a:t>
            </a:r>
          </a:p>
        </p:txBody>
      </p:sp>
      <p:pic>
        <p:nvPicPr>
          <p:cNvPr id="8198" name="Picture 2" descr="C:\Users\Valeros\Pictures\th.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95600" y="1295400"/>
            <a:ext cx="2209800" cy="1828800"/>
          </a:xfrm>
          <a:noFill/>
        </p:spPr>
      </p:pic>
      <p:pic>
        <p:nvPicPr>
          <p:cNvPr id="9" name="Picture 4" descr="labor cod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3581400"/>
            <a:ext cx="1524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osh standar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3581400"/>
            <a:ext cx="1447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1" name="AutoShape 8"/>
          <p:cNvSpPr>
            <a:spLocks noChangeArrowheads="1"/>
          </p:cNvSpPr>
          <p:nvPr/>
        </p:nvSpPr>
        <p:spPr bwMode="auto">
          <a:xfrm>
            <a:off x="1905000" y="2819400"/>
            <a:ext cx="914400" cy="1524000"/>
          </a:xfrm>
          <a:prstGeom prst="curvedRightArrow">
            <a:avLst>
              <a:gd name="adj1" fmla="val 46667"/>
              <a:gd name="adj2" fmla="val 64120"/>
              <a:gd name="adj3" fmla="val 33333"/>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12" name="AutoShape 6"/>
          <p:cNvSpPr>
            <a:spLocks noChangeArrowheads="1"/>
          </p:cNvSpPr>
          <p:nvPr/>
        </p:nvSpPr>
        <p:spPr bwMode="auto">
          <a:xfrm>
            <a:off x="5105400" y="4114800"/>
            <a:ext cx="1524000" cy="533400"/>
          </a:xfrm>
          <a:prstGeom prst="rightArrow">
            <a:avLst>
              <a:gd name="adj1" fmla="val 50000"/>
              <a:gd name="adj2" fmla="val 50000"/>
            </a:avLst>
          </a:prstGeom>
          <a:gradFill rotWithShape="0">
            <a:gsLst>
              <a:gs pos="0">
                <a:srgbClr val="FFFF00"/>
              </a:gs>
              <a:gs pos="100000">
                <a:srgbClr val="FF0000"/>
              </a:gs>
            </a:gsLst>
            <a:lin ang="0" scaled="1"/>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p>
        </p:txBody>
      </p:sp>
      <p:sp>
        <p:nvSpPr>
          <p:cNvPr id="13" name="Rectangle 12"/>
          <p:cNvSpPr/>
          <p:nvPr/>
        </p:nvSpPr>
        <p:spPr>
          <a:xfrm>
            <a:off x="5105400" y="1524000"/>
            <a:ext cx="5638800" cy="1200150"/>
          </a:xfrm>
          <a:prstGeom prst="rect">
            <a:avLst/>
          </a:prstGeom>
        </p:spPr>
        <p:txBody>
          <a:bodyPr>
            <a:spAutoFit/>
          </a:bodyPr>
          <a:lstStyle/>
          <a:p>
            <a:pPr>
              <a:defRPr/>
            </a:pPr>
            <a:r>
              <a:rPr lang="en-US" sz="2400" b="1" dirty="0">
                <a:effectLst>
                  <a:outerShdw blurRad="38100" dist="38100" dir="2700000" algn="tl">
                    <a:srgbClr val="C0C0C0"/>
                  </a:outerShdw>
                </a:effectLst>
                <a:latin typeface="Arial" charset="0"/>
              </a:rPr>
              <a:t>The 1987  </a:t>
            </a:r>
          </a:p>
          <a:p>
            <a:pPr>
              <a:defRPr/>
            </a:pPr>
            <a:r>
              <a:rPr lang="en-US" sz="2400" b="1" dirty="0">
                <a:effectLst>
                  <a:outerShdw blurRad="38100" dist="38100" dir="2700000" algn="tl">
                    <a:srgbClr val="C0C0C0"/>
                  </a:outerShdw>
                </a:effectLst>
                <a:latin typeface="Arial" charset="0"/>
              </a:rPr>
              <a:t>Philippine Constitution, </a:t>
            </a:r>
            <a:endParaRPr lang="en-US" sz="2400" dirty="0">
              <a:effectLst>
                <a:outerShdw blurRad="38100" dist="38100" dir="2700000" algn="tl">
                  <a:srgbClr val="C0C0C0"/>
                </a:outerShdw>
              </a:effectLst>
              <a:latin typeface="Arial" charset="0"/>
            </a:endParaRPr>
          </a:p>
          <a:p>
            <a:pPr>
              <a:defRPr/>
            </a:pPr>
            <a:endParaRPr lang="en-PH" sz="2400" dirty="0">
              <a:latin typeface="Arial" charset="0"/>
            </a:endParaRPr>
          </a:p>
        </p:txBody>
      </p:sp>
      <p:sp>
        <p:nvSpPr>
          <p:cNvPr id="14" name="Rectangle 13"/>
          <p:cNvSpPr/>
          <p:nvPr/>
        </p:nvSpPr>
        <p:spPr>
          <a:xfrm>
            <a:off x="322730" y="4847272"/>
            <a:ext cx="4572000" cy="1477328"/>
          </a:xfrm>
          <a:prstGeom prst="rect">
            <a:avLst/>
          </a:prstGeom>
        </p:spPr>
        <p:txBody>
          <a:bodyPr>
            <a:spAutoFit/>
          </a:bodyPr>
          <a:lstStyle/>
          <a:p>
            <a:pPr>
              <a:defRPr/>
            </a:pPr>
            <a:r>
              <a:rPr lang="en-US" b="1" dirty="0">
                <a:solidFill>
                  <a:srgbClr val="FF0000"/>
                </a:solidFill>
                <a:effectLst>
                  <a:outerShdw blurRad="38100" dist="38100" dir="2700000" algn="tl">
                    <a:srgbClr val="C0C0C0"/>
                  </a:outerShdw>
                </a:effectLst>
                <a:latin typeface="Arial" charset="0"/>
              </a:rPr>
              <a:t>Labor  Code, Philippines,</a:t>
            </a:r>
          </a:p>
          <a:p>
            <a:pPr>
              <a:defRPr/>
            </a:pPr>
            <a:r>
              <a:rPr lang="en-US" b="1" dirty="0">
                <a:solidFill>
                  <a:srgbClr val="FF0000"/>
                </a:solidFill>
                <a:effectLst>
                  <a:outerShdw blurRad="38100" dist="38100" dir="2700000" algn="tl">
                    <a:srgbClr val="C0C0C0"/>
                  </a:outerShdw>
                </a:effectLst>
                <a:latin typeface="Arial" charset="0"/>
              </a:rPr>
              <a:t>Book IV is devoted to </a:t>
            </a:r>
          </a:p>
          <a:p>
            <a:pPr>
              <a:defRPr/>
            </a:pPr>
            <a:r>
              <a:rPr lang="en-US" b="1" u="sng" dirty="0">
                <a:solidFill>
                  <a:schemeClr val="folHlink"/>
                </a:solidFill>
                <a:effectLst>
                  <a:outerShdw blurRad="38100" dist="38100" dir="2700000" algn="tl">
                    <a:srgbClr val="C0C0C0"/>
                  </a:outerShdw>
                </a:effectLst>
                <a:latin typeface="Arial" charset="0"/>
              </a:rPr>
              <a:t>prevention </a:t>
            </a:r>
          </a:p>
          <a:p>
            <a:pPr>
              <a:defRPr/>
            </a:pPr>
            <a:r>
              <a:rPr lang="en-US" b="1" u="sng" dirty="0">
                <a:solidFill>
                  <a:schemeClr val="folHlink"/>
                </a:solidFill>
                <a:effectLst>
                  <a:outerShdw blurRad="38100" dist="38100" dir="2700000" algn="tl">
                    <a:srgbClr val="C0C0C0"/>
                  </a:outerShdw>
                </a:effectLst>
                <a:latin typeface="Arial" charset="0"/>
              </a:rPr>
              <a:t>and compensation of  work-related  injuries and illnesses</a:t>
            </a:r>
          </a:p>
        </p:txBody>
      </p:sp>
      <p:sp>
        <p:nvSpPr>
          <p:cNvPr id="8205" name="Rectangle 15"/>
          <p:cNvSpPr>
            <a:spLocks noChangeArrowheads="1"/>
          </p:cNvSpPr>
          <p:nvPr/>
        </p:nvSpPr>
        <p:spPr bwMode="auto">
          <a:xfrm>
            <a:off x="5248836" y="541020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b="1" dirty="0">
                <a:solidFill>
                  <a:srgbClr val="FF0000"/>
                </a:solidFill>
              </a:rPr>
              <a:t> OCCUPATIONAL SAFETY</a:t>
            </a:r>
          </a:p>
          <a:p>
            <a:r>
              <a:rPr lang="en-US" b="1" dirty="0">
                <a:solidFill>
                  <a:srgbClr val="FF0000"/>
                </a:solidFill>
              </a:rPr>
              <a:t>  AND HEALTH STANDARDS</a:t>
            </a:r>
          </a:p>
          <a:p>
            <a:r>
              <a:rPr lang="en-US" b="1" dirty="0"/>
              <a:t>  </a:t>
            </a:r>
            <a:r>
              <a:rPr lang="en-US" b="1" dirty="0">
                <a:solidFill>
                  <a:schemeClr val="folHlink"/>
                </a:solidFill>
              </a:rPr>
              <a:t>A set of specific </a:t>
            </a:r>
          </a:p>
          <a:p>
            <a:r>
              <a:rPr lang="en-US" b="1" dirty="0">
                <a:solidFill>
                  <a:schemeClr val="folHlink"/>
                </a:solidFill>
              </a:rPr>
              <a:t>  rules on OSH</a:t>
            </a:r>
          </a:p>
        </p:txBody>
      </p:sp>
    </p:spTree>
    <p:extLst>
      <p:ext uri="{BB962C8B-B14F-4D97-AF65-F5344CB8AC3E}">
        <p14:creationId xmlns:p14="http://schemas.microsoft.com/office/powerpoint/2010/main" val="110856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nodeType="afterGroup">
                            <p:stCondLst>
                              <p:cond delay="500"/>
                            </p:stCondLst>
                            <p:childTnLst>
                              <p:par>
                                <p:cTn id="9" presetID="9" presetClass="entr" presetSubtype="0"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7"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ppt_w/2"/>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a:blip r:embed="rId3"/>
          <a:stretch>
            <a:fillRect/>
          </a:stretch>
        </p:blipFill>
        <p:spPr>
          <a:xfrm>
            <a:off x="1842247" y="1600200"/>
            <a:ext cx="8135471" cy="4814047"/>
          </a:xfrm>
          <a:prstGeom prst="rect">
            <a:avLst/>
          </a:prstGeom>
        </p:spPr>
      </p:pic>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spTree>
    <p:extLst>
      <p:ext uri="{BB962C8B-B14F-4D97-AF65-F5344CB8AC3E}">
        <p14:creationId xmlns:p14="http://schemas.microsoft.com/office/powerpoint/2010/main" val="2527861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4" name="Content Placeholder 3"/>
          <p:cNvPicPr>
            <a:picLocks noGrp="1" noChangeAspect="1"/>
          </p:cNvPicPr>
          <p:nvPr>
            <p:ph idx="1"/>
          </p:nvPr>
        </p:nvPicPr>
        <p:blipFill>
          <a:blip r:embed="rId3"/>
          <a:stretch>
            <a:fillRect/>
          </a:stretch>
        </p:blipFill>
        <p:spPr>
          <a:xfrm>
            <a:off x="1922929" y="1143000"/>
            <a:ext cx="8081681" cy="5378824"/>
          </a:xfrm>
          <a:prstGeom prst="rect">
            <a:avLst/>
          </a:prstGeom>
        </p:spPr>
      </p:pic>
    </p:spTree>
    <p:extLst>
      <p:ext uri="{BB962C8B-B14F-4D97-AF65-F5344CB8AC3E}">
        <p14:creationId xmlns:p14="http://schemas.microsoft.com/office/powerpoint/2010/main" val="36167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3" name="Content Placeholder 2"/>
          <p:cNvPicPr>
            <a:picLocks noGrp="1" noChangeAspect="1"/>
          </p:cNvPicPr>
          <p:nvPr>
            <p:ph idx="1"/>
          </p:nvPr>
        </p:nvPicPr>
        <p:blipFill>
          <a:blip r:embed="rId3"/>
          <a:stretch>
            <a:fillRect/>
          </a:stretch>
        </p:blipFill>
        <p:spPr>
          <a:xfrm>
            <a:off x="1734672" y="1250576"/>
            <a:ext cx="8834716" cy="5150224"/>
          </a:xfrm>
          <a:prstGeom prst="rect">
            <a:avLst/>
          </a:prstGeom>
        </p:spPr>
      </p:pic>
    </p:spTree>
    <p:extLst>
      <p:ext uri="{BB962C8B-B14F-4D97-AF65-F5344CB8AC3E}">
        <p14:creationId xmlns:p14="http://schemas.microsoft.com/office/powerpoint/2010/main" val="3644959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4" name="Content Placeholder 3"/>
          <p:cNvPicPr>
            <a:picLocks noGrp="1" noChangeAspect="1"/>
          </p:cNvPicPr>
          <p:nvPr>
            <p:ph idx="1"/>
          </p:nvPr>
        </p:nvPicPr>
        <p:blipFill>
          <a:blip r:embed="rId3"/>
          <a:stretch>
            <a:fillRect/>
          </a:stretch>
        </p:blipFill>
        <p:spPr>
          <a:xfrm>
            <a:off x="1658469" y="1385049"/>
            <a:ext cx="8875059" cy="5042646"/>
          </a:xfrm>
          <a:prstGeom prst="rect">
            <a:avLst/>
          </a:prstGeom>
        </p:spPr>
      </p:pic>
    </p:spTree>
    <p:extLst>
      <p:ext uri="{BB962C8B-B14F-4D97-AF65-F5344CB8AC3E}">
        <p14:creationId xmlns:p14="http://schemas.microsoft.com/office/powerpoint/2010/main" val="347944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OTHER LAWS</a:t>
            </a:r>
          </a:p>
        </p:txBody>
      </p:sp>
      <p:pic>
        <p:nvPicPr>
          <p:cNvPr id="3" name="Content Placeholder 2"/>
          <p:cNvPicPr>
            <a:picLocks noGrp="1" noChangeAspect="1"/>
          </p:cNvPicPr>
          <p:nvPr>
            <p:ph idx="1"/>
          </p:nvPr>
        </p:nvPicPr>
        <p:blipFill>
          <a:blip r:embed="rId3"/>
          <a:stretch>
            <a:fillRect/>
          </a:stretch>
        </p:blipFill>
        <p:spPr>
          <a:xfrm>
            <a:off x="793377" y="1825625"/>
            <a:ext cx="10542494" cy="4790328"/>
          </a:xfrm>
          <a:prstGeom prst="rect">
            <a:avLst/>
          </a:prstGeom>
        </p:spPr>
      </p:pic>
      <p:pic>
        <p:nvPicPr>
          <p:cNvPr id="5" name="Picture 4"/>
          <p:cNvPicPr>
            <a:picLocks noChangeAspect="1"/>
          </p:cNvPicPr>
          <p:nvPr/>
        </p:nvPicPr>
        <p:blipFill>
          <a:blip r:embed="rId4"/>
          <a:stretch>
            <a:fillRect/>
          </a:stretch>
        </p:blipFill>
        <p:spPr>
          <a:xfrm>
            <a:off x="4012545" y="160617"/>
            <a:ext cx="4001902" cy="828675"/>
          </a:xfrm>
          <a:prstGeom prst="rect">
            <a:avLst/>
          </a:prstGeom>
        </p:spPr>
      </p:pic>
    </p:spTree>
    <p:extLst>
      <p:ext uri="{BB962C8B-B14F-4D97-AF65-F5344CB8AC3E}">
        <p14:creationId xmlns:p14="http://schemas.microsoft.com/office/powerpoint/2010/main" val="3060810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a:spLocks noGrp="1"/>
          </p:cNvSpPr>
          <p:nvPr>
            <p:ph type="title"/>
          </p:nvPr>
        </p:nvSpPr>
        <p:spPr>
          <a:xfrm>
            <a:off x="0" y="0"/>
            <a:ext cx="12191999" cy="981635"/>
          </a:xfrm>
        </p:spPr>
        <p:txBody>
          <a:bodyPr/>
          <a:lstStyle/>
          <a:p>
            <a:pPr algn="ctr"/>
            <a:r>
              <a:rPr lang="en-PH" b="1" dirty="0">
                <a:solidFill>
                  <a:srgbClr val="002060"/>
                </a:solidFill>
                <a:latin typeface="Arial" panose="020B0604020202020204" pitchFamily="34" charset="0"/>
                <a:cs typeface="Arial" panose="020B0604020202020204" pitchFamily="34" charset="0"/>
              </a:rPr>
              <a:t>GOVERNMENT APPROACHES</a:t>
            </a:r>
          </a:p>
        </p:txBody>
      </p:sp>
      <p:sp>
        <p:nvSpPr>
          <p:cNvPr id="2" name="Content Placeholder 1"/>
          <p:cNvSpPr>
            <a:spLocks noGrp="1"/>
          </p:cNvSpPr>
          <p:nvPr>
            <p:ph idx="1"/>
          </p:nvPr>
        </p:nvSpPr>
        <p:spPr>
          <a:xfrm>
            <a:off x="578223" y="1492624"/>
            <a:ext cx="10892117" cy="4684339"/>
          </a:xfrm>
        </p:spPr>
        <p:txBody>
          <a:bodyPr/>
          <a:lstStyle/>
          <a:p>
            <a:r>
              <a:rPr lang="en-PH" dirty="0">
                <a:solidFill>
                  <a:srgbClr val="002060"/>
                </a:solidFill>
                <a:latin typeface="Arial" panose="020B0604020202020204" pitchFamily="34" charset="0"/>
                <a:cs typeface="Arial" panose="020B0604020202020204" pitchFamily="34" charset="0"/>
              </a:rPr>
              <a:t>ZAP</a:t>
            </a:r>
          </a:p>
          <a:p>
            <a:r>
              <a:rPr lang="en-PH" dirty="0">
                <a:solidFill>
                  <a:srgbClr val="002060"/>
                </a:solidFill>
                <a:latin typeface="Arial" panose="020B0604020202020204" pitchFamily="34" charset="0"/>
                <a:cs typeface="Arial" panose="020B0604020202020204" pitchFamily="34" charset="0"/>
              </a:rPr>
              <a:t>ECP</a:t>
            </a:r>
          </a:p>
          <a:p>
            <a:r>
              <a:rPr lang="en-PH" dirty="0">
                <a:solidFill>
                  <a:srgbClr val="002060"/>
                </a:solidFill>
                <a:latin typeface="Arial" panose="020B0604020202020204" pitchFamily="34" charset="0"/>
                <a:cs typeface="Arial" panose="020B0604020202020204" pitchFamily="34" charset="0"/>
              </a:rPr>
              <a:t>WISE</a:t>
            </a:r>
          </a:p>
          <a:p>
            <a:r>
              <a:rPr lang="en-PH" dirty="0">
                <a:solidFill>
                  <a:srgbClr val="002060"/>
                </a:solidFill>
                <a:latin typeface="Arial" panose="020B0604020202020204" pitchFamily="34" charset="0"/>
                <a:cs typeface="Arial" panose="020B0604020202020204" pitchFamily="34" charset="0"/>
              </a:rPr>
              <a:t>Program on OSH in the Informal Sector</a:t>
            </a:r>
          </a:p>
          <a:p>
            <a:r>
              <a:rPr lang="en-PH" dirty="0">
                <a:solidFill>
                  <a:srgbClr val="002060"/>
                </a:solidFill>
                <a:latin typeface="Arial" panose="020B0604020202020204" pitchFamily="34" charset="0"/>
                <a:cs typeface="Arial" panose="020B0604020202020204" pitchFamily="34" charset="0"/>
              </a:rPr>
              <a:t>OSH in school</a:t>
            </a:r>
          </a:p>
          <a:p>
            <a:r>
              <a:rPr lang="en-PH" dirty="0">
                <a:solidFill>
                  <a:srgbClr val="002060"/>
                </a:solidFill>
                <a:latin typeface="Arial" panose="020B0604020202020204" pitchFamily="34" charset="0"/>
                <a:cs typeface="Arial" panose="020B0604020202020204" pitchFamily="34" charset="0"/>
              </a:rPr>
              <a:t>Child </a:t>
            </a:r>
            <a:r>
              <a:rPr lang="en-PH" dirty="0" err="1">
                <a:solidFill>
                  <a:srgbClr val="002060"/>
                </a:solidFill>
                <a:latin typeface="Arial" panose="020B0604020202020204" pitchFamily="34" charset="0"/>
                <a:cs typeface="Arial" panose="020B0604020202020204" pitchFamily="34" charset="0"/>
              </a:rPr>
              <a:t>Labor</a:t>
            </a:r>
            <a:endParaRPr lang="en-PH" dirty="0">
              <a:solidFill>
                <a:srgbClr val="002060"/>
              </a:solidFill>
              <a:latin typeface="Arial" panose="020B0604020202020204" pitchFamily="34" charset="0"/>
              <a:cs typeface="Arial" panose="020B0604020202020204" pitchFamily="34" charset="0"/>
            </a:endParaRPr>
          </a:p>
          <a:p>
            <a:r>
              <a:rPr lang="en-PH" dirty="0">
                <a:solidFill>
                  <a:srgbClr val="002060"/>
                </a:solidFill>
                <a:latin typeface="Arial" panose="020B0604020202020204" pitchFamily="34" charset="0"/>
                <a:cs typeface="Arial" panose="020B0604020202020204" pitchFamily="34" charset="0"/>
              </a:rPr>
              <a:t>Quick Reaction Teams like Work ALERT, Medical surveillance on SJS and many others.</a:t>
            </a:r>
          </a:p>
          <a:p>
            <a:r>
              <a:rPr lang="en-PH" dirty="0">
                <a:solidFill>
                  <a:srgbClr val="002060"/>
                </a:solidFill>
                <a:latin typeface="Arial" panose="020B0604020202020204" pitchFamily="34" charset="0"/>
                <a:cs typeface="Arial" panose="020B0604020202020204" pitchFamily="34" charset="0"/>
              </a:rPr>
              <a:t>GKK</a:t>
            </a:r>
          </a:p>
        </p:txBody>
      </p:sp>
    </p:spTree>
    <p:extLst>
      <p:ext uri="{BB962C8B-B14F-4D97-AF65-F5344CB8AC3E}">
        <p14:creationId xmlns:p14="http://schemas.microsoft.com/office/powerpoint/2010/main" val="227186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2514600" y="152400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sz="3600" b="1">
              <a:solidFill>
                <a:srgbClr val="FF9900"/>
              </a:solidFill>
              <a:latin typeface="Franklin Gothic Heavy" panose="020B0903020102020204" pitchFamily="34" charset="0"/>
            </a:endParaRPr>
          </a:p>
        </p:txBody>
      </p:sp>
      <p:sp>
        <p:nvSpPr>
          <p:cNvPr id="10243" name="Title 5"/>
          <p:cNvSpPr>
            <a:spLocks noGrp="1"/>
          </p:cNvSpPr>
          <p:nvPr>
            <p:ph type="title"/>
          </p:nvPr>
        </p:nvSpPr>
        <p:spPr/>
        <p:txBody>
          <a:bodyPr/>
          <a:lstStyle/>
          <a:p>
            <a:pPr>
              <a:defRPr/>
            </a:pPr>
            <a:r>
              <a:rPr lang="en-PH" dirty="0">
                <a:solidFill>
                  <a:srgbClr val="FF0000"/>
                </a:solidFill>
              </a:rPr>
              <a:t>1987 Philippine Constitution</a:t>
            </a:r>
          </a:p>
        </p:txBody>
      </p:sp>
      <p:sp>
        <p:nvSpPr>
          <p:cNvPr id="9220" name="Rectangle 3"/>
          <p:cNvSpPr>
            <a:spLocks noGrp="1" noChangeArrowheads="1"/>
          </p:cNvSpPr>
          <p:nvPr>
            <p:ph sz="half" idx="1"/>
          </p:nvPr>
        </p:nvSpPr>
        <p:spPr/>
        <p:txBody>
          <a:bodyPr>
            <a:normAutofit fontScale="92500" lnSpcReduction="10000"/>
          </a:bodyPr>
          <a:lstStyle/>
          <a:p>
            <a:pPr eaLnBrk="1" hangingPunct="1">
              <a:lnSpc>
                <a:spcPct val="90000"/>
              </a:lnSpc>
            </a:pPr>
            <a:r>
              <a:rPr lang="en-GB" sz="2400"/>
              <a:t>(</a:t>
            </a:r>
            <a:r>
              <a:rPr lang="en-GB" sz="2400" b="1"/>
              <a:t>a) Article II State Policies</a:t>
            </a:r>
          </a:p>
          <a:p>
            <a:pPr eaLnBrk="1" hangingPunct="1">
              <a:lnSpc>
                <a:spcPct val="90000"/>
              </a:lnSpc>
              <a:buFont typeface="Wingdings" panose="05000000000000000000" pitchFamily="2" charset="2"/>
              <a:buNone/>
            </a:pPr>
            <a:endParaRPr lang="en-GB" b="1"/>
          </a:p>
          <a:p>
            <a:pPr eaLnBrk="1" hangingPunct="1">
              <a:lnSpc>
                <a:spcPct val="90000"/>
              </a:lnSpc>
            </a:pPr>
            <a:r>
              <a:rPr lang="en-GB"/>
              <a:t>(1)  Section 15- The State shall protect and promote the </a:t>
            </a:r>
            <a:r>
              <a:rPr lang="en-GB">
                <a:solidFill>
                  <a:srgbClr val="FF0000"/>
                </a:solidFill>
              </a:rPr>
              <a:t>rights to health </a:t>
            </a:r>
            <a:r>
              <a:rPr lang="en-GB"/>
              <a:t>of the people and instill health consciousness among them. </a:t>
            </a:r>
          </a:p>
          <a:p>
            <a:pPr eaLnBrk="1" hangingPunct="1">
              <a:lnSpc>
                <a:spcPct val="90000"/>
              </a:lnSpc>
            </a:pPr>
            <a:r>
              <a:rPr lang="en-GB"/>
              <a:t>(2) Section 18 The State affirms labor as a primary social economic force. It shall </a:t>
            </a:r>
            <a:r>
              <a:rPr lang="en-GB">
                <a:solidFill>
                  <a:srgbClr val="FF0000"/>
                </a:solidFill>
              </a:rPr>
              <a:t>protect the rights of workers and promote their welfare</a:t>
            </a:r>
            <a:r>
              <a:rPr lang="en-GB"/>
              <a:t>.</a:t>
            </a:r>
            <a:endParaRPr lang="en-GB" altLang="ja-JP">
              <a:ea typeface="MS PGothic" panose="020B0600070205080204" pitchFamily="34" charset="-128"/>
            </a:endParaRPr>
          </a:p>
          <a:p>
            <a:pPr eaLnBrk="1" hangingPunct="1">
              <a:lnSpc>
                <a:spcPct val="90000"/>
              </a:lnSpc>
              <a:buFont typeface="Wingdings" panose="05000000000000000000" pitchFamily="2" charset="2"/>
              <a:buNone/>
            </a:pPr>
            <a:endParaRPr lang="en-GB"/>
          </a:p>
        </p:txBody>
      </p:sp>
      <p:sp>
        <p:nvSpPr>
          <p:cNvPr id="9221" name="Rectangle 4"/>
          <p:cNvSpPr>
            <a:spLocks noGrp="1" noChangeArrowheads="1"/>
          </p:cNvSpPr>
          <p:nvPr>
            <p:ph sz="half" idx="2"/>
          </p:nvPr>
        </p:nvSpPr>
        <p:spPr/>
        <p:txBody>
          <a:bodyPr>
            <a:normAutofit fontScale="92500" lnSpcReduction="10000"/>
          </a:bodyPr>
          <a:lstStyle/>
          <a:p>
            <a:pPr eaLnBrk="1" hangingPunct="1">
              <a:lnSpc>
                <a:spcPct val="90000"/>
              </a:lnSpc>
            </a:pPr>
            <a:r>
              <a:rPr lang="en-GB" sz="2400" b="1">
                <a:solidFill>
                  <a:schemeClr val="bg1"/>
                </a:solidFill>
              </a:rPr>
              <a:t>(</a:t>
            </a:r>
            <a:r>
              <a:rPr lang="en-GB" sz="2400" b="1"/>
              <a:t>b) Article XIII Social Justice </a:t>
            </a:r>
          </a:p>
          <a:p>
            <a:pPr eaLnBrk="1" hangingPunct="1">
              <a:lnSpc>
                <a:spcPct val="90000"/>
              </a:lnSpc>
              <a:buFont typeface="Wingdings" panose="05000000000000000000" pitchFamily="2" charset="2"/>
              <a:buNone/>
            </a:pPr>
            <a:r>
              <a:rPr lang="en-GB" sz="2400" b="1"/>
              <a:t> </a:t>
            </a:r>
          </a:p>
          <a:p>
            <a:pPr eaLnBrk="1" hangingPunct="1">
              <a:lnSpc>
                <a:spcPct val="90000"/>
              </a:lnSpc>
            </a:pPr>
            <a:r>
              <a:rPr lang="en-GB"/>
              <a:t> (1) Section 3 The state shall afford full protection to labor local and overseas organized or unorganized, and promote full employment and equality employment and equality of employment opportunities for all. . . . . They shall 	be entitled to security of tenure, </a:t>
            </a:r>
            <a:r>
              <a:rPr lang="en-GB">
                <a:solidFill>
                  <a:srgbClr val="FF0000"/>
                </a:solidFill>
              </a:rPr>
              <a:t>humane conditions of work </a:t>
            </a:r>
            <a:r>
              <a:rPr lang="en-GB"/>
              <a:t>and a living wage. . . . </a:t>
            </a:r>
          </a:p>
        </p:txBody>
      </p:sp>
    </p:spTree>
    <p:extLst>
      <p:ext uri="{BB962C8B-B14F-4D97-AF65-F5344CB8AC3E}">
        <p14:creationId xmlns:p14="http://schemas.microsoft.com/office/powerpoint/2010/main" val="1386658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23" name="Rectangle 3"/>
          <p:cNvSpPr>
            <a:spLocks noGrp="1" noChangeArrowheads="1"/>
          </p:cNvSpPr>
          <p:nvPr>
            <p:ph type="body" idx="1"/>
          </p:nvPr>
        </p:nvSpPr>
        <p:spPr>
          <a:xfrm>
            <a:off x="5141913" y="1908175"/>
            <a:ext cx="4959350" cy="3875088"/>
          </a:xfrm>
        </p:spPr>
        <p:txBody>
          <a:bodyPr>
            <a:normAutofit lnSpcReduction="10000"/>
          </a:bodyPr>
          <a:lstStyle/>
          <a:p>
            <a:pPr eaLnBrk="1" hangingPunct="1"/>
            <a:r>
              <a:rPr lang="en-US" sz="2400" b="1" dirty="0">
                <a:solidFill>
                  <a:srgbClr val="002060"/>
                </a:solidFill>
              </a:rPr>
              <a:t> </a:t>
            </a:r>
            <a:r>
              <a:rPr lang="en-US" sz="2800" b="1" u="sng" dirty="0">
                <a:solidFill>
                  <a:srgbClr val="002060"/>
                </a:solidFill>
                <a:latin typeface="Arial" panose="020B0604020202020204" pitchFamily="34" charset="0"/>
                <a:cs typeface="Arial" panose="020B0604020202020204" pitchFamily="34" charset="0"/>
              </a:rPr>
              <a:t>Enacted in 1974</a:t>
            </a:r>
          </a:p>
          <a:p>
            <a:pPr eaLnBrk="1" hangingPunct="1"/>
            <a:r>
              <a:rPr lang="en-US" sz="2800" b="1" dirty="0">
                <a:solidFill>
                  <a:srgbClr val="002060"/>
                </a:solidFill>
                <a:latin typeface="Arial" panose="020B0604020202020204" pitchFamily="34" charset="0"/>
                <a:cs typeface="Arial" panose="020B0604020202020204" pitchFamily="34" charset="0"/>
              </a:rPr>
              <a:t>It revised and consolidated labor and social laws to afford:</a:t>
            </a:r>
          </a:p>
          <a:p>
            <a:pPr lvl="1" eaLnBrk="1" hangingPunct="1"/>
            <a:r>
              <a:rPr lang="en-US" sz="2800" b="1" dirty="0">
                <a:solidFill>
                  <a:srgbClr val="002060"/>
                </a:solidFill>
                <a:latin typeface="Arial" panose="020B0604020202020204" pitchFamily="34" charset="0"/>
                <a:cs typeface="Arial" panose="020B0604020202020204" pitchFamily="34" charset="0"/>
              </a:rPr>
              <a:t>Protection to labor</a:t>
            </a:r>
          </a:p>
          <a:p>
            <a:pPr lvl="1" eaLnBrk="1" hangingPunct="1"/>
            <a:r>
              <a:rPr lang="en-US" sz="2800" b="1" dirty="0">
                <a:solidFill>
                  <a:srgbClr val="002060"/>
                </a:solidFill>
                <a:latin typeface="Arial" panose="020B0604020202020204" pitchFamily="34" charset="0"/>
                <a:cs typeface="Arial" panose="020B0604020202020204" pitchFamily="34" charset="0"/>
              </a:rPr>
              <a:t>Promote employment and human resources development; and</a:t>
            </a:r>
          </a:p>
          <a:p>
            <a:pPr lvl="1" eaLnBrk="1" hangingPunct="1"/>
            <a:r>
              <a:rPr lang="en-US" sz="2800" b="1" dirty="0">
                <a:solidFill>
                  <a:srgbClr val="002060"/>
                </a:solidFill>
                <a:latin typeface="Arial" panose="020B0604020202020204" pitchFamily="34" charset="0"/>
                <a:cs typeface="Arial" panose="020B0604020202020204" pitchFamily="34" charset="0"/>
              </a:rPr>
              <a:t>Ensure industrial peace</a:t>
            </a:r>
          </a:p>
        </p:txBody>
      </p:sp>
      <p:pic>
        <p:nvPicPr>
          <p:cNvPr id="440324" name="Picture 4" descr="labor co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2389" y="1981200"/>
            <a:ext cx="20510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 Box 29"/>
          <p:cNvSpPr txBox="1">
            <a:spLocks noChangeArrowheads="1"/>
          </p:cNvSpPr>
          <p:nvPr/>
        </p:nvSpPr>
        <p:spPr bwMode="auto">
          <a:xfrm>
            <a:off x="4465638" y="585789"/>
            <a:ext cx="4292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a:t>OSH LEGISLATIONS </a:t>
            </a:r>
          </a:p>
        </p:txBody>
      </p:sp>
      <p:sp>
        <p:nvSpPr>
          <p:cNvPr id="440364" name="Rectangle 44"/>
          <p:cNvSpPr>
            <a:spLocks noChangeArrowheads="1"/>
          </p:cNvSpPr>
          <p:nvPr/>
        </p:nvSpPr>
        <p:spPr bwMode="auto">
          <a:xfrm>
            <a:off x="3657600" y="1295400"/>
            <a:ext cx="5105400" cy="476250"/>
          </a:xfrm>
          <a:prstGeom prst="rect">
            <a:avLst/>
          </a:prstGeom>
          <a:noFill/>
          <a:ln w="9525">
            <a:noFill/>
            <a:miter lim="800000"/>
            <a:headEnd/>
            <a:tailEnd/>
          </a:ln>
          <a:effectLst/>
        </p:spPr>
        <p:txBody>
          <a:bodyPr>
            <a:spAutoFit/>
          </a:bodyPr>
          <a:lstStyle/>
          <a:p>
            <a:pPr eaLnBrk="1" hangingPunct="1">
              <a:lnSpc>
                <a:spcPct val="90000"/>
              </a:lnSpc>
              <a:spcBef>
                <a:spcPct val="20000"/>
              </a:spcBef>
              <a:buClr>
                <a:schemeClr val="hlink"/>
              </a:buClr>
              <a:buSzPct val="65000"/>
              <a:buFont typeface="Wingdings" pitchFamily="2" charset="2"/>
              <a:buNone/>
              <a:defRPr/>
            </a:pPr>
            <a:r>
              <a:rPr lang="en-US" sz="2800" b="1">
                <a:solidFill>
                  <a:srgbClr val="FFFF00"/>
                </a:solidFill>
                <a:effectLst>
                  <a:outerShdw blurRad="38100" dist="38100" dir="2700000" algn="tl">
                    <a:srgbClr val="000000"/>
                  </a:outerShdw>
                </a:effectLst>
                <a:latin typeface="Tahoma" pitchFamily="34" charset="0"/>
              </a:rPr>
              <a:t>LEGAL BASIS,    PD 442</a:t>
            </a:r>
          </a:p>
        </p:txBody>
      </p:sp>
      <p:sp>
        <p:nvSpPr>
          <p:cNvPr id="10246" name="Text Box 45"/>
          <p:cNvSpPr txBox="1">
            <a:spLocks noChangeArrowheads="1"/>
          </p:cNvSpPr>
          <p:nvPr/>
        </p:nvSpPr>
        <p:spPr bwMode="auto">
          <a:xfrm>
            <a:off x="2209800" y="4800601"/>
            <a:ext cx="3352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US" sz="2000" b="1">
                <a:solidFill>
                  <a:schemeClr val="folHlink"/>
                </a:solidFill>
                <a:latin typeface="Tahoma" panose="020B0604030504040204" pitchFamily="34" charset="0"/>
              </a:rPr>
              <a:t>     </a:t>
            </a:r>
          </a:p>
        </p:txBody>
      </p:sp>
    </p:spTree>
    <p:extLst>
      <p:ext uri="{BB962C8B-B14F-4D97-AF65-F5344CB8AC3E}">
        <p14:creationId xmlns:p14="http://schemas.microsoft.com/office/powerpoint/2010/main" val="281639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440324"/>
                                        </p:tgtEl>
                                        <p:attrNameLst>
                                          <p:attrName>style.visibility</p:attrName>
                                        </p:attrNameLst>
                                      </p:cBhvr>
                                      <p:to>
                                        <p:strVal val="visible"/>
                                      </p:to>
                                    </p:set>
                                    <p:animEffect transition="in" filter="dissolve">
                                      <p:cBhvr>
                                        <p:cTn id="7" dur="500"/>
                                        <p:tgtEl>
                                          <p:spTgt spid="440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0323">
                                            <p:txEl>
                                              <p:pRg st="0" end="0"/>
                                            </p:txEl>
                                          </p:spTgt>
                                        </p:tgtEl>
                                        <p:attrNameLst>
                                          <p:attrName>style.visibility</p:attrName>
                                        </p:attrNameLst>
                                      </p:cBhvr>
                                      <p:to>
                                        <p:strVal val="visible"/>
                                      </p:to>
                                    </p:set>
                                    <p:animEffect transition="in" filter="dissolve">
                                      <p:cBhvr>
                                        <p:cTn id="12" dur="500"/>
                                        <p:tgtEl>
                                          <p:spTgt spid="44032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40323">
                                            <p:txEl>
                                              <p:pRg st="1" end="1"/>
                                            </p:txEl>
                                          </p:spTgt>
                                        </p:tgtEl>
                                        <p:attrNameLst>
                                          <p:attrName>style.visibility</p:attrName>
                                        </p:attrNameLst>
                                      </p:cBhvr>
                                      <p:to>
                                        <p:strVal val="visible"/>
                                      </p:to>
                                    </p:set>
                                    <p:animEffect transition="in" filter="dissolve">
                                      <p:cBhvr>
                                        <p:cTn id="17" dur="500"/>
                                        <p:tgtEl>
                                          <p:spTgt spid="440323">
                                            <p:txEl>
                                              <p:pRg st="1" end="1"/>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40323">
                                            <p:txEl>
                                              <p:pRg st="2" end="2"/>
                                            </p:txEl>
                                          </p:spTgt>
                                        </p:tgtEl>
                                        <p:attrNameLst>
                                          <p:attrName>style.visibility</p:attrName>
                                        </p:attrNameLst>
                                      </p:cBhvr>
                                      <p:to>
                                        <p:strVal val="visible"/>
                                      </p:to>
                                    </p:set>
                                    <p:animEffect transition="in" filter="dissolve">
                                      <p:cBhvr>
                                        <p:cTn id="20" dur="500"/>
                                        <p:tgtEl>
                                          <p:spTgt spid="440323">
                                            <p:txEl>
                                              <p:pRg st="2" end="2"/>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440323">
                                            <p:txEl>
                                              <p:pRg st="3" end="3"/>
                                            </p:txEl>
                                          </p:spTgt>
                                        </p:tgtEl>
                                        <p:attrNameLst>
                                          <p:attrName>style.visibility</p:attrName>
                                        </p:attrNameLst>
                                      </p:cBhvr>
                                      <p:to>
                                        <p:strVal val="visible"/>
                                      </p:to>
                                    </p:set>
                                    <p:animEffect transition="in" filter="dissolve">
                                      <p:cBhvr>
                                        <p:cTn id="23" dur="500"/>
                                        <p:tgtEl>
                                          <p:spTgt spid="440323">
                                            <p:txEl>
                                              <p:pRg st="3" end="3"/>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440323">
                                            <p:txEl>
                                              <p:pRg st="4" end="4"/>
                                            </p:txEl>
                                          </p:spTgt>
                                        </p:tgtEl>
                                        <p:attrNameLst>
                                          <p:attrName>style.visibility</p:attrName>
                                        </p:attrNameLst>
                                      </p:cBhvr>
                                      <p:to>
                                        <p:strVal val="visible"/>
                                      </p:to>
                                    </p:set>
                                    <p:animEffect transition="in" filter="dissolve">
                                      <p:cBhvr>
                                        <p:cTn id="26" dur="500"/>
                                        <p:tgtEl>
                                          <p:spTgt spid="4403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1682" name="Rectangle 2"/>
          <p:cNvSpPr>
            <a:spLocks noGrp="1" noChangeArrowheads="1"/>
          </p:cNvSpPr>
          <p:nvPr>
            <p:ph type="body" idx="1"/>
          </p:nvPr>
        </p:nvSpPr>
        <p:spPr>
          <a:xfrm>
            <a:off x="6389689" y="2141539"/>
            <a:ext cx="3711575" cy="3025775"/>
          </a:xfrm>
        </p:spPr>
        <p:txBody>
          <a:bodyPr>
            <a:noAutofit/>
          </a:bodyPr>
          <a:lstStyle/>
          <a:p>
            <a:pPr eaLnBrk="1" hangingPunct="1">
              <a:lnSpc>
                <a:spcPct val="90000"/>
              </a:lnSpc>
            </a:pPr>
            <a:r>
              <a:rPr lang="en-US" sz="2800" b="1" dirty="0">
                <a:solidFill>
                  <a:srgbClr val="002060"/>
                </a:solidFill>
                <a:latin typeface="Arial" panose="020B0604020202020204" pitchFamily="34" charset="0"/>
                <a:cs typeface="Arial" panose="020B0604020202020204" pitchFamily="34" charset="0"/>
              </a:rPr>
              <a:t>Book IV, Title I</a:t>
            </a: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Chapter I</a:t>
            </a: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Medical and Dental Services</a:t>
            </a:r>
          </a:p>
          <a:p>
            <a:pPr algn="ctr" eaLnBrk="1" hangingPunct="1">
              <a:lnSpc>
                <a:spcPct val="90000"/>
              </a:lnSpc>
              <a:buFontTx/>
              <a:buNone/>
            </a:pPr>
            <a:endParaRPr lang="en-US" sz="2800" b="1" dirty="0">
              <a:solidFill>
                <a:srgbClr val="002060"/>
              </a:solidFill>
              <a:latin typeface="Arial" panose="020B0604020202020204" pitchFamily="34" charset="0"/>
              <a:cs typeface="Arial" panose="020B0604020202020204" pitchFamily="34" charset="0"/>
            </a:endParaRP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Chapter II</a:t>
            </a:r>
          </a:p>
          <a:p>
            <a:pPr lvl="1" eaLnBrk="1" hangingPunct="1">
              <a:lnSpc>
                <a:spcPct val="90000"/>
              </a:lnSpc>
              <a:buFontTx/>
              <a:buNone/>
            </a:pPr>
            <a:r>
              <a:rPr lang="en-US" sz="2800" b="1" dirty="0">
                <a:solidFill>
                  <a:srgbClr val="002060"/>
                </a:solidFill>
                <a:latin typeface="Arial" panose="020B0604020202020204" pitchFamily="34" charset="0"/>
                <a:cs typeface="Arial" panose="020B0604020202020204" pitchFamily="34" charset="0"/>
              </a:rPr>
              <a:t> Occupational Safety</a:t>
            </a:r>
          </a:p>
        </p:txBody>
      </p:sp>
      <p:pic>
        <p:nvPicPr>
          <p:cNvPr id="711683" name="Picture 3" descr="labor co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209800"/>
            <a:ext cx="205105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1684" name="Picture 4" descr="ag00595_"/>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209801" y="2286000"/>
            <a:ext cx="181292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5"/>
          <p:cNvSpPr txBox="1">
            <a:spLocks noChangeArrowheads="1"/>
          </p:cNvSpPr>
          <p:nvPr/>
        </p:nvSpPr>
        <p:spPr bwMode="auto">
          <a:xfrm>
            <a:off x="4465638" y="585789"/>
            <a:ext cx="42926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a:t>OSH LEGISLATIONS </a:t>
            </a:r>
          </a:p>
        </p:txBody>
      </p:sp>
    </p:spTree>
    <p:extLst>
      <p:ext uri="{BB962C8B-B14F-4D97-AF65-F5344CB8AC3E}">
        <p14:creationId xmlns:p14="http://schemas.microsoft.com/office/powerpoint/2010/main" val="358675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11683"/>
                                        </p:tgtEl>
                                        <p:attrNameLst>
                                          <p:attrName>style.visibility</p:attrName>
                                        </p:attrNameLst>
                                      </p:cBhvr>
                                      <p:to>
                                        <p:strVal val="visible"/>
                                      </p:to>
                                    </p:set>
                                    <p:animEffect transition="in" filter="dissolve">
                                      <p:cBhvr>
                                        <p:cTn id="7" dur="500"/>
                                        <p:tgtEl>
                                          <p:spTgt spid="711683"/>
                                        </p:tgtEl>
                                      </p:cBhvr>
                                    </p:animEffect>
                                  </p:childTnLst>
                                </p:cTn>
                              </p:par>
                            </p:childTnLst>
                          </p:cTn>
                        </p:par>
                        <p:par>
                          <p:cTn id="8" fill="hold" nodeType="afterGroup">
                            <p:stCondLst>
                              <p:cond delay="500"/>
                            </p:stCondLst>
                            <p:childTnLst>
                              <p:par>
                                <p:cTn id="9" presetID="9" presetClass="entr" presetSubtype="0" fill="hold" nodeType="afterEffect">
                                  <p:stCondLst>
                                    <p:cond delay="1000"/>
                                  </p:stCondLst>
                                  <p:childTnLst>
                                    <p:set>
                                      <p:cBhvr>
                                        <p:cTn id="10" dur="1" fill="hold">
                                          <p:stCondLst>
                                            <p:cond delay="0"/>
                                          </p:stCondLst>
                                        </p:cTn>
                                        <p:tgtEl>
                                          <p:spTgt spid="711684"/>
                                        </p:tgtEl>
                                        <p:attrNameLst>
                                          <p:attrName>style.visibility</p:attrName>
                                        </p:attrNameLst>
                                      </p:cBhvr>
                                      <p:to>
                                        <p:strVal val="visible"/>
                                      </p:to>
                                    </p:set>
                                    <p:animEffect transition="in" filter="dissolve">
                                      <p:cBhvr>
                                        <p:cTn id="11" dur="500"/>
                                        <p:tgtEl>
                                          <p:spTgt spid="71168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711682">
                                            <p:txEl>
                                              <p:pRg st="0" end="0"/>
                                            </p:txEl>
                                          </p:spTgt>
                                        </p:tgtEl>
                                        <p:attrNameLst>
                                          <p:attrName>style.visibility</p:attrName>
                                        </p:attrNameLst>
                                      </p:cBhvr>
                                      <p:to>
                                        <p:strVal val="visible"/>
                                      </p:to>
                                    </p:set>
                                    <p:animEffect transition="in" filter="dissolve">
                                      <p:cBhvr>
                                        <p:cTn id="16" dur="500"/>
                                        <p:tgtEl>
                                          <p:spTgt spid="711682">
                                            <p:txEl>
                                              <p:pRg st="0" end="0"/>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11682">
                                            <p:txEl>
                                              <p:pRg st="1" end="1"/>
                                            </p:txEl>
                                          </p:spTgt>
                                        </p:tgtEl>
                                        <p:attrNameLst>
                                          <p:attrName>style.visibility</p:attrName>
                                        </p:attrNameLst>
                                      </p:cBhvr>
                                      <p:to>
                                        <p:strVal val="visible"/>
                                      </p:to>
                                    </p:set>
                                    <p:animEffect transition="in" filter="dissolve">
                                      <p:cBhvr>
                                        <p:cTn id="19" dur="500"/>
                                        <p:tgtEl>
                                          <p:spTgt spid="711682">
                                            <p:txEl>
                                              <p:pRg st="1" end="1"/>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11682">
                                            <p:txEl>
                                              <p:pRg st="2" end="2"/>
                                            </p:txEl>
                                          </p:spTgt>
                                        </p:tgtEl>
                                        <p:attrNameLst>
                                          <p:attrName>style.visibility</p:attrName>
                                        </p:attrNameLst>
                                      </p:cBhvr>
                                      <p:to>
                                        <p:strVal val="visible"/>
                                      </p:to>
                                    </p:set>
                                    <p:animEffect transition="in" filter="dissolve">
                                      <p:cBhvr>
                                        <p:cTn id="22" dur="500"/>
                                        <p:tgtEl>
                                          <p:spTgt spid="711682">
                                            <p:txEl>
                                              <p:pRg st="2" end="2"/>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711682">
                                            <p:txEl>
                                              <p:pRg st="4" end="4"/>
                                            </p:txEl>
                                          </p:spTgt>
                                        </p:tgtEl>
                                        <p:attrNameLst>
                                          <p:attrName>style.visibility</p:attrName>
                                        </p:attrNameLst>
                                      </p:cBhvr>
                                      <p:to>
                                        <p:strVal val="visible"/>
                                      </p:to>
                                    </p:set>
                                    <p:animEffect transition="in" filter="dissolve">
                                      <p:cBhvr>
                                        <p:cTn id="25" dur="500"/>
                                        <p:tgtEl>
                                          <p:spTgt spid="711682">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711682">
                                            <p:txEl>
                                              <p:pRg st="5" end="5"/>
                                            </p:txEl>
                                          </p:spTgt>
                                        </p:tgtEl>
                                        <p:attrNameLst>
                                          <p:attrName>style.visibility</p:attrName>
                                        </p:attrNameLst>
                                      </p:cBhvr>
                                      <p:to>
                                        <p:strVal val="visible"/>
                                      </p:to>
                                    </p:set>
                                    <p:animEffect transition="in" filter="dissolve">
                                      <p:cBhvr>
                                        <p:cTn id="28" dur="500"/>
                                        <p:tgtEl>
                                          <p:spTgt spid="71168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1682"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Text Box 22"/>
          <p:cNvSpPr txBox="1">
            <a:spLocks noChangeArrowheads="1"/>
          </p:cNvSpPr>
          <p:nvPr/>
        </p:nvSpPr>
        <p:spPr bwMode="auto">
          <a:xfrm>
            <a:off x="3657601" y="585789"/>
            <a:ext cx="4913313" cy="592137"/>
          </a:xfrm>
          <a:prstGeom prst="rect">
            <a:avLst/>
          </a:prstGeom>
          <a:noFill/>
          <a:ln w="12700">
            <a:solidFill>
              <a:srgbClr val="FF6600"/>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3200" b="1"/>
              <a:t>OSH LEGISLATION</a:t>
            </a:r>
          </a:p>
        </p:txBody>
      </p:sp>
      <p:sp>
        <p:nvSpPr>
          <p:cNvPr id="12293" name="Text Box 25"/>
          <p:cNvSpPr txBox="1">
            <a:spLocks noChangeArrowheads="1"/>
          </p:cNvSpPr>
          <p:nvPr/>
        </p:nvSpPr>
        <p:spPr bwMode="auto">
          <a:xfrm>
            <a:off x="5257800" y="2209801"/>
            <a:ext cx="4648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endParaRPr lang="en-US"/>
          </a:p>
        </p:txBody>
      </p:sp>
      <p:sp>
        <p:nvSpPr>
          <p:cNvPr id="716826" name="Rectangle 26"/>
          <p:cNvSpPr>
            <a:spLocks noChangeArrowheads="1"/>
          </p:cNvSpPr>
          <p:nvPr/>
        </p:nvSpPr>
        <p:spPr bwMode="auto">
          <a:xfrm>
            <a:off x="833717" y="1981200"/>
            <a:ext cx="10502153" cy="2505301"/>
          </a:xfrm>
          <a:prstGeom prst="rect">
            <a:avLst/>
          </a:prstGeom>
          <a:noFill/>
          <a:ln w="9525">
            <a:noFill/>
            <a:miter lim="800000"/>
            <a:headEnd/>
            <a:tailEnd/>
          </a:ln>
          <a:effectLst/>
        </p:spPr>
        <p:txBody>
          <a:bodyPr wrap="square">
            <a:spAutoFit/>
          </a:bodyPr>
          <a:lstStyle/>
          <a:p>
            <a:pPr eaLnBrk="1" hangingPunct="1">
              <a:lnSpc>
                <a:spcPct val="90000"/>
              </a:lnSpc>
              <a:spcBef>
                <a:spcPct val="20000"/>
              </a:spcBef>
              <a:buClr>
                <a:schemeClr val="tx1"/>
              </a:buClr>
              <a:buFontTx/>
              <a:buChar char="•"/>
              <a:defRPr/>
            </a:pPr>
            <a:r>
              <a:rPr lang="en-US" b="1" dirty="0">
                <a:effectLst>
                  <a:outerShdw blurRad="38100" dist="38100" dir="2700000" algn="tl">
                    <a:srgbClr val="000000"/>
                  </a:outerShdw>
                </a:effectLst>
                <a:latin typeface="Arial" charset="0"/>
              </a:rPr>
              <a:t> </a:t>
            </a:r>
            <a:r>
              <a:rPr lang="en-US" sz="2800" b="1" dirty="0">
                <a:solidFill>
                  <a:schemeClr val="hlink"/>
                </a:solidFill>
                <a:effectLst>
                  <a:outerShdw blurRad="38100" dist="38100" dir="2700000" algn="tl">
                    <a:srgbClr val="000000"/>
                  </a:outerShdw>
                </a:effectLst>
                <a:latin typeface="Arial" charset="0"/>
              </a:rPr>
              <a:t>Chapter II - Article 162 of  PD. 442</a:t>
            </a:r>
            <a:r>
              <a:rPr lang="en-US" sz="2800" b="1" dirty="0">
                <a:effectLst>
                  <a:outerShdw blurRad="38100" dist="38100" dir="2700000" algn="tl">
                    <a:srgbClr val="000000"/>
                  </a:outerShdw>
                </a:effectLst>
                <a:latin typeface="Arial" charset="0"/>
              </a:rPr>
              <a:t> – </a:t>
            </a:r>
          </a:p>
          <a:p>
            <a:pPr eaLnBrk="1" hangingPunct="1">
              <a:lnSpc>
                <a:spcPct val="90000"/>
              </a:lnSpc>
              <a:spcBef>
                <a:spcPct val="20000"/>
              </a:spcBef>
              <a:buClr>
                <a:schemeClr val="tx1"/>
              </a:buClr>
              <a:defRPr/>
            </a:pPr>
            <a:r>
              <a:rPr lang="en-US" sz="2800" b="1" dirty="0">
                <a:effectLst>
                  <a:outerShdw blurRad="38100" dist="38100" dir="2700000" algn="tl">
                    <a:srgbClr val="000000"/>
                  </a:outerShdw>
                </a:effectLst>
                <a:latin typeface="Arial" charset="0"/>
              </a:rPr>
              <a:t>The Secretary of Labor shall by appropriate order, set and enforce  </a:t>
            </a:r>
            <a:r>
              <a:rPr lang="en-US" sz="2800" b="1" u="sng" dirty="0">
                <a:solidFill>
                  <a:srgbClr val="CCCC00"/>
                </a:solidFill>
                <a:effectLst>
                  <a:outerShdw blurRad="38100" dist="38100" dir="2700000" algn="tl">
                    <a:srgbClr val="000000"/>
                  </a:outerShdw>
                </a:effectLst>
                <a:latin typeface="Arial" charset="0"/>
              </a:rPr>
              <a:t>mandatory OSH Standards</a:t>
            </a:r>
            <a:r>
              <a:rPr lang="en-US" sz="2800" b="1" dirty="0">
                <a:effectLst>
                  <a:outerShdw blurRad="38100" dist="38100" dir="2700000" algn="tl">
                    <a:srgbClr val="000000"/>
                  </a:outerShdw>
                </a:effectLst>
                <a:latin typeface="Arial" charset="0"/>
              </a:rPr>
              <a:t> to eliminate or reduce OSH hazards in all workplaces and institute new and update existing programs to ensure safe and healthful working conditions in all places of employment.</a:t>
            </a:r>
          </a:p>
        </p:txBody>
      </p:sp>
      <p:grpSp>
        <p:nvGrpSpPr>
          <p:cNvPr id="20" name="Group 19"/>
          <p:cNvGrpSpPr>
            <a:grpSpLocks/>
          </p:cNvGrpSpPr>
          <p:nvPr/>
        </p:nvGrpSpPr>
        <p:grpSpPr bwMode="auto">
          <a:xfrm>
            <a:off x="4760914" y="5461001"/>
            <a:ext cx="3810000" cy="428625"/>
            <a:chOff x="76200" y="6400800"/>
            <a:chExt cx="3159185" cy="428625"/>
          </a:xfrm>
        </p:grpSpPr>
        <p:grpSp>
          <p:nvGrpSpPr>
            <p:cNvPr id="21" name="Group 55"/>
            <p:cNvGrpSpPr>
              <a:grpSpLocks/>
            </p:cNvGrpSpPr>
            <p:nvPr/>
          </p:nvGrpSpPr>
          <p:grpSpPr bwMode="auto">
            <a:xfrm>
              <a:off x="76200" y="6400800"/>
              <a:ext cx="457200" cy="381000"/>
              <a:chOff x="1638" y="1104"/>
              <a:chExt cx="2580" cy="2064"/>
            </a:xfrm>
          </p:grpSpPr>
          <p:sp>
            <p:nvSpPr>
              <p:cNvPr id="23" name="AutoShape 56"/>
              <p:cNvSpPr>
                <a:spLocks noChangeArrowheads="1"/>
              </p:cNvSpPr>
              <p:nvPr/>
            </p:nvSpPr>
            <p:spPr bwMode="auto">
              <a:xfrm rot="-5400000">
                <a:off x="1251" y="1491"/>
                <a:ext cx="2064" cy="1290"/>
              </a:xfrm>
              <a:prstGeom prst="rtTriangle">
                <a:avLst/>
              </a:prstGeom>
              <a:solidFill>
                <a:srgbClr val="00279F"/>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4000"/>
              </a:p>
            </p:txBody>
          </p:sp>
          <p:sp>
            <p:nvSpPr>
              <p:cNvPr id="24" name="AutoShape 57"/>
              <p:cNvSpPr>
                <a:spLocks noChangeArrowheads="1"/>
              </p:cNvSpPr>
              <p:nvPr/>
            </p:nvSpPr>
            <p:spPr bwMode="auto">
              <a:xfrm>
                <a:off x="2928" y="1104"/>
                <a:ext cx="1290" cy="2064"/>
              </a:xfrm>
              <a:prstGeom prst="rtTriangle">
                <a:avLst/>
              </a:prstGeom>
              <a:solidFill>
                <a:srgbClr val="FC0128"/>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4000"/>
              </a:p>
            </p:txBody>
          </p:sp>
          <p:sp>
            <p:nvSpPr>
              <p:cNvPr id="25" name="Oval 58"/>
              <p:cNvSpPr>
                <a:spLocks noChangeArrowheads="1"/>
              </p:cNvSpPr>
              <p:nvPr/>
            </p:nvSpPr>
            <p:spPr bwMode="auto">
              <a:xfrm>
                <a:off x="2406" y="1880"/>
                <a:ext cx="1087" cy="1167"/>
              </a:xfrm>
              <a:prstGeom prst="ellipse">
                <a:avLst/>
              </a:prstGeom>
              <a:solidFill>
                <a:srgbClr val="FFFFFF"/>
              </a:solidFill>
              <a:ln w="12700">
                <a:solidFill>
                  <a:srgbClr val="000000"/>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sz="4000"/>
              </a:p>
            </p:txBody>
          </p:sp>
          <p:grpSp>
            <p:nvGrpSpPr>
              <p:cNvPr id="26" name="Group 59"/>
              <p:cNvGrpSpPr>
                <a:grpSpLocks/>
              </p:cNvGrpSpPr>
              <p:nvPr/>
            </p:nvGrpSpPr>
            <p:grpSpPr bwMode="auto">
              <a:xfrm>
                <a:off x="2683" y="1623"/>
                <a:ext cx="539" cy="181"/>
                <a:chOff x="2380" y="1921"/>
                <a:chExt cx="766" cy="235"/>
              </a:xfrm>
            </p:grpSpPr>
            <p:sp>
              <p:nvSpPr>
                <p:cNvPr id="41" name="AutoShape 60"/>
                <p:cNvSpPr>
                  <a:spLocks noChangeArrowheads="1"/>
                </p:cNvSpPr>
                <p:nvPr/>
              </p:nvSpPr>
              <p:spPr bwMode="auto">
                <a:xfrm>
                  <a:off x="2957" y="1917"/>
                  <a:ext cx="191" cy="234"/>
                </a:xfrm>
                <a:custGeom>
                  <a:avLst/>
                  <a:gdLst>
                    <a:gd name="T0" fmla="*/ 96 w 191"/>
                    <a:gd name="T1" fmla="*/ 0 h 234"/>
                    <a:gd name="T2" fmla="*/ 0 w 191"/>
                    <a:gd name="T3" fmla="*/ 89 h 234"/>
                    <a:gd name="T4" fmla="*/ 36 w 191"/>
                    <a:gd name="T5" fmla="*/ 234 h 234"/>
                    <a:gd name="T6" fmla="*/ 155 w 191"/>
                    <a:gd name="T7" fmla="*/ 234 h 234"/>
                    <a:gd name="T8" fmla="*/ 191 w 191"/>
                    <a:gd name="T9" fmla="*/ 89 h 234"/>
                    <a:gd name="T10" fmla="*/ 17694720 60000 65536"/>
                    <a:gd name="T11" fmla="*/ 11796480 60000 65536"/>
                    <a:gd name="T12" fmla="*/ 5898240 60000 65536"/>
                    <a:gd name="T13" fmla="*/ 5898240 60000 65536"/>
                    <a:gd name="T14" fmla="*/ 0 60000 65536"/>
                    <a:gd name="T15" fmla="*/ 59 w 191"/>
                    <a:gd name="T16" fmla="*/ 89 h 234"/>
                    <a:gd name="T17" fmla="*/ 132 w 191"/>
                    <a:gd name="T18" fmla="*/ 179 h 234"/>
                  </a:gdLst>
                  <a:ahLst/>
                  <a:cxnLst>
                    <a:cxn ang="T10">
                      <a:pos x="T0" y="T1"/>
                    </a:cxn>
                    <a:cxn ang="T11">
                      <a:pos x="T2" y="T3"/>
                    </a:cxn>
                    <a:cxn ang="T12">
                      <a:pos x="T4" y="T5"/>
                    </a:cxn>
                    <a:cxn ang="T13">
                      <a:pos x="T6" y="T7"/>
                    </a:cxn>
                    <a:cxn ang="T14">
                      <a:pos x="T8" y="T9"/>
                    </a:cxn>
                  </a:cxnLst>
                  <a:rect l="T15" t="T16" r="T17" b="T18"/>
                  <a:pathLst>
                    <a:path w="191" h="234">
                      <a:moveTo>
                        <a:pt x="0" y="89"/>
                      </a:moveTo>
                      <a:lnTo>
                        <a:pt x="73" y="89"/>
                      </a:lnTo>
                      <a:lnTo>
                        <a:pt x="96" y="0"/>
                      </a:lnTo>
                      <a:lnTo>
                        <a:pt x="118" y="89"/>
                      </a:lnTo>
                      <a:lnTo>
                        <a:pt x="191" y="89"/>
                      </a:lnTo>
                      <a:lnTo>
                        <a:pt x="132" y="145"/>
                      </a:lnTo>
                      <a:lnTo>
                        <a:pt x="155" y="234"/>
                      </a:lnTo>
                      <a:lnTo>
                        <a:pt x="96" y="179"/>
                      </a:lnTo>
                      <a:lnTo>
                        <a:pt x="36" y="234"/>
                      </a:lnTo>
                      <a:lnTo>
                        <a:pt x="59" y="145"/>
                      </a:lnTo>
                      <a:lnTo>
                        <a:pt x="0" y="89"/>
                      </a:lnTo>
                      <a:close/>
                    </a:path>
                  </a:pathLst>
                </a:custGeom>
                <a:solidFill>
                  <a:srgbClr val="FAFD00"/>
                </a:solidFill>
                <a:ln w="12700">
                  <a:solidFill>
                    <a:srgbClr val="FFFFFF"/>
                  </a:solidFill>
                  <a:miter lim="800000"/>
                  <a:headEnd/>
                  <a:tailEnd/>
                </a:ln>
              </p:spPr>
              <p:txBody>
                <a:bodyPr wrap="none" anchor="ctr"/>
                <a:lstStyle/>
                <a:p>
                  <a:endParaRPr lang="en-PH"/>
                </a:p>
              </p:txBody>
            </p:sp>
            <p:sp>
              <p:nvSpPr>
                <p:cNvPr id="42" name="AutoShape 61"/>
                <p:cNvSpPr>
                  <a:spLocks noChangeArrowheads="1"/>
                </p:cNvSpPr>
                <p:nvPr/>
              </p:nvSpPr>
              <p:spPr bwMode="auto">
                <a:xfrm>
                  <a:off x="2384" y="1917"/>
                  <a:ext cx="191" cy="234"/>
                </a:xfrm>
                <a:custGeom>
                  <a:avLst/>
                  <a:gdLst>
                    <a:gd name="T0" fmla="*/ 96 w 191"/>
                    <a:gd name="T1" fmla="*/ 0 h 234"/>
                    <a:gd name="T2" fmla="*/ 0 w 191"/>
                    <a:gd name="T3" fmla="*/ 89 h 234"/>
                    <a:gd name="T4" fmla="*/ 36 w 191"/>
                    <a:gd name="T5" fmla="*/ 234 h 234"/>
                    <a:gd name="T6" fmla="*/ 155 w 191"/>
                    <a:gd name="T7" fmla="*/ 234 h 234"/>
                    <a:gd name="T8" fmla="*/ 191 w 191"/>
                    <a:gd name="T9" fmla="*/ 89 h 234"/>
                    <a:gd name="T10" fmla="*/ 17694720 60000 65536"/>
                    <a:gd name="T11" fmla="*/ 11796480 60000 65536"/>
                    <a:gd name="T12" fmla="*/ 5898240 60000 65536"/>
                    <a:gd name="T13" fmla="*/ 5898240 60000 65536"/>
                    <a:gd name="T14" fmla="*/ 0 60000 65536"/>
                    <a:gd name="T15" fmla="*/ 59 w 191"/>
                    <a:gd name="T16" fmla="*/ 89 h 234"/>
                    <a:gd name="T17" fmla="*/ 132 w 191"/>
                    <a:gd name="T18" fmla="*/ 179 h 234"/>
                  </a:gdLst>
                  <a:ahLst/>
                  <a:cxnLst>
                    <a:cxn ang="T10">
                      <a:pos x="T0" y="T1"/>
                    </a:cxn>
                    <a:cxn ang="T11">
                      <a:pos x="T2" y="T3"/>
                    </a:cxn>
                    <a:cxn ang="T12">
                      <a:pos x="T4" y="T5"/>
                    </a:cxn>
                    <a:cxn ang="T13">
                      <a:pos x="T6" y="T7"/>
                    </a:cxn>
                    <a:cxn ang="T14">
                      <a:pos x="T8" y="T9"/>
                    </a:cxn>
                  </a:cxnLst>
                  <a:rect l="T15" t="T16" r="T17" b="T18"/>
                  <a:pathLst>
                    <a:path w="191" h="234">
                      <a:moveTo>
                        <a:pt x="0" y="89"/>
                      </a:moveTo>
                      <a:lnTo>
                        <a:pt x="73" y="89"/>
                      </a:lnTo>
                      <a:lnTo>
                        <a:pt x="96" y="0"/>
                      </a:lnTo>
                      <a:lnTo>
                        <a:pt x="118" y="89"/>
                      </a:lnTo>
                      <a:lnTo>
                        <a:pt x="191" y="89"/>
                      </a:lnTo>
                      <a:lnTo>
                        <a:pt x="132" y="145"/>
                      </a:lnTo>
                      <a:lnTo>
                        <a:pt x="155" y="234"/>
                      </a:lnTo>
                      <a:lnTo>
                        <a:pt x="96" y="179"/>
                      </a:lnTo>
                      <a:lnTo>
                        <a:pt x="36" y="234"/>
                      </a:lnTo>
                      <a:lnTo>
                        <a:pt x="59" y="145"/>
                      </a:lnTo>
                      <a:lnTo>
                        <a:pt x="0" y="89"/>
                      </a:lnTo>
                      <a:close/>
                    </a:path>
                  </a:pathLst>
                </a:custGeom>
                <a:solidFill>
                  <a:srgbClr val="FAFD00"/>
                </a:solidFill>
                <a:ln w="12700">
                  <a:solidFill>
                    <a:srgbClr val="FFFFFF"/>
                  </a:solidFill>
                  <a:miter lim="800000"/>
                  <a:headEnd/>
                  <a:tailEnd/>
                </a:ln>
              </p:spPr>
              <p:txBody>
                <a:bodyPr wrap="none" anchor="ctr"/>
                <a:lstStyle/>
                <a:p>
                  <a:endParaRPr lang="en-PH"/>
                </a:p>
              </p:txBody>
            </p:sp>
            <p:sp>
              <p:nvSpPr>
                <p:cNvPr id="43" name="AutoShape 62"/>
                <p:cNvSpPr>
                  <a:spLocks noChangeArrowheads="1"/>
                </p:cNvSpPr>
                <p:nvPr/>
              </p:nvSpPr>
              <p:spPr bwMode="auto">
                <a:xfrm>
                  <a:off x="2677" y="1917"/>
                  <a:ext cx="178" cy="234"/>
                </a:xfrm>
                <a:custGeom>
                  <a:avLst/>
                  <a:gdLst>
                    <a:gd name="T0" fmla="*/ 89 w 178"/>
                    <a:gd name="T1" fmla="*/ 0 h 234"/>
                    <a:gd name="T2" fmla="*/ 0 w 178"/>
                    <a:gd name="T3" fmla="*/ 89 h 234"/>
                    <a:gd name="T4" fmla="*/ 34 w 178"/>
                    <a:gd name="T5" fmla="*/ 234 h 234"/>
                    <a:gd name="T6" fmla="*/ 144 w 178"/>
                    <a:gd name="T7" fmla="*/ 234 h 234"/>
                    <a:gd name="T8" fmla="*/ 178 w 178"/>
                    <a:gd name="T9" fmla="*/ 89 h 234"/>
                    <a:gd name="T10" fmla="*/ 17694720 60000 65536"/>
                    <a:gd name="T11" fmla="*/ 11796480 60000 65536"/>
                    <a:gd name="T12" fmla="*/ 5898240 60000 65536"/>
                    <a:gd name="T13" fmla="*/ 5898240 60000 65536"/>
                    <a:gd name="T14" fmla="*/ 0 60000 65536"/>
                    <a:gd name="T15" fmla="*/ 55 w 178"/>
                    <a:gd name="T16" fmla="*/ 89 h 234"/>
                    <a:gd name="T17" fmla="*/ 123 w 178"/>
                    <a:gd name="T18" fmla="*/ 179 h 234"/>
                  </a:gdLst>
                  <a:ahLst/>
                  <a:cxnLst>
                    <a:cxn ang="T10">
                      <a:pos x="T0" y="T1"/>
                    </a:cxn>
                    <a:cxn ang="T11">
                      <a:pos x="T2" y="T3"/>
                    </a:cxn>
                    <a:cxn ang="T12">
                      <a:pos x="T4" y="T5"/>
                    </a:cxn>
                    <a:cxn ang="T13">
                      <a:pos x="T6" y="T7"/>
                    </a:cxn>
                    <a:cxn ang="T14">
                      <a:pos x="T8" y="T9"/>
                    </a:cxn>
                  </a:cxnLst>
                  <a:rect l="T15" t="T16" r="T17" b="T18"/>
                  <a:pathLst>
                    <a:path w="178" h="234">
                      <a:moveTo>
                        <a:pt x="0" y="89"/>
                      </a:moveTo>
                      <a:lnTo>
                        <a:pt x="68" y="89"/>
                      </a:lnTo>
                      <a:lnTo>
                        <a:pt x="89" y="0"/>
                      </a:lnTo>
                      <a:lnTo>
                        <a:pt x="110" y="89"/>
                      </a:lnTo>
                      <a:lnTo>
                        <a:pt x="178" y="89"/>
                      </a:lnTo>
                      <a:lnTo>
                        <a:pt x="123" y="145"/>
                      </a:lnTo>
                      <a:lnTo>
                        <a:pt x="144" y="234"/>
                      </a:lnTo>
                      <a:lnTo>
                        <a:pt x="89" y="179"/>
                      </a:lnTo>
                      <a:lnTo>
                        <a:pt x="34" y="234"/>
                      </a:lnTo>
                      <a:lnTo>
                        <a:pt x="55" y="145"/>
                      </a:lnTo>
                      <a:lnTo>
                        <a:pt x="0" y="89"/>
                      </a:lnTo>
                      <a:close/>
                    </a:path>
                  </a:pathLst>
                </a:custGeom>
                <a:solidFill>
                  <a:srgbClr val="FAFD00"/>
                </a:solidFill>
                <a:ln w="12700">
                  <a:solidFill>
                    <a:srgbClr val="FFFFFF"/>
                  </a:solidFill>
                  <a:miter lim="800000"/>
                  <a:headEnd/>
                  <a:tailEnd/>
                </a:ln>
              </p:spPr>
              <p:txBody>
                <a:bodyPr wrap="none" anchor="ctr"/>
                <a:lstStyle/>
                <a:p>
                  <a:endParaRPr lang="en-PH"/>
                </a:p>
              </p:txBody>
            </p:sp>
          </p:grpSp>
          <p:grpSp>
            <p:nvGrpSpPr>
              <p:cNvPr id="27" name="Group 63"/>
              <p:cNvGrpSpPr>
                <a:grpSpLocks/>
              </p:cNvGrpSpPr>
              <p:nvPr/>
            </p:nvGrpSpPr>
            <p:grpSpPr bwMode="auto">
              <a:xfrm>
                <a:off x="2439" y="2026"/>
                <a:ext cx="984" cy="833"/>
                <a:chOff x="2058" y="2502"/>
                <a:chExt cx="1405" cy="1081"/>
              </a:xfrm>
            </p:grpSpPr>
            <p:sp>
              <p:nvSpPr>
                <p:cNvPr id="28" name="Freeform 64"/>
                <p:cNvSpPr>
                  <a:spLocks/>
                </p:cNvSpPr>
                <p:nvPr/>
              </p:nvSpPr>
              <p:spPr bwMode="auto">
                <a:xfrm>
                  <a:off x="2316" y="2664"/>
                  <a:ext cx="619" cy="919"/>
                </a:xfrm>
                <a:custGeom>
                  <a:avLst/>
                  <a:gdLst>
                    <a:gd name="T0" fmla="*/ 288 w 619"/>
                    <a:gd name="T1" fmla="*/ 126 h 919"/>
                    <a:gd name="T2" fmla="*/ 288 w 619"/>
                    <a:gd name="T3" fmla="*/ 126 h 919"/>
                    <a:gd name="T4" fmla="*/ 294 w 619"/>
                    <a:gd name="T5" fmla="*/ 216 h 919"/>
                    <a:gd name="T6" fmla="*/ 306 w 619"/>
                    <a:gd name="T7" fmla="*/ 300 h 919"/>
                    <a:gd name="T8" fmla="*/ 330 w 619"/>
                    <a:gd name="T9" fmla="*/ 318 h 919"/>
                    <a:gd name="T10" fmla="*/ 528 w 619"/>
                    <a:gd name="T11" fmla="*/ 372 h 919"/>
                    <a:gd name="T12" fmla="*/ 540 w 619"/>
                    <a:gd name="T13" fmla="*/ 396 h 919"/>
                    <a:gd name="T14" fmla="*/ 576 w 619"/>
                    <a:gd name="T15" fmla="*/ 402 h 919"/>
                    <a:gd name="T16" fmla="*/ 600 w 619"/>
                    <a:gd name="T17" fmla="*/ 390 h 919"/>
                    <a:gd name="T18" fmla="*/ 570 w 619"/>
                    <a:gd name="T19" fmla="*/ 378 h 919"/>
                    <a:gd name="T20" fmla="*/ 606 w 619"/>
                    <a:gd name="T21" fmla="*/ 384 h 919"/>
                    <a:gd name="T22" fmla="*/ 612 w 619"/>
                    <a:gd name="T23" fmla="*/ 378 h 919"/>
                    <a:gd name="T24" fmla="*/ 588 w 619"/>
                    <a:gd name="T25" fmla="*/ 354 h 919"/>
                    <a:gd name="T26" fmla="*/ 618 w 619"/>
                    <a:gd name="T27" fmla="*/ 354 h 919"/>
                    <a:gd name="T28" fmla="*/ 594 w 619"/>
                    <a:gd name="T29" fmla="*/ 336 h 919"/>
                    <a:gd name="T30" fmla="*/ 552 w 619"/>
                    <a:gd name="T31" fmla="*/ 330 h 919"/>
                    <a:gd name="T32" fmla="*/ 540 w 619"/>
                    <a:gd name="T33" fmla="*/ 342 h 919"/>
                    <a:gd name="T34" fmla="*/ 426 w 619"/>
                    <a:gd name="T35" fmla="*/ 288 h 919"/>
                    <a:gd name="T36" fmla="*/ 378 w 619"/>
                    <a:gd name="T37" fmla="*/ 270 h 919"/>
                    <a:gd name="T38" fmla="*/ 384 w 619"/>
                    <a:gd name="T39" fmla="*/ 210 h 919"/>
                    <a:gd name="T40" fmla="*/ 390 w 619"/>
                    <a:gd name="T41" fmla="*/ 132 h 919"/>
                    <a:gd name="T42" fmla="*/ 402 w 619"/>
                    <a:gd name="T43" fmla="*/ 78 h 919"/>
                    <a:gd name="T44" fmla="*/ 384 w 619"/>
                    <a:gd name="T45" fmla="*/ 18 h 919"/>
                    <a:gd name="T46" fmla="*/ 342 w 619"/>
                    <a:gd name="T47" fmla="*/ 6 h 919"/>
                    <a:gd name="T48" fmla="*/ 300 w 619"/>
                    <a:gd name="T49" fmla="*/ 0 h 919"/>
                    <a:gd name="T50" fmla="*/ 240 w 619"/>
                    <a:gd name="T51" fmla="*/ 48 h 919"/>
                    <a:gd name="T52" fmla="*/ 192 w 619"/>
                    <a:gd name="T53" fmla="*/ 132 h 919"/>
                    <a:gd name="T54" fmla="*/ 156 w 619"/>
                    <a:gd name="T55" fmla="*/ 276 h 919"/>
                    <a:gd name="T56" fmla="*/ 120 w 619"/>
                    <a:gd name="T57" fmla="*/ 318 h 919"/>
                    <a:gd name="T58" fmla="*/ 90 w 619"/>
                    <a:gd name="T59" fmla="*/ 378 h 919"/>
                    <a:gd name="T60" fmla="*/ 90 w 619"/>
                    <a:gd name="T61" fmla="*/ 408 h 919"/>
                    <a:gd name="T62" fmla="*/ 90 w 619"/>
                    <a:gd name="T63" fmla="*/ 480 h 919"/>
                    <a:gd name="T64" fmla="*/ 84 w 619"/>
                    <a:gd name="T65" fmla="*/ 540 h 919"/>
                    <a:gd name="T66" fmla="*/ 66 w 619"/>
                    <a:gd name="T67" fmla="*/ 630 h 919"/>
                    <a:gd name="T68" fmla="*/ 66 w 619"/>
                    <a:gd name="T69" fmla="*/ 648 h 919"/>
                    <a:gd name="T70" fmla="*/ 36 w 619"/>
                    <a:gd name="T71" fmla="*/ 726 h 919"/>
                    <a:gd name="T72" fmla="*/ 18 w 619"/>
                    <a:gd name="T73" fmla="*/ 816 h 919"/>
                    <a:gd name="T74" fmla="*/ 0 w 619"/>
                    <a:gd name="T75" fmla="*/ 864 h 919"/>
                    <a:gd name="T76" fmla="*/ 0 w 619"/>
                    <a:gd name="T77" fmla="*/ 906 h 919"/>
                    <a:gd name="T78" fmla="*/ 126 w 619"/>
                    <a:gd name="T79" fmla="*/ 906 h 919"/>
                    <a:gd name="T80" fmla="*/ 114 w 619"/>
                    <a:gd name="T81" fmla="*/ 876 h 919"/>
                    <a:gd name="T82" fmla="*/ 66 w 619"/>
                    <a:gd name="T83" fmla="*/ 864 h 919"/>
                    <a:gd name="T84" fmla="*/ 102 w 619"/>
                    <a:gd name="T85" fmla="*/ 780 h 919"/>
                    <a:gd name="T86" fmla="*/ 126 w 619"/>
                    <a:gd name="T87" fmla="*/ 696 h 919"/>
                    <a:gd name="T88" fmla="*/ 132 w 619"/>
                    <a:gd name="T89" fmla="*/ 666 h 919"/>
                    <a:gd name="T90" fmla="*/ 192 w 619"/>
                    <a:gd name="T91" fmla="*/ 558 h 919"/>
                    <a:gd name="T92" fmla="*/ 156 w 619"/>
                    <a:gd name="T93" fmla="*/ 444 h 919"/>
                    <a:gd name="T94" fmla="*/ 228 w 619"/>
                    <a:gd name="T95" fmla="*/ 672 h 919"/>
                    <a:gd name="T96" fmla="*/ 228 w 619"/>
                    <a:gd name="T97" fmla="*/ 738 h 919"/>
                    <a:gd name="T98" fmla="*/ 240 w 619"/>
                    <a:gd name="T99" fmla="*/ 798 h 919"/>
                    <a:gd name="T100" fmla="*/ 264 w 619"/>
                    <a:gd name="T101" fmla="*/ 870 h 919"/>
                    <a:gd name="T102" fmla="*/ 258 w 619"/>
                    <a:gd name="T103" fmla="*/ 912 h 919"/>
                    <a:gd name="T104" fmla="*/ 396 w 619"/>
                    <a:gd name="T105" fmla="*/ 918 h 919"/>
                    <a:gd name="T106" fmla="*/ 396 w 619"/>
                    <a:gd name="T107" fmla="*/ 894 h 919"/>
                    <a:gd name="T108" fmla="*/ 318 w 619"/>
                    <a:gd name="T109" fmla="*/ 876 h 919"/>
                    <a:gd name="T110" fmla="*/ 306 w 619"/>
                    <a:gd name="T111" fmla="*/ 756 h 919"/>
                    <a:gd name="T112" fmla="*/ 294 w 619"/>
                    <a:gd name="T113" fmla="*/ 690 h 919"/>
                    <a:gd name="T114" fmla="*/ 306 w 619"/>
                    <a:gd name="T115" fmla="*/ 642 h 919"/>
                    <a:gd name="T116" fmla="*/ 294 w 619"/>
                    <a:gd name="T117" fmla="*/ 612 h 919"/>
                    <a:gd name="T118" fmla="*/ 282 w 619"/>
                    <a:gd name="T119" fmla="*/ 486 h 919"/>
                    <a:gd name="T120" fmla="*/ 264 w 619"/>
                    <a:gd name="T121" fmla="*/ 372 h 919"/>
                    <a:gd name="T122" fmla="*/ 300 w 619"/>
                    <a:gd name="T123" fmla="*/ 270 h 91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19"/>
                    <a:gd name="T187" fmla="*/ 0 h 919"/>
                    <a:gd name="T188" fmla="*/ 619 w 619"/>
                    <a:gd name="T189" fmla="*/ 919 h 91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19" h="919">
                      <a:moveTo>
                        <a:pt x="288" y="126"/>
                      </a:moveTo>
                      <a:lnTo>
                        <a:pt x="288" y="126"/>
                      </a:lnTo>
                      <a:lnTo>
                        <a:pt x="294" y="216"/>
                      </a:lnTo>
                      <a:lnTo>
                        <a:pt x="306" y="300"/>
                      </a:lnTo>
                      <a:lnTo>
                        <a:pt x="330" y="318"/>
                      </a:lnTo>
                      <a:lnTo>
                        <a:pt x="528" y="372"/>
                      </a:lnTo>
                      <a:lnTo>
                        <a:pt x="540" y="396"/>
                      </a:lnTo>
                      <a:lnTo>
                        <a:pt x="576" y="402"/>
                      </a:lnTo>
                      <a:lnTo>
                        <a:pt x="600" y="390"/>
                      </a:lnTo>
                      <a:lnTo>
                        <a:pt x="570" y="378"/>
                      </a:lnTo>
                      <a:lnTo>
                        <a:pt x="606" y="384"/>
                      </a:lnTo>
                      <a:lnTo>
                        <a:pt x="612" y="378"/>
                      </a:lnTo>
                      <a:lnTo>
                        <a:pt x="588" y="354"/>
                      </a:lnTo>
                      <a:lnTo>
                        <a:pt x="618" y="354"/>
                      </a:lnTo>
                      <a:lnTo>
                        <a:pt x="594" y="336"/>
                      </a:lnTo>
                      <a:lnTo>
                        <a:pt x="552" y="330"/>
                      </a:lnTo>
                      <a:lnTo>
                        <a:pt x="540" y="342"/>
                      </a:lnTo>
                      <a:lnTo>
                        <a:pt x="426" y="288"/>
                      </a:lnTo>
                      <a:lnTo>
                        <a:pt x="378" y="270"/>
                      </a:lnTo>
                      <a:lnTo>
                        <a:pt x="384" y="210"/>
                      </a:lnTo>
                      <a:lnTo>
                        <a:pt x="390" y="132"/>
                      </a:lnTo>
                      <a:lnTo>
                        <a:pt x="402" y="78"/>
                      </a:lnTo>
                      <a:lnTo>
                        <a:pt x="384" y="18"/>
                      </a:lnTo>
                      <a:lnTo>
                        <a:pt x="342" y="6"/>
                      </a:lnTo>
                      <a:lnTo>
                        <a:pt x="300" y="0"/>
                      </a:lnTo>
                      <a:lnTo>
                        <a:pt x="240" y="48"/>
                      </a:lnTo>
                      <a:lnTo>
                        <a:pt x="192" y="132"/>
                      </a:lnTo>
                      <a:lnTo>
                        <a:pt x="156" y="276"/>
                      </a:lnTo>
                      <a:lnTo>
                        <a:pt x="120" y="318"/>
                      </a:lnTo>
                      <a:lnTo>
                        <a:pt x="90" y="378"/>
                      </a:lnTo>
                      <a:lnTo>
                        <a:pt x="90" y="408"/>
                      </a:lnTo>
                      <a:lnTo>
                        <a:pt x="90" y="480"/>
                      </a:lnTo>
                      <a:lnTo>
                        <a:pt x="84" y="540"/>
                      </a:lnTo>
                      <a:lnTo>
                        <a:pt x="66" y="630"/>
                      </a:lnTo>
                      <a:lnTo>
                        <a:pt x="66" y="648"/>
                      </a:lnTo>
                      <a:lnTo>
                        <a:pt x="36" y="726"/>
                      </a:lnTo>
                      <a:lnTo>
                        <a:pt x="18" y="816"/>
                      </a:lnTo>
                      <a:lnTo>
                        <a:pt x="0" y="864"/>
                      </a:lnTo>
                      <a:lnTo>
                        <a:pt x="0" y="906"/>
                      </a:lnTo>
                      <a:lnTo>
                        <a:pt x="126" y="906"/>
                      </a:lnTo>
                      <a:lnTo>
                        <a:pt x="114" y="876"/>
                      </a:lnTo>
                      <a:lnTo>
                        <a:pt x="66" y="864"/>
                      </a:lnTo>
                      <a:lnTo>
                        <a:pt x="102" y="780"/>
                      </a:lnTo>
                      <a:lnTo>
                        <a:pt x="126" y="696"/>
                      </a:lnTo>
                      <a:lnTo>
                        <a:pt x="132" y="666"/>
                      </a:lnTo>
                      <a:lnTo>
                        <a:pt x="192" y="558"/>
                      </a:lnTo>
                      <a:lnTo>
                        <a:pt x="156" y="444"/>
                      </a:lnTo>
                      <a:lnTo>
                        <a:pt x="228" y="672"/>
                      </a:lnTo>
                      <a:lnTo>
                        <a:pt x="228" y="738"/>
                      </a:lnTo>
                      <a:lnTo>
                        <a:pt x="240" y="798"/>
                      </a:lnTo>
                      <a:lnTo>
                        <a:pt x="264" y="870"/>
                      </a:lnTo>
                      <a:lnTo>
                        <a:pt x="258" y="912"/>
                      </a:lnTo>
                      <a:lnTo>
                        <a:pt x="396" y="918"/>
                      </a:lnTo>
                      <a:lnTo>
                        <a:pt x="396" y="894"/>
                      </a:lnTo>
                      <a:lnTo>
                        <a:pt x="318" y="876"/>
                      </a:lnTo>
                      <a:lnTo>
                        <a:pt x="306" y="756"/>
                      </a:lnTo>
                      <a:lnTo>
                        <a:pt x="294" y="690"/>
                      </a:lnTo>
                      <a:lnTo>
                        <a:pt x="306" y="642"/>
                      </a:lnTo>
                      <a:lnTo>
                        <a:pt x="294" y="612"/>
                      </a:lnTo>
                      <a:lnTo>
                        <a:pt x="282" y="486"/>
                      </a:lnTo>
                      <a:lnTo>
                        <a:pt x="264" y="372"/>
                      </a:lnTo>
                      <a:lnTo>
                        <a:pt x="300" y="27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29" name="Freeform 65"/>
                <p:cNvSpPr>
                  <a:spLocks/>
                </p:cNvSpPr>
                <p:nvPr/>
              </p:nvSpPr>
              <p:spPr bwMode="auto">
                <a:xfrm>
                  <a:off x="2634" y="2520"/>
                  <a:ext cx="265" cy="481"/>
                </a:xfrm>
                <a:custGeom>
                  <a:avLst/>
                  <a:gdLst>
                    <a:gd name="T0" fmla="*/ 66 w 265"/>
                    <a:gd name="T1" fmla="*/ 330 h 481"/>
                    <a:gd name="T2" fmla="*/ 126 w 265"/>
                    <a:gd name="T3" fmla="*/ 414 h 481"/>
                    <a:gd name="T4" fmla="*/ 210 w 265"/>
                    <a:gd name="T5" fmla="*/ 474 h 481"/>
                    <a:gd name="T6" fmla="*/ 264 w 265"/>
                    <a:gd name="T7" fmla="*/ 480 h 481"/>
                    <a:gd name="T8" fmla="*/ 174 w 265"/>
                    <a:gd name="T9" fmla="*/ 384 h 481"/>
                    <a:gd name="T10" fmla="*/ 72 w 265"/>
                    <a:gd name="T11" fmla="*/ 174 h 481"/>
                    <a:gd name="T12" fmla="*/ 114 w 265"/>
                    <a:gd name="T13" fmla="*/ 144 h 481"/>
                    <a:gd name="T14" fmla="*/ 144 w 265"/>
                    <a:gd name="T15" fmla="*/ 168 h 481"/>
                    <a:gd name="T16" fmla="*/ 162 w 265"/>
                    <a:gd name="T17" fmla="*/ 162 h 481"/>
                    <a:gd name="T18" fmla="*/ 168 w 265"/>
                    <a:gd name="T19" fmla="*/ 150 h 481"/>
                    <a:gd name="T20" fmla="*/ 186 w 265"/>
                    <a:gd name="T21" fmla="*/ 168 h 481"/>
                    <a:gd name="T22" fmla="*/ 210 w 265"/>
                    <a:gd name="T23" fmla="*/ 132 h 481"/>
                    <a:gd name="T24" fmla="*/ 240 w 265"/>
                    <a:gd name="T25" fmla="*/ 102 h 481"/>
                    <a:gd name="T26" fmla="*/ 234 w 265"/>
                    <a:gd name="T27" fmla="*/ 54 h 481"/>
                    <a:gd name="T28" fmla="*/ 192 w 265"/>
                    <a:gd name="T29" fmla="*/ 6 h 481"/>
                    <a:gd name="T30" fmla="*/ 132 w 265"/>
                    <a:gd name="T31" fmla="*/ 0 h 481"/>
                    <a:gd name="T32" fmla="*/ 84 w 265"/>
                    <a:gd name="T33" fmla="*/ 30 h 481"/>
                    <a:gd name="T34" fmla="*/ 60 w 265"/>
                    <a:gd name="T35" fmla="*/ 84 h 481"/>
                    <a:gd name="T36" fmla="*/ 0 w 265"/>
                    <a:gd name="T37" fmla="*/ 15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5"/>
                    <a:gd name="T58" fmla="*/ 0 h 481"/>
                    <a:gd name="T59" fmla="*/ 265 w 265"/>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5" h="481">
                      <a:moveTo>
                        <a:pt x="66" y="330"/>
                      </a:moveTo>
                      <a:lnTo>
                        <a:pt x="126" y="414"/>
                      </a:lnTo>
                      <a:lnTo>
                        <a:pt x="210" y="474"/>
                      </a:lnTo>
                      <a:lnTo>
                        <a:pt x="264" y="480"/>
                      </a:lnTo>
                      <a:lnTo>
                        <a:pt x="174" y="384"/>
                      </a:lnTo>
                      <a:lnTo>
                        <a:pt x="72" y="174"/>
                      </a:lnTo>
                      <a:lnTo>
                        <a:pt x="114" y="144"/>
                      </a:lnTo>
                      <a:lnTo>
                        <a:pt x="144" y="168"/>
                      </a:lnTo>
                      <a:lnTo>
                        <a:pt x="162" y="162"/>
                      </a:lnTo>
                      <a:lnTo>
                        <a:pt x="168" y="150"/>
                      </a:lnTo>
                      <a:lnTo>
                        <a:pt x="186" y="168"/>
                      </a:lnTo>
                      <a:lnTo>
                        <a:pt x="210" y="132"/>
                      </a:lnTo>
                      <a:lnTo>
                        <a:pt x="240" y="102"/>
                      </a:lnTo>
                      <a:lnTo>
                        <a:pt x="234" y="54"/>
                      </a:lnTo>
                      <a:lnTo>
                        <a:pt x="192" y="6"/>
                      </a:lnTo>
                      <a:lnTo>
                        <a:pt x="132" y="0"/>
                      </a:lnTo>
                      <a:lnTo>
                        <a:pt x="84" y="30"/>
                      </a:lnTo>
                      <a:lnTo>
                        <a:pt x="60" y="84"/>
                      </a:lnTo>
                      <a:lnTo>
                        <a:pt x="0" y="15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0" name="Freeform 66"/>
                <p:cNvSpPr>
                  <a:spLocks/>
                </p:cNvSpPr>
                <p:nvPr/>
              </p:nvSpPr>
              <p:spPr bwMode="auto">
                <a:xfrm>
                  <a:off x="2874" y="2568"/>
                  <a:ext cx="25" cy="43"/>
                </a:xfrm>
                <a:custGeom>
                  <a:avLst/>
                  <a:gdLst>
                    <a:gd name="T0" fmla="*/ 0 w 25"/>
                    <a:gd name="T1" fmla="*/ 42 h 43"/>
                    <a:gd name="T2" fmla="*/ 24 w 25"/>
                    <a:gd name="T3" fmla="*/ 42 h 43"/>
                    <a:gd name="T4" fmla="*/ 18 w 25"/>
                    <a:gd name="T5" fmla="*/ 0 h 43"/>
                    <a:gd name="T6" fmla="*/ 0 w 25"/>
                    <a:gd name="T7" fmla="*/ 42 h 43"/>
                    <a:gd name="T8" fmla="*/ 0 60000 65536"/>
                    <a:gd name="T9" fmla="*/ 0 60000 65536"/>
                    <a:gd name="T10" fmla="*/ 0 60000 65536"/>
                    <a:gd name="T11" fmla="*/ 0 60000 65536"/>
                    <a:gd name="T12" fmla="*/ 0 w 25"/>
                    <a:gd name="T13" fmla="*/ 0 h 43"/>
                    <a:gd name="T14" fmla="*/ 25 w 25"/>
                    <a:gd name="T15" fmla="*/ 43 h 43"/>
                  </a:gdLst>
                  <a:ahLst/>
                  <a:cxnLst>
                    <a:cxn ang="T8">
                      <a:pos x="T0" y="T1"/>
                    </a:cxn>
                    <a:cxn ang="T9">
                      <a:pos x="T2" y="T3"/>
                    </a:cxn>
                    <a:cxn ang="T10">
                      <a:pos x="T4" y="T5"/>
                    </a:cxn>
                    <a:cxn ang="T11">
                      <a:pos x="T6" y="T7"/>
                    </a:cxn>
                  </a:cxnLst>
                  <a:rect l="T12" t="T13" r="T14" b="T15"/>
                  <a:pathLst>
                    <a:path w="25" h="43">
                      <a:moveTo>
                        <a:pt x="0" y="42"/>
                      </a:moveTo>
                      <a:lnTo>
                        <a:pt x="24" y="42"/>
                      </a:lnTo>
                      <a:lnTo>
                        <a:pt x="18" y="0"/>
                      </a:lnTo>
                      <a:lnTo>
                        <a:pt x="0" y="42"/>
                      </a:lnTo>
                    </a:path>
                  </a:pathLst>
                </a:custGeom>
                <a:solidFill>
                  <a:srgbClr val="6699FF"/>
                </a:solidFill>
                <a:ln w="12700" cap="rnd">
                  <a:solidFill>
                    <a:srgbClr val="000000"/>
                  </a:solidFill>
                  <a:round/>
                  <a:headEnd/>
                  <a:tailEnd/>
                </a:ln>
              </p:spPr>
              <p:txBody>
                <a:bodyPr/>
                <a:lstStyle/>
                <a:p>
                  <a:endParaRPr lang="en-PH"/>
                </a:p>
              </p:txBody>
            </p:sp>
            <p:sp>
              <p:nvSpPr>
                <p:cNvPr id="31" name="Freeform 67"/>
                <p:cNvSpPr>
                  <a:spLocks/>
                </p:cNvSpPr>
                <p:nvPr/>
              </p:nvSpPr>
              <p:spPr bwMode="auto">
                <a:xfrm>
                  <a:off x="2676" y="2502"/>
                  <a:ext cx="211" cy="121"/>
                </a:xfrm>
                <a:custGeom>
                  <a:avLst/>
                  <a:gdLst>
                    <a:gd name="T0" fmla="*/ 210 w 211"/>
                    <a:gd name="T1" fmla="*/ 60 h 121"/>
                    <a:gd name="T2" fmla="*/ 192 w 211"/>
                    <a:gd name="T3" fmla="*/ 24 h 121"/>
                    <a:gd name="T4" fmla="*/ 138 w 211"/>
                    <a:gd name="T5" fmla="*/ 0 h 121"/>
                    <a:gd name="T6" fmla="*/ 84 w 211"/>
                    <a:gd name="T7" fmla="*/ 0 h 121"/>
                    <a:gd name="T8" fmla="*/ 36 w 211"/>
                    <a:gd name="T9" fmla="*/ 42 h 121"/>
                    <a:gd name="T10" fmla="*/ 0 w 211"/>
                    <a:gd name="T11" fmla="*/ 120 h 121"/>
                    <a:gd name="T12" fmla="*/ 60 w 211"/>
                    <a:gd name="T13" fmla="*/ 60 h 121"/>
                    <a:gd name="T14" fmla="*/ 96 w 211"/>
                    <a:gd name="T15" fmla="*/ 24 h 121"/>
                    <a:gd name="T16" fmla="*/ 84 w 211"/>
                    <a:gd name="T17" fmla="*/ 36 h 121"/>
                    <a:gd name="T18" fmla="*/ 150 w 211"/>
                    <a:gd name="T19" fmla="*/ 36 h 121"/>
                    <a:gd name="T20" fmla="*/ 210 w 211"/>
                    <a:gd name="T21" fmla="*/ 60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1"/>
                    <a:gd name="T34" fmla="*/ 0 h 121"/>
                    <a:gd name="T35" fmla="*/ 211 w 211"/>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1" h="121">
                      <a:moveTo>
                        <a:pt x="210" y="60"/>
                      </a:moveTo>
                      <a:lnTo>
                        <a:pt x="192" y="24"/>
                      </a:lnTo>
                      <a:lnTo>
                        <a:pt x="138" y="0"/>
                      </a:lnTo>
                      <a:lnTo>
                        <a:pt x="84" y="0"/>
                      </a:lnTo>
                      <a:lnTo>
                        <a:pt x="36" y="42"/>
                      </a:lnTo>
                      <a:lnTo>
                        <a:pt x="0" y="120"/>
                      </a:lnTo>
                      <a:lnTo>
                        <a:pt x="60" y="60"/>
                      </a:lnTo>
                      <a:lnTo>
                        <a:pt x="96" y="24"/>
                      </a:lnTo>
                      <a:lnTo>
                        <a:pt x="84" y="36"/>
                      </a:lnTo>
                      <a:lnTo>
                        <a:pt x="150" y="36"/>
                      </a:lnTo>
                      <a:lnTo>
                        <a:pt x="210" y="60"/>
                      </a:lnTo>
                    </a:path>
                  </a:pathLst>
                </a:custGeom>
                <a:solidFill>
                  <a:srgbClr val="FFFFFF"/>
                </a:solidFill>
                <a:ln w="12700" cap="rnd">
                  <a:solidFill>
                    <a:srgbClr val="000000"/>
                  </a:solidFill>
                  <a:round/>
                  <a:headEnd/>
                  <a:tailEnd/>
                </a:ln>
              </p:spPr>
              <p:txBody>
                <a:bodyPr/>
                <a:lstStyle/>
                <a:p>
                  <a:endParaRPr lang="en-PH"/>
                </a:p>
              </p:txBody>
            </p:sp>
            <p:sp>
              <p:nvSpPr>
                <p:cNvPr id="32" name="Freeform 68"/>
                <p:cNvSpPr>
                  <a:spLocks/>
                </p:cNvSpPr>
                <p:nvPr/>
              </p:nvSpPr>
              <p:spPr bwMode="auto">
                <a:xfrm>
                  <a:off x="2832" y="3084"/>
                  <a:ext cx="631" cy="493"/>
                </a:xfrm>
                <a:custGeom>
                  <a:avLst/>
                  <a:gdLst>
                    <a:gd name="T0" fmla="*/ 0 w 631"/>
                    <a:gd name="T1" fmla="*/ 0 h 493"/>
                    <a:gd name="T2" fmla="*/ 0 w 631"/>
                    <a:gd name="T3" fmla="*/ 102 h 493"/>
                    <a:gd name="T4" fmla="*/ 234 w 631"/>
                    <a:gd name="T5" fmla="*/ 102 h 493"/>
                    <a:gd name="T6" fmla="*/ 234 w 631"/>
                    <a:gd name="T7" fmla="*/ 408 h 493"/>
                    <a:gd name="T8" fmla="*/ 96 w 631"/>
                    <a:gd name="T9" fmla="*/ 426 h 493"/>
                    <a:gd name="T10" fmla="*/ 90 w 631"/>
                    <a:gd name="T11" fmla="*/ 492 h 493"/>
                    <a:gd name="T12" fmla="*/ 438 w 631"/>
                    <a:gd name="T13" fmla="*/ 486 h 493"/>
                    <a:gd name="T14" fmla="*/ 432 w 631"/>
                    <a:gd name="T15" fmla="*/ 432 h 493"/>
                    <a:gd name="T16" fmla="*/ 318 w 631"/>
                    <a:gd name="T17" fmla="*/ 408 h 493"/>
                    <a:gd name="T18" fmla="*/ 318 w 631"/>
                    <a:gd name="T19" fmla="*/ 108 h 493"/>
                    <a:gd name="T20" fmla="*/ 402 w 631"/>
                    <a:gd name="T21" fmla="*/ 108 h 493"/>
                    <a:gd name="T22" fmla="*/ 480 w 631"/>
                    <a:gd name="T23" fmla="*/ 90 h 493"/>
                    <a:gd name="T24" fmla="*/ 576 w 631"/>
                    <a:gd name="T25" fmla="*/ 66 h 493"/>
                    <a:gd name="T26" fmla="*/ 612 w 631"/>
                    <a:gd name="T27" fmla="*/ 42 h 493"/>
                    <a:gd name="T28" fmla="*/ 630 w 631"/>
                    <a:gd name="T29" fmla="*/ 12 h 493"/>
                    <a:gd name="T30" fmla="*/ 612 w 631"/>
                    <a:gd name="T31" fmla="*/ 6 h 493"/>
                    <a:gd name="T32" fmla="*/ 0 w 631"/>
                    <a:gd name="T33" fmla="*/ 0 h 4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1"/>
                    <a:gd name="T52" fmla="*/ 0 h 493"/>
                    <a:gd name="T53" fmla="*/ 631 w 631"/>
                    <a:gd name="T54" fmla="*/ 493 h 4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1" h="493">
                      <a:moveTo>
                        <a:pt x="0" y="0"/>
                      </a:moveTo>
                      <a:lnTo>
                        <a:pt x="0" y="102"/>
                      </a:lnTo>
                      <a:lnTo>
                        <a:pt x="234" y="102"/>
                      </a:lnTo>
                      <a:lnTo>
                        <a:pt x="234" y="408"/>
                      </a:lnTo>
                      <a:lnTo>
                        <a:pt x="96" y="426"/>
                      </a:lnTo>
                      <a:lnTo>
                        <a:pt x="90" y="492"/>
                      </a:lnTo>
                      <a:lnTo>
                        <a:pt x="438" y="486"/>
                      </a:lnTo>
                      <a:lnTo>
                        <a:pt x="432" y="432"/>
                      </a:lnTo>
                      <a:lnTo>
                        <a:pt x="318" y="408"/>
                      </a:lnTo>
                      <a:lnTo>
                        <a:pt x="318" y="108"/>
                      </a:lnTo>
                      <a:lnTo>
                        <a:pt x="402" y="108"/>
                      </a:lnTo>
                      <a:lnTo>
                        <a:pt x="480" y="90"/>
                      </a:lnTo>
                      <a:lnTo>
                        <a:pt x="576" y="66"/>
                      </a:lnTo>
                      <a:lnTo>
                        <a:pt x="612" y="42"/>
                      </a:lnTo>
                      <a:lnTo>
                        <a:pt x="630" y="12"/>
                      </a:lnTo>
                      <a:lnTo>
                        <a:pt x="612" y="6"/>
                      </a:lnTo>
                      <a:lnTo>
                        <a:pt x="0" y="0"/>
                      </a:lnTo>
                    </a:path>
                  </a:pathLst>
                </a:custGeom>
                <a:solidFill>
                  <a:srgbClr val="48486A"/>
                </a:solidFill>
                <a:ln w="12700" cap="rnd">
                  <a:solidFill>
                    <a:srgbClr val="000000"/>
                  </a:solidFill>
                  <a:round/>
                  <a:headEnd/>
                  <a:tailEnd/>
                </a:ln>
              </p:spPr>
              <p:txBody>
                <a:bodyPr/>
                <a:lstStyle/>
                <a:p>
                  <a:endParaRPr lang="en-PH"/>
                </a:p>
              </p:txBody>
            </p:sp>
            <p:sp>
              <p:nvSpPr>
                <p:cNvPr id="33" name="Freeform 69"/>
                <p:cNvSpPr>
                  <a:spLocks/>
                </p:cNvSpPr>
                <p:nvPr/>
              </p:nvSpPr>
              <p:spPr bwMode="auto">
                <a:xfrm>
                  <a:off x="2892" y="2868"/>
                  <a:ext cx="169" cy="175"/>
                </a:xfrm>
                <a:custGeom>
                  <a:avLst/>
                  <a:gdLst>
                    <a:gd name="T0" fmla="*/ 0 w 169"/>
                    <a:gd name="T1" fmla="*/ 132 h 175"/>
                    <a:gd name="T2" fmla="*/ 77 w 169"/>
                    <a:gd name="T3" fmla="*/ 60 h 175"/>
                    <a:gd name="T4" fmla="*/ 35 w 169"/>
                    <a:gd name="T5" fmla="*/ 42 h 175"/>
                    <a:gd name="T6" fmla="*/ 77 w 169"/>
                    <a:gd name="T7" fmla="*/ 0 h 175"/>
                    <a:gd name="T8" fmla="*/ 168 w 169"/>
                    <a:gd name="T9" fmla="*/ 72 h 175"/>
                    <a:gd name="T10" fmla="*/ 140 w 169"/>
                    <a:gd name="T11" fmla="*/ 102 h 175"/>
                    <a:gd name="T12" fmla="*/ 105 w 169"/>
                    <a:gd name="T13" fmla="*/ 78 h 175"/>
                    <a:gd name="T14" fmla="*/ 21 w 169"/>
                    <a:gd name="T15" fmla="*/ 174 h 175"/>
                    <a:gd name="T16" fmla="*/ 0 60000 65536"/>
                    <a:gd name="T17" fmla="*/ 0 60000 65536"/>
                    <a:gd name="T18" fmla="*/ 0 60000 65536"/>
                    <a:gd name="T19" fmla="*/ 0 60000 65536"/>
                    <a:gd name="T20" fmla="*/ 0 60000 65536"/>
                    <a:gd name="T21" fmla="*/ 0 60000 65536"/>
                    <a:gd name="T22" fmla="*/ 0 60000 65536"/>
                    <a:gd name="T23" fmla="*/ 0 60000 65536"/>
                    <a:gd name="T24" fmla="*/ 0 w 169"/>
                    <a:gd name="T25" fmla="*/ 0 h 175"/>
                    <a:gd name="T26" fmla="*/ 169 w 169"/>
                    <a:gd name="T27" fmla="*/ 175 h 1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9" h="175">
                      <a:moveTo>
                        <a:pt x="0" y="132"/>
                      </a:moveTo>
                      <a:lnTo>
                        <a:pt x="77" y="60"/>
                      </a:lnTo>
                      <a:lnTo>
                        <a:pt x="35" y="42"/>
                      </a:lnTo>
                      <a:lnTo>
                        <a:pt x="77" y="0"/>
                      </a:lnTo>
                      <a:lnTo>
                        <a:pt x="168" y="72"/>
                      </a:lnTo>
                      <a:lnTo>
                        <a:pt x="140" y="102"/>
                      </a:lnTo>
                      <a:lnTo>
                        <a:pt x="105" y="78"/>
                      </a:lnTo>
                      <a:lnTo>
                        <a:pt x="21" y="174"/>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4" name="Freeform 70"/>
                <p:cNvSpPr>
                  <a:spLocks/>
                </p:cNvSpPr>
                <p:nvPr/>
              </p:nvSpPr>
              <p:spPr bwMode="auto">
                <a:xfrm>
                  <a:off x="2910" y="3030"/>
                  <a:ext cx="259" cy="61"/>
                </a:xfrm>
                <a:custGeom>
                  <a:avLst/>
                  <a:gdLst>
                    <a:gd name="T0" fmla="*/ 0 w 259"/>
                    <a:gd name="T1" fmla="*/ 36 h 61"/>
                    <a:gd name="T2" fmla="*/ 18 w 259"/>
                    <a:gd name="T3" fmla="*/ 42 h 61"/>
                    <a:gd name="T4" fmla="*/ 24 w 259"/>
                    <a:gd name="T5" fmla="*/ 60 h 61"/>
                    <a:gd name="T6" fmla="*/ 30 w 259"/>
                    <a:gd name="T7" fmla="*/ 0 h 61"/>
                    <a:gd name="T8" fmla="*/ 48 w 259"/>
                    <a:gd name="T9" fmla="*/ 6 h 61"/>
                    <a:gd name="T10" fmla="*/ 66 w 259"/>
                    <a:gd name="T11" fmla="*/ 24 h 61"/>
                    <a:gd name="T12" fmla="*/ 84 w 259"/>
                    <a:gd name="T13" fmla="*/ 36 h 61"/>
                    <a:gd name="T14" fmla="*/ 84 w 259"/>
                    <a:gd name="T15" fmla="*/ 18 h 61"/>
                    <a:gd name="T16" fmla="*/ 84 w 259"/>
                    <a:gd name="T17" fmla="*/ 0 h 61"/>
                    <a:gd name="T18" fmla="*/ 66 w 259"/>
                    <a:gd name="T19" fmla="*/ 6 h 61"/>
                    <a:gd name="T20" fmla="*/ 84 w 259"/>
                    <a:gd name="T21" fmla="*/ 6 h 61"/>
                    <a:gd name="T22" fmla="*/ 102 w 259"/>
                    <a:gd name="T23" fmla="*/ 18 h 61"/>
                    <a:gd name="T24" fmla="*/ 114 w 259"/>
                    <a:gd name="T25" fmla="*/ 36 h 61"/>
                    <a:gd name="T26" fmla="*/ 108 w 259"/>
                    <a:gd name="T27" fmla="*/ 54 h 61"/>
                    <a:gd name="T28" fmla="*/ 102 w 259"/>
                    <a:gd name="T29" fmla="*/ 12 h 61"/>
                    <a:gd name="T30" fmla="*/ 120 w 259"/>
                    <a:gd name="T31" fmla="*/ 12 h 61"/>
                    <a:gd name="T32" fmla="*/ 144 w 259"/>
                    <a:gd name="T33" fmla="*/ 12 h 61"/>
                    <a:gd name="T34" fmla="*/ 168 w 259"/>
                    <a:gd name="T35" fmla="*/ 12 h 61"/>
                    <a:gd name="T36" fmla="*/ 186 w 259"/>
                    <a:gd name="T37" fmla="*/ 12 h 61"/>
                    <a:gd name="T38" fmla="*/ 210 w 259"/>
                    <a:gd name="T39" fmla="*/ 12 h 61"/>
                    <a:gd name="T40" fmla="*/ 228 w 259"/>
                    <a:gd name="T41" fmla="*/ 12 h 61"/>
                    <a:gd name="T42" fmla="*/ 246 w 259"/>
                    <a:gd name="T43" fmla="*/ 12 h 61"/>
                    <a:gd name="T44" fmla="*/ 258 w 259"/>
                    <a:gd name="T45" fmla="*/ 30 h 61"/>
                    <a:gd name="T46" fmla="*/ 240 w 259"/>
                    <a:gd name="T47" fmla="*/ 36 h 61"/>
                    <a:gd name="T48" fmla="*/ 222 w 259"/>
                    <a:gd name="T49" fmla="*/ 36 h 61"/>
                    <a:gd name="T50" fmla="*/ 204 w 259"/>
                    <a:gd name="T51" fmla="*/ 36 h 61"/>
                    <a:gd name="T52" fmla="*/ 186 w 259"/>
                    <a:gd name="T53" fmla="*/ 36 h 61"/>
                    <a:gd name="T54" fmla="*/ 168 w 259"/>
                    <a:gd name="T55" fmla="*/ 36 h 61"/>
                    <a:gd name="T56" fmla="*/ 150 w 259"/>
                    <a:gd name="T57" fmla="*/ 48 h 61"/>
                    <a:gd name="T58" fmla="*/ 132 w 259"/>
                    <a:gd name="T59" fmla="*/ 54 h 61"/>
                    <a:gd name="T60" fmla="*/ 126 w 259"/>
                    <a:gd name="T61" fmla="*/ 36 h 61"/>
                    <a:gd name="T62" fmla="*/ 144 w 259"/>
                    <a:gd name="T63" fmla="*/ 30 h 61"/>
                    <a:gd name="T64" fmla="*/ 126 w 259"/>
                    <a:gd name="T65" fmla="*/ 6 h 61"/>
                    <a:gd name="T66" fmla="*/ 108 w 259"/>
                    <a:gd name="T67" fmla="*/ 0 h 61"/>
                    <a:gd name="T68" fmla="*/ 96 w 259"/>
                    <a:gd name="T69" fmla="*/ 18 h 61"/>
                    <a:gd name="T70" fmla="*/ 96 w 259"/>
                    <a:gd name="T71" fmla="*/ 36 h 61"/>
                    <a:gd name="T72" fmla="*/ 96 w 259"/>
                    <a:gd name="T73" fmla="*/ 54 h 61"/>
                    <a:gd name="T74" fmla="*/ 102 w 259"/>
                    <a:gd name="T75" fmla="*/ 36 h 61"/>
                    <a:gd name="T76" fmla="*/ 114 w 259"/>
                    <a:gd name="T77" fmla="*/ 18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9"/>
                    <a:gd name="T118" fmla="*/ 0 h 61"/>
                    <a:gd name="T119" fmla="*/ 259 w 259"/>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9" h="61">
                      <a:moveTo>
                        <a:pt x="0" y="36"/>
                      </a:moveTo>
                      <a:lnTo>
                        <a:pt x="18" y="42"/>
                      </a:lnTo>
                      <a:lnTo>
                        <a:pt x="24" y="60"/>
                      </a:lnTo>
                      <a:lnTo>
                        <a:pt x="30" y="0"/>
                      </a:lnTo>
                      <a:lnTo>
                        <a:pt x="48" y="6"/>
                      </a:lnTo>
                      <a:lnTo>
                        <a:pt x="66" y="24"/>
                      </a:lnTo>
                      <a:lnTo>
                        <a:pt x="84" y="36"/>
                      </a:lnTo>
                      <a:lnTo>
                        <a:pt x="84" y="18"/>
                      </a:lnTo>
                      <a:lnTo>
                        <a:pt x="84" y="0"/>
                      </a:lnTo>
                      <a:lnTo>
                        <a:pt x="66" y="6"/>
                      </a:lnTo>
                      <a:lnTo>
                        <a:pt x="84" y="6"/>
                      </a:lnTo>
                      <a:lnTo>
                        <a:pt x="102" y="18"/>
                      </a:lnTo>
                      <a:lnTo>
                        <a:pt x="114" y="36"/>
                      </a:lnTo>
                      <a:lnTo>
                        <a:pt x="108" y="54"/>
                      </a:lnTo>
                      <a:lnTo>
                        <a:pt x="102" y="12"/>
                      </a:lnTo>
                      <a:lnTo>
                        <a:pt x="120" y="12"/>
                      </a:lnTo>
                      <a:lnTo>
                        <a:pt x="144" y="12"/>
                      </a:lnTo>
                      <a:lnTo>
                        <a:pt x="168" y="12"/>
                      </a:lnTo>
                      <a:lnTo>
                        <a:pt x="186" y="12"/>
                      </a:lnTo>
                      <a:lnTo>
                        <a:pt x="210" y="12"/>
                      </a:lnTo>
                      <a:lnTo>
                        <a:pt x="228" y="12"/>
                      </a:lnTo>
                      <a:lnTo>
                        <a:pt x="246" y="12"/>
                      </a:lnTo>
                      <a:lnTo>
                        <a:pt x="258" y="30"/>
                      </a:lnTo>
                      <a:lnTo>
                        <a:pt x="240" y="36"/>
                      </a:lnTo>
                      <a:lnTo>
                        <a:pt x="222" y="36"/>
                      </a:lnTo>
                      <a:lnTo>
                        <a:pt x="204" y="36"/>
                      </a:lnTo>
                      <a:lnTo>
                        <a:pt x="186" y="36"/>
                      </a:lnTo>
                      <a:lnTo>
                        <a:pt x="168" y="36"/>
                      </a:lnTo>
                      <a:lnTo>
                        <a:pt x="150" y="48"/>
                      </a:lnTo>
                      <a:lnTo>
                        <a:pt x="132" y="54"/>
                      </a:lnTo>
                      <a:lnTo>
                        <a:pt x="126" y="36"/>
                      </a:lnTo>
                      <a:lnTo>
                        <a:pt x="144" y="30"/>
                      </a:lnTo>
                      <a:lnTo>
                        <a:pt x="126" y="6"/>
                      </a:lnTo>
                      <a:lnTo>
                        <a:pt x="108" y="0"/>
                      </a:lnTo>
                      <a:lnTo>
                        <a:pt x="96" y="18"/>
                      </a:lnTo>
                      <a:lnTo>
                        <a:pt x="96" y="36"/>
                      </a:lnTo>
                      <a:lnTo>
                        <a:pt x="96" y="54"/>
                      </a:lnTo>
                      <a:lnTo>
                        <a:pt x="102" y="36"/>
                      </a:lnTo>
                      <a:lnTo>
                        <a:pt x="114" y="18"/>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5" name="Freeform 71"/>
                <p:cNvSpPr>
                  <a:spLocks/>
                </p:cNvSpPr>
                <p:nvPr/>
              </p:nvSpPr>
              <p:spPr bwMode="auto">
                <a:xfrm>
                  <a:off x="2826" y="2616"/>
                  <a:ext cx="19" cy="19"/>
                </a:xfrm>
                <a:custGeom>
                  <a:avLst/>
                  <a:gdLst>
                    <a:gd name="T0" fmla="*/ 18 w 19"/>
                    <a:gd name="T1" fmla="*/ 12 h 19"/>
                    <a:gd name="T2" fmla="*/ 0 w 19"/>
                    <a:gd name="T3" fmla="*/ 0 h 19"/>
                    <a:gd name="T4" fmla="*/ 6 w 19"/>
                    <a:gd name="T5" fmla="*/ 18 h 19"/>
                    <a:gd name="T6" fmla="*/ 0 60000 65536"/>
                    <a:gd name="T7" fmla="*/ 0 60000 65536"/>
                    <a:gd name="T8" fmla="*/ 0 60000 65536"/>
                    <a:gd name="T9" fmla="*/ 0 w 19"/>
                    <a:gd name="T10" fmla="*/ 0 h 19"/>
                    <a:gd name="T11" fmla="*/ 19 w 19"/>
                    <a:gd name="T12" fmla="*/ 19 h 19"/>
                  </a:gdLst>
                  <a:ahLst/>
                  <a:cxnLst>
                    <a:cxn ang="T6">
                      <a:pos x="T0" y="T1"/>
                    </a:cxn>
                    <a:cxn ang="T7">
                      <a:pos x="T2" y="T3"/>
                    </a:cxn>
                    <a:cxn ang="T8">
                      <a:pos x="T4" y="T5"/>
                    </a:cxn>
                  </a:cxnLst>
                  <a:rect l="T9" t="T10" r="T11" b="T12"/>
                  <a:pathLst>
                    <a:path w="19" h="19">
                      <a:moveTo>
                        <a:pt x="18" y="12"/>
                      </a:moveTo>
                      <a:lnTo>
                        <a:pt x="0" y="0"/>
                      </a:lnTo>
                      <a:lnTo>
                        <a:pt x="6" y="18"/>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6" name="Freeform 72"/>
                <p:cNvSpPr>
                  <a:spLocks/>
                </p:cNvSpPr>
                <p:nvPr/>
              </p:nvSpPr>
              <p:spPr bwMode="auto">
                <a:xfrm>
                  <a:off x="2070" y="3024"/>
                  <a:ext cx="295" cy="1"/>
                </a:xfrm>
                <a:custGeom>
                  <a:avLst/>
                  <a:gdLst>
                    <a:gd name="T0" fmla="*/ 0 w 295"/>
                    <a:gd name="T1" fmla="*/ 0 h 1"/>
                    <a:gd name="T2" fmla="*/ 294 w 295"/>
                    <a:gd name="T3" fmla="*/ 0 h 1"/>
                    <a:gd name="T4" fmla="*/ 0 60000 65536"/>
                    <a:gd name="T5" fmla="*/ 0 60000 65536"/>
                    <a:gd name="T6" fmla="*/ 0 w 295"/>
                    <a:gd name="T7" fmla="*/ 0 h 1"/>
                    <a:gd name="T8" fmla="*/ 295 w 295"/>
                    <a:gd name="T9" fmla="*/ 1 h 1"/>
                  </a:gdLst>
                  <a:ahLst/>
                  <a:cxnLst>
                    <a:cxn ang="T4">
                      <a:pos x="T0" y="T1"/>
                    </a:cxn>
                    <a:cxn ang="T5">
                      <a:pos x="T2" y="T3"/>
                    </a:cxn>
                  </a:cxnLst>
                  <a:rect l="T6" t="T7" r="T8" b="T9"/>
                  <a:pathLst>
                    <a:path w="295" h="1">
                      <a:moveTo>
                        <a:pt x="0" y="0"/>
                      </a:moveTo>
                      <a:lnTo>
                        <a:pt x="294"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7" name="Freeform 73"/>
                <p:cNvSpPr>
                  <a:spLocks/>
                </p:cNvSpPr>
                <p:nvPr/>
              </p:nvSpPr>
              <p:spPr bwMode="auto">
                <a:xfrm>
                  <a:off x="2058" y="307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8" name="Freeform 74"/>
                <p:cNvSpPr>
                  <a:spLocks/>
                </p:cNvSpPr>
                <p:nvPr/>
              </p:nvSpPr>
              <p:spPr bwMode="auto">
                <a:xfrm>
                  <a:off x="2070" y="313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39" name="Freeform 75"/>
                <p:cNvSpPr>
                  <a:spLocks/>
                </p:cNvSpPr>
                <p:nvPr/>
              </p:nvSpPr>
              <p:spPr bwMode="auto">
                <a:xfrm>
                  <a:off x="2076" y="319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sp>
              <p:nvSpPr>
                <p:cNvPr id="40" name="Freeform 76"/>
                <p:cNvSpPr>
                  <a:spLocks/>
                </p:cNvSpPr>
                <p:nvPr/>
              </p:nvSpPr>
              <p:spPr bwMode="auto">
                <a:xfrm>
                  <a:off x="2082" y="3258"/>
                  <a:ext cx="289" cy="1"/>
                </a:xfrm>
                <a:custGeom>
                  <a:avLst/>
                  <a:gdLst>
                    <a:gd name="T0" fmla="*/ 0 w 289"/>
                    <a:gd name="T1" fmla="*/ 0 h 1"/>
                    <a:gd name="T2" fmla="*/ 288 w 289"/>
                    <a:gd name="T3" fmla="*/ 0 h 1"/>
                    <a:gd name="T4" fmla="*/ 0 60000 65536"/>
                    <a:gd name="T5" fmla="*/ 0 60000 65536"/>
                    <a:gd name="T6" fmla="*/ 0 w 289"/>
                    <a:gd name="T7" fmla="*/ 0 h 1"/>
                    <a:gd name="T8" fmla="*/ 289 w 289"/>
                    <a:gd name="T9" fmla="*/ 1 h 1"/>
                  </a:gdLst>
                  <a:ahLst/>
                  <a:cxnLst>
                    <a:cxn ang="T4">
                      <a:pos x="T0" y="T1"/>
                    </a:cxn>
                    <a:cxn ang="T5">
                      <a:pos x="T2" y="T3"/>
                    </a:cxn>
                  </a:cxnLst>
                  <a:rect l="T6" t="T7" r="T8" b="T9"/>
                  <a:pathLst>
                    <a:path w="289" h="1">
                      <a:moveTo>
                        <a:pt x="0" y="0"/>
                      </a:moveTo>
                      <a:lnTo>
                        <a:pt x="288" y="0"/>
                      </a:lnTo>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PH"/>
                </a:p>
              </p:txBody>
            </p:sp>
          </p:grpSp>
        </p:grpSp>
        <p:sp>
          <p:nvSpPr>
            <p:cNvPr id="22" name="Text Box 77"/>
            <p:cNvSpPr txBox="1">
              <a:spLocks noChangeArrowheads="1"/>
            </p:cNvSpPr>
            <p:nvPr/>
          </p:nvSpPr>
          <p:spPr bwMode="auto">
            <a:xfrm>
              <a:off x="504006" y="6554788"/>
              <a:ext cx="2731379"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200" b="1">
                  <a:cs typeface="Arial" panose="020B0604020202020204" pitchFamily="34" charset="0"/>
                </a:rPr>
                <a:t>Bureau of Working Conditions</a:t>
              </a:r>
            </a:p>
          </p:txBody>
        </p:sp>
      </p:grpSp>
    </p:spTree>
    <p:extLst>
      <p:ext uri="{BB962C8B-B14F-4D97-AF65-F5344CB8AC3E}">
        <p14:creationId xmlns:p14="http://schemas.microsoft.com/office/powerpoint/2010/main" val="66581858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3305</Words>
  <Application>Microsoft Office PowerPoint</Application>
  <PresentationFormat>Widescreen</PresentationFormat>
  <Paragraphs>529</Paragraphs>
  <Slides>55</Slides>
  <Notes>43</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55</vt:i4>
      </vt:variant>
    </vt:vector>
  </HeadingPairs>
  <TitlesOfParts>
    <vt:vector size="74" baseType="lpstr">
      <vt:lpstr>Arial Unicode MS</vt:lpstr>
      <vt:lpstr>ＭＳ ゴシック</vt:lpstr>
      <vt:lpstr>ＭＳ Ｐゴシック</vt:lpstr>
      <vt:lpstr>ＭＳ Ｐゴシック</vt:lpstr>
      <vt:lpstr>Arial</vt:lpstr>
      <vt:lpstr>Arial Black</vt:lpstr>
      <vt:lpstr>Calibri</vt:lpstr>
      <vt:lpstr>Cambria</vt:lpstr>
      <vt:lpstr>Castellar</vt:lpstr>
      <vt:lpstr>Century Gothic</vt:lpstr>
      <vt:lpstr>Cooper Black</vt:lpstr>
      <vt:lpstr>Franklin Gothic Heavy</vt:lpstr>
      <vt:lpstr>Symbol</vt:lpstr>
      <vt:lpstr>Tahoma</vt:lpstr>
      <vt:lpstr>Times New Roman</vt:lpstr>
      <vt:lpstr>Verdana</vt:lpstr>
      <vt:lpstr>Wingdings</vt:lpstr>
      <vt:lpstr>Wingdings 2</vt:lpstr>
      <vt:lpstr>Cloud skipper design template</vt:lpstr>
      <vt:lpstr>PowerPoint Presentation</vt:lpstr>
      <vt:lpstr>PowerPoint Presentation</vt:lpstr>
      <vt:lpstr>ADMINISTRATIVE ORGANIZATION FOR OSH</vt:lpstr>
      <vt:lpstr>What are Labor Standards</vt:lpstr>
      <vt:lpstr>LEGAL BASES</vt:lpstr>
      <vt:lpstr>1987 Philippine Constitution</vt:lpstr>
      <vt:lpstr>PowerPoint Presentation</vt:lpstr>
      <vt:lpstr>PowerPoint Presentation</vt:lpstr>
      <vt:lpstr>PowerPoint Presentation</vt:lpstr>
      <vt:lpstr>PowerPoint Presentation</vt:lpstr>
      <vt:lpstr>OCCUPATIONAL HEALTH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OSHS RULE 1000</vt:lpstr>
      <vt:lpstr>OSHS RULE 1000</vt:lpstr>
      <vt:lpstr>OSHS RULE 1000</vt:lpstr>
      <vt:lpstr>OSHS RULE 1010</vt:lpstr>
      <vt:lpstr>OSHS RULE 1020</vt:lpstr>
      <vt:lpstr>OSHS RULE 1030</vt:lpstr>
      <vt:lpstr>OSHS RULE 1030</vt:lpstr>
      <vt:lpstr>OSHS RULE 1040</vt:lpstr>
      <vt:lpstr>PowerPoint Presentation</vt:lpstr>
      <vt:lpstr>OSHS RULE 1040</vt:lpstr>
      <vt:lpstr>OSHS RULE 1040</vt:lpstr>
      <vt:lpstr>PowerPoint Presentation</vt:lpstr>
      <vt:lpstr>PowerPoint Presentation</vt:lpstr>
      <vt:lpstr>PowerPoint Presentation</vt:lpstr>
      <vt:lpstr>OSHS RULE 1050</vt:lpstr>
      <vt:lpstr>OSHS RULE 1050</vt:lpstr>
      <vt:lpstr>OSHS RULE 1050</vt:lpstr>
      <vt:lpstr>OSHS RULE 1050</vt:lpstr>
      <vt:lpstr>OSHS RULE 1050</vt:lpstr>
      <vt:lpstr>OSHS RULE 1960</vt:lpstr>
      <vt:lpstr>PowerPoint Presentation</vt:lpstr>
      <vt:lpstr>OSHS RULE 1980</vt:lpstr>
      <vt:lpstr>OSHS RULE 1980</vt:lpstr>
      <vt:lpstr>OSHS RULE 1990</vt:lpstr>
      <vt:lpstr>OTHER LAWS</vt:lpstr>
      <vt:lpstr>OTHER LAWS</vt:lpstr>
      <vt:lpstr>OTHER LAWS</vt:lpstr>
      <vt:lpstr>OTHER LAWS</vt:lpstr>
      <vt:lpstr>OTHER LAWS</vt:lpstr>
      <vt:lpstr>GOVERNMENT APPROACHES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2017-10-06T04:45:46Z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