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68"/>
  </p:notesMasterIdLst>
  <p:handoutMasterIdLst>
    <p:handoutMasterId r:id="rId69"/>
  </p:handoutMasterIdLst>
  <p:sldIdLst>
    <p:sldId id="265" r:id="rId3"/>
    <p:sldId id="364" r:id="rId4"/>
    <p:sldId id="365" r:id="rId5"/>
    <p:sldId id="366" r:id="rId6"/>
    <p:sldId id="367" r:id="rId7"/>
    <p:sldId id="368" r:id="rId8"/>
    <p:sldId id="369" r:id="rId9"/>
    <p:sldId id="370" r:id="rId10"/>
    <p:sldId id="399" r:id="rId11"/>
    <p:sldId id="407" r:id="rId12"/>
    <p:sldId id="408" r:id="rId13"/>
    <p:sldId id="395" r:id="rId14"/>
    <p:sldId id="371" r:id="rId15"/>
    <p:sldId id="372" r:id="rId16"/>
    <p:sldId id="373" r:id="rId17"/>
    <p:sldId id="396" r:id="rId18"/>
    <p:sldId id="397" r:id="rId19"/>
    <p:sldId id="374" r:id="rId20"/>
    <p:sldId id="398" r:id="rId21"/>
    <p:sldId id="403" r:id="rId22"/>
    <p:sldId id="404" r:id="rId23"/>
    <p:sldId id="405" r:id="rId24"/>
    <p:sldId id="400" r:id="rId25"/>
    <p:sldId id="401" r:id="rId26"/>
    <p:sldId id="402" r:id="rId27"/>
    <p:sldId id="375" r:id="rId28"/>
    <p:sldId id="376" r:id="rId29"/>
    <p:sldId id="377" r:id="rId30"/>
    <p:sldId id="378" r:id="rId31"/>
    <p:sldId id="379" r:id="rId32"/>
    <p:sldId id="380" r:id="rId33"/>
    <p:sldId id="381" r:id="rId34"/>
    <p:sldId id="409" r:id="rId35"/>
    <p:sldId id="410" r:id="rId36"/>
    <p:sldId id="411" r:id="rId37"/>
    <p:sldId id="412" r:id="rId38"/>
    <p:sldId id="413" r:id="rId39"/>
    <p:sldId id="414" r:id="rId40"/>
    <p:sldId id="415" r:id="rId41"/>
    <p:sldId id="416" r:id="rId42"/>
    <p:sldId id="417" r:id="rId43"/>
    <p:sldId id="418" r:id="rId44"/>
    <p:sldId id="419" r:id="rId45"/>
    <p:sldId id="420" r:id="rId46"/>
    <p:sldId id="421" r:id="rId47"/>
    <p:sldId id="422" r:id="rId48"/>
    <p:sldId id="423" r:id="rId49"/>
    <p:sldId id="424" r:id="rId50"/>
    <p:sldId id="425" r:id="rId51"/>
    <p:sldId id="426" r:id="rId52"/>
    <p:sldId id="427" r:id="rId53"/>
    <p:sldId id="383" r:id="rId54"/>
    <p:sldId id="384" r:id="rId55"/>
    <p:sldId id="385" r:id="rId56"/>
    <p:sldId id="386" r:id="rId57"/>
    <p:sldId id="387" r:id="rId58"/>
    <p:sldId id="388" r:id="rId59"/>
    <p:sldId id="389" r:id="rId60"/>
    <p:sldId id="390" r:id="rId61"/>
    <p:sldId id="391" r:id="rId62"/>
    <p:sldId id="392" r:id="rId63"/>
    <p:sldId id="393" r:id="rId64"/>
    <p:sldId id="394" r:id="rId65"/>
    <p:sldId id="406" r:id="rId66"/>
    <p:sldId id="428"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00" autoAdjust="0"/>
    <p:restoredTop sz="94660"/>
  </p:normalViewPr>
  <p:slideViewPr>
    <p:cSldViewPr snapToGrid="0" showGuides="1">
      <p:cViewPr varScale="1">
        <p:scale>
          <a:sx n="73" d="100"/>
          <a:sy n="73" d="100"/>
        </p:scale>
        <p:origin x="-624" y="-102"/>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4/25/2017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xmlns=""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4/25/2017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xmlns=""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pPr/>
              <a:t>1</a:t>
            </a:fld>
            <a:endParaRPr lang="en-US"/>
          </a:p>
        </p:txBody>
      </p:sp>
    </p:spTree>
    <p:extLst>
      <p:ext uri="{BB962C8B-B14F-4D97-AF65-F5344CB8AC3E}">
        <p14:creationId xmlns:p14="http://schemas.microsoft.com/office/powerpoint/2010/main" xmlns="" val="3270333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6E73250-6AA3-467E-BBC4-10212F6B38C0}" type="slidenum">
              <a:rPr lang="de-DE">
                <a:latin typeface="Calibri" panose="020F0502020204030204" pitchFamily="34" charset="0"/>
              </a:rPr>
              <a:pPr eaLnBrk="1" hangingPunct="1"/>
              <a:t>13</a:t>
            </a:fld>
            <a:endParaRPr lang="de-DE">
              <a:latin typeface="Calibri" panose="020F0502020204030204"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xfrm>
            <a:off x="914400" y="4344988"/>
            <a:ext cx="5029200" cy="41132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727317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1A3A9F9-FD41-4AAD-BB2B-EC185C109A2A}" type="slidenum">
              <a:rPr lang="en-US">
                <a:latin typeface="Calibri" panose="020F0502020204030204" pitchFamily="34" charset="0"/>
              </a:rPr>
              <a:pPr eaLnBrk="1" hangingPunct="1"/>
              <a:t>14</a:t>
            </a:fld>
            <a:endParaRPr lang="en-US">
              <a:latin typeface="Calibri" panose="020F0502020204030204"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2871605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43F43E5-7670-4902-A01B-8D25B827069C}" type="slidenum">
              <a:rPr lang="de-DE">
                <a:latin typeface="Calibri" panose="020F0502020204030204" pitchFamily="34" charset="0"/>
              </a:rPr>
              <a:pPr eaLnBrk="1" hangingPunct="1"/>
              <a:t>15</a:t>
            </a:fld>
            <a:endParaRPr lang="de-DE">
              <a:latin typeface="Calibri" panose="020F0502020204030204"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914400" y="4344988"/>
            <a:ext cx="5029200" cy="41132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2419831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937209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27A76E9-10D5-4149-8CB6-1642F9526E5D}" type="slidenum">
              <a:rPr lang="en-US">
                <a:latin typeface="Calibri" panose="020F0502020204030204" pitchFamily="34" charset="0"/>
              </a:rPr>
              <a:pPr eaLnBrk="1" hangingPunct="1"/>
              <a:t>18</a:t>
            </a:fld>
            <a:endParaRPr lang="en-US">
              <a:latin typeface="Calibri" panose="020F0502020204030204" pitchFamily="34" charset="0"/>
            </a:endParaRPr>
          </a:p>
        </p:txBody>
      </p:sp>
    </p:spTree>
    <p:extLst>
      <p:ext uri="{BB962C8B-B14F-4D97-AF65-F5344CB8AC3E}">
        <p14:creationId xmlns:p14="http://schemas.microsoft.com/office/powerpoint/2010/main" xmlns="" val="1592795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1900183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627080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xmlns="" val="2524391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26EB804-FA97-4699-9800-4399A0AA4840}" type="slidenum">
              <a:rPr lang="en-US">
                <a:latin typeface="Calibri" panose="020F0502020204030204" pitchFamily="34" charset="0"/>
              </a:rPr>
              <a:pPr eaLnBrk="1" hangingPunct="1"/>
              <a:t>26</a:t>
            </a:fld>
            <a:endParaRPr lang="en-US">
              <a:latin typeface="Calibri" panose="020F0502020204030204" pitchFamily="34" charset="0"/>
            </a:endParaRPr>
          </a:p>
        </p:txBody>
      </p:sp>
    </p:spTree>
    <p:extLst>
      <p:ext uri="{BB962C8B-B14F-4D97-AF65-F5344CB8AC3E}">
        <p14:creationId xmlns:p14="http://schemas.microsoft.com/office/powerpoint/2010/main" xmlns="" val="3264226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DEE32F3-E670-4D9A-9176-1B1D5E98995F}" type="slidenum">
              <a:rPr lang="en-US">
                <a:latin typeface="Calibri" panose="020F0502020204030204" pitchFamily="34" charset="0"/>
              </a:rPr>
              <a:pPr eaLnBrk="1" hangingPunct="1"/>
              <a:t>27</a:t>
            </a:fld>
            <a:endParaRPr lang="en-US">
              <a:latin typeface="Calibri" panose="020F0502020204030204" pitchFamily="34" charset="0"/>
            </a:endParaRPr>
          </a:p>
        </p:txBody>
      </p:sp>
    </p:spTree>
    <p:extLst>
      <p:ext uri="{BB962C8B-B14F-4D97-AF65-F5344CB8AC3E}">
        <p14:creationId xmlns:p14="http://schemas.microsoft.com/office/powerpoint/2010/main" xmlns="" val="3317928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3FC5E73-7A4A-4CD4-9C76-8B505A621BE5}" type="slidenum">
              <a:rPr lang="en-US">
                <a:latin typeface="Calibri" panose="020F0502020204030204" pitchFamily="34" charset="0"/>
              </a:rPr>
              <a:pPr eaLnBrk="1" hangingPunct="1"/>
              <a:t>2</a:t>
            </a:fld>
            <a:endParaRPr lang="en-US">
              <a:latin typeface="Calibri" panose="020F0502020204030204" pitchFamily="34" charset="0"/>
            </a:endParaRPr>
          </a:p>
        </p:txBody>
      </p:sp>
      <p:sp>
        <p:nvSpPr>
          <p:cNvPr id="45059" name="Rectangle 1026"/>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5060" name="Rectangle 1027"/>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307" tIns="44361" rIns="90307" bIns="44361" anchor="b"/>
          <a:lstStyle>
            <a:lvl1pPr defTabSz="912813" eaLnBrk="0" hangingPunct="0">
              <a:defRPr>
                <a:solidFill>
                  <a:schemeClr val="tx1"/>
                </a:solidFill>
                <a:latin typeface="Arial" panose="020B0604020202020204" pitchFamily="34" charset="0"/>
                <a:cs typeface="Arial" panose="020B0604020202020204" pitchFamily="34" charset="0"/>
              </a:defRPr>
            </a:lvl1pPr>
            <a:lvl2pPr marL="742950" indent="-285750" defTabSz="912813" eaLnBrk="0" hangingPunct="0">
              <a:defRPr>
                <a:solidFill>
                  <a:schemeClr val="tx1"/>
                </a:solidFill>
                <a:latin typeface="Arial" panose="020B0604020202020204" pitchFamily="34" charset="0"/>
                <a:cs typeface="Arial" panose="020B0604020202020204" pitchFamily="34" charset="0"/>
              </a:defRPr>
            </a:lvl2pPr>
            <a:lvl3pPr marL="1143000" indent="-228600" defTabSz="912813" eaLnBrk="0" hangingPunct="0">
              <a:defRPr>
                <a:solidFill>
                  <a:schemeClr val="tx1"/>
                </a:solidFill>
                <a:latin typeface="Arial" panose="020B0604020202020204" pitchFamily="34" charset="0"/>
                <a:cs typeface="Arial" panose="020B0604020202020204" pitchFamily="34" charset="0"/>
              </a:defRPr>
            </a:lvl3pPr>
            <a:lvl4pPr marL="1600200" indent="-228600" defTabSz="912813" eaLnBrk="0" hangingPunct="0">
              <a:defRPr>
                <a:solidFill>
                  <a:schemeClr val="tx1"/>
                </a:solidFill>
                <a:latin typeface="Arial" panose="020B0604020202020204" pitchFamily="34" charset="0"/>
                <a:cs typeface="Arial" panose="020B0604020202020204" pitchFamily="34" charset="0"/>
              </a:defRPr>
            </a:lvl4pPr>
            <a:lvl5pPr marL="2057400" indent="-228600" defTabSz="912813" eaLnBrk="0" hangingPunct="0">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US" sz="1200">
                <a:latin typeface="Calibri" panose="020F0502020204030204" pitchFamily="34" charset="0"/>
              </a:rPr>
              <a:t>12</a:t>
            </a:r>
          </a:p>
        </p:txBody>
      </p:sp>
      <p:sp>
        <p:nvSpPr>
          <p:cNvPr id="45061" name="Rectangle 1028"/>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5062" name="Rectangle 1029"/>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5063" name="Rectangle 1030"/>
          <p:cNvSpPr>
            <a:spLocks noGrp="1" noRot="1" noChangeAspect="1" noChangeArrowheads="1" noTextEdit="1"/>
          </p:cNvSpPr>
          <p:nvPr>
            <p:ph type="sldImg"/>
          </p:nvPr>
        </p:nvSpPr>
        <p:spPr>
          <a:xfrm>
            <a:off x="590550" y="801688"/>
            <a:ext cx="5678488" cy="3195637"/>
          </a:xfrm>
          <a:solidFill>
            <a:srgbClr val="FFFFFF"/>
          </a:solidFill>
          <a:ln w="12700" cap="flat"/>
        </p:spPr>
      </p:sp>
      <p:sp>
        <p:nvSpPr>
          <p:cNvPr id="45064" name="Rectangle 1031"/>
          <p:cNvSpPr>
            <a:spLocks noGrp="1" noChangeArrowheads="1"/>
          </p:cNvSpPr>
          <p:nvPr>
            <p:ph type="body" idx="1"/>
          </p:nvPr>
        </p:nvSpPr>
        <p:spPr>
          <a:xfrm>
            <a:off x="912813" y="4344988"/>
            <a:ext cx="5032375" cy="385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307" tIns="44361" rIns="90307" bIns="44361"/>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4080101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ACB2ED6-462C-4519-A8D3-A48C2B9D34EE}" type="slidenum">
              <a:rPr lang="en-US">
                <a:latin typeface="Calibri" panose="020F0502020204030204" pitchFamily="34" charset="0"/>
              </a:rPr>
              <a:pPr eaLnBrk="1" hangingPunct="1"/>
              <a:t>28</a:t>
            </a:fld>
            <a:endParaRPr lang="en-US">
              <a:latin typeface="Calibri" panose="020F0502020204030204" pitchFamily="34" charset="0"/>
            </a:endParaRPr>
          </a:p>
        </p:txBody>
      </p:sp>
    </p:spTree>
    <p:extLst>
      <p:ext uri="{BB962C8B-B14F-4D97-AF65-F5344CB8AC3E}">
        <p14:creationId xmlns:p14="http://schemas.microsoft.com/office/powerpoint/2010/main" xmlns="" val="3382314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F545D84-0918-4077-8084-BAAF49999194}" type="slidenum">
              <a:rPr lang="en-US">
                <a:latin typeface="Calibri" panose="020F0502020204030204" pitchFamily="34" charset="0"/>
              </a:rPr>
              <a:pPr eaLnBrk="1" hangingPunct="1"/>
              <a:t>29</a:t>
            </a:fld>
            <a:endParaRPr lang="en-US">
              <a:latin typeface="Calibri" panose="020F0502020204030204" pitchFamily="34" charset="0"/>
            </a:endParaRPr>
          </a:p>
        </p:txBody>
      </p:sp>
      <p:sp>
        <p:nvSpPr>
          <p:cNvPr id="59395" name="Rectangle 2"/>
          <p:cNvSpPr>
            <a:spLocks noGrp="1" noRot="1" noChangeAspect="1" noChangeArrowheads="1" noTextEdit="1"/>
          </p:cNvSpPr>
          <p:nvPr>
            <p:ph type="sldImg"/>
          </p:nvPr>
        </p:nvSpPr>
        <p:spPr>
          <a:solidFill>
            <a:srgbClr val="FFFFFF"/>
          </a:solidFill>
          <a:ln/>
        </p:spPr>
      </p:sp>
      <p:sp>
        <p:nvSpPr>
          <p:cNvPr id="59396"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1204456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E67F719-BD28-42E5-8FC9-C21D4DE2EBF8}" type="slidenum">
              <a:rPr lang="en-US">
                <a:latin typeface="Calibri" panose="020F0502020204030204" pitchFamily="34" charset="0"/>
              </a:rPr>
              <a:pPr eaLnBrk="1" hangingPunct="1"/>
              <a:t>30</a:t>
            </a:fld>
            <a:endParaRPr lang="en-US">
              <a:latin typeface="Calibri" panose="020F0502020204030204" pitchFamily="34" charset="0"/>
            </a:endParaRPr>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671463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53C44D67-4092-4704-B913-22ABF2C1AC13}" type="slidenum">
              <a:rPr lang="en-US">
                <a:latin typeface="Calibri" panose="020F0502020204030204" pitchFamily="34" charset="0"/>
              </a:rPr>
              <a:pPr eaLnBrk="1" hangingPunct="1"/>
              <a:t>31</a:t>
            </a:fld>
            <a:endParaRPr lang="en-US">
              <a:latin typeface="Calibri" panose="020F0502020204030204" pitchFamily="34" charset="0"/>
            </a:endParaRPr>
          </a:p>
        </p:txBody>
      </p:sp>
      <p:sp>
        <p:nvSpPr>
          <p:cNvPr id="61443" name="Rectangle 2"/>
          <p:cNvSpPr>
            <a:spLocks noGrp="1" noRot="1" noChangeAspect="1" noChangeArrowheads="1" noTextEdit="1"/>
          </p:cNvSpPr>
          <p:nvPr>
            <p:ph type="sldImg"/>
          </p:nvPr>
        </p:nvSpPr>
        <p:spPr>
          <a:solidFill>
            <a:srgbClr val="FFFFFF"/>
          </a:solidFill>
          <a:ln/>
        </p:spPr>
      </p:sp>
      <p:sp>
        <p:nvSpPr>
          <p:cNvPr id="61444"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1275999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6205A0D-6002-4637-863C-BDAA72CFECD9}" type="slidenum">
              <a:rPr lang="en-US">
                <a:latin typeface="Calibri" panose="020F0502020204030204" pitchFamily="34" charset="0"/>
              </a:rPr>
              <a:pPr eaLnBrk="1" hangingPunct="1"/>
              <a:t>32</a:t>
            </a:fld>
            <a:endParaRPr lang="en-US">
              <a:latin typeface="Calibri" panose="020F0502020204030204" pitchFamily="34" charset="0"/>
            </a:endParaRPr>
          </a:p>
        </p:txBody>
      </p:sp>
      <p:sp>
        <p:nvSpPr>
          <p:cNvPr id="62467" name="Rectangle 2"/>
          <p:cNvSpPr>
            <a:spLocks noGrp="1" noRot="1" noChangeAspect="1" noChangeArrowheads="1" noTextEdit="1"/>
          </p:cNvSpPr>
          <p:nvPr>
            <p:ph type="sldImg"/>
          </p:nvPr>
        </p:nvSpPr>
        <p:spPr>
          <a:xfrm>
            <a:off x="590550" y="801688"/>
            <a:ext cx="5678488" cy="3195637"/>
          </a:xfrm>
          <a:solidFill>
            <a:srgbClr val="FFFFFF"/>
          </a:solidFill>
          <a:ln/>
        </p:spPr>
      </p:sp>
      <p:sp>
        <p:nvSpPr>
          <p:cNvPr id="62468" name="Rectangle 3"/>
          <p:cNvSpPr>
            <a:spLocks noGrp="1" noChangeArrowheads="1"/>
          </p:cNvSpPr>
          <p:nvPr>
            <p:ph type="body" idx="1"/>
          </p:nvPr>
        </p:nvSpPr>
        <p:spPr>
          <a:xfrm>
            <a:off x="912813" y="4344988"/>
            <a:ext cx="5032375" cy="3851275"/>
          </a:xfrm>
          <a:solidFill>
            <a:srgbClr val="FFFFFF"/>
          </a:solidFill>
          <a:ln>
            <a:solidFill>
              <a:srgbClr val="000000"/>
            </a:solidFill>
          </a:ln>
        </p:spPr>
        <p:txBody>
          <a:bodyPr/>
          <a:lstStyle/>
          <a:p>
            <a:pPr eaLnBrk="1" hangingPunct="1"/>
            <a:r>
              <a:rPr lang="en-US" smtClean="0">
                <a:cs typeface="Arial" panose="020B0604020202020204" pitchFamily="34" charset="0"/>
              </a:rPr>
              <a:t>Insert animation </a:t>
            </a:r>
          </a:p>
        </p:txBody>
      </p:sp>
    </p:spTree>
    <p:extLst>
      <p:ext uri="{BB962C8B-B14F-4D97-AF65-F5344CB8AC3E}">
        <p14:creationId xmlns:p14="http://schemas.microsoft.com/office/powerpoint/2010/main" xmlns="" val="1628610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9747AE2-1CD0-41F8-B177-42A581746669}" type="slidenum">
              <a:rPr lang="en-US">
                <a:latin typeface="Calibri" panose="020F0502020204030204" pitchFamily="34" charset="0"/>
              </a:rPr>
              <a:pPr eaLnBrk="1" hangingPunct="1"/>
              <a:t>52</a:t>
            </a:fld>
            <a:endParaRPr lang="en-US">
              <a:latin typeface="Calibri" panose="020F0502020204030204" pitchFamily="34" charset="0"/>
            </a:endParaRPr>
          </a:p>
        </p:txBody>
      </p:sp>
    </p:spTree>
    <p:extLst>
      <p:ext uri="{BB962C8B-B14F-4D97-AF65-F5344CB8AC3E}">
        <p14:creationId xmlns:p14="http://schemas.microsoft.com/office/powerpoint/2010/main" xmlns="" val="3744256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E067FE0-9458-42F9-9D9F-81D3E86B0F2E}" type="slidenum">
              <a:rPr lang="en-US">
                <a:latin typeface="Calibri" panose="020F0502020204030204" pitchFamily="34" charset="0"/>
              </a:rPr>
              <a:pPr eaLnBrk="1" hangingPunct="1"/>
              <a:t>54</a:t>
            </a:fld>
            <a:endParaRPr lang="en-US">
              <a:latin typeface="Calibri" panose="020F0502020204030204" pitchFamily="34" charset="0"/>
            </a:endParaRPr>
          </a:p>
        </p:txBody>
      </p:sp>
    </p:spTree>
    <p:extLst>
      <p:ext uri="{BB962C8B-B14F-4D97-AF65-F5344CB8AC3E}">
        <p14:creationId xmlns:p14="http://schemas.microsoft.com/office/powerpoint/2010/main" xmlns="" val="4049089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01EBECE-A45A-4112-B9C9-E641B05D3915}" type="slidenum">
              <a:rPr lang="en-US">
                <a:latin typeface="Calibri" panose="020F0502020204030204" pitchFamily="34" charset="0"/>
              </a:rPr>
              <a:pPr eaLnBrk="1" hangingPunct="1"/>
              <a:t>55</a:t>
            </a:fld>
            <a:endParaRPr lang="en-US">
              <a:latin typeface="Calibri" panose="020F0502020204030204" pitchFamily="34" charset="0"/>
            </a:endParaRPr>
          </a:p>
        </p:txBody>
      </p:sp>
      <p:sp>
        <p:nvSpPr>
          <p:cNvPr id="66563" name="Rectangle 2"/>
          <p:cNvSpPr>
            <a:spLocks noGrp="1" noRot="1" noChangeAspect="1" noChangeArrowheads="1" noTextEdit="1"/>
          </p:cNvSpPr>
          <p:nvPr>
            <p:ph type="sldImg"/>
          </p:nvPr>
        </p:nvSpPr>
        <p:spPr>
          <a:solidFill>
            <a:srgbClr val="FFFFFF"/>
          </a:solidFill>
          <a:ln/>
        </p:spPr>
      </p:sp>
      <p:sp>
        <p:nvSpPr>
          <p:cNvPr id="66564"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319246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E6DCB15-91FC-463C-AD4E-D0C0F2C14357}" type="slidenum">
              <a:rPr lang="en-US">
                <a:latin typeface="Calibri" panose="020F0502020204030204" pitchFamily="34" charset="0"/>
              </a:rPr>
              <a:pPr eaLnBrk="1" hangingPunct="1"/>
              <a:t>57</a:t>
            </a:fld>
            <a:endParaRPr lang="en-US">
              <a:latin typeface="Calibri" panose="020F0502020204030204" pitchFamily="34" charset="0"/>
            </a:endParaRPr>
          </a:p>
        </p:txBody>
      </p:sp>
      <p:sp>
        <p:nvSpPr>
          <p:cNvPr id="67587" name="Rectangle 2"/>
          <p:cNvSpPr>
            <a:spLocks noGrp="1" noRot="1" noChangeAspect="1" noChangeArrowheads="1" noTextEdit="1"/>
          </p:cNvSpPr>
          <p:nvPr>
            <p:ph type="sldImg"/>
          </p:nvPr>
        </p:nvSpPr>
        <p:spPr>
          <a:solidFill>
            <a:srgbClr val="FFFFFF"/>
          </a:solidFill>
          <a:ln/>
        </p:spPr>
      </p:sp>
      <p:sp>
        <p:nvSpPr>
          <p:cNvPr id="67588"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29265403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6CB1D8B-4904-4110-8735-D43395D1704E}" type="slidenum">
              <a:rPr lang="en-US">
                <a:latin typeface="Calibri" panose="020F0502020204030204" pitchFamily="34" charset="0"/>
              </a:rPr>
              <a:pPr eaLnBrk="1" hangingPunct="1"/>
              <a:t>58</a:t>
            </a:fld>
            <a:endParaRPr lang="en-US">
              <a:latin typeface="Calibri" panose="020F0502020204030204" pitchFamily="34" charset="0"/>
            </a:endParaRPr>
          </a:p>
        </p:txBody>
      </p:sp>
      <p:sp>
        <p:nvSpPr>
          <p:cNvPr id="68611" name="Rectangle 2"/>
          <p:cNvSpPr>
            <a:spLocks noGrp="1" noRot="1" noChangeAspect="1" noChangeArrowheads="1" noTextEdit="1"/>
          </p:cNvSpPr>
          <p:nvPr>
            <p:ph type="sldImg"/>
          </p:nvPr>
        </p:nvSpPr>
        <p:spPr>
          <a:solidFill>
            <a:srgbClr val="FFFFFF"/>
          </a:solidFill>
          <a:ln/>
        </p:spPr>
      </p:sp>
      <p:sp>
        <p:nvSpPr>
          <p:cNvPr id="68612"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1956462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588C0C-F9ED-43F2-A1A0-9B3210328E64}" type="slidenum">
              <a:rPr lang="en-US">
                <a:latin typeface="Calibri" panose="020F0502020204030204" pitchFamily="34" charset="0"/>
              </a:rPr>
              <a:pPr eaLnBrk="1" hangingPunct="1"/>
              <a:t>3</a:t>
            </a:fld>
            <a:endParaRPr lang="en-US">
              <a:latin typeface="Calibri" panose="020F0502020204030204" pitchFamily="34" charset="0"/>
            </a:endParaRPr>
          </a:p>
        </p:txBody>
      </p:sp>
      <p:sp>
        <p:nvSpPr>
          <p:cNvPr id="46083" name="Rectangle 1026"/>
          <p:cNvSpPr>
            <a:spLocks noChangeArrowheads="1"/>
          </p:cNvSpPr>
          <p:nvPr/>
        </p:nvSpPr>
        <p:spPr bwMode="auto">
          <a:xfrm>
            <a:off x="388620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6084" name="Rectangle 1027"/>
          <p:cNvSpPr>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307" tIns="44361" rIns="90307" bIns="44361" anchor="b"/>
          <a:lstStyle>
            <a:lvl1pPr defTabSz="912813" eaLnBrk="0" hangingPunct="0">
              <a:defRPr>
                <a:solidFill>
                  <a:schemeClr val="tx1"/>
                </a:solidFill>
                <a:latin typeface="Arial" panose="020B0604020202020204" pitchFamily="34" charset="0"/>
                <a:cs typeface="Arial" panose="020B0604020202020204" pitchFamily="34" charset="0"/>
              </a:defRPr>
            </a:lvl1pPr>
            <a:lvl2pPr marL="742950" indent="-285750" defTabSz="912813" eaLnBrk="0" hangingPunct="0">
              <a:defRPr>
                <a:solidFill>
                  <a:schemeClr val="tx1"/>
                </a:solidFill>
                <a:latin typeface="Arial" panose="020B0604020202020204" pitchFamily="34" charset="0"/>
                <a:cs typeface="Arial" panose="020B0604020202020204" pitchFamily="34" charset="0"/>
              </a:defRPr>
            </a:lvl2pPr>
            <a:lvl3pPr marL="1143000" indent="-228600" defTabSz="912813" eaLnBrk="0" hangingPunct="0">
              <a:defRPr>
                <a:solidFill>
                  <a:schemeClr val="tx1"/>
                </a:solidFill>
                <a:latin typeface="Arial" panose="020B0604020202020204" pitchFamily="34" charset="0"/>
                <a:cs typeface="Arial" panose="020B0604020202020204" pitchFamily="34" charset="0"/>
              </a:defRPr>
            </a:lvl3pPr>
            <a:lvl4pPr marL="1600200" indent="-228600" defTabSz="912813" eaLnBrk="0" hangingPunct="0">
              <a:defRPr>
                <a:solidFill>
                  <a:schemeClr val="tx1"/>
                </a:solidFill>
                <a:latin typeface="Arial" panose="020B0604020202020204" pitchFamily="34" charset="0"/>
                <a:cs typeface="Arial" panose="020B0604020202020204" pitchFamily="34" charset="0"/>
              </a:defRPr>
            </a:lvl4pPr>
            <a:lvl5pPr marL="2057400" indent="-228600" defTabSz="912813" eaLnBrk="0" hangingPunct="0">
              <a:defRPr>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r>
              <a:rPr lang="en-US" sz="1200">
                <a:latin typeface="Calibri" panose="020F0502020204030204" pitchFamily="34" charset="0"/>
              </a:rPr>
              <a:t>12</a:t>
            </a:r>
          </a:p>
        </p:txBody>
      </p:sp>
      <p:sp>
        <p:nvSpPr>
          <p:cNvPr id="46085" name="Rectangle 1028"/>
          <p:cNvSpPr>
            <a:spLocks noChangeArrowheads="1"/>
          </p:cNvSpPr>
          <p:nvPr/>
        </p:nvSpPr>
        <p:spPr bwMode="auto">
          <a:xfrm>
            <a:off x="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6086" name="Rectangle 1029"/>
          <p:cNvSpPr>
            <a:spLocks noChangeArrowheads="1"/>
          </p:cNvSpPr>
          <p:nvPr/>
        </p:nvSpPr>
        <p:spPr bwMode="auto">
          <a:xfrm>
            <a:off x="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46087" name="Rectangle 1030"/>
          <p:cNvSpPr>
            <a:spLocks noGrp="1" noRot="1" noChangeAspect="1" noChangeArrowheads="1" noTextEdit="1"/>
          </p:cNvSpPr>
          <p:nvPr>
            <p:ph type="sldImg"/>
          </p:nvPr>
        </p:nvSpPr>
        <p:spPr>
          <a:xfrm>
            <a:off x="590550" y="801688"/>
            <a:ext cx="5678488" cy="3195637"/>
          </a:xfrm>
          <a:solidFill>
            <a:srgbClr val="FFFFFF"/>
          </a:solidFill>
          <a:ln w="12700" cap="flat"/>
        </p:spPr>
      </p:sp>
      <p:sp>
        <p:nvSpPr>
          <p:cNvPr id="46088" name="Rectangle 1031"/>
          <p:cNvSpPr>
            <a:spLocks noGrp="1" noChangeArrowheads="1"/>
          </p:cNvSpPr>
          <p:nvPr>
            <p:ph type="body" idx="1"/>
          </p:nvPr>
        </p:nvSpPr>
        <p:spPr>
          <a:xfrm>
            <a:off x="912813" y="4344988"/>
            <a:ext cx="5032375" cy="38512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307" tIns="44361" rIns="90307" bIns="44361"/>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17335290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54D33A8-8245-45C6-9A9F-0406CA399C72}" type="slidenum">
              <a:rPr lang="en-US">
                <a:latin typeface="Calibri" panose="020F0502020204030204" pitchFamily="34" charset="0"/>
              </a:rPr>
              <a:pPr eaLnBrk="1" hangingPunct="1"/>
              <a:t>59</a:t>
            </a:fld>
            <a:endParaRPr lang="en-US">
              <a:latin typeface="Calibri" panose="020F0502020204030204" pitchFamily="34" charset="0"/>
            </a:endParaRPr>
          </a:p>
        </p:txBody>
      </p:sp>
    </p:spTree>
    <p:extLst>
      <p:ext uri="{BB962C8B-B14F-4D97-AF65-F5344CB8AC3E}">
        <p14:creationId xmlns:p14="http://schemas.microsoft.com/office/powerpoint/2010/main" xmlns="" val="4759919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8E3700B-4BDD-43D3-A2A3-FC632A9E7547}" type="slidenum">
              <a:rPr lang="en-US">
                <a:latin typeface="Calibri" panose="020F0502020204030204" pitchFamily="34" charset="0"/>
              </a:rPr>
              <a:pPr eaLnBrk="1" hangingPunct="1"/>
              <a:t>60</a:t>
            </a:fld>
            <a:endParaRPr lang="en-US">
              <a:latin typeface="Calibri" panose="020F0502020204030204" pitchFamily="34" charset="0"/>
            </a:endParaRPr>
          </a:p>
        </p:txBody>
      </p:sp>
    </p:spTree>
    <p:extLst>
      <p:ext uri="{BB962C8B-B14F-4D97-AF65-F5344CB8AC3E}">
        <p14:creationId xmlns:p14="http://schemas.microsoft.com/office/powerpoint/2010/main" xmlns="" val="3261147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87B92ED-13E6-49E8-8B59-7D18AB525677}" type="slidenum">
              <a:rPr lang="en-US">
                <a:latin typeface="Calibri" panose="020F0502020204030204" pitchFamily="34" charset="0"/>
              </a:rPr>
              <a:pPr eaLnBrk="1" hangingPunct="1"/>
              <a:t>61</a:t>
            </a:fld>
            <a:endParaRPr lang="en-US">
              <a:latin typeface="Calibri" panose="020F0502020204030204" pitchFamily="34" charset="0"/>
            </a:endParaRPr>
          </a:p>
        </p:txBody>
      </p:sp>
      <p:sp>
        <p:nvSpPr>
          <p:cNvPr id="71683" name="Rectangle 2"/>
          <p:cNvSpPr>
            <a:spLocks noGrp="1" noRot="1" noChangeAspect="1" noChangeArrowheads="1" noTextEdit="1"/>
          </p:cNvSpPr>
          <p:nvPr>
            <p:ph type="sldImg"/>
          </p:nvPr>
        </p:nvSpPr>
        <p:spPr>
          <a:solidFill>
            <a:srgbClr val="FFFFFF"/>
          </a:solidFill>
          <a:ln/>
        </p:spPr>
      </p:sp>
      <p:sp>
        <p:nvSpPr>
          <p:cNvPr id="71684"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2646709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75CD85C-427E-46D0-A1CF-2F54F1C50637}" type="slidenum">
              <a:rPr lang="en-US">
                <a:latin typeface="Calibri" panose="020F0502020204030204" pitchFamily="34" charset="0"/>
              </a:rPr>
              <a:pPr eaLnBrk="1" hangingPunct="1"/>
              <a:t>62</a:t>
            </a:fld>
            <a:endParaRPr lang="en-US">
              <a:latin typeface="Calibri" panose="020F0502020204030204" pitchFamily="34" charset="0"/>
            </a:endParaRPr>
          </a:p>
        </p:txBody>
      </p:sp>
    </p:spTree>
    <p:extLst>
      <p:ext uri="{BB962C8B-B14F-4D97-AF65-F5344CB8AC3E}">
        <p14:creationId xmlns:p14="http://schemas.microsoft.com/office/powerpoint/2010/main" xmlns="" val="40534279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AFCD6B-4098-4C4A-95A4-B3C424636E5D}" type="slidenum">
              <a:rPr lang="en-US">
                <a:latin typeface="Calibri" panose="020F0502020204030204" pitchFamily="34" charset="0"/>
              </a:rPr>
              <a:pPr eaLnBrk="1" hangingPunct="1"/>
              <a:t>63</a:t>
            </a:fld>
            <a:endParaRPr lang="en-US">
              <a:latin typeface="Calibri" panose="020F0502020204030204" pitchFamily="34" charset="0"/>
            </a:endParaRPr>
          </a:p>
        </p:txBody>
      </p:sp>
    </p:spTree>
    <p:extLst>
      <p:ext uri="{BB962C8B-B14F-4D97-AF65-F5344CB8AC3E}">
        <p14:creationId xmlns:p14="http://schemas.microsoft.com/office/powerpoint/2010/main" xmlns="" val="2520953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AFCD6B-4098-4C4A-95A4-B3C424636E5D}" type="slidenum">
              <a:rPr lang="en-US">
                <a:latin typeface="Calibri" panose="020F0502020204030204" pitchFamily="34" charset="0"/>
              </a:rPr>
              <a:pPr eaLnBrk="1" hangingPunct="1"/>
              <a:t>64</a:t>
            </a:fld>
            <a:endParaRPr lang="en-US">
              <a:latin typeface="Calibri" panose="020F0502020204030204" pitchFamily="34" charset="0"/>
            </a:endParaRPr>
          </a:p>
        </p:txBody>
      </p:sp>
    </p:spTree>
    <p:extLst>
      <p:ext uri="{BB962C8B-B14F-4D97-AF65-F5344CB8AC3E}">
        <p14:creationId xmlns:p14="http://schemas.microsoft.com/office/powerpoint/2010/main" xmlns="" val="2616193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FD80888-2221-4626-BBF0-553267675E41}" type="slidenum">
              <a:rPr lang="en-US">
                <a:latin typeface="Calibri" panose="020F0502020204030204" pitchFamily="34" charset="0"/>
              </a:rPr>
              <a:pPr eaLnBrk="1" hangingPunct="1"/>
              <a:t>4</a:t>
            </a:fld>
            <a:endParaRPr lang="en-US">
              <a:latin typeface="Calibri" panose="020F0502020204030204" pitchFamily="34" charset="0"/>
            </a:endParaRPr>
          </a:p>
        </p:txBody>
      </p:sp>
    </p:spTree>
    <p:extLst>
      <p:ext uri="{BB962C8B-B14F-4D97-AF65-F5344CB8AC3E}">
        <p14:creationId xmlns:p14="http://schemas.microsoft.com/office/powerpoint/2010/main" xmlns="" val="37326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10B3816-F999-45A0-A543-27DC4FB01DF5}" type="slidenum">
              <a:rPr lang="en-US">
                <a:latin typeface="Calibri" panose="020F0502020204030204" pitchFamily="34" charset="0"/>
              </a:rPr>
              <a:pPr eaLnBrk="1" hangingPunct="1"/>
              <a:t>5</a:t>
            </a:fld>
            <a:endParaRPr lang="en-US">
              <a:latin typeface="Calibri" panose="020F0502020204030204" pitchFamily="34" charset="0"/>
            </a:endParaRPr>
          </a:p>
        </p:txBody>
      </p:sp>
      <p:sp>
        <p:nvSpPr>
          <p:cNvPr id="48131" name="Rectangle 2"/>
          <p:cNvSpPr>
            <a:spLocks noGrp="1" noRot="1" noChangeAspect="1" noChangeArrowheads="1" noTextEdit="1"/>
          </p:cNvSpPr>
          <p:nvPr>
            <p:ph type="sldImg"/>
          </p:nvPr>
        </p:nvSpPr>
        <p:spPr>
          <a:solidFill>
            <a:srgbClr val="FFFFFF"/>
          </a:solidFill>
          <a:ln/>
        </p:spPr>
      </p:sp>
      <p:sp>
        <p:nvSpPr>
          <p:cNvPr id="48132"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35297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3EC7A40-4F46-47AE-A05E-179CE5C77856}" type="slidenum">
              <a:rPr lang="en-US">
                <a:latin typeface="Calibri" panose="020F0502020204030204" pitchFamily="34" charset="0"/>
              </a:rPr>
              <a:pPr eaLnBrk="1" hangingPunct="1"/>
              <a:t>6</a:t>
            </a:fld>
            <a:endParaRPr lang="en-US">
              <a:latin typeface="Calibri" panose="020F0502020204030204" pitchFamily="34" charset="0"/>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xfrm>
            <a:off x="914400" y="4343400"/>
            <a:ext cx="5029200" cy="4114800"/>
          </a:xfrm>
          <a:solidFill>
            <a:srgbClr val="FFFFFF"/>
          </a:solidFill>
          <a:ln>
            <a:solidFill>
              <a:srgbClr val="000000"/>
            </a:solidFill>
          </a:ln>
        </p:spPr>
        <p:txBody>
          <a:bodyPr/>
          <a:lstStyle/>
          <a:p>
            <a:pPr eaLnBrk="1" hangingPunct="1"/>
            <a:endParaRPr lang="en-US" smtClean="0">
              <a:cs typeface="Arial" panose="020B0604020202020204" pitchFamily="34" charset="0"/>
            </a:endParaRPr>
          </a:p>
        </p:txBody>
      </p:sp>
    </p:spTree>
    <p:extLst>
      <p:ext uri="{BB962C8B-B14F-4D97-AF65-F5344CB8AC3E}">
        <p14:creationId xmlns:p14="http://schemas.microsoft.com/office/powerpoint/2010/main" xmlns="" val="3652237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BF78271-831F-4A17-A865-EFE32EBA51FA}" type="slidenum">
              <a:rPr lang="en-US">
                <a:latin typeface="Calibri" panose="020F0502020204030204" pitchFamily="34" charset="0"/>
              </a:rPr>
              <a:pPr eaLnBrk="1" hangingPunct="1"/>
              <a:t>7</a:t>
            </a:fld>
            <a:endParaRPr lang="en-US">
              <a:latin typeface="Calibri" panose="020F0502020204030204" pitchFamily="34" charset="0"/>
            </a:endParaRPr>
          </a:p>
        </p:txBody>
      </p:sp>
    </p:spTree>
    <p:extLst>
      <p:ext uri="{BB962C8B-B14F-4D97-AF65-F5344CB8AC3E}">
        <p14:creationId xmlns:p14="http://schemas.microsoft.com/office/powerpoint/2010/main" xmlns="" val="1581086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C416F94-295B-452E-8606-23FA11AB4081}" type="slidenum">
              <a:rPr lang="en-US">
                <a:latin typeface="Calibri" panose="020F0502020204030204" pitchFamily="34" charset="0"/>
              </a:rPr>
              <a:pPr eaLnBrk="1" hangingPunct="1"/>
              <a:t>8</a:t>
            </a:fld>
            <a:endParaRPr lang="en-US">
              <a:latin typeface="Calibri" panose="020F0502020204030204" pitchFamily="34" charset="0"/>
            </a:endParaRPr>
          </a:p>
        </p:txBody>
      </p:sp>
    </p:spTree>
    <p:extLst>
      <p:ext uri="{BB962C8B-B14F-4D97-AF65-F5344CB8AC3E}">
        <p14:creationId xmlns:p14="http://schemas.microsoft.com/office/powerpoint/2010/main" xmlns="" val="1763652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PH" smtClean="0">
              <a:cs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C416F94-295B-452E-8606-23FA11AB4081}" type="slidenum">
              <a:rPr lang="en-US">
                <a:latin typeface="Calibri" panose="020F0502020204030204" pitchFamily="34" charset="0"/>
              </a:rPr>
              <a:pPr eaLnBrk="1" hangingPunct="1"/>
              <a:t>12</a:t>
            </a:fld>
            <a:endParaRPr lang="en-US">
              <a:latin typeface="Calibri" panose="020F0502020204030204" pitchFamily="34" charset="0"/>
            </a:endParaRPr>
          </a:p>
        </p:txBody>
      </p:sp>
    </p:spTree>
    <p:extLst>
      <p:ext uri="{BB962C8B-B14F-4D97-AF65-F5344CB8AC3E}">
        <p14:creationId xmlns:p14="http://schemas.microsoft.com/office/powerpoint/2010/main" xmlns="" val="2870759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dirty="0"/>
          </a:p>
        </p:txBody>
      </p:sp>
    </p:spTree>
    <p:extLst>
      <p:ext uri="{BB962C8B-B14F-4D97-AF65-F5344CB8AC3E}">
        <p14:creationId xmlns:p14="http://schemas.microsoft.com/office/powerpoint/2010/main" xmlns="" val="6467056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8218852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Tree>
    <p:extLst>
      <p:ext uri="{BB962C8B-B14F-4D97-AF65-F5344CB8AC3E}">
        <p14:creationId xmlns:p14="http://schemas.microsoft.com/office/powerpoint/2010/main" xmlns="" val="33888301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xmlns="" val="34138888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564217" y="457200"/>
            <a:ext cx="103632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1564217" y="1981200"/>
            <a:ext cx="5080000" cy="4114800"/>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6847417" y="1981200"/>
            <a:ext cx="5080000" cy="1981200"/>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3"/>
          </p:nvPr>
        </p:nvSpPr>
        <p:spPr>
          <a:xfrm>
            <a:off x="6847417" y="4114800"/>
            <a:ext cx="5080000" cy="1981200"/>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3"/>
          <p:cNvSpPr>
            <a:spLocks noGrp="1"/>
          </p:cNvSpPr>
          <p:nvPr>
            <p:ph type="dt" sz="half" idx="10"/>
          </p:nvPr>
        </p:nvSpPr>
        <p:spPr>
          <a:xfrm>
            <a:off x="609600" y="6356351"/>
            <a:ext cx="2844800" cy="365125"/>
          </a:xfrm>
          <a:prstGeom prst="rect">
            <a:avLst/>
          </a:prstGeom>
        </p:spPr>
        <p:txBody>
          <a:bodyPr/>
          <a:lstStyle>
            <a:lvl1pPr>
              <a:defRPr>
                <a:latin typeface="Calibri" pitchFamily="34" charset="0"/>
                <a:cs typeface="Arial" charset="0"/>
              </a:defRPr>
            </a:lvl1pPr>
          </a:lstStyle>
          <a:p>
            <a:pPr>
              <a:defRPr/>
            </a:pPr>
            <a:endParaRPr lang="en-US"/>
          </a:p>
        </p:txBody>
      </p:sp>
      <p:sp>
        <p:nvSpPr>
          <p:cNvPr id="7" name="Footer Placeholder 4"/>
          <p:cNvSpPr>
            <a:spLocks noGrp="1"/>
          </p:cNvSpPr>
          <p:nvPr>
            <p:ph type="ftr" sz="quarter" idx="11"/>
          </p:nvPr>
        </p:nvSpPr>
        <p:spPr>
          <a:xfrm>
            <a:off x="4165600" y="6356351"/>
            <a:ext cx="3860800" cy="365125"/>
          </a:xfrm>
          <a:prstGeom prst="rect">
            <a:avLst/>
          </a:prstGeom>
        </p:spPr>
        <p:txBody>
          <a:bodyPr/>
          <a:lstStyle>
            <a:lvl1pPr>
              <a:defRPr>
                <a:latin typeface="Calibri" pitchFamily="34" charset="0"/>
                <a:cs typeface="Arial" charset="0"/>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fld id="{0034001B-20E4-4EE7-AF28-500D64FF9A8C}" type="slidenum">
              <a:rPr lang="en-US"/>
              <a:pPr/>
              <a:t>‹#›</a:t>
            </a:fld>
            <a:endParaRPr lang="en-US"/>
          </a:p>
        </p:txBody>
      </p:sp>
    </p:spTree>
    <p:extLst>
      <p:ext uri="{BB962C8B-B14F-4D97-AF65-F5344CB8AC3E}">
        <p14:creationId xmlns:p14="http://schemas.microsoft.com/office/powerpoint/2010/main" xmlns="" val="3684286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564217" y="457200"/>
            <a:ext cx="10363200" cy="1143000"/>
          </a:xfr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1564217" y="1981200"/>
            <a:ext cx="5080000" cy="4114800"/>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847417" y="1981200"/>
            <a:ext cx="5080000" cy="4114800"/>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a:xfrm>
            <a:off x="609600" y="6356351"/>
            <a:ext cx="2844800" cy="365125"/>
          </a:xfrm>
          <a:prstGeom prst="rect">
            <a:avLst/>
          </a:prstGeom>
        </p:spPr>
        <p:txBody>
          <a:bodyPr/>
          <a:lstStyle>
            <a:lvl1pPr>
              <a:defRPr>
                <a:latin typeface="Calibri" pitchFamily="34" charset="0"/>
                <a:cs typeface="Arial" charset="0"/>
              </a:defRPr>
            </a:lvl1pPr>
          </a:lstStyle>
          <a:p>
            <a:pPr>
              <a:defRPr/>
            </a:pPr>
            <a:endParaRPr lang="en-US"/>
          </a:p>
        </p:txBody>
      </p:sp>
      <p:sp>
        <p:nvSpPr>
          <p:cNvPr id="6" name="Footer Placeholder 4"/>
          <p:cNvSpPr>
            <a:spLocks noGrp="1"/>
          </p:cNvSpPr>
          <p:nvPr>
            <p:ph type="ftr" sz="quarter" idx="11"/>
          </p:nvPr>
        </p:nvSpPr>
        <p:spPr>
          <a:xfrm>
            <a:off x="4165600" y="6356351"/>
            <a:ext cx="3860800" cy="365125"/>
          </a:xfrm>
          <a:prstGeom prst="rect">
            <a:avLst/>
          </a:prstGeom>
        </p:spPr>
        <p:txBody>
          <a:bodyPr/>
          <a:lstStyle>
            <a:lvl1pPr>
              <a:defRPr>
                <a:latin typeface="Calibri" pitchFamily="34" charset="0"/>
                <a:cs typeface="Arial" charset="0"/>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965C140C-6291-44CC-A646-D5E8FD01D23A}" type="slidenum">
              <a:rPr lang="en-US"/>
              <a:pPr/>
              <a:t>‹#›</a:t>
            </a:fld>
            <a:endParaRPr lang="en-US"/>
          </a:p>
        </p:txBody>
      </p:sp>
    </p:spTree>
    <p:extLst>
      <p:ext uri="{BB962C8B-B14F-4D97-AF65-F5344CB8AC3E}">
        <p14:creationId xmlns:p14="http://schemas.microsoft.com/office/powerpoint/2010/main" xmlns="" val="2071393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88913"/>
            <a:ext cx="10814051" cy="792162"/>
          </a:xfrm>
        </p:spPr>
        <p:txBody>
          <a:bodyPr/>
          <a:lstStyle>
            <a:lvl1pPr>
              <a:defRPr/>
            </a:lvl1pPr>
          </a:lstStyle>
          <a:p>
            <a:r>
              <a:rPr lang="en-US" dirty="0" smtClean="0"/>
              <a:t>Click to edit Master title style</a:t>
            </a:r>
            <a:endParaRPr lang="en-PH" dirty="0"/>
          </a:p>
        </p:txBody>
      </p:sp>
      <p:sp>
        <p:nvSpPr>
          <p:cNvPr id="3" name="Text Placeholder 2"/>
          <p:cNvSpPr>
            <a:spLocks noGrp="1"/>
          </p:cNvSpPr>
          <p:nvPr>
            <p:ph type="body" sz="half" idx="1"/>
          </p:nvPr>
        </p:nvSpPr>
        <p:spPr>
          <a:xfrm>
            <a:off x="609601" y="1916114"/>
            <a:ext cx="5425017" cy="3709987"/>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PH" dirty="0"/>
          </a:p>
        </p:txBody>
      </p:sp>
      <p:sp>
        <p:nvSpPr>
          <p:cNvPr id="4" name="Content Placeholder 3"/>
          <p:cNvSpPr>
            <a:spLocks noGrp="1"/>
          </p:cNvSpPr>
          <p:nvPr>
            <p:ph sz="half" idx="2"/>
          </p:nvPr>
        </p:nvSpPr>
        <p:spPr>
          <a:xfrm>
            <a:off x="6237818" y="1916114"/>
            <a:ext cx="5427133" cy="3709987"/>
          </a:xfrm>
        </p:spPr>
        <p:txBody>
          <a:bodyPr/>
          <a:lstStyle>
            <a:lvl1pPr>
              <a:defRPr/>
            </a:lvl1pPr>
            <a:lvl2pPr>
              <a:defRPr/>
            </a:lvl2pPr>
            <a:lvl3pPr>
              <a:defRPr/>
            </a:lvl3pPr>
            <a:lvl4pPr>
              <a:defRPr/>
            </a:lvl4pPr>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PH" dirty="0"/>
          </a:p>
        </p:txBody>
      </p:sp>
      <p:sp>
        <p:nvSpPr>
          <p:cNvPr id="5" name="Slide Number Placeholder 4"/>
          <p:cNvSpPr>
            <a:spLocks noGrp="1"/>
          </p:cNvSpPr>
          <p:nvPr>
            <p:ph type="sldNum" sz="quarter" idx="10"/>
          </p:nvPr>
        </p:nvSpPr>
        <p:spPr>
          <a:xfrm>
            <a:off x="9347200" y="5805488"/>
            <a:ext cx="2844800" cy="279400"/>
          </a:xfrm>
        </p:spPr>
        <p:txBody>
          <a:bodyPr/>
          <a:lstStyle>
            <a:lvl1pPr>
              <a:defRPr/>
            </a:lvl1pPr>
          </a:lstStyle>
          <a:p>
            <a:r>
              <a:rPr lang="en-US"/>
              <a:t>Slide </a:t>
            </a:r>
            <a:fld id="{ADF9C6BA-ED38-4C71-99E7-3319FCF8D2B6}" type="slidenum">
              <a:rPr lang="en-US"/>
              <a:pPr/>
              <a:t>‹#›</a:t>
            </a:fld>
            <a:endParaRPr lang="en-US"/>
          </a:p>
        </p:txBody>
      </p:sp>
    </p:spTree>
    <p:extLst>
      <p:ext uri="{BB962C8B-B14F-4D97-AF65-F5344CB8AC3E}">
        <p14:creationId xmlns:p14="http://schemas.microsoft.com/office/powerpoint/2010/main" xmlns="" val="204012114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1987939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smtClean="0"/>
              <a:t>Click to edit Master title style</a:t>
            </a:r>
            <a:endParaRPr lang="en-US"/>
          </a:p>
        </p:txBody>
      </p:sp>
    </p:spTree>
    <p:extLst>
      <p:ext uri="{BB962C8B-B14F-4D97-AF65-F5344CB8AC3E}">
        <p14:creationId xmlns:p14="http://schemas.microsoft.com/office/powerpoint/2010/main" xmlns="" val="40676867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06368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2324100" y="274638"/>
            <a:ext cx="902335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xmlns="" val="32316615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5105862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xmlns="" val="32151414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xmlns="" val="21987120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xmlns="" val="16193596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4/25/2017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xmlns=""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8" r:id="rId13"/>
    <p:sldLayoutId id="2147483699" r:id="rId14"/>
    <p:sldLayoutId id="2147483700" r:id="rId15"/>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slideLayout" Target="../slideLayouts/slideLayout7.xml"/><Relationship Id="rId5" Type="http://schemas.openxmlformats.org/officeDocument/2006/relationships/image" Target="../media/image24.wmf"/><Relationship Id="rId4" Type="http://schemas.openxmlformats.org/officeDocument/2006/relationships/image" Target="../media/image23.wmf"/></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rds.yahoo.com/_ylt=A0S020t.mJJJa6QAENGJzbkF;_ylu=X3oDMTBpdnJhMHUzBHBvcwMxBHNlYwNzcgR2dGlkAw--/SIG=1iqqssi4b/EXP=1234430462/**http:/images.search.yahoo.com/images/view?back=http://images.search.yahoo.com/search/images?_adv_prop=image&amp;fr=slv8-&amp;va=accidents+struck&amp;sz=all&amp;w=180&amp;h=115&amp;imgurl=www.osha.gov/SLTC/etools/construction/images/icon2_struckby.jpg&amp;rurl=http://www.osha.gov/SLTC/etools/construction/struckby/mainpage.html&amp;size=22.5kB&amp;name=icon2_struckby.jpg&amp;p=accidents+struck&amp;type=JPG&amp;oid=1d6eca4d1e57a25e&amp;no=1&amp;tt=262&amp;sigr=123d25f9a&amp;sigi=11v17mglc&amp;sigb=130nib4l2"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rds.yahoo.com/_ylt=A0S0200Xo5JJdWMAYoGJzbkF;_ylu=X3oDMTBpZTByOGFiBHBvcwMyBHNlYwNzcgR2dGlkAw--/SIG=1lv1csdip/EXP=1234433175/**http:/images.search.yahoo.com/images/view?back=http://images.search.yahoo.com/search/images?p=caught+on+accident&amp;fr=slv8-&amp;ei=utf-8&amp;x=wrt&amp;w=376&amp;h=500&amp;imgurl=static.flickr.com/63/184817073_8a0f3ff0ab.jpg&amp;rurl=http://www.flickr.com/photos/denverjeffrey/184817073/&amp;size=89.7kB&amp;name=Industrial+accident&amp;p=caught+on+accident&amp;type=JPG&amp;oid=ee42f0718e0ec698&amp;fusr=Jeffrey+Beall&amp;tit=Industrial+accident&amp;hurl=http://www.flickr.com/photos/denverjeffrey/&amp;no=2&amp;tt=8,147&amp;sigr=11likrprv&amp;sigi=11d7js8a9&amp;sigb=12pt2gpf4&amp;sigh=11bpnu6q4" TargetMode="External"/><Relationship Id="rId7"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hyperlink" Target="http://rds.yahoo.com/_ylt=A0S020pPpJJJbV8BFoGJzbkF;_ylu=X3oDMTBrOWo0cjhnBHBvcwMzMTMEc2VjA3NyBHZ0aWQD/SIG=1n55ge2mj/EXP=1234433487/**http:/images.search.yahoo.com/images/view?back=http://images.search.yahoo.com/search/images?p=caught+on+accident&amp;ni=20&amp;ei=utf-8&amp;fr=slv8-&amp;xargs=0&amp;pstart=1&amp;b=301&amp;w=500&amp;h=375&amp;imgurl=static.flickr.com/3030/2413022955_9d66ecbde6.jpg&amp;rurl=http://www.flickr.com/photos/ryanmorano/2413022955/&amp;size=79.4kB&amp;name=My+Thumb+Injury&amp;p=caught+on+accident&amp;type=JPG&amp;oid=d76f84e00911a43a&amp;fusr=gringolian&amp;tit=My+Thumb+Injury&amp;hurl=http://www.flickr.com/photos/ryanmorano/&amp;no=313&amp;tt=8,147&amp;sigr=11j7csm97&amp;sigi=11gnb4l5q&amp;sigb=13gu9sqfe&amp;sigh=118rpphc4" TargetMode="Externa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rds.yahoo.com/_ylt=A0oGkmUip5JJ3EUAk1FXNyoA;_ylu=X3oDMTBzdG45cXVrBHNlYwNzYwRjb2xvA3NrMQR2dGlkA0Y2NTVfNzU-/SIG=1hbvn99kf/EXP=1234434210/**http:/images.search.yahoo.com/images/view?back=http://search.yahoo.com/search?ei=UTF-8&amp;p=check+mark+images&amp;w=175&amp;h=185&amp;imgurl=www.df2000.com/images/Check%20Mark.jpg&amp;size=7kB&amp;name=Check+Mark.jpg&amp;rcurl=http://www.df2000.com/attributesA.html&amp;rurl=http://www.df2000.com/attributesA.html&amp;p=check+mark&amp;type=jpeg&amp;no=3&amp;tt=111,252&amp;oid=c393db3e511ad292&amp;tit=Check+Mark.jpg&amp;sigr=116oig8u8&amp;sigi=116dnijft&amp;sigb=11recaub7" TargetMode="External"/><Relationship Id="rId2" Type="http://schemas.openxmlformats.org/officeDocument/2006/relationships/notesSlide" Target="../notesSlides/notesSlide26.xml"/><Relationship Id="rId1" Type="http://schemas.openxmlformats.org/officeDocument/2006/relationships/slideLayout" Target="../slideLayouts/slideLayout15.xml"/><Relationship Id="rId5" Type="http://schemas.openxmlformats.org/officeDocument/2006/relationships/image" Target="../media/image47.jpeg"/><Relationship Id="rId4" Type="http://schemas.openxmlformats.org/officeDocument/2006/relationships/image" Target="../media/image46.jpeg"/></Relationships>
</file>

<file path=ppt/slides/_rels/slide5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58.xml.rels><?xml version="1.0" encoding="UTF-8" standalone="yes"?>
<Relationships xmlns="http://schemas.openxmlformats.org/package/2006/relationships"><Relationship Id="rId3" Type="http://schemas.openxmlformats.org/officeDocument/2006/relationships/hyperlink" Target="http://rds.yahoo.com/_ylt=A0oGkmUip5JJ3EUAk1FXNyoA;_ylu=X3oDMTBzdG45cXVrBHNlYwNzYwRjb2xvA3NrMQR2dGlkA0Y2NTVfNzU-/SIG=1hbvn99kf/EXP=1234434210/**http:/images.search.yahoo.com/images/view?back=http://search.yahoo.com/search?ei=UTF-8&amp;p=check+mark+images&amp;w=175&amp;h=185&amp;imgurl=www.df2000.com/images/Check%20Mark.jpg&amp;size=7kB&amp;name=Check+Mark.jpg&amp;rcurl=http://www.df2000.com/attributesA.html&amp;rurl=http://www.df2000.com/attributesA.html&amp;p=check+mark&amp;type=jpeg&amp;no=3&amp;tt=111,252&amp;oid=c393db3e511ad292&amp;tit=Check+Mark.jpg&amp;sigr=116oig8u8&amp;sigi=116dnijft&amp;sigb=11recaub7"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jpeg"/></Relationships>
</file>

<file path=ppt/slides/_rels/slide6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32011" y="3602038"/>
            <a:ext cx="11013141" cy="1655762"/>
          </a:xfrm>
        </p:spPr>
        <p:txBody>
          <a:bodyPr>
            <a:normAutofit/>
          </a:bodyPr>
          <a:lstStyle/>
          <a:p>
            <a:r>
              <a:rPr lang="en-US" sz="4400" b="1" dirty="0" smtClean="0">
                <a:solidFill>
                  <a:srgbClr val="002060"/>
                </a:solidFill>
                <a:latin typeface="Arial" panose="020B0604020202020204" pitchFamily="34" charset="0"/>
                <a:cs typeface="Arial" panose="020B0604020202020204" pitchFamily="34" charset="0"/>
              </a:rPr>
              <a:t>UNSAFE ACTS/UNSAFE CONDITION</a:t>
            </a:r>
          </a:p>
          <a:p>
            <a:endParaRPr lang="en-US" sz="4400" b="1"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32011" y="268941"/>
            <a:ext cx="10730753" cy="3160059"/>
          </a:xfrm>
        </p:spPr>
        <p:txBody>
          <a:bodyPr>
            <a:normAutofit fontScale="90000"/>
          </a:bodyPr>
          <a:lstStyle/>
          <a:p>
            <a:r>
              <a:rPr lang="en-US" b="1" dirty="0" smtClean="0">
                <a:solidFill>
                  <a:srgbClr val="002060"/>
                </a:solidFill>
                <a:latin typeface="Arial" panose="020B0604020202020204" pitchFamily="34" charset="0"/>
                <a:cs typeface="Arial" panose="020B0604020202020204" pitchFamily="34" charset="0"/>
              </a:rPr>
              <a:t>COSH</a:t>
            </a:r>
            <a:r>
              <a:rPr lang="en-US" b="1" dirty="0" smtClean="0">
                <a:solidFill>
                  <a:srgbClr val="002060"/>
                </a:solidFill>
                <a:latin typeface="Arial" panose="020B0604020202020204" pitchFamily="34" charset="0"/>
                <a:cs typeface="Arial" panose="020B0604020202020204" pitchFamily="34" charset="0"/>
              </a:rPr>
              <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CONSTRUCTION</a:t>
            </a:r>
            <a:r>
              <a:rPr lang="en-US" b="1" dirty="0" smtClean="0">
                <a:solidFill>
                  <a:srgbClr val="002060"/>
                </a:solidFill>
                <a:latin typeface="Arial" panose="020B0604020202020204" pitchFamily="34" charset="0"/>
                <a:cs typeface="Arial" panose="020B0604020202020204" pitchFamily="34" charset="0"/>
              </a:rPr>
              <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 OCCUPATIONAL SAFETY &amp; HEALTH COURSE</a:t>
            </a:r>
            <a:endParaRPr lang="en-US" b="1" dirty="0">
              <a:solidFill>
                <a:srgbClr val="00206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0" y="5768788"/>
            <a:ext cx="12192000" cy="1089213"/>
          </a:xfrm>
        </p:spPr>
        <p:txBody>
          <a:bodyPr/>
          <a:lstStyle/>
          <a:p>
            <a:pPr algn="l"/>
            <a:r>
              <a:rPr lang="en-US" sz="2800" b="1" dirty="0">
                <a:solidFill>
                  <a:srgbClr val="002060"/>
                </a:solidFill>
                <a:latin typeface="Arial" panose="020B0604020202020204" pitchFamily="34" charset="0"/>
                <a:cs typeface="Arial" panose="020B0604020202020204" pitchFamily="34" charset="0"/>
              </a:rPr>
              <a:t>DEXTER T. MANIGBAS, RN, </a:t>
            </a:r>
            <a:r>
              <a:rPr lang="en-US" sz="2800" b="1" dirty="0" smtClean="0">
                <a:solidFill>
                  <a:srgbClr val="002060"/>
                </a:solidFill>
                <a:latin typeface="Arial" panose="020B0604020202020204" pitchFamily="34" charset="0"/>
                <a:cs typeface="Arial" panose="020B0604020202020204" pitchFamily="34" charset="0"/>
              </a:rPr>
              <a:t>OSHP</a:t>
            </a:r>
            <a:r>
              <a:rPr lang="en-US" sz="2800" b="1" dirty="0">
                <a:solidFill>
                  <a:srgbClr val="002060"/>
                </a:solidFill>
                <a:latin typeface="Arial" panose="020B0604020202020204" pitchFamily="34" charset="0"/>
                <a:cs typeface="Arial" panose="020B0604020202020204" pitchFamily="34" charset="0"/>
              </a:rPr>
              <a:t>		</a:t>
            </a:r>
            <a:r>
              <a:rPr lang="en-US" sz="1600" b="1" dirty="0">
                <a:solidFill>
                  <a:srgbClr val="002060"/>
                </a:solidFill>
                <a:latin typeface="Arial" panose="020B0604020202020204" pitchFamily="34" charset="0"/>
                <a:cs typeface="Arial" panose="020B0604020202020204" pitchFamily="34" charset="0"/>
              </a:rPr>
              <a:t>Contact: </a:t>
            </a:r>
            <a:r>
              <a:rPr lang="en-US" sz="1600" b="1" dirty="0" smtClean="0">
                <a:solidFill>
                  <a:srgbClr val="002060"/>
                </a:solidFill>
                <a:latin typeface="Arial" panose="020B0604020202020204" pitchFamily="34" charset="0"/>
                <a:cs typeface="Arial" panose="020B0604020202020204" pitchFamily="34" charset="0"/>
              </a:rPr>
              <a:t> </a:t>
            </a:r>
            <a:r>
              <a:rPr lang="en-US" sz="1600" b="1" dirty="0" smtClean="0">
                <a:solidFill>
                  <a:srgbClr val="002060"/>
                </a:solidFill>
                <a:latin typeface="Arial" panose="020B0604020202020204" pitchFamily="34" charset="0"/>
                <a:cs typeface="Arial" panose="020B0604020202020204" pitchFamily="34" charset="0"/>
              </a:rPr>
              <a:t>0977-0963122</a:t>
            </a:r>
            <a:endParaRPr lang="en-US" sz="1600" b="1" dirty="0">
              <a:solidFill>
                <a:srgbClr val="002060"/>
              </a:solidFill>
              <a:latin typeface="Arial" panose="020B0604020202020204" pitchFamily="34" charset="0"/>
              <a:cs typeface="Arial" panose="020B0604020202020204" pitchFamily="34" charset="0"/>
            </a:endParaRPr>
          </a:p>
          <a:p>
            <a:pPr algn="l"/>
            <a:r>
              <a:rPr lang="en-US" sz="1600" b="1" dirty="0" smtClean="0">
                <a:solidFill>
                  <a:srgbClr val="002060"/>
                </a:solidFill>
                <a:latin typeface="Arial" panose="020B0604020202020204" pitchFamily="34" charset="0"/>
                <a:cs typeface="Arial" panose="020B0604020202020204" pitchFamily="34" charset="0"/>
              </a:rPr>
              <a:t>ACCREDITED </a:t>
            </a:r>
            <a:r>
              <a:rPr lang="en-US" sz="1600" b="1" dirty="0">
                <a:solidFill>
                  <a:srgbClr val="002060"/>
                </a:solidFill>
                <a:latin typeface="Arial" panose="020B0604020202020204" pitchFamily="34" charset="0"/>
                <a:cs typeface="Arial" panose="020B0604020202020204" pitchFamily="34" charset="0"/>
              </a:rPr>
              <a:t>OCCUPATIONAL SAFETY &amp; HEALTH PRACTITIONER	</a:t>
            </a:r>
            <a:r>
              <a:rPr lang="en-US" sz="1400" b="1" dirty="0">
                <a:solidFill>
                  <a:srgbClr val="002060"/>
                </a:solidFill>
                <a:latin typeface="Arial" panose="020B0604020202020204" pitchFamily="34" charset="0"/>
                <a:cs typeface="Arial" panose="020B0604020202020204" pitchFamily="34" charset="0"/>
              </a:rPr>
              <a:t>EMAIL: </a:t>
            </a:r>
            <a:r>
              <a:rPr lang="en-US" sz="1400" b="1" dirty="0" smtClean="0">
                <a:solidFill>
                  <a:srgbClr val="002060"/>
                </a:solidFill>
                <a:latin typeface="Arial" panose="020B0604020202020204" pitchFamily="34" charset="0"/>
                <a:cs typeface="Arial" panose="020B0604020202020204" pitchFamily="34" charset="0"/>
              </a:rPr>
              <a:t> </a:t>
            </a:r>
            <a:r>
              <a:rPr lang="en-US" sz="1400" b="1" dirty="0" smtClean="0">
                <a:solidFill>
                  <a:srgbClr val="002060"/>
                </a:solidFill>
                <a:latin typeface="Arial" panose="020B0604020202020204" pitchFamily="34" charset="0"/>
                <a:cs typeface="Arial" panose="020B0604020202020204" pitchFamily="34" charset="0"/>
              </a:rPr>
              <a:t>dtmanigbas</a:t>
            </a:r>
            <a:r>
              <a:rPr lang="en-US" sz="1400" b="1" dirty="0" smtClean="0">
                <a:solidFill>
                  <a:srgbClr val="002060"/>
                </a:solidFill>
                <a:latin typeface="Arial" panose="020B0604020202020204" pitchFamily="34" charset="0"/>
                <a:cs typeface="Arial" panose="020B0604020202020204" pitchFamily="34" charset="0"/>
              </a:rPr>
              <a:t>@gmail.com</a:t>
            </a:r>
            <a:endParaRPr lang="en-US" sz="1600" b="1" dirty="0" smtClean="0">
              <a:solidFill>
                <a:srgbClr val="002060"/>
              </a:solidFill>
              <a:latin typeface="Arial" panose="020B0604020202020204" pitchFamily="34" charset="0"/>
              <a:cs typeface="Arial" panose="020B0604020202020204" pitchFamily="34" charset="0"/>
            </a:endParaRPr>
          </a:p>
          <a:p>
            <a:pPr algn="l"/>
            <a:r>
              <a:rPr lang="en-US" sz="1600" b="1" dirty="0" smtClean="0">
                <a:solidFill>
                  <a:srgbClr val="002060"/>
                </a:solidFill>
                <a:latin typeface="Arial" panose="020B0604020202020204" pitchFamily="34" charset="0"/>
                <a:cs typeface="Arial" panose="020B0604020202020204" pitchFamily="34" charset="0"/>
              </a:rPr>
              <a:t>Accredited </a:t>
            </a:r>
            <a:r>
              <a:rPr lang="en-US" sz="1600" b="1" dirty="0">
                <a:solidFill>
                  <a:srgbClr val="002060"/>
                </a:solidFill>
                <a:latin typeface="Arial" panose="020B0604020202020204" pitchFamily="34" charset="0"/>
                <a:cs typeface="Arial" panose="020B0604020202020204" pitchFamily="34" charset="0"/>
              </a:rPr>
              <a:t>Pollution Control Officer – </a:t>
            </a:r>
            <a:r>
              <a:rPr lang="en-US" sz="1600" b="1" dirty="0" smtClean="0">
                <a:solidFill>
                  <a:srgbClr val="002060"/>
                </a:solidFill>
                <a:latin typeface="Arial" panose="020B0604020202020204" pitchFamily="34" charset="0"/>
                <a:cs typeface="Arial" panose="020B0604020202020204" pitchFamily="34" charset="0"/>
              </a:rPr>
              <a:t>DENR</a:t>
            </a:r>
          </a:p>
          <a:p>
            <a:pPr algn="l"/>
            <a:r>
              <a:rPr lang="en-US" sz="1600" b="1" dirty="0" smtClean="0">
                <a:solidFill>
                  <a:srgbClr val="002060"/>
                </a:solidFill>
                <a:latin typeface="Arial" panose="020B0604020202020204" pitchFamily="34" charset="0"/>
                <a:cs typeface="Arial" panose="020B0604020202020204" pitchFamily="34" charset="0"/>
              </a:rPr>
              <a:t>Accredited Fire Safety Practitioner - BFP</a:t>
            </a:r>
            <a:endParaRPr lang="en-US" sz="1600" b="1" dirty="0">
              <a:solidFill>
                <a:srgbClr val="002060"/>
              </a:solidFill>
              <a:latin typeface="Arial" panose="020B0604020202020204" pitchFamily="34" charset="0"/>
              <a:cs typeface="Arial" panose="020B0604020202020204" pitchFamily="34" charset="0"/>
            </a:endParaRPr>
          </a:p>
          <a:p>
            <a:pPr algn="l"/>
            <a:r>
              <a:rPr lang="en-US" sz="1600" b="1" dirty="0">
                <a:solidFill>
                  <a:srgbClr val="002060"/>
                </a:solidFill>
                <a:latin typeface="Arial" panose="020B0604020202020204" pitchFamily="34" charset="0"/>
                <a:cs typeface="Arial" panose="020B0604020202020204" pitchFamily="34" charset="0"/>
              </a:rPr>
              <a:t>Certified OSH Trainer </a:t>
            </a:r>
          </a:p>
          <a:p>
            <a:pPr algn="l"/>
            <a:endParaRPr lang="en-US" sz="2400" b="1" dirty="0">
              <a:solidFill>
                <a:srgbClr val="002060"/>
              </a:solidFill>
              <a:latin typeface="Arial" panose="020B0604020202020204" pitchFamily="34" charset="0"/>
              <a:cs typeface="Arial" panose="020B0604020202020204" pitchFamily="34" charset="0"/>
            </a:endParaRPr>
          </a:p>
          <a:p>
            <a:pPr algn="l"/>
            <a:endParaRPr lang="en-US"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0972800" y="5638800"/>
            <a:ext cx="1219200" cy="1219200"/>
          </a:xfrm>
          <a:prstGeom prst="rect">
            <a:avLst/>
          </a:prstGeom>
        </p:spPr>
      </p:pic>
      <p:pic>
        <p:nvPicPr>
          <p:cNvPr id="6" name="Picture 5"/>
          <p:cNvPicPr>
            <a:picLocks noChangeAspect="1"/>
          </p:cNvPicPr>
          <p:nvPr/>
        </p:nvPicPr>
        <p:blipFill>
          <a:blip r:embed="rId4"/>
          <a:stretch>
            <a:fillRect/>
          </a:stretch>
        </p:blipFill>
        <p:spPr>
          <a:xfrm>
            <a:off x="10315575" y="0"/>
            <a:ext cx="1876425" cy="1571625"/>
          </a:xfrm>
          <a:prstGeom prst="rect">
            <a:avLst/>
          </a:prstGeom>
        </p:spPr>
      </p:pic>
      <p:pic>
        <p:nvPicPr>
          <p:cNvPr id="7" name="Picture 6"/>
          <p:cNvPicPr>
            <a:picLocks noChangeAspect="1"/>
          </p:cNvPicPr>
          <p:nvPr/>
        </p:nvPicPr>
        <p:blipFill>
          <a:blip r:embed="rId5"/>
          <a:stretch>
            <a:fillRect/>
          </a:stretch>
        </p:blipFill>
        <p:spPr>
          <a:xfrm>
            <a:off x="0" y="0"/>
            <a:ext cx="2088776" cy="1697691"/>
          </a:xfrm>
          <a:prstGeom prst="rect">
            <a:avLst/>
          </a:prstGeom>
        </p:spPr>
      </p:pic>
    </p:spTree>
    <p:extLst>
      <p:ext uri="{BB962C8B-B14F-4D97-AF65-F5344CB8AC3E}">
        <p14:creationId xmlns:p14="http://schemas.microsoft.com/office/powerpoint/2010/main" xmlns="" val="9230780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r>
              <a:rPr lang="en-US" sz="3200" b="1" dirty="0" smtClean="0"/>
              <a:t>RISK ASSESSMENT</a:t>
            </a:r>
            <a:endParaRPr lang="en-US" sz="3200" b="1" dirty="0"/>
          </a:p>
        </p:txBody>
      </p:sp>
      <p:pic>
        <p:nvPicPr>
          <p:cNvPr id="2" name="Picture 1"/>
          <p:cNvPicPr>
            <a:picLocks noChangeAspect="1"/>
          </p:cNvPicPr>
          <p:nvPr/>
        </p:nvPicPr>
        <p:blipFill>
          <a:blip r:embed="rId2"/>
          <a:stretch>
            <a:fillRect/>
          </a:stretch>
        </p:blipFill>
        <p:spPr>
          <a:xfrm>
            <a:off x="2287589" y="1479175"/>
            <a:ext cx="8016875" cy="4787153"/>
          </a:xfrm>
          <a:prstGeom prst="rect">
            <a:avLst/>
          </a:prstGeom>
        </p:spPr>
      </p:pic>
      <p:sp>
        <p:nvSpPr>
          <p:cNvPr id="12291" name="Rectangle 3"/>
          <p:cNvSpPr>
            <a:spLocks noGrp="1" noChangeArrowheads="1"/>
          </p:cNvSpPr>
          <p:nvPr>
            <p:ph type="body" idx="1"/>
          </p:nvPr>
        </p:nvSpPr>
        <p:spPr>
          <a:xfrm>
            <a:off x="2287589" y="1600200"/>
            <a:ext cx="8016875" cy="4495800"/>
          </a:xfrm>
        </p:spPr>
        <p:txBody>
          <a:bodyPr>
            <a:normAutofit/>
          </a:bodyPr>
          <a:lstStyle/>
          <a:p>
            <a:endParaRPr lang="en-US" sz="3600" dirty="0" smtClean="0">
              <a:solidFill>
                <a:srgbClr val="0000FF"/>
              </a:solidFill>
            </a:endParaRPr>
          </a:p>
        </p:txBody>
      </p:sp>
    </p:spTree>
    <p:extLst>
      <p:ext uri="{BB962C8B-B14F-4D97-AF65-F5344CB8AC3E}">
        <p14:creationId xmlns:p14="http://schemas.microsoft.com/office/powerpoint/2010/main" xmlns="" val="5053657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r>
              <a:rPr lang="en-US" sz="3200" b="1" dirty="0" smtClean="0"/>
              <a:t>RISK ASSESSMENT</a:t>
            </a:r>
            <a:endParaRPr lang="en-US" sz="3200" b="1" dirty="0"/>
          </a:p>
        </p:txBody>
      </p:sp>
      <p:pic>
        <p:nvPicPr>
          <p:cNvPr id="3" name="Picture 2"/>
          <p:cNvPicPr>
            <a:picLocks noChangeAspect="1"/>
          </p:cNvPicPr>
          <p:nvPr/>
        </p:nvPicPr>
        <p:blipFill>
          <a:blip r:embed="rId2"/>
          <a:stretch>
            <a:fillRect/>
          </a:stretch>
        </p:blipFill>
        <p:spPr>
          <a:xfrm>
            <a:off x="2087936" y="1690688"/>
            <a:ext cx="8258175" cy="4724400"/>
          </a:xfrm>
          <a:prstGeom prst="rect">
            <a:avLst/>
          </a:prstGeom>
        </p:spPr>
      </p:pic>
    </p:spTree>
    <p:extLst>
      <p:ext uri="{BB962C8B-B14F-4D97-AF65-F5344CB8AC3E}">
        <p14:creationId xmlns:p14="http://schemas.microsoft.com/office/powerpoint/2010/main" xmlns="" val="17442433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881189" y="214313"/>
            <a:ext cx="7962058" cy="1143000"/>
          </a:xfrm>
        </p:spPr>
        <p:txBody>
          <a:bodyPr>
            <a:normAutofit/>
          </a:bodyPr>
          <a:lstStyle/>
          <a:p>
            <a:pPr algn="ctr" eaLnBrk="1" hangingPunct="1">
              <a:defRPr/>
            </a:pPr>
            <a:r>
              <a:rPr lang="en-US" sz="4800" b="1" spc="600" dirty="0" smtClean="0">
                <a:solidFill>
                  <a:srgbClr val="002060"/>
                </a:solidFill>
                <a:effectLst>
                  <a:outerShdw blurRad="38100" dist="38100" dir="2700000" algn="tl">
                    <a:srgbClr val="000000">
                      <a:alpha val="43137"/>
                    </a:srgbClr>
                  </a:outerShdw>
                </a:effectLst>
              </a:rPr>
              <a:t>ACCIDENT</a:t>
            </a:r>
            <a:endParaRPr lang="en-US" sz="4800" b="1" spc="600" dirty="0">
              <a:solidFill>
                <a:srgbClr val="002060"/>
              </a:solidFill>
              <a:effectLst>
                <a:outerShdw blurRad="38100" dist="38100" dir="2700000" algn="tl">
                  <a:srgbClr val="000000">
                    <a:alpha val="43137"/>
                  </a:srgbClr>
                </a:outerShdw>
              </a:effectLst>
            </a:endParaRPr>
          </a:p>
        </p:txBody>
      </p:sp>
      <p:sp>
        <p:nvSpPr>
          <p:cNvPr id="16387" name="AutoShape 3"/>
          <p:cNvSpPr>
            <a:spLocks noGrp="1" noChangeArrowheads="1"/>
          </p:cNvSpPr>
          <p:nvPr>
            <p:ph type="body" sz="half" idx="1"/>
          </p:nvPr>
        </p:nvSpPr>
        <p:spPr>
          <a:xfrm>
            <a:off x="2452689" y="785814"/>
            <a:ext cx="5857875" cy="5786437"/>
          </a:xfrm>
          <a:custGeom>
            <a:avLst/>
            <a:gdLst>
              <a:gd name="T0" fmla="*/ 0 w 21600"/>
              <a:gd name="T1" fmla="*/ 2147483647 h 19892"/>
              <a:gd name="T2" fmla="*/ 0 w 21600"/>
              <a:gd name="T3" fmla="*/ 2147483647 h 19892"/>
              <a:gd name="T4" fmla="*/ 2147483647 w 21600"/>
              <a:gd name="T5" fmla="*/ 2147483647 h 19892"/>
              <a:gd name="T6" fmla="*/ 2147483647 w 21600"/>
              <a:gd name="T7" fmla="*/ 2147483647 h 19892"/>
              <a:gd name="T8" fmla="*/ 0 w 21600"/>
              <a:gd name="T9" fmla="*/ 2147483647 h 19892"/>
              <a:gd name="T10" fmla="*/ 0 60000 65536"/>
              <a:gd name="T11" fmla="*/ 0 60000 65536"/>
              <a:gd name="T12" fmla="*/ 0 60000 65536"/>
              <a:gd name="T13" fmla="*/ 0 60000 65536"/>
              <a:gd name="T14" fmla="*/ 0 60000 65536"/>
              <a:gd name="T15" fmla="*/ 0 w 21600"/>
              <a:gd name="T16" fmla="*/ 0 h 19892"/>
              <a:gd name="T17" fmla="*/ 21600 w 21600"/>
              <a:gd name="T18" fmla="*/ 19892 h 19892"/>
            </a:gdLst>
            <a:ahLst/>
            <a:cxnLst>
              <a:cxn ang="T10">
                <a:pos x="T0" y="T1"/>
              </a:cxn>
              <a:cxn ang="T11">
                <a:pos x="T2" y="T3"/>
              </a:cxn>
              <a:cxn ang="T12">
                <a:pos x="T4" y="T5"/>
              </a:cxn>
              <a:cxn ang="T13">
                <a:pos x="T6" y="T7"/>
              </a:cxn>
              <a:cxn ang="T14">
                <a:pos x="T8" y="T9"/>
              </a:cxn>
            </a:cxnLst>
            <a:rect l="T15" t="T16" r="T17" b="T18"/>
            <a:pathLst>
              <a:path w="21600" h="19892">
                <a:moveTo>
                  <a:pt x="16200" y="0"/>
                </a:moveTo>
                <a:lnTo>
                  <a:pt x="16200" y="2808"/>
                </a:lnTo>
                <a:lnTo>
                  <a:pt x="3375" y="2808"/>
                </a:lnTo>
                <a:lnTo>
                  <a:pt x="3375" y="13608"/>
                </a:lnTo>
                <a:lnTo>
                  <a:pt x="16200" y="13608"/>
                </a:lnTo>
                <a:lnTo>
                  <a:pt x="16200" y="19008"/>
                </a:lnTo>
                <a:cubicBezTo>
                  <a:pt x="16198" y="19892"/>
                  <a:pt x="16187" y="16493"/>
                  <a:pt x="16185" y="16032"/>
                </a:cubicBezTo>
                <a:cubicBezTo>
                  <a:pt x="16183" y="15571"/>
                  <a:pt x="16175" y="16723"/>
                  <a:pt x="16185" y="16243"/>
                </a:cubicBezTo>
                <a:cubicBezTo>
                  <a:pt x="16205" y="15309"/>
                  <a:pt x="16225" y="16966"/>
                  <a:pt x="16245" y="16032"/>
                </a:cubicBezTo>
                <a:lnTo>
                  <a:pt x="21600" y="8208"/>
                </a:lnTo>
                <a:lnTo>
                  <a:pt x="16200" y="0"/>
                </a:lnTo>
                <a:close/>
              </a:path>
              <a:path w="21600" h="19892">
                <a:moveTo>
                  <a:pt x="1350" y="2808"/>
                </a:moveTo>
                <a:lnTo>
                  <a:pt x="1350" y="13608"/>
                </a:lnTo>
                <a:lnTo>
                  <a:pt x="2700" y="13608"/>
                </a:lnTo>
                <a:lnTo>
                  <a:pt x="2700" y="2808"/>
                </a:lnTo>
                <a:lnTo>
                  <a:pt x="1350" y="2808"/>
                </a:lnTo>
                <a:close/>
              </a:path>
              <a:path w="21600" h="19892">
                <a:moveTo>
                  <a:pt x="0" y="2808"/>
                </a:moveTo>
                <a:lnTo>
                  <a:pt x="0" y="13608"/>
                </a:lnTo>
                <a:lnTo>
                  <a:pt x="675" y="13608"/>
                </a:lnTo>
                <a:lnTo>
                  <a:pt x="675" y="2808"/>
                </a:lnTo>
                <a:lnTo>
                  <a:pt x="0" y="2808"/>
                </a:lnTo>
                <a:close/>
              </a:path>
            </a:pathLst>
          </a:custGeom>
        </p:spPr>
        <p:txBody>
          <a:bodyPr anchor="ctr"/>
          <a:lstStyle/>
          <a:p>
            <a:pPr lvl="1" indent="0">
              <a:buNone/>
            </a:pPr>
            <a:r>
              <a:rPr lang="en-US" b="1" dirty="0" smtClean="0"/>
              <a:t> </a:t>
            </a:r>
          </a:p>
        </p:txBody>
      </p:sp>
      <p:pic>
        <p:nvPicPr>
          <p:cNvPr id="30729" name="Picture 9" descr="RDUNC092"/>
          <p:cNvPicPr>
            <a:picLocks noGrp="1" noChangeAspect="1" noChangeArrowheads="1"/>
          </p:cNvPicPr>
          <p:nvPr>
            <p:ph sz="quarter" idx="2"/>
          </p:nvPr>
        </p:nvPicPr>
        <p:blipFill>
          <a:blip r:embed="rId3"/>
          <a:srcRect/>
          <a:stretch>
            <a:fillRect/>
          </a:stretch>
        </p:blipFill>
        <p:spPr>
          <a:xfrm>
            <a:off x="1738314" y="3820742"/>
            <a:ext cx="2143108" cy="2608655"/>
          </a:xfrm>
          <a:noFill/>
        </p:spPr>
      </p:pic>
      <p:sp>
        <p:nvSpPr>
          <p:cNvPr id="30728" name="Rectangle 8"/>
          <p:cNvSpPr>
            <a:spLocks noChangeArrowheads="1"/>
          </p:cNvSpPr>
          <p:nvPr/>
        </p:nvSpPr>
        <p:spPr bwMode="auto">
          <a:xfrm>
            <a:off x="8310563" y="1928813"/>
            <a:ext cx="2286000" cy="3071812"/>
          </a:xfrm>
          <a:prstGeom prst="rect">
            <a:avLst/>
          </a:prstGeom>
          <a:noFill/>
          <a:ln w="12700">
            <a:noFill/>
            <a:prstDash val="sysDash"/>
            <a:miter lim="800000"/>
            <a:headEnd/>
            <a:tailEnd/>
          </a:ln>
        </p:spPr>
        <p:txBody>
          <a:bodyPr/>
          <a:lstStyle/>
          <a:p>
            <a:pPr algn="ctr">
              <a:lnSpc>
                <a:spcPct val="90000"/>
              </a:lnSpc>
              <a:spcBef>
                <a:spcPct val="20000"/>
              </a:spcBef>
              <a:buClr>
                <a:srgbClr val="FFC000"/>
              </a:buClr>
              <a:buSzPct val="50000"/>
              <a:buFont typeface="Wingdings" pitchFamily="2" charset="2"/>
              <a:buChar char="§"/>
              <a:defRPr/>
            </a:pPr>
            <a:r>
              <a:rPr lang="en-US" sz="4000" b="1" dirty="0">
                <a:solidFill>
                  <a:srgbClr val="C00000"/>
                </a:solidFill>
                <a:effectLst>
                  <a:outerShdw blurRad="38100" dist="38100" dir="2700000" algn="tl">
                    <a:srgbClr val="000000">
                      <a:alpha val="43137"/>
                    </a:srgbClr>
                  </a:outerShdw>
                </a:effectLst>
                <a:latin typeface="Calibri" pitchFamily="34" charset="0"/>
              </a:rPr>
              <a:t> damage</a:t>
            </a:r>
          </a:p>
          <a:p>
            <a:pPr algn="ctr">
              <a:lnSpc>
                <a:spcPct val="90000"/>
              </a:lnSpc>
              <a:spcBef>
                <a:spcPct val="20000"/>
              </a:spcBef>
              <a:buClr>
                <a:srgbClr val="FFC000"/>
              </a:buClr>
              <a:buSzPct val="50000"/>
              <a:buFont typeface="Wingdings" pitchFamily="2" charset="2"/>
              <a:buChar char="§"/>
              <a:defRPr/>
            </a:pPr>
            <a:endParaRPr lang="en-US" sz="900" b="1" dirty="0">
              <a:solidFill>
                <a:srgbClr val="C00000"/>
              </a:solidFill>
              <a:effectLst>
                <a:outerShdw blurRad="38100" dist="38100" dir="2700000" algn="tl">
                  <a:srgbClr val="000000">
                    <a:alpha val="43137"/>
                  </a:srgbClr>
                </a:outerShdw>
              </a:effectLst>
              <a:latin typeface="Calibri" pitchFamily="34" charset="0"/>
            </a:endParaRPr>
          </a:p>
          <a:p>
            <a:pPr algn="ctr">
              <a:lnSpc>
                <a:spcPct val="90000"/>
              </a:lnSpc>
              <a:spcBef>
                <a:spcPct val="20000"/>
              </a:spcBef>
              <a:buClr>
                <a:srgbClr val="FFC000"/>
              </a:buClr>
              <a:buSzPct val="50000"/>
              <a:buFont typeface="Wingdings" pitchFamily="2" charset="2"/>
              <a:buChar char="§"/>
              <a:defRPr/>
            </a:pPr>
            <a:r>
              <a:rPr lang="en-US" sz="4000" b="1" dirty="0">
                <a:solidFill>
                  <a:srgbClr val="C00000"/>
                </a:solidFill>
                <a:effectLst>
                  <a:outerShdw blurRad="38100" dist="38100" dir="2700000" algn="tl">
                    <a:srgbClr val="000000">
                      <a:alpha val="43137"/>
                    </a:srgbClr>
                  </a:outerShdw>
                </a:effectLst>
                <a:latin typeface="Calibri" pitchFamily="34" charset="0"/>
              </a:rPr>
              <a:t> injury</a:t>
            </a:r>
          </a:p>
          <a:p>
            <a:pPr algn="ctr">
              <a:lnSpc>
                <a:spcPct val="90000"/>
              </a:lnSpc>
              <a:spcBef>
                <a:spcPct val="20000"/>
              </a:spcBef>
              <a:buClr>
                <a:srgbClr val="FFC000"/>
              </a:buClr>
              <a:buSzPct val="50000"/>
              <a:buFont typeface="Wingdings" pitchFamily="2" charset="2"/>
              <a:buChar char="§"/>
              <a:defRPr/>
            </a:pPr>
            <a:endParaRPr lang="en-US" sz="900" b="1" dirty="0">
              <a:solidFill>
                <a:srgbClr val="C00000"/>
              </a:solidFill>
              <a:effectLst>
                <a:outerShdw blurRad="38100" dist="38100" dir="2700000" algn="tl">
                  <a:srgbClr val="000000">
                    <a:alpha val="43137"/>
                  </a:srgbClr>
                </a:outerShdw>
              </a:effectLst>
              <a:latin typeface="Calibri" pitchFamily="34" charset="0"/>
            </a:endParaRPr>
          </a:p>
          <a:p>
            <a:pPr algn="ctr">
              <a:lnSpc>
                <a:spcPct val="90000"/>
              </a:lnSpc>
              <a:spcBef>
                <a:spcPct val="20000"/>
              </a:spcBef>
              <a:buClr>
                <a:srgbClr val="FFC000"/>
              </a:buClr>
              <a:buSzPct val="50000"/>
              <a:buFont typeface="Wingdings" pitchFamily="2" charset="2"/>
              <a:buChar char="§"/>
              <a:defRPr/>
            </a:pPr>
            <a:r>
              <a:rPr lang="en-US" sz="4000" b="1" dirty="0">
                <a:solidFill>
                  <a:srgbClr val="C00000"/>
                </a:solidFill>
                <a:effectLst>
                  <a:outerShdw blurRad="38100" dist="38100" dir="2700000" algn="tl">
                    <a:srgbClr val="000000">
                      <a:alpha val="43137"/>
                    </a:srgbClr>
                  </a:outerShdw>
                </a:effectLst>
                <a:latin typeface="Calibri" pitchFamily="34" charset="0"/>
              </a:rPr>
              <a:t> loss or death</a:t>
            </a:r>
          </a:p>
        </p:txBody>
      </p:sp>
      <p:sp>
        <p:nvSpPr>
          <p:cNvPr id="16390" name="TextBox 6"/>
          <p:cNvSpPr txBox="1">
            <a:spLocks noChangeArrowheads="1"/>
          </p:cNvSpPr>
          <p:nvPr/>
        </p:nvSpPr>
        <p:spPr bwMode="auto">
          <a:xfrm>
            <a:off x="3167063" y="1928814"/>
            <a:ext cx="4786312" cy="250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eaLnBrk="1" hangingPunct="1">
              <a:lnSpc>
                <a:spcPct val="90000"/>
              </a:lnSpc>
            </a:pPr>
            <a:r>
              <a:rPr lang="en-US" sz="2800" b="1">
                <a:latin typeface="Calibri" panose="020F0502020204030204" pitchFamily="34" charset="0"/>
              </a:rPr>
              <a:t>An </a:t>
            </a:r>
            <a:r>
              <a:rPr lang="en-US" sz="2800" b="1">
                <a:solidFill>
                  <a:srgbClr val="002060"/>
                </a:solidFill>
                <a:latin typeface="Calibri" panose="020F0502020204030204" pitchFamily="34" charset="0"/>
              </a:rPr>
              <a:t>occurrence </a:t>
            </a:r>
            <a:r>
              <a:rPr lang="en-US" sz="2800" b="1">
                <a:latin typeface="Calibri" panose="020F0502020204030204" pitchFamily="34" charset="0"/>
              </a:rPr>
              <a:t>or </a:t>
            </a:r>
            <a:r>
              <a:rPr lang="en-US" sz="2800" b="1">
                <a:solidFill>
                  <a:srgbClr val="002060"/>
                </a:solidFill>
                <a:latin typeface="Calibri" panose="020F0502020204030204" pitchFamily="34" charset="0"/>
              </a:rPr>
              <a:t>event</a:t>
            </a:r>
            <a:r>
              <a:rPr lang="en-US" sz="2800" b="1">
                <a:latin typeface="Calibri" panose="020F0502020204030204" pitchFamily="34" charset="0"/>
              </a:rPr>
              <a:t> </a:t>
            </a:r>
          </a:p>
          <a:p>
            <a:pPr lvl="1" eaLnBrk="1" hangingPunct="1">
              <a:lnSpc>
                <a:spcPct val="90000"/>
              </a:lnSpc>
            </a:pPr>
            <a:r>
              <a:rPr lang="en-US" sz="2800" b="1">
                <a:latin typeface="Calibri" panose="020F0502020204030204" pitchFamily="34" charset="0"/>
              </a:rPr>
              <a:t>that is: </a:t>
            </a:r>
          </a:p>
          <a:p>
            <a:pPr lvl="1" eaLnBrk="1" hangingPunct="1">
              <a:lnSpc>
                <a:spcPct val="90000"/>
              </a:lnSpc>
            </a:pPr>
            <a:r>
              <a:rPr lang="en-US" sz="2800" b="1">
                <a:latin typeface="Calibri" panose="020F0502020204030204" pitchFamily="34" charset="0"/>
              </a:rPr>
              <a:t>- unexpected, </a:t>
            </a:r>
          </a:p>
          <a:p>
            <a:pPr lvl="1" eaLnBrk="1" hangingPunct="1">
              <a:lnSpc>
                <a:spcPct val="90000"/>
              </a:lnSpc>
            </a:pPr>
            <a:r>
              <a:rPr lang="en-US" sz="2800" b="1">
                <a:latin typeface="Calibri" panose="020F0502020204030204" pitchFamily="34" charset="0"/>
              </a:rPr>
              <a:t>- unforeseen,   </a:t>
            </a:r>
          </a:p>
          <a:p>
            <a:pPr lvl="1" eaLnBrk="1" hangingPunct="1">
              <a:buFont typeface="Wingdings" panose="05000000000000000000" pitchFamily="2" charset="2"/>
              <a:buNone/>
            </a:pPr>
            <a:r>
              <a:rPr lang="en-US" sz="2800" b="1">
                <a:latin typeface="Calibri" panose="020F0502020204030204" pitchFamily="34" charset="0"/>
              </a:rPr>
              <a:t>- unplanned and</a:t>
            </a:r>
          </a:p>
          <a:p>
            <a:pPr lvl="1" eaLnBrk="1" hangingPunct="1">
              <a:buFont typeface="Wingdings" panose="05000000000000000000" pitchFamily="2" charset="2"/>
              <a:buNone/>
            </a:pPr>
            <a:r>
              <a:rPr lang="en-US" sz="2800" b="1">
                <a:latin typeface="Calibri" panose="020F0502020204030204" pitchFamily="34" charset="0"/>
              </a:rPr>
              <a:t>- unwanted</a:t>
            </a:r>
          </a:p>
        </p:txBody>
      </p:sp>
    </p:spTree>
    <p:extLst>
      <p:ext uri="{BB962C8B-B14F-4D97-AF65-F5344CB8AC3E}">
        <p14:creationId xmlns:p14="http://schemas.microsoft.com/office/powerpoint/2010/main" xmlns="" val="41677750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0729"/>
                                        </p:tgtEl>
                                        <p:attrNameLst>
                                          <p:attrName>style.visibility</p:attrName>
                                        </p:attrNameLst>
                                      </p:cBhvr>
                                      <p:to>
                                        <p:strVal val="visible"/>
                                      </p:to>
                                    </p:set>
                                    <p:anim calcmode="lin" valueType="num">
                                      <p:cBhvr additive="base">
                                        <p:cTn id="7" dur="500" fill="hold"/>
                                        <p:tgtEl>
                                          <p:spTgt spid="30729"/>
                                        </p:tgtEl>
                                        <p:attrNameLst>
                                          <p:attrName>ppt_x</p:attrName>
                                        </p:attrNameLst>
                                      </p:cBhvr>
                                      <p:tavLst>
                                        <p:tav tm="0">
                                          <p:val>
                                            <p:strVal val="0-#ppt_w/2"/>
                                          </p:val>
                                        </p:tav>
                                        <p:tav tm="100000">
                                          <p:val>
                                            <p:strVal val="#ppt_x"/>
                                          </p:val>
                                        </p:tav>
                                      </p:tavLst>
                                    </p:anim>
                                    <p:anim calcmode="lin" valueType="num">
                                      <p:cBhvr additive="base">
                                        <p:cTn id="8" dur="500" fill="hold"/>
                                        <p:tgtEl>
                                          <p:spTgt spid="3072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8"/>
                                        </p:tgtEl>
                                        <p:attrNameLst>
                                          <p:attrName>style.visibility</p:attrName>
                                        </p:attrNameLst>
                                      </p:cBhvr>
                                      <p:to>
                                        <p:strVal val="visible"/>
                                      </p:to>
                                    </p:set>
                                    <p:anim calcmode="lin" valueType="num">
                                      <p:cBhvr additive="base">
                                        <p:cTn id="13" dur="500" fill="hold"/>
                                        <p:tgtEl>
                                          <p:spTgt spid="30728"/>
                                        </p:tgtEl>
                                        <p:attrNameLst>
                                          <p:attrName>ppt_x</p:attrName>
                                        </p:attrNameLst>
                                      </p:cBhvr>
                                      <p:tavLst>
                                        <p:tav tm="0">
                                          <p:val>
                                            <p:strVal val="0-#ppt_w/2"/>
                                          </p:val>
                                        </p:tav>
                                        <p:tav tm="100000">
                                          <p:val>
                                            <p:strVal val="#ppt_x"/>
                                          </p:val>
                                        </p:tav>
                                      </p:tavLst>
                                    </p:anim>
                                    <p:anim calcmode="lin" valueType="num">
                                      <p:cBhvr additive="base">
                                        <p:cTn id="14" dur="500" fill="hold"/>
                                        <p:tgtEl>
                                          <p:spTgt spid="307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1738313" y="285750"/>
            <a:ext cx="8520112" cy="647700"/>
          </a:xfrm>
        </p:spPr>
        <p:txBody>
          <a:bodyPr>
            <a:normAutofit fontScale="90000"/>
          </a:bodyPr>
          <a:lstStyle/>
          <a:p>
            <a:pPr algn="ctr" eaLnBrk="1" hangingPunct="1">
              <a:defRPr/>
            </a:pPr>
            <a:r>
              <a:rPr lang="en-US" b="1" dirty="0">
                <a:solidFill>
                  <a:srgbClr val="002060"/>
                </a:solidFill>
                <a:effectLst>
                  <a:outerShdw blurRad="38100" dist="38100" dir="2700000" algn="tl">
                    <a:srgbClr val="C0C0C0"/>
                  </a:outerShdw>
                </a:effectLst>
              </a:rPr>
              <a:t>Common Reasons for Accidents</a:t>
            </a:r>
          </a:p>
        </p:txBody>
      </p:sp>
      <p:sp>
        <p:nvSpPr>
          <p:cNvPr id="138243" name="Rectangle 3"/>
          <p:cNvSpPr>
            <a:spLocks noGrp="1" noChangeArrowheads="1"/>
          </p:cNvSpPr>
          <p:nvPr>
            <p:ph type="body" idx="1"/>
          </p:nvPr>
        </p:nvSpPr>
        <p:spPr>
          <a:xfrm>
            <a:off x="1952625" y="1500188"/>
            <a:ext cx="7315200" cy="5143500"/>
          </a:xfrm>
          <a:noFill/>
        </p:spPr>
        <p:txBody>
          <a:bodyPr/>
          <a:lstStyle/>
          <a:p>
            <a:pPr eaLnBrk="1" hangingPunct="1">
              <a:lnSpc>
                <a:spcPct val="90000"/>
              </a:lnSpc>
              <a:buFontTx/>
              <a:buNone/>
              <a:defRPr/>
            </a:pPr>
            <a:r>
              <a:rPr lang="fr-FR" b="1" dirty="0" err="1" smtClean="0">
                <a:solidFill>
                  <a:schemeClr val="accent4">
                    <a:lumMod val="75000"/>
                  </a:schemeClr>
                </a:solidFill>
              </a:rPr>
              <a:t>Layman’s</a:t>
            </a:r>
            <a:r>
              <a:rPr lang="fr-FR" b="1" dirty="0" smtClean="0">
                <a:solidFill>
                  <a:schemeClr val="accent4">
                    <a:lumMod val="75000"/>
                  </a:schemeClr>
                </a:solidFill>
              </a:rPr>
              <a:t> version:</a:t>
            </a:r>
          </a:p>
          <a:p>
            <a:pPr eaLnBrk="1" hangingPunct="1">
              <a:lnSpc>
                <a:spcPct val="90000"/>
              </a:lnSpc>
              <a:defRPr/>
            </a:pPr>
            <a:endParaRPr lang="fr-FR" sz="1200" dirty="0">
              <a:latin typeface="Segoe UI Symbol" pitchFamily="34" charset="0"/>
              <a:ea typeface="Segoe UI Symbol" pitchFamily="34" charset="0"/>
            </a:endParaRPr>
          </a:p>
          <a:p>
            <a:pPr lvl="1" eaLnBrk="1" hangingPunct="1">
              <a:lnSpc>
                <a:spcPct val="90000"/>
              </a:lnSpc>
              <a:buClr>
                <a:srgbClr val="FFC000"/>
              </a:buClr>
              <a:buSzPct val="90000"/>
              <a:buFont typeface="Arial" pitchFamily="34" charset="0"/>
              <a:buChar char="•"/>
              <a:defRPr/>
            </a:pPr>
            <a:r>
              <a:rPr lang="fr-FR" sz="3200" dirty="0">
                <a:latin typeface="Segoe UI Symbol" pitchFamily="34" charset="0"/>
                <a:ea typeface="Segoe UI Symbol" pitchFamily="34" charset="0"/>
                <a:cs typeface="Times New Roman" pitchFamily="18" charset="0"/>
              </a:rPr>
              <a:t>‘</a:t>
            </a:r>
            <a:r>
              <a:rPr lang="fr-FR" sz="3200" dirty="0" err="1">
                <a:latin typeface="Segoe UI Symbol" pitchFamily="34" charset="0"/>
                <a:ea typeface="Segoe UI Symbol" pitchFamily="34" charset="0"/>
                <a:cs typeface="Times New Roman" pitchFamily="18" charset="0"/>
              </a:rPr>
              <a:t>Oras</a:t>
            </a:r>
            <a:r>
              <a:rPr lang="fr-FR" sz="3200" dirty="0">
                <a:latin typeface="Segoe UI Symbol" pitchFamily="34" charset="0"/>
                <a:ea typeface="Segoe UI Symbol" pitchFamily="34" charset="0"/>
                <a:cs typeface="Times New Roman" pitchFamily="18" charset="0"/>
              </a:rPr>
              <a:t> na </a:t>
            </a:r>
            <a:r>
              <a:rPr lang="fr-FR" sz="3200" dirty="0" err="1">
                <a:latin typeface="Segoe UI Symbol" pitchFamily="34" charset="0"/>
                <a:ea typeface="Segoe UI Symbol" pitchFamily="34" charset="0"/>
                <a:cs typeface="Times New Roman" pitchFamily="18" charset="0"/>
              </a:rPr>
              <a:t>kasi</a:t>
            </a:r>
            <a:r>
              <a:rPr lang="fr-FR" sz="3200" dirty="0">
                <a:latin typeface="Segoe UI Symbol" pitchFamily="34" charset="0"/>
                <a:ea typeface="Segoe UI Symbol" pitchFamily="34" charset="0"/>
                <a:cs typeface="Times New Roman" pitchFamily="18" charset="0"/>
              </a:rPr>
              <a:t> </a:t>
            </a:r>
            <a:r>
              <a:rPr lang="fr-FR" sz="3200" dirty="0" err="1">
                <a:latin typeface="Segoe UI Symbol" pitchFamily="34" charset="0"/>
                <a:ea typeface="Segoe UI Symbol" pitchFamily="34" charset="0"/>
                <a:cs typeface="Times New Roman" pitchFamily="18" charset="0"/>
              </a:rPr>
              <a:t>niya</a:t>
            </a:r>
            <a:r>
              <a:rPr lang="fr-FR" sz="3200" dirty="0">
                <a:latin typeface="Segoe UI Symbol" pitchFamily="34" charset="0"/>
                <a:ea typeface="Segoe UI Symbol" pitchFamily="34" charset="0"/>
                <a:cs typeface="Times New Roman" pitchFamily="18" charset="0"/>
              </a:rPr>
              <a:t>, </a:t>
            </a:r>
            <a:r>
              <a:rPr lang="fr-FR" sz="3200" dirty="0" err="1">
                <a:latin typeface="Segoe UI Symbol" pitchFamily="34" charset="0"/>
                <a:ea typeface="Segoe UI Symbol" pitchFamily="34" charset="0"/>
                <a:cs typeface="Times New Roman" pitchFamily="18" charset="0"/>
              </a:rPr>
              <a:t>hayaan</a:t>
            </a:r>
            <a:r>
              <a:rPr lang="fr-FR" sz="3200" dirty="0">
                <a:latin typeface="Segoe UI Symbol" pitchFamily="34" charset="0"/>
                <a:ea typeface="Segoe UI Symbol" pitchFamily="34" charset="0"/>
                <a:cs typeface="Times New Roman" pitchFamily="18" charset="0"/>
              </a:rPr>
              <a:t> na </a:t>
            </a:r>
            <a:r>
              <a:rPr lang="fr-FR" sz="3200" dirty="0" err="1">
                <a:latin typeface="Segoe UI Symbol" pitchFamily="34" charset="0"/>
                <a:ea typeface="Segoe UI Symbol" pitchFamily="34" charset="0"/>
                <a:cs typeface="Times New Roman" pitchFamily="18" charset="0"/>
              </a:rPr>
              <a:t>siyang</a:t>
            </a:r>
            <a:r>
              <a:rPr lang="fr-FR" sz="3200" dirty="0">
                <a:latin typeface="Segoe UI Symbol" pitchFamily="34" charset="0"/>
                <a:ea typeface="Segoe UI Symbol" pitchFamily="34" charset="0"/>
                <a:cs typeface="Times New Roman" pitchFamily="18" charset="0"/>
              </a:rPr>
              <a:t> </a:t>
            </a:r>
            <a:r>
              <a:rPr lang="fr-FR" sz="3200" dirty="0" err="1">
                <a:latin typeface="Segoe UI Symbol" pitchFamily="34" charset="0"/>
                <a:ea typeface="Segoe UI Symbol" pitchFamily="34" charset="0"/>
                <a:cs typeface="Times New Roman" pitchFamily="18" charset="0"/>
              </a:rPr>
              <a:t>mamahinga</a:t>
            </a:r>
            <a:r>
              <a:rPr lang="fr-FR" sz="3200" dirty="0">
                <a:latin typeface="Segoe UI Symbol" pitchFamily="34" charset="0"/>
                <a:ea typeface="Segoe UI Symbol" pitchFamily="34" charset="0"/>
                <a:cs typeface="Times New Roman" pitchFamily="18" charset="0"/>
              </a:rPr>
              <a:t>!’</a:t>
            </a:r>
          </a:p>
          <a:p>
            <a:pPr lvl="1" eaLnBrk="1" hangingPunct="1">
              <a:lnSpc>
                <a:spcPct val="90000"/>
              </a:lnSpc>
              <a:buClr>
                <a:srgbClr val="FFC000"/>
              </a:buClr>
              <a:buSzPct val="90000"/>
              <a:buFont typeface="Arial" pitchFamily="34" charset="0"/>
              <a:buChar char="•"/>
              <a:defRPr/>
            </a:pPr>
            <a:r>
              <a:rPr lang="fr-FR" sz="3200" dirty="0">
                <a:latin typeface="Segoe UI Symbol" pitchFamily="34" charset="0"/>
                <a:ea typeface="Segoe UI Symbol" pitchFamily="34" charset="0"/>
                <a:cs typeface="Times New Roman" pitchFamily="18" charset="0"/>
              </a:rPr>
              <a:t>‘Ang </a:t>
            </a:r>
            <a:r>
              <a:rPr lang="fr-FR" sz="3200" dirty="0" err="1">
                <a:latin typeface="Segoe UI Symbol" pitchFamily="34" charset="0"/>
                <a:ea typeface="Segoe UI Symbol" pitchFamily="34" charset="0"/>
                <a:cs typeface="Times New Roman" pitchFamily="18" charset="0"/>
              </a:rPr>
              <a:t>malas</a:t>
            </a:r>
            <a:r>
              <a:rPr lang="fr-FR" sz="3200" dirty="0">
                <a:latin typeface="Segoe UI Symbol" pitchFamily="34" charset="0"/>
                <a:ea typeface="Segoe UI Symbol" pitchFamily="34" charset="0"/>
                <a:cs typeface="Times New Roman" pitchFamily="18" charset="0"/>
              </a:rPr>
              <a:t> naman </a:t>
            </a:r>
            <a:r>
              <a:rPr lang="fr-FR" sz="3200" dirty="0" err="1">
                <a:latin typeface="Segoe UI Symbol" pitchFamily="34" charset="0"/>
                <a:ea typeface="Segoe UI Symbol" pitchFamily="34" charset="0"/>
                <a:cs typeface="Times New Roman" pitchFamily="18" charset="0"/>
              </a:rPr>
              <a:t>niya</a:t>
            </a:r>
            <a:r>
              <a:rPr lang="fr-FR" sz="3200" dirty="0">
                <a:latin typeface="Segoe UI Symbol" pitchFamily="34" charset="0"/>
                <a:ea typeface="Segoe UI Symbol" pitchFamily="34" charset="0"/>
                <a:cs typeface="Times New Roman" pitchFamily="18" charset="0"/>
              </a:rPr>
              <a:t>!’</a:t>
            </a:r>
          </a:p>
          <a:p>
            <a:pPr lvl="1" eaLnBrk="1" hangingPunct="1">
              <a:lnSpc>
                <a:spcPct val="90000"/>
              </a:lnSpc>
              <a:buClr>
                <a:srgbClr val="FFC000"/>
              </a:buClr>
              <a:buSzPct val="90000"/>
              <a:buFont typeface="Arial" pitchFamily="34" charset="0"/>
              <a:buChar char="•"/>
              <a:defRPr/>
            </a:pPr>
            <a:r>
              <a:rPr lang="en-US" sz="3200" dirty="0">
                <a:latin typeface="Segoe UI Symbol" pitchFamily="34" charset="0"/>
                <a:ea typeface="Segoe UI Symbol" pitchFamily="34" charset="0"/>
                <a:cs typeface="Times New Roman" pitchFamily="18" charset="0"/>
              </a:rPr>
              <a:t>‘</a:t>
            </a:r>
            <a:r>
              <a:rPr lang="en-US" sz="3200" dirty="0" err="1">
                <a:latin typeface="Segoe UI Symbol" pitchFamily="34" charset="0"/>
                <a:ea typeface="Segoe UI Symbol" pitchFamily="34" charset="0"/>
                <a:cs typeface="Times New Roman" pitchFamily="18" charset="0"/>
              </a:rPr>
              <a:t>Tanga</a:t>
            </a:r>
            <a:r>
              <a:rPr lang="en-US" sz="3200" dirty="0">
                <a:latin typeface="Segoe UI Symbol" pitchFamily="34" charset="0"/>
                <a:ea typeface="Segoe UI Symbol" pitchFamily="34" charset="0"/>
                <a:cs typeface="Times New Roman" pitchFamily="18" charset="0"/>
              </a:rPr>
              <a:t> </a:t>
            </a:r>
            <a:r>
              <a:rPr lang="en-US" sz="3200" dirty="0" err="1">
                <a:latin typeface="Segoe UI Symbol" pitchFamily="34" charset="0"/>
                <a:ea typeface="Segoe UI Symbol" pitchFamily="34" charset="0"/>
                <a:cs typeface="Times New Roman" pitchFamily="18" charset="0"/>
              </a:rPr>
              <a:t>kasi</a:t>
            </a:r>
            <a:r>
              <a:rPr lang="en-US" sz="3200" dirty="0">
                <a:latin typeface="Segoe UI Symbol" pitchFamily="34" charset="0"/>
                <a:ea typeface="Segoe UI Symbol" pitchFamily="34" charset="0"/>
                <a:cs typeface="Times New Roman" pitchFamily="18" charset="0"/>
              </a:rPr>
              <a:t> </a:t>
            </a:r>
            <a:r>
              <a:rPr lang="en-US" sz="3200" dirty="0" err="1">
                <a:latin typeface="Segoe UI Symbol" pitchFamily="34" charset="0"/>
                <a:ea typeface="Segoe UI Symbol" pitchFamily="34" charset="0"/>
                <a:cs typeface="Times New Roman" pitchFamily="18" charset="0"/>
              </a:rPr>
              <a:t>niya</a:t>
            </a:r>
            <a:r>
              <a:rPr lang="en-US" sz="3200" dirty="0">
                <a:latin typeface="Segoe UI Symbol" pitchFamily="34" charset="0"/>
                <a:ea typeface="Segoe UI Symbol" pitchFamily="34" charset="0"/>
                <a:cs typeface="Times New Roman" pitchFamily="18" charset="0"/>
              </a:rPr>
              <a:t>!’</a:t>
            </a:r>
          </a:p>
          <a:p>
            <a:pPr lvl="1" eaLnBrk="1" hangingPunct="1">
              <a:lnSpc>
                <a:spcPct val="90000"/>
              </a:lnSpc>
              <a:buClr>
                <a:srgbClr val="FFC000"/>
              </a:buClr>
              <a:buSzPct val="90000"/>
              <a:buFont typeface="Arial" pitchFamily="34" charset="0"/>
              <a:buChar char="•"/>
              <a:defRPr/>
            </a:pPr>
            <a:r>
              <a:rPr lang="en-US" sz="3200" dirty="0">
                <a:latin typeface="Segoe UI Symbol" pitchFamily="34" charset="0"/>
                <a:ea typeface="Segoe UI Symbol" pitchFamily="34" charset="0"/>
                <a:cs typeface="Times New Roman" pitchFamily="18" charset="0"/>
              </a:rPr>
              <a:t>‘</a:t>
            </a:r>
            <a:r>
              <a:rPr lang="en-US" sz="3200" dirty="0" err="1">
                <a:latin typeface="Segoe UI Symbol" pitchFamily="34" charset="0"/>
                <a:ea typeface="Segoe UI Symbol" pitchFamily="34" charset="0"/>
                <a:cs typeface="Times New Roman" pitchFamily="18" charset="0"/>
              </a:rPr>
              <a:t>Kasama</a:t>
            </a:r>
            <a:r>
              <a:rPr lang="en-US" sz="3200" dirty="0">
                <a:latin typeface="Segoe UI Symbol" pitchFamily="34" charset="0"/>
                <a:ea typeface="Segoe UI Symbol" pitchFamily="34" charset="0"/>
                <a:cs typeface="Times New Roman" pitchFamily="18" charset="0"/>
              </a:rPr>
              <a:t> </a:t>
            </a:r>
            <a:r>
              <a:rPr lang="en-US" sz="3200" dirty="0" err="1">
                <a:latin typeface="Segoe UI Symbol" pitchFamily="34" charset="0"/>
                <a:ea typeface="Segoe UI Symbol" pitchFamily="34" charset="0"/>
                <a:cs typeface="Times New Roman" pitchFamily="18" charset="0"/>
              </a:rPr>
              <a:t>sa</a:t>
            </a:r>
            <a:r>
              <a:rPr lang="en-US" sz="3200" dirty="0">
                <a:latin typeface="Segoe UI Symbol" pitchFamily="34" charset="0"/>
                <a:ea typeface="Segoe UI Symbol" pitchFamily="34" charset="0"/>
                <a:cs typeface="Times New Roman" pitchFamily="18" charset="0"/>
              </a:rPr>
              <a:t> </a:t>
            </a:r>
            <a:r>
              <a:rPr lang="en-US" sz="3200" dirty="0" err="1">
                <a:latin typeface="Segoe UI Symbol" pitchFamily="34" charset="0"/>
                <a:ea typeface="Segoe UI Symbol" pitchFamily="34" charset="0"/>
                <a:cs typeface="Times New Roman" pitchFamily="18" charset="0"/>
              </a:rPr>
              <a:t>trabaho</a:t>
            </a:r>
            <a:r>
              <a:rPr lang="en-US" sz="3200" dirty="0">
                <a:latin typeface="Segoe UI Symbol" pitchFamily="34" charset="0"/>
                <a:ea typeface="Segoe UI Symbol" pitchFamily="34" charset="0"/>
                <a:cs typeface="Times New Roman" pitchFamily="18" charset="0"/>
              </a:rPr>
              <a:t> </a:t>
            </a:r>
            <a:r>
              <a:rPr lang="en-US" sz="3200" dirty="0" err="1">
                <a:latin typeface="Segoe UI Symbol" pitchFamily="34" charset="0"/>
                <a:ea typeface="Segoe UI Symbol" pitchFamily="34" charset="0"/>
                <a:cs typeface="Times New Roman" pitchFamily="18" charset="0"/>
              </a:rPr>
              <a:t>yan</a:t>
            </a:r>
            <a:r>
              <a:rPr lang="en-US" sz="3200" dirty="0">
                <a:latin typeface="Segoe UI Symbol" pitchFamily="34" charset="0"/>
                <a:ea typeface="Segoe UI Symbol" pitchFamily="34" charset="0"/>
                <a:cs typeface="Times New Roman" pitchFamily="18" charset="0"/>
              </a:rPr>
              <a:t>!’</a:t>
            </a:r>
          </a:p>
          <a:p>
            <a:pPr lvl="1" eaLnBrk="1" hangingPunct="1">
              <a:lnSpc>
                <a:spcPct val="90000"/>
              </a:lnSpc>
              <a:defRPr/>
            </a:pPr>
            <a:endParaRPr lang="en-US" sz="900" b="1" dirty="0">
              <a:cs typeface="Times New Roman" pitchFamily="18" charset="0"/>
            </a:endParaRPr>
          </a:p>
          <a:p>
            <a:pPr lvl="1" eaLnBrk="1" hangingPunct="1">
              <a:lnSpc>
                <a:spcPct val="90000"/>
              </a:lnSpc>
              <a:defRPr/>
            </a:pPr>
            <a:endParaRPr lang="en-US" sz="700" b="1" dirty="0">
              <a:cs typeface="Times New Roman" pitchFamily="18" charset="0"/>
            </a:endParaRPr>
          </a:p>
          <a:p>
            <a:pPr algn="ctr" eaLnBrk="1" hangingPunct="1">
              <a:lnSpc>
                <a:spcPct val="90000"/>
              </a:lnSpc>
              <a:buFont typeface="Wingdings" pitchFamily="2" charset="2"/>
              <a:buNone/>
              <a:defRPr/>
            </a:pPr>
            <a:r>
              <a:rPr lang="en-US" sz="3600" b="1" dirty="0">
                <a:solidFill>
                  <a:srgbClr val="008000"/>
                </a:solidFill>
                <a:cs typeface="Times New Roman" pitchFamily="18" charset="0"/>
              </a:rPr>
              <a:t>These are not real causes - - - </a:t>
            </a:r>
          </a:p>
          <a:p>
            <a:pPr algn="ctr" eaLnBrk="1" hangingPunct="1">
              <a:lnSpc>
                <a:spcPct val="90000"/>
              </a:lnSpc>
              <a:buFont typeface="Wingdings" pitchFamily="2" charset="2"/>
              <a:buNone/>
              <a:defRPr/>
            </a:pPr>
            <a:r>
              <a:rPr lang="en-US" sz="3600" b="1" dirty="0">
                <a:solidFill>
                  <a:srgbClr val="008000"/>
                </a:solidFill>
                <a:cs typeface="Times New Roman" pitchFamily="18" charset="0"/>
              </a:rPr>
              <a:t>only</a:t>
            </a:r>
            <a:r>
              <a:rPr lang="en-US" sz="3600" b="1" dirty="0">
                <a:solidFill>
                  <a:srgbClr val="FF0000"/>
                </a:solidFill>
                <a:cs typeface="Times New Roman" pitchFamily="18" charset="0"/>
              </a:rPr>
              <a:t> </a:t>
            </a:r>
            <a:r>
              <a:rPr lang="en-US" sz="3600" b="1" u="sng" dirty="0">
                <a:solidFill>
                  <a:srgbClr val="002060"/>
                </a:solidFill>
                <a:uFill>
                  <a:solidFill>
                    <a:srgbClr val="FFC000"/>
                  </a:solidFill>
                </a:uFill>
                <a:cs typeface="Times New Roman" pitchFamily="18" charset="0"/>
              </a:rPr>
              <a:t>EXCUSES</a:t>
            </a:r>
            <a:r>
              <a:rPr lang="en-US" sz="3600" b="1" dirty="0">
                <a:solidFill>
                  <a:srgbClr val="FF0000"/>
                </a:solidFill>
                <a:cs typeface="Times New Roman" pitchFamily="18" charset="0"/>
              </a:rPr>
              <a:t>!</a:t>
            </a:r>
            <a:endParaRPr lang="en-US" sz="3600" b="1" dirty="0">
              <a:solidFill>
                <a:srgbClr val="FF0000"/>
              </a:solidFill>
            </a:endParaRPr>
          </a:p>
        </p:txBody>
      </p:sp>
      <p:pic>
        <p:nvPicPr>
          <p:cNvPr id="17412" name="Picture 5" descr="C:\Users\tpidlaptop\Desktop\pictures\PersonFallingOffLadder.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739188" y="4572001"/>
            <a:ext cx="1928812" cy="166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02238750"/>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38243">
                                            <p:txEl>
                                              <p:pRg st="8" end="8"/>
                                            </p:txEl>
                                          </p:spTgt>
                                        </p:tgtEl>
                                        <p:attrNameLst>
                                          <p:attrName>style.visibility</p:attrName>
                                        </p:attrNameLst>
                                      </p:cBhvr>
                                      <p:to>
                                        <p:strVal val="visible"/>
                                      </p:to>
                                    </p:set>
                                    <p:anim calcmode="lin" valueType="num">
                                      <p:cBhvr additive="base">
                                        <p:cTn id="7" dur="1000" fill="hold"/>
                                        <p:tgtEl>
                                          <p:spTgt spid="138243">
                                            <p:txEl>
                                              <p:pRg st="8" end="8"/>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38243">
                                            <p:txEl>
                                              <p:pRg st="8" end="8"/>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8243">
                                            <p:txEl>
                                              <p:pRg st="9" end="9"/>
                                            </p:txEl>
                                          </p:spTgt>
                                        </p:tgtEl>
                                        <p:attrNameLst>
                                          <p:attrName>style.visibility</p:attrName>
                                        </p:attrNameLst>
                                      </p:cBhvr>
                                      <p:to>
                                        <p:strVal val="visible"/>
                                      </p:to>
                                    </p:set>
                                    <p:anim calcmode="lin" valueType="num">
                                      <p:cBhvr additive="base">
                                        <p:cTn id="11" dur="1000" fill="hold"/>
                                        <p:tgtEl>
                                          <p:spTgt spid="138243">
                                            <p:txEl>
                                              <p:pRg st="9" end="9"/>
                                            </p:txEl>
                                          </p:spTgt>
                                        </p:tgtEl>
                                        <p:attrNameLst>
                                          <p:attrName>ppt_x</p:attrName>
                                        </p:attrNameLst>
                                      </p:cBhvr>
                                      <p:tavLst>
                                        <p:tav tm="0">
                                          <p:val>
                                            <p:strVal val="0-#ppt_w/2"/>
                                          </p:val>
                                        </p:tav>
                                        <p:tav tm="100000">
                                          <p:val>
                                            <p:strVal val="#ppt_x"/>
                                          </p:val>
                                        </p:tav>
                                      </p:tavLst>
                                    </p:anim>
                                    <p:anim calcmode="lin" valueType="num">
                                      <p:cBhvr additive="base">
                                        <p:cTn id="12" dur="1000" fill="hold"/>
                                        <p:tgtEl>
                                          <p:spTgt spid="13824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4692" name="Picture 4" descr="limb"/>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095500" y="1643063"/>
            <a:ext cx="3500438" cy="4500562"/>
          </a:xfrm>
          <a:prstGeom prst="rect">
            <a:avLst/>
          </a:prstGeom>
          <a:noFill/>
          <a:ln w="9525">
            <a:solidFill>
              <a:srgbClr val="002060"/>
            </a:solidFill>
            <a:miter lim="800000"/>
            <a:headEnd/>
            <a:tailEnd/>
          </a:ln>
          <a:extLst>
            <a:ext uri="{909E8E84-426E-40DD-AFC4-6F175D3DCCD1}">
              <a14:hiddenFill xmlns:a14="http://schemas.microsoft.com/office/drawing/2010/main" xmlns="">
                <a:solidFill>
                  <a:srgbClr val="FFFFFF"/>
                </a:solidFill>
              </a14:hiddenFill>
            </a:ext>
          </a:extLst>
        </p:spPr>
      </p:pic>
      <p:sp>
        <p:nvSpPr>
          <p:cNvPr id="114693" name="WordArt 5"/>
          <p:cNvSpPr>
            <a:spLocks noChangeArrowheads="1" noChangeShapeType="1" noTextEdit="1"/>
          </p:cNvSpPr>
          <p:nvPr/>
        </p:nvSpPr>
        <p:spPr bwMode="auto">
          <a:xfrm>
            <a:off x="5881688" y="2428875"/>
            <a:ext cx="4572000" cy="833438"/>
          </a:xfrm>
          <a:prstGeom prst="rect">
            <a:avLst/>
          </a:prstGeom>
          <a:extLst>
            <a:ext uri="{91240B29-F687-4F45-9708-019B960494DF}">
              <a14:hiddenLine xmlns:a14="http://schemas.microsoft.com/office/drawing/2010/main" xmlns="" w="9525">
                <a:solidFill>
                  <a:srgbClr val="000000"/>
                </a:solidFill>
                <a:miter lim="800000"/>
                <a:headEnd/>
                <a:tailEnd/>
              </a14:hiddenLine>
            </a:ext>
          </a:extLst>
        </p:spPr>
        <p:txBody>
          <a:bodyPr wrap="none" fromWordArt="1">
            <a:prstTxWarp prst="textPlain">
              <a:avLst>
                <a:gd name="adj" fmla="val 50000"/>
              </a:avLst>
            </a:prstTxWarp>
          </a:bodyPr>
          <a:lstStyle/>
          <a:p>
            <a:pPr algn="r"/>
            <a:r>
              <a:rPr lang="en-PH" sz="3600" kern="10">
                <a:solidFill>
                  <a:srgbClr val="008000"/>
                </a:solidFill>
                <a:effectLst>
                  <a:outerShdw dist="35921" dir="2700000" algn="ctr" rotWithShape="0">
                    <a:srgbClr val="C0C0C0"/>
                  </a:outerShdw>
                </a:effectLst>
                <a:latin typeface="Calibri" panose="020F0502020204030204" pitchFamily="34" charset="0"/>
              </a:rPr>
              <a:t>Accidents are caused.</a:t>
            </a:r>
          </a:p>
        </p:txBody>
      </p:sp>
      <p:sp>
        <p:nvSpPr>
          <p:cNvPr id="114694" name="WordArt 6"/>
          <p:cNvSpPr>
            <a:spLocks noChangeArrowheads="1" noChangeShapeType="1" noTextEdit="1"/>
          </p:cNvSpPr>
          <p:nvPr/>
        </p:nvSpPr>
        <p:spPr bwMode="auto">
          <a:xfrm>
            <a:off x="5881688" y="3614738"/>
            <a:ext cx="4572000" cy="1433512"/>
          </a:xfrm>
          <a:prstGeom prst="rect">
            <a:avLst/>
          </a:prstGeom>
          <a:extLst>
            <a:ext uri="{91240B29-F687-4F45-9708-019B960494DF}">
              <a14:hiddenLine xmlns:a14="http://schemas.microsoft.com/office/drawing/2010/main" xmlns="" w="9525">
                <a:solidFill>
                  <a:srgbClr val="000000"/>
                </a:solidFill>
                <a:miter lim="800000"/>
                <a:headEnd/>
                <a:tailEnd/>
              </a14:hiddenLine>
            </a:ext>
          </a:extLst>
        </p:spPr>
        <p:txBody>
          <a:bodyPr wrap="none" fromWordArt="1">
            <a:prstTxWarp prst="textPlain">
              <a:avLst>
                <a:gd name="adj" fmla="val 50000"/>
              </a:avLst>
            </a:prstTxWarp>
          </a:bodyPr>
          <a:lstStyle/>
          <a:p>
            <a:pPr algn="r"/>
            <a:r>
              <a:rPr lang="en-PH" sz="3600" kern="10" spc="720">
                <a:solidFill>
                  <a:srgbClr val="0070C0"/>
                </a:solidFill>
                <a:effectLst>
                  <a:outerShdw dist="45791" dir="3378596" algn="ctr" rotWithShape="0">
                    <a:srgbClr val="4D4D4D"/>
                  </a:outerShdw>
                </a:effectLst>
                <a:latin typeface="Calibri" panose="020F0502020204030204" pitchFamily="34" charset="0"/>
              </a:rPr>
              <a:t>They don't </a:t>
            </a:r>
          </a:p>
          <a:p>
            <a:pPr algn="r"/>
            <a:r>
              <a:rPr lang="en-PH" sz="3600" kern="10" spc="720">
                <a:solidFill>
                  <a:srgbClr val="0070C0"/>
                </a:solidFill>
                <a:effectLst>
                  <a:outerShdw dist="45791" dir="3378596" algn="ctr" rotWithShape="0">
                    <a:srgbClr val="4D4D4D"/>
                  </a:outerShdw>
                </a:effectLst>
                <a:latin typeface="Calibri" panose="020F0502020204030204" pitchFamily="34" charset="0"/>
              </a:rPr>
              <a:t>just happen!</a:t>
            </a:r>
          </a:p>
        </p:txBody>
      </p:sp>
      <p:sp>
        <p:nvSpPr>
          <p:cNvPr id="18437" name="WordArt 7"/>
          <p:cNvSpPr>
            <a:spLocks noChangeArrowheads="1" noChangeShapeType="1" noTextEdit="1"/>
          </p:cNvSpPr>
          <p:nvPr/>
        </p:nvSpPr>
        <p:spPr bwMode="auto">
          <a:xfrm>
            <a:off x="9982200" y="6019800"/>
            <a:ext cx="228600" cy="304800"/>
          </a:xfrm>
          <a:prstGeom prst="rect">
            <a:avLst/>
          </a:prstGeom>
        </p:spPr>
        <p:txBody>
          <a:bodyPr wrap="none" fromWordArt="1">
            <a:prstTxWarp prst="textPlain">
              <a:avLst>
                <a:gd name="adj" fmla="val 50000"/>
              </a:avLst>
            </a:prstTxWarp>
          </a:bodyPr>
          <a:lstStyle/>
          <a:p>
            <a:pPr algn="ctr"/>
            <a:endParaRPr lang="en-PH" sz="3600" kern="10">
              <a:ln w="9525">
                <a:solidFill>
                  <a:srgbClr val="000000"/>
                </a:solidFill>
                <a:miter lim="800000"/>
                <a:headEnd/>
                <a:tailEnd/>
              </a:ln>
              <a:solidFill>
                <a:srgbClr val="339966"/>
              </a:solidFill>
              <a:latin typeface="Arial Black" panose="020B0A04020102020204" pitchFamily="34" charset="0"/>
            </a:endParaRPr>
          </a:p>
        </p:txBody>
      </p:sp>
    </p:spTree>
    <p:extLst>
      <p:ext uri="{BB962C8B-B14F-4D97-AF65-F5344CB8AC3E}">
        <p14:creationId xmlns:p14="http://schemas.microsoft.com/office/powerpoint/2010/main" xmlns="" val="109580453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114692"/>
                                        </p:tgtEl>
                                        <p:attrNameLst>
                                          <p:attrName>style.visibility</p:attrName>
                                        </p:attrNameLst>
                                      </p:cBhvr>
                                      <p:to>
                                        <p:strVal val="visible"/>
                                      </p:to>
                                    </p:set>
                                    <p:animEffect transition="in" filter="barn(outHorizontal)">
                                      <p:cBhvr>
                                        <p:cTn id="7" dur="500"/>
                                        <p:tgtEl>
                                          <p:spTgt spid="1146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114693"/>
                                        </p:tgtEl>
                                        <p:attrNameLst>
                                          <p:attrName>style.visibility</p:attrName>
                                        </p:attrNameLst>
                                      </p:cBhvr>
                                      <p:to>
                                        <p:strVal val="visible"/>
                                      </p:to>
                                    </p:set>
                                    <p:anim calcmode="lin" valueType="num">
                                      <p:cBhvr>
                                        <p:cTn id="12" dur="1000" fill="hold"/>
                                        <p:tgtEl>
                                          <p:spTgt spid="114693"/>
                                        </p:tgtEl>
                                        <p:attrNameLst>
                                          <p:attrName>ppt_w</p:attrName>
                                        </p:attrNameLst>
                                      </p:cBhvr>
                                      <p:tavLst>
                                        <p:tav tm="0">
                                          <p:val>
                                            <p:fltVal val="0"/>
                                          </p:val>
                                        </p:tav>
                                        <p:tav tm="100000">
                                          <p:val>
                                            <p:strVal val="#ppt_w"/>
                                          </p:val>
                                        </p:tav>
                                      </p:tavLst>
                                    </p:anim>
                                    <p:anim calcmode="lin" valueType="num">
                                      <p:cBhvr>
                                        <p:cTn id="13" dur="1000" fill="hold"/>
                                        <p:tgtEl>
                                          <p:spTgt spid="114693"/>
                                        </p:tgtEl>
                                        <p:attrNameLst>
                                          <p:attrName>ppt_h</p:attrName>
                                        </p:attrNameLst>
                                      </p:cBhvr>
                                      <p:tavLst>
                                        <p:tav tm="0">
                                          <p:val>
                                            <p:fltVal val="0"/>
                                          </p:val>
                                        </p:tav>
                                        <p:tav tm="100000">
                                          <p:val>
                                            <p:strVal val="#ppt_h"/>
                                          </p:val>
                                        </p:tav>
                                      </p:tavLst>
                                    </p:anim>
                                    <p:anim calcmode="lin" valueType="num">
                                      <p:cBhvr>
                                        <p:cTn id="14" dur="1000" fill="hold"/>
                                        <p:tgtEl>
                                          <p:spTgt spid="11469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1469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14694"/>
                                        </p:tgtEl>
                                        <p:attrNameLst>
                                          <p:attrName>style.visibility</p:attrName>
                                        </p:attrNameLst>
                                      </p:cBhvr>
                                      <p:to>
                                        <p:strVal val="visible"/>
                                      </p:to>
                                    </p:set>
                                    <p:animEffect transition="in" filter="dissolve">
                                      <p:cBhvr>
                                        <p:cTn id="20" dur="500"/>
                                        <p:tgtEl>
                                          <p:spTgt spid="114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animBg="1"/>
      <p:bldP spid="11469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Content Placeholder 5"/>
          <p:cNvSpPr>
            <a:spLocks noGrp="1"/>
          </p:cNvSpPr>
          <p:nvPr>
            <p:ph idx="1"/>
          </p:nvPr>
        </p:nvSpPr>
        <p:spPr>
          <a:xfrm>
            <a:off x="2238375" y="357189"/>
            <a:ext cx="7500938" cy="2143125"/>
          </a:xfrm>
        </p:spPr>
        <p:txBody>
          <a:bodyPr/>
          <a:lstStyle/>
          <a:p>
            <a:pPr indent="-3175" algn="ctr">
              <a:buNone/>
              <a:defRPr/>
            </a:pPr>
            <a:r>
              <a:rPr lang="en-US" sz="4000" b="1" dirty="0"/>
              <a:t>Can a </a:t>
            </a:r>
            <a:r>
              <a:rPr lang="en-US" sz="4000" b="1" dirty="0">
                <a:solidFill>
                  <a:srgbClr val="002060"/>
                </a:solidFill>
              </a:rPr>
              <a:t>workplace hazard </a:t>
            </a:r>
            <a:r>
              <a:rPr lang="en-US" sz="4000" b="1" dirty="0"/>
              <a:t>definitely lead to an </a:t>
            </a:r>
            <a:r>
              <a:rPr lang="en-US" sz="4000" b="1" u="sng" dirty="0">
                <a:uFill>
                  <a:solidFill>
                    <a:srgbClr val="FFC000"/>
                  </a:solidFill>
                </a:uFill>
              </a:rPr>
              <a:t>accident</a:t>
            </a:r>
            <a:r>
              <a:rPr lang="en-US" sz="4000" b="1" dirty="0">
                <a:uFill>
                  <a:solidFill>
                    <a:srgbClr val="FFC000"/>
                  </a:solidFill>
                </a:uFill>
              </a:rPr>
              <a:t> </a:t>
            </a:r>
            <a:r>
              <a:rPr lang="en-US" sz="4000" b="1" dirty="0"/>
              <a:t>or an </a:t>
            </a:r>
            <a:r>
              <a:rPr lang="en-US" sz="4000" b="1" u="sng" dirty="0">
                <a:uFill>
                  <a:solidFill>
                    <a:srgbClr val="FFC000"/>
                  </a:solidFill>
                </a:uFill>
              </a:rPr>
              <a:t>illness</a:t>
            </a:r>
            <a:r>
              <a:rPr lang="en-US" sz="4000" b="1" dirty="0"/>
              <a:t>?</a:t>
            </a:r>
            <a:endParaRPr lang="en-PH" sz="4000" b="1" dirty="0"/>
          </a:p>
        </p:txBody>
      </p:sp>
      <p:grpSp>
        <p:nvGrpSpPr>
          <p:cNvPr id="19459" name="Group 14"/>
          <p:cNvGrpSpPr>
            <a:grpSpLocks/>
          </p:cNvGrpSpPr>
          <p:nvPr/>
        </p:nvGrpSpPr>
        <p:grpSpPr bwMode="auto">
          <a:xfrm>
            <a:off x="3179763" y="2500314"/>
            <a:ext cx="5586412" cy="3286125"/>
            <a:chOff x="-3511586" y="0"/>
            <a:chExt cx="7684443" cy="4812792"/>
          </a:xfrm>
        </p:grpSpPr>
        <p:pic>
          <p:nvPicPr>
            <p:cNvPr id="19461" name="Picture 11" descr="artwork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511586" y="0"/>
              <a:ext cx="3700272" cy="4812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2" name="Picture 12" descr="artwork2.jpg"/>
            <p:cNvPicPr>
              <a:picLocks noChangeAspect="1"/>
            </p:cNvPicPr>
            <p:nvPr/>
          </p:nvPicPr>
          <p:blipFill>
            <a:blip r:embed="rId4">
              <a:extLst>
                <a:ext uri="{28A0092B-C50C-407E-A947-70E740481C1C}">
                  <a14:useLocalDpi xmlns:a14="http://schemas.microsoft.com/office/drawing/2010/main" xmlns="" val="0"/>
                </a:ext>
              </a:extLst>
            </a:blip>
            <a:srcRect l="20789" r="20374"/>
            <a:stretch>
              <a:fillRect/>
            </a:stretch>
          </p:blipFill>
          <p:spPr bwMode="auto">
            <a:xfrm>
              <a:off x="-58053" y="0"/>
              <a:ext cx="2177143" cy="4812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463" name="Picture 13" descr="artwork3.jpg"/>
            <p:cNvPicPr>
              <a:picLocks noChangeAspect="1"/>
            </p:cNvPicPr>
            <p:nvPr/>
          </p:nvPicPr>
          <p:blipFill>
            <a:blip r:embed="rId5">
              <a:extLst>
                <a:ext uri="{28A0092B-C50C-407E-A947-70E740481C1C}">
                  <a14:useLocalDpi xmlns:a14="http://schemas.microsoft.com/office/drawing/2010/main" xmlns="" val="0"/>
                </a:ext>
              </a:extLst>
            </a:blip>
            <a:srcRect l="17834" r="25877"/>
            <a:stretch>
              <a:fillRect/>
            </a:stretch>
          </p:blipFill>
          <p:spPr bwMode="auto">
            <a:xfrm>
              <a:off x="2090057" y="0"/>
              <a:ext cx="2082800" cy="4812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2" name="Text Box 10"/>
          <p:cNvSpPr txBox="1">
            <a:spLocks noChangeArrowheads="1"/>
          </p:cNvSpPr>
          <p:nvPr/>
        </p:nvSpPr>
        <p:spPr bwMode="auto">
          <a:xfrm>
            <a:off x="2667001" y="5786438"/>
            <a:ext cx="7019925" cy="5842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50000"/>
              </a:spcBef>
              <a:defRPr/>
            </a:pPr>
            <a:r>
              <a:rPr lang="en-US" sz="3200" b="1" dirty="0">
                <a:solidFill>
                  <a:srgbClr val="002060"/>
                </a:solidFill>
                <a:effectLst>
                  <a:outerShdw blurRad="38100" dist="38100" dir="2700000" algn="tl">
                    <a:srgbClr val="000000">
                      <a:alpha val="43137"/>
                    </a:srgbClr>
                  </a:outerShdw>
                </a:effectLst>
                <a:latin typeface="Calibri" pitchFamily="34" charset="0"/>
              </a:rPr>
              <a:t>Hazard + Exposure = Accident or Illness</a:t>
            </a:r>
          </a:p>
        </p:txBody>
      </p:sp>
    </p:spTree>
    <p:extLst>
      <p:ext uri="{BB962C8B-B14F-4D97-AF65-F5344CB8AC3E}">
        <p14:creationId xmlns:p14="http://schemas.microsoft.com/office/powerpoint/2010/main" xmlns="" val="986326189"/>
      </p:ext>
    </p:ext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3208339" y="533401"/>
            <a:ext cx="783907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algn="ctr" eaLnBrk="1" hangingPunct="1">
              <a:spcBef>
                <a:spcPct val="50000"/>
              </a:spcBef>
            </a:pPr>
            <a:r>
              <a:rPr lang="en-US">
                <a:latin typeface="Albertus Extra Bold" pitchFamily="34" charset="0"/>
              </a:rPr>
              <a:t>HAZARDS IDENTIFICATION, ASSESSMENT  AND CONTROL</a:t>
            </a:r>
            <a:r>
              <a:rPr lang="en-US" sz="1400">
                <a:latin typeface="Albertus Extra Bold" pitchFamily="34" charset="0"/>
              </a:rPr>
              <a:t> </a:t>
            </a:r>
          </a:p>
          <a:p>
            <a:pPr algn="ctr" eaLnBrk="1" hangingPunct="1">
              <a:spcBef>
                <a:spcPct val="50000"/>
              </a:spcBef>
            </a:pPr>
            <a:endParaRPr lang="en-US" sz="1200">
              <a:latin typeface="Arial" panose="020B0604020202020204" pitchFamily="34" charset="0"/>
            </a:endParaRPr>
          </a:p>
        </p:txBody>
      </p:sp>
      <p:sp>
        <p:nvSpPr>
          <p:cNvPr id="2052" name="Rectangle 4"/>
          <p:cNvSpPr>
            <a:spLocks noGrp="1" noChangeArrowheads="1"/>
          </p:cNvSpPr>
          <p:nvPr>
            <p:ph type="body" idx="1"/>
          </p:nvPr>
        </p:nvSpPr>
        <p:spPr>
          <a:xfrm>
            <a:off x="3867151" y="1828800"/>
            <a:ext cx="6602412" cy="1143000"/>
          </a:xfrm>
        </p:spPr>
        <p:txBody>
          <a:bodyPr/>
          <a:lstStyle/>
          <a:p>
            <a:pPr eaLnBrk="1" hangingPunct="1">
              <a:buFontTx/>
              <a:buNone/>
            </a:pPr>
            <a:endParaRPr lang="en-US" smtClean="0">
              <a:latin typeface="Albertus Medium" pitchFamily="34" charset="0"/>
            </a:endParaRPr>
          </a:p>
          <a:p>
            <a:pPr eaLnBrk="1" hangingPunct="1">
              <a:buFontTx/>
              <a:buNone/>
            </a:pPr>
            <a:r>
              <a:rPr lang="en-US" sz="2000">
                <a:latin typeface="Albertus Medium" pitchFamily="34" charset="0"/>
              </a:rPr>
              <a:t>      </a:t>
            </a:r>
          </a:p>
        </p:txBody>
      </p:sp>
      <p:sp>
        <p:nvSpPr>
          <p:cNvPr id="2053" name="Text Box 5"/>
          <p:cNvSpPr txBox="1">
            <a:spLocks noChangeArrowheads="1"/>
          </p:cNvSpPr>
          <p:nvPr/>
        </p:nvSpPr>
        <p:spPr bwMode="auto">
          <a:xfrm>
            <a:off x="3290889" y="3962401"/>
            <a:ext cx="684847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eaLnBrk="1" hangingPunct="1">
              <a:spcBef>
                <a:spcPct val="50000"/>
              </a:spcBef>
            </a:pPr>
            <a:r>
              <a:rPr lang="en-US" sz="2000">
                <a:latin typeface="Albertus Medium" pitchFamily="34" charset="0"/>
              </a:rPr>
              <a:t> </a:t>
            </a:r>
          </a:p>
        </p:txBody>
      </p:sp>
      <p:sp>
        <p:nvSpPr>
          <p:cNvPr id="2054" name="Text Box 6"/>
          <p:cNvSpPr txBox="1">
            <a:spLocks noChangeArrowheads="1"/>
          </p:cNvSpPr>
          <p:nvPr/>
        </p:nvSpPr>
        <p:spPr bwMode="auto">
          <a:xfrm>
            <a:off x="3867151" y="4800601"/>
            <a:ext cx="6519862"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sz="2400" b="1">
                <a:solidFill>
                  <a:schemeClr val="tx1"/>
                </a:solidFill>
                <a:latin typeface="Times New Roman" panose="02020603050405020304" pitchFamily="18" charset="0"/>
              </a:defRPr>
            </a:lvl1pPr>
            <a:lvl2pPr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lvl="1" eaLnBrk="1" hangingPunct="1">
              <a:spcBef>
                <a:spcPct val="50000"/>
              </a:spcBef>
            </a:pPr>
            <a:r>
              <a:rPr lang="en-US" sz="2000" b="0">
                <a:latin typeface="Albertus Medium" pitchFamily="34" charset="0"/>
              </a:rPr>
              <a:t> </a:t>
            </a:r>
            <a:r>
              <a:rPr lang="en-US" sz="1600">
                <a:latin typeface="Albertus Medium" pitchFamily="34" charset="0"/>
              </a:rPr>
              <a:t> </a:t>
            </a:r>
          </a:p>
        </p:txBody>
      </p:sp>
      <p:graphicFrame>
        <p:nvGraphicFramePr>
          <p:cNvPr id="2055" name="Object 7">
            <a:hlinkClick r:id="" action="ppaction://ole?verb=0"/>
          </p:cNvPr>
          <p:cNvGraphicFramePr>
            <a:graphicFrameLocks/>
          </p:cNvGraphicFramePr>
          <p:nvPr/>
        </p:nvGraphicFramePr>
        <p:xfrm>
          <a:off x="3489326" y="1885950"/>
          <a:ext cx="6864350" cy="4667250"/>
        </p:xfrm>
        <a:graphic>
          <a:graphicData uri="http://schemas.openxmlformats.org/presentationml/2006/ole">
            <p:oleObj spid="_x0000_s1038" name="Clip" r:id="rId4" imgW="8101013" imgH="5508625" progId="">
              <p:embed/>
            </p:oleObj>
          </a:graphicData>
        </a:graphic>
      </p:graphicFrame>
    </p:spTree>
    <p:extLst>
      <p:ext uri="{BB962C8B-B14F-4D97-AF65-F5344CB8AC3E}">
        <p14:creationId xmlns:p14="http://schemas.microsoft.com/office/powerpoint/2010/main" xmlns="" val="33540232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5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5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54">
                                            <p:txEl>
                                              <p:pRg st="0" end="0"/>
                                            </p:txEl>
                                          </p:spTgt>
                                        </p:tgtEl>
                                        <p:attrNameLst>
                                          <p:attrName>style.visibility</p:attrName>
                                        </p:attrNameLst>
                                      </p:cBhvr>
                                      <p:to>
                                        <p:strVal val="visible"/>
                                      </p:to>
                                    </p:set>
                                    <p:animEffect transition="in" filter="wipe(left)">
                                      <p:cBhvr>
                                        <p:cTn id="15" dur="500"/>
                                        <p:tgtEl>
                                          <p:spTgt spid="2054">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499"/>
                                          </p:stCondLst>
                                        </p:cTn>
                                        <p:tgtEl>
                                          <p:spTgt spid="205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50">
                                            <p:txEl>
                                              <p:pRg st="0" end="0"/>
                                            </p:txEl>
                                          </p:spTgt>
                                        </p:tgtEl>
                                        <p:attrNameLst>
                                          <p:attrName>style.visibility</p:attrName>
                                        </p:attrNameLst>
                                      </p:cBhvr>
                                      <p:to>
                                        <p:strVal val="visible"/>
                                      </p:to>
                                    </p:set>
                                    <p:animEffect transition="in" filter="wipe(left)">
                                      <p:cBhvr>
                                        <p:cTn id="24" dur="500"/>
                                        <p:tgtEl>
                                          <p:spTgt spid="20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uild="p" autoUpdateAnimBg="0"/>
      <p:bldP spid="2052" grpId="0" build="p" autoUpdateAnimBg="0"/>
      <p:bldP spid="2053" grpId="0" build="p" autoUpdateAnimBg="0"/>
      <p:bldP spid="2054"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en-US" smtClean="0"/>
          </a:p>
        </p:txBody>
      </p:sp>
      <p:pic>
        <p:nvPicPr>
          <p:cNvPr id="10243" name="Picture 7" descr="C:\Gerry\gsh\weld-8.bmp"/>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144589" y="0"/>
            <a:ext cx="9902825" cy="6629400"/>
          </a:xfrm>
          <a:noFill/>
        </p:spPr>
      </p:pic>
    </p:spTree>
    <p:extLst>
      <p:ext uri="{BB962C8B-B14F-4D97-AF65-F5344CB8AC3E}">
        <p14:creationId xmlns:p14="http://schemas.microsoft.com/office/powerpoint/2010/main" xmlns="" val="31803378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2052638" y="1724025"/>
            <a:ext cx="18288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sz="3600" b="1">
                <a:solidFill>
                  <a:srgbClr val="002060"/>
                </a:solidFill>
                <a:latin typeface="Calibri" panose="020F0502020204030204" pitchFamily="34" charset="0"/>
              </a:rPr>
              <a:t>Safety Hazards</a:t>
            </a:r>
          </a:p>
        </p:txBody>
      </p:sp>
      <p:sp>
        <p:nvSpPr>
          <p:cNvPr id="139270" name="Text Box 6"/>
          <p:cNvSpPr txBox="1">
            <a:spLocks noChangeArrowheads="1"/>
          </p:cNvSpPr>
          <p:nvPr/>
        </p:nvSpPr>
        <p:spPr bwMode="auto">
          <a:xfrm>
            <a:off x="3986218" y="1714489"/>
            <a:ext cx="2895600" cy="1200329"/>
          </a:xfrm>
          <a:prstGeom prst="rect">
            <a:avLst/>
          </a:prstGeom>
          <a:noFill/>
          <a:ln w="9525">
            <a:noFill/>
            <a:miter lim="800000"/>
            <a:headEnd/>
            <a:tailEnd/>
          </a:ln>
        </p:spPr>
        <p:txBody>
          <a:bodyPr>
            <a:spAutoFit/>
          </a:bodyPr>
          <a:lstStyle/>
          <a:p>
            <a:pPr algn="ctr">
              <a:spcBef>
                <a:spcPct val="50000"/>
              </a:spcBef>
              <a:defRPr/>
            </a:pPr>
            <a:r>
              <a:rPr lang="en-US" sz="3600" b="1" dirty="0">
                <a:ln w="18000">
                  <a:solidFill>
                    <a:schemeClr val="accent2">
                      <a:satMod val="140000"/>
                    </a:schemeClr>
                  </a:solidFill>
                  <a:prstDash val="solid"/>
                  <a:miter lim="800000"/>
                </a:ln>
                <a:solidFill>
                  <a:schemeClr val="accent1"/>
                </a:solidFill>
                <a:effectLst>
                  <a:outerShdw blurRad="25500" dist="23000" dir="7020000" algn="tl">
                    <a:srgbClr val="000000">
                      <a:alpha val="50000"/>
                    </a:srgbClr>
                  </a:outerShdw>
                </a:effectLst>
                <a:latin typeface="Calibri" pitchFamily="34" charset="0"/>
              </a:rPr>
              <a:t>Accident / Injuries</a:t>
            </a:r>
          </a:p>
        </p:txBody>
      </p:sp>
      <p:sp>
        <p:nvSpPr>
          <p:cNvPr id="20484" name="Text Box 8"/>
          <p:cNvSpPr txBox="1">
            <a:spLocks noChangeArrowheads="1"/>
          </p:cNvSpPr>
          <p:nvPr/>
        </p:nvSpPr>
        <p:spPr bwMode="auto">
          <a:xfrm>
            <a:off x="6967538" y="1971676"/>
            <a:ext cx="3200400" cy="646113"/>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sz="3600" b="1">
                <a:latin typeface="Calibri" panose="020F0502020204030204" pitchFamily="34" charset="0"/>
              </a:rPr>
              <a:t>Direct Contact</a:t>
            </a:r>
          </a:p>
        </p:txBody>
      </p:sp>
      <p:sp>
        <p:nvSpPr>
          <p:cNvPr id="20485" name="Text Box 9"/>
          <p:cNvSpPr txBox="1">
            <a:spLocks noChangeArrowheads="1"/>
          </p:cNvSpPr>
          <p:nvPr/>
        </p:nvSpPr>
        <p:spPr bwMode="auto">
          <a:xfrm>
            <a:off x="2128838" y="3729038"/>
            <a:ext cx="17526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sz="3600" b="1">
                <a:solidFill>
                  <a:srgbClr val="002060"/>
                </a:solidFill>
                <a:latin typeface="Calibri" panose="020F0502020204030204" pitchFamily="34" charset="0"/>
              </a:rPr>
              <a:t>Health Hazards</a:t>
            </a:r>
          </a:p>
        </p:txBody>
      </p:sp>
      <p:sp>
        <p:nvSpPr>
          <p:cNvPr id="139275" name="Text Box 11"/>
          <p:cNvSpPr txBox="1">
            <a:spLocks noChangeArrowheads="1"/>
          </p:cNvSpPr>
          <p:nvPr/>
        </p:nvSpPr>
        <p:spPr bwMode="auto">
          <a:xfrm>
            <a:off x="3748094" y="3728870"/>
            <a:ext cx="3276600" cy="1200329"/>
          </a:xfrm>
          <a:prstGeom prst="rect">
            <a:avLst/>
          </a:prstGeom>
          <a:noFill/>
          <a:ln w="9525">
            <a:noFill/>
            <a:miter lim="800000"/>
            <a:headEnd/>
            <a:tailEnd/>
          </a:ln>
        </p:spPr>
        <p:txBody>
          <a:bodyPr>
            <a:spAutoFit/>
          </a:bodyPr>
          <a:lstStyle/>
          <a:p>
            <a:pPr algn="ctr">
              <a:spcBef>
                <a:spcPct val="50000"/>
              </a:spcBef>
              <a:defRPr/>
            </a:pPr>
            <a:r>
              <a:rPr lang="en-US" sz="3600" b="1" dirty="0">
                <a:ln w="18000">
                  <a:solidFill>
                    <a:schemeClr val="accent2">
                      <a:satMod val="140000"/>
                    </a:schemeClr>
                  </a:solidFill>
                  <a:prstDash val="solid"/>
                  <a:miter lim="800000"/>
                </a:ln>
                <a:solidFill>
                  <a:srgbClr val="00B0F0"/>
                </a:solidFill>
                <a:effectLst>
                  <a:outerShdw blurRad="25500" dist="23000" dir="7020000" algn="tl">
                    <a:srgbClr val="000000">
                      <a:alpha val="50000"/>
                    </a:srgbClr>
                  </a:outerShdw>
                </a:effectLst>
                <a:latin typeface="Calibri" pitchFamily="34" charset="0"/>
              </a:rPr>
              <a:t>Diseases / Illnesses</a:t>
            </a:r>
          </a:p>
        </p:txBody>
      </p:sp>
      <p:sp>
        <p:nvSpPr>
          <p:cNvPr id="139277" name="Text Box 13"/>
          <p:cNvSpPr txBox="1">
            <a:spLocks noChangeArrowheads="1"/>
          </p:cNvSpPr>
          <p:nvPr/>
        </p:nvSpPr>
        <p:spPr bwMode="auto">
          <a:xfrm>
            <a:off x="7377113" y="3887788"/>
            <a:ext cx="2362200" cy="646112"/>
          </a:xfrm>
          <a:prstGeom prst="rect">
            <a:avLst/>
          </a:prstGeom>
          <a:solidFill>
            <a:schemeClr val="accent1">
              <a:lumMod val="20000"/>
              <a:lumOff val="80000"/>
            </a:schemeClr>
          </a:solidFill>
          <a:ln w="9525">
            <a:noFill/>
            <a:miter lim="800000"/>
            <a:headEnd/>
            <a:tailEnd/>
          </a:ln>
        </p:spPr>
        <p:txBody>
          <a:bodyPr>
            <a:spAutoFit/>
          </a:bodyPr>
          <a:lstStyle/>
          <a:p>
            <a:pPr algn="ctr">
              <a:spcBef>
                <a:spcPct val="50000"/>
              </a:spcBef>
              <a:defRPr/>
            </a:pPr>
            <a:r>
              <a:rPr lang="en-US" sz="3600" b="1" dirty="0">
                <a:latin typeface="Calibri" pitchFamily="34" charset="0"/>
              </a:rPr>
              <a:t>Exposure</a:t>
            </a:r>
          </a:p>
        </p:txBody>
      </p:sp>
      <p:sp>
        <p:nvSpPr>
          <p:cNvPr id="14" name="Chevron 13"/>
          <p:cNvSpPr/>
          <p:nvPr/>
        </p:nvSpPr>
        <p:spPr>
          <a:xfrm>
            <a:off x="3881439" y="2185989"/>
            <a:ext cx="428625" cy="35718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latin typeface="Calibri" pitchFamily="34" charset="0"/>
            </a:endParaRPr>
          </a:p>
        </p:txBody>
      </p:sp>
      <p:sp>
        <p:nvSpPr>
          <p:cNvPr id="15" name="Chevron 14"/>
          <p:cNvSpPr/>
          <p:nvPr/>
        </p:nvSpPr>
        <p:spPr>
          <a:xfrm>
            <a:off x="3881439" y="4105275"/>
            <a:ext cx="428625" cy="357188"/>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latin typeface="Calibri" pitchFamily="34" charset="0"/>
            </a:endParaRPr>
          </a:p>
        </p:txBody>
      </p:sp>
    </p:spTree>
    <p:extLst>
      <p:ext uri="{BB962C8B-B14F-4D97-AF65-F5344CB8AC3E}">
        <p14:creationId xmlns:p14="http://schemas.microsoft.com/office/powerpoint/2010/main" xmlns="" val="2317485392"/>
      </p:ext>
    </p:extLst>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630489" y="1143000"/>
            <a:ext cx="8416925" cy="457200"/>
          </a:xfrm>
        </p:spPr>
        <p:txBody>
          <a:bodyPr>
            <a:normAutofit fontScale="90000"/>
          </a:bodyPr>
          <a:lstStyle/>
          <a:p>
            <a:pPr eaLnBrk="1" hangingPunct="1"/>
            <a:r>
              <a:rPr lang="en-US" sz="2400" b="1">
                <a:latin typeface="Albertus Extra Bold" pitchFamily="34" charset="0"/>
              </a:rPr>
              <a:t>HAZARDS</a:t>
            </a:r>
            <a:r>
              <a:rPr lang="en-US" b="1" smtClean="0">
                <a:latin typeface="Albertus Extra Bold" pitchFamily="34" charset="0"/>
              </a:rPr>
              <a:t/>
            </a:r>
            <a:br>
              <a:rPr lang="en-US" b="1" smtClean="0">
                <a:latin typeface="Albertus Extra Bold" pitchFamily="34" charset="0"/>
              </a:rPr>
            </a:br>
            <a:endParaRPr lang="en-US" b="1" smtClean="0">
              <a:latin typeface="Albertus Extra Bold" pitchFamily="34" charset="0"/>
            </a:endParaRPr>
          </a:p>
        </p:txBody>
      </p:sp>
      <p:sp>
        <p:nvSpPr>
          <p:cNvPr id="29699" name="Rectangle 3"/>
          <p:cNvSpPr>
            <a:spLocks noGrp="1" noChangeArrowheads="1"/>
          </p:cNvSpPr>
          <p:nvPr>
            <p:ph type="body" idx="1"/>
          </p:nvPr>
        </p:nvSpPr>
        <p:spPr>
          <a:xfrm>
            <a:off x="3455989" y="2057400"/>
            <a:ext cx="6765925" cy="1524000"/>
          </a:xfrm>
        </p:spPr>
        <p:txBody>
          <a:bodyPr/>
          <a:lstStyle/>
          <a:p>
            <a:pPr eaLnBrk="1" hangingPunct="1">
              <a:buFontTx/>
              <a:buNone/>
            </a:pPr>
            <a:r>
              <a:rPr lang="en-US" sz="2000">
                <a:latin typeface="Albertus Medium" pitchFamily="34" charset="0"/>
              </a:rPr>
              <a:t>    </a:t>
            </a:r>
            <a:r>
              <a:rPr lang="en-US" sz="2000" b="1">
                <a:solidFill>
                  <a:srgbClr val="0000FF"/>
                </a:solidFill>
                <a:latin typeface="Albertus Medium" pitchFamily="34" charset="0"/>
              </a:rPr>
              <a:t>Any existing or potential condition in the workplace that, by itself or interacting with other variables, can result in death, injuries, property damage and other losses.</a:t>
            </a:r>
            <a:endParaRPr lang="en-US" b="1" smtClean="0">
              <a:solidFill>
                <a:srgbClr val="0000FF"/>
              </a:solidFill>
              <a:latin typeface="Albertus Extra Bold" pitchFamily="34" charset="0"/>
            </a:endParaRPr>
          </a:p>
          <a:p>
            <a:pPr eaLnBrk="1" hangingPunct="1"/>
            <a:endParaRPr lang="en-US" b="1" smtClean="0">
              <a:solidFill>
                <a:srgbClr val="0000FF"/>
              </a:solidFill>
            </a:endParaRPr>
          </a:p>
        </p:txBody>
      </p:sp>
      <p:sp>
        <p:nvSpPr>
          <p:cNvPr id="29700" name="Text Box 4"/>
          <p:cNvSpPr txBox="1">
            <a:spLocks noChangeArrowheads="1"/>
          </p:cNvSpPr>
          <p:nvPr/>
        </p:nvSpPr>
        <p:spPr bwMode="auto">
          <a:xfrm>
            <a:off x="3455989" y="3733800"/>
            <a:ext cx="7096125"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eaLnBrk="1" hangingPunct="1">
              <a:spcBef>
                <a:spcPct val="50000"/>
              </a:spcBef>
            </a:pPr>
            <a:r>
              <a:rPr lang="en-US" sz="2000">
                <a:latin typeface="Albertus Medium" pitchFamily="34" charset="0"/>
              </a:rPr>
              <a:t>Hazards are grouped into two broad categories, namely:</a:t>
            </a:r>
          </a:p>
          <a:p>
            <a:pPr eaLnBrk="1" hangingPunct="1">
              <a:spcBef>
                <a:spcPct val="50000"/>
              </a:spcBef>
            </a:pPr>
            <a:endParaRPr lang="en-US"/>
          </a:p>
        </p:txBody>
      </p:sp>
      <p:sp>
        <p:nvSpPr>
          <p:cNvPr id="29701" name="Text Box 5"/>
          <p:cNvSpPr txBox="1">
            <a:spLocks noChangeArrowheads="1"/>
          </p:cNvSpPr>
          <p:nvPr/>
        </p:nvSpPr>
        <p:spPr bwMode="auto">
          <a:xfrm>
            <a:off x="3784602" y="4648201"/>
            <a:ext cx="5545137" cy="862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eaLnBrk="0" hangingPunct="0">
              <a:defRPr sz="2400" b="1">
                <a:solidFill>
                  <a:schemeClr val="tx1"/>
                </a:solidFill>
                <a:latin typeface="Times New Roman" panose="02020603050405020304" pitchFamily="18" charset="0"/>
              </a:defRPr>
            </a:lvl1pPr>
            <a:lvl2pPr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lvl="1" eaLnBrk="1" hangingPunct="1">
              <a:spcBef>
                <a:spcPct val="50000"/>
              </a:spcBef>
            </a:pPr>
            <a:r>
              <a:rPr lang="en-US" sz="2000" b="0">
                <a:solidFill>
                  <a:srgbClr val="0000FF"/>
                </a:solidFill>
                <a:latin typeface="Albertus Medium" pitchFamily="34" charset="0"/>
              </a:rPr>
              <a:t>a)</a:t>
            </a:r>
            <a:r>
              <a:rPr lang="en-US" sz="1600">
                <a:solidFill>
                  <a:srgbClr val="0000FF"/>
                </a:solidFill>
                <a:latin typeface="Albertus Medium" pitchFamily="34" charset="0"/>
              </a:rPr>
              <a:t> </a:t>
            </a:r>
            <a:r>
              <a:rPr lang="en-US" sz="2000" b="0">
                <a:solidFill>
                  <a:srgbClr val="0000FF"/>
                </a:solidFill>
                <a:latin typeface="Albertus Medium" pitchFamily="34" charset="0"/>
              </a:rPr>
              <a:t>Those dealing with safety and injuries.</a:t>
            </a:r>
          </a:p>
          <a:p>
            <a:pPr lvl="1" eaLnBrk="1" hangingPunct="1">
              <a:spcBef>
                <a:spcPct val="50000"/>
              </a:spcBef>
            </a:pPr>
            <a:r>
              <a:rPr lang="en-US" sz="2000" b="0">
                <a:solidFill>
                  <a:srgbClr val="0000FF"/>
                </a:solidFill>
                <a:latin typeface="Albertus Medium" pitchFamily="34" charset="0"/>
              </a:rPr>
              <a:t>b)  Those dealing with health and illnesses.</a:t>
            </a:r>
          </a:p>
        </p:txBody>
      </p:sp>
    </p:spTree>
    <p:extLst>
      <p:ext uri="{BB962C8B-B14F-4D97-AF65-F5344CB8AC3E}">
        <p14:creationId xmlns:p14="http://schemas.microsoft.com/office/powerpoint/2010/main" xmlns="" val="3242341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left)">
                                      <p:cBhvr>
                                        <p:cTn id="7" dur="500"/>
                                        <p:tgtEl>
                                          <p:spTgt spid="296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Effect transition="in" filter="wipe(left)">
                                      <p:cBhvr>
                                        <p:cTn id="12" dur="500"/>
                                        <p:tgtEl>
                                          <p:spTgt spid="2969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700">
                                            <p:txEl>
                                              <p:pRg st="0" end="0"/>
                                            </p:txEl>
                                          </p:spTgt>
                                        </p:tgtEl>
                                        <p:attrNameLst>
                                          <p:attrName>style.visibility</p:attrName>
                                        </p:attrNameLst>
                                      </p:cBhvr>
                                      <p:to>
                                        <p:strVal val="visible"/>
                                      </p:to>
                                    </p:set>
                                    <p:animEffect transition="in" filter="wipe(left)">
                                      <p:cBhvr>
                                        <p:cTn id="17" dur="500"/>
                                        <p:tgtEl>
                                          <p:spTgt spid="2970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29701">
                                            <p:txEl>
                                              <p:pRg st="0" end="0"/>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499"/>
                                          </p:stCondLst>
                                        </p:cTn>
                                        <p:tgtEl>
                                          <p:spTgt spid="2970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autoUpdateAnimBg="0"/>
      <p:bldP spid="29699" grpId="0" build="p" autoUpdateAnimBg="0"/>
      <p:bldP spid="29700" grpId="0" build="p" autoUpdateAnimBg="0"/>
      <p:bldP spid="29701"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2292" name="Text Box 5"/>
          <p:cNvSpPr>
            <a:spLocks noGrp="1" noChangeArrowheads="1"/>
          </p:cNvSpPr>
          <p:nvPr>
            <p:ph type="title"/>
          </p:nvPr>
        </p:nvSpPr>
        <p:spPr>
          <a:xfrm>
            <a:off x="1981200" y="274638"/>
            <a:ext cx="8229600" cy="868362"/>
          </a:xfrm>
        </p:spPr>
        <p:txBody>
          <a:bodyPr vert="horz" lIns="90488" tIns="44450" rIns="90488" bIns="44450" rtlCol="0" anchor="ctr">
            <a:normAutofit/>
          </a:bodyPr>
          <a:lstStyle/>
          <a:p>
            <a:pPr eaLnBrk="1" hangingPunct="1">
              <a:defRPr/>
            </a:pPr>
            <a:r>
              <a:rPr lang="en-US" b="1" dirty="0">
                <a:solidFill>
                  <a:schemeClr val="tx1"/>
                </a:solidFill>
                <a:effectLst>
                  <a:outerShdw blurRad="38100" dist="38100" dir="2700000" algn="tl">
                    <a:srgbClr val="000000">
                      <a:alpha val="43137"/>
                    </a:srgbClr>
                  </a:outerShdw>
                </a:effectLst>
              </a:rPr>
              <a:t>Session Objectives:</a:t>
            </a:r>
          </a:p>
        </p:txBody>
      </p:sp>
      <p:sp>
        <p:nvSpPr>
          <p:cNvPr id="45060" name="Rectangle 4"/>
          <p:cNvSpPr>
            <a:spLocks noGrp="1" noChangeArrowheads="1"/>
          </p:cNvSpPr>
          <p:nvPr>
            <p:ph idx="1"/>
          </p:nvPr>
        </p:nvSpPr>
        <p:spPr>
          <a:xfrm>
            <a:off x="2024063" y="1357314"/>
            <a:ext cx="8424862" cy="4924425"/>
          </a:xfrm>
        </p:spPr>
        <p:txBody>
          <a:bodyPr vert="horz" lIns="90488" tIns="44450" rIns="90488" bIns="44450" rtlCol="0">
            <a:normAutofit/>
          </a:bodyPr>
          <a:lstStyle/>
          <a:p>
            <a:pPr marL="0" indent="0">
              <a:lnSpc>
                <a:spcPts val="3400"/>
              </a:lnSpc>
              <a:buNone/>
            </a:pPr>
            <a:r>
              <a:rPr lang="en-US" b="1" smtClean="0"/>
              <a:t>At the end of the session, the participants will be able to:</a:t>
            </a:r>
          </a:p>
          <a:p>
            <a:pPr marL="625475" lvl="1" indent="-511175">
              <a:lnSpc>
                <a:spcPts val="3400"/>
              </a:lnSpc>
              <a:spcBef>
                <a:spcPct val="50000"/>
              </a:spcBef>
              <a:buClr>
                <a:srgbClr val="FFC000"/>
              </a:buClr>
              <a:buFont typeface="Wingdings" panose="05000000000000000000" pitchFamily="2" charset="2"/>
              <a:buChar char="§"/>
            </a:pPr>
            <a:r>
              <a:rPr lang="en-US" sz="3200" b="1"/>
              <a:t>Define </a:t>
            </a:r>
            <a:r>
              <a:rPr lang="en-US" sz="3200" b="1">
                <a:solidFill>
                  <a:srgbClr val="003399"/>
                </a:solidFill>
              </a:rPr>
              <a:t>work accidents</a:t>
            </a:r>
            <a:r>
              <a:rPr lang="en-US" sz="3200" b="1"/>
              <a:t>;</a:t>
            </a:r>
          </a:p>
          <a:p>
            <a:pPr marL="625475" lvl="1" indent="-511175">
              <a:lnSpc>
                <a:spcPts val="3400"/>
              </a:lnSpc>
              <a:spcBef>
                <a:spcPct val="50000"/>
              </a:spcBef>
              <a:buClr>
                <a:srgbClr val="FFC000"/>
              </a:buClr>
              <a:buFont typeface="Wingdings" panose="05000000000000000000" pitchFamily="2" charset="2"/>
              <a:buChar char="§"/>
            </a:pPr>
            <a:endParaRPr lang="en-US" sz="1200" b="1"/>
          </a:p>
          <a:p>
            <a:pPr marL="625475" lvl="1" indent="-511175">
              <a:lnSpc>
                <a:spcPts val="3400"/>
              </a:lnSpc>
              <a:spcBef>
                <a:spcPct val="0"/>
              </a:spcBef>
              <a:buClr>
                <a:srgbClr val="FFC000"/>
              </a:buClr>
              <a:buFont typeface="Wingdings" panose="05000000000000000000" pitchFamily="2" charset="2"/>
              <a:buChar char="§"/>
            </a:pPr>
            <a:r>
              <a:rPr lang="en-US" sz="3200" b="1"/>
              <a:t>Discuss the </a:t>
            </a:r>
            <a:r>
              <a:rPr lang="en-US" sz="3200" b="1">
                <a:solidFill>
                  <a:srgbClr val="333399"/>
                </a:solidFill>
              </a:rPr>
              <a:t>accident theory </a:t>
            </a:r>
            <a:r>
              <a:rPr lang="en-US" sz="3200" b="1"/>
              <a:t>and the  different </a:t>
            </a:r>
            <a:r>
              <a:rPr lang="en-US" sz="3200" b="1">
                <a:solidFill>
                  <a:srgbClr val="333399"/>
                </a:solidFill>
              </a:rPr>
              <a:t>effects </a:t>
            </a:r>
            <a:r>
              <a:rPr lang="en-US" sz="3200" b="1"/>
              <a:t>of work accidents;</a:t>
            </a:r>
          </a:p>
          <a:p>
            <a:pPr marL="625475" lvl="1" indent="-511175">
              <a:lnSpc>
                <a:spcPts val="3400"/>
              </a:lnSpc>
              <a:spcBef>
                <a:spcPct val="0"/>
              </a:spcBef>
              <a:buClr>
                <a:srgbClr val="FFC000"/>
              </a:buClr>
              <a:buFont typeface="Wingdings" panose="05000000000000000000" pitchFamily="2" charset="2"/>
              <a:buChar char="§"/>
            </a:pPr>
            <a:endParaRPr lang="en-US" sz="3200" b="1"/>
          </a:p>
          <a:p>
            <a:pPr marL="625475" lvl="1" indent="-511175">
              <a:lnSpc>
                <a:spcPts val="3400"/>
              </a:lnSpc>
              <a:spcBef>
                <a:spcPct val="0"/>
              </a:spcBef>
              <a:buClr>
                <a:srgbClr val="FFC000"/>
              </a:buClr>
              <a:buFont typeface="Wingdings" panose="05000000000000000000" pitchFamily="2" charset="2"/>
              <a:buChar char="§"/>
            </a:pPr>
            <a:r>
              <a:rPr lang="en-US" sz="3200" b="1"/>
              <a:t>Discuss the </a:t>
            </a:r>
            <a:r>
              <a:rPr lang="en-US" sz="3200" b="1">
                <a:solidFill>
                  <a:srgbClr val="333399"/>
                </a:solidFill>
              </a:rPr>
              <a:t>basic immediate causes</a:t>
            </a:r>
            <a:r>
              <a:rPr lang="en-US" sz="3200" b="1">
                <a:solidFill>
                  <a:srgbClr val="0070C0"/>
                </a:solidFill>
              </a:rPr>
              <a:t> </a:t>
            </a:r>
            <a:r>
              <a:rPr lang="en-US" sz="3200" b="1"/>
              <a:t>of work accidents;</a:t>
            </a:r>
          </a:p>
        </p:txBody>
      </p:sp>
    </p:spTree>
    <p:extLst>
      <p:ext uri="{BB962C8B-B14F-4D97-AF65-F5344CB8AC3E}">
        <p14:creationId xmlns:p14="http://schemas.microsoft.com/office/powerpoint/2010/main" xmlns="" val="734164449"/>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 calcmode="lin" valueType="num">
                                      <p:cBhvr additive="base">
                                        <p:cTn id="7" dur="500" fill="hold"/>
                                        <p:tgtEl>
                                          <p:spTgt spid="4506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6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60">
                                            <p:txEl>
                                              <p:pRg st="1" end="1"/>
                                            </p:txEl>
                                          </p:spTgt>
                                        </p:tgtEl>
                                        <p:attrNameLst>
                                          <p:attrName>style.visibility</p:attrName>
                                        </p:attrNameLst>
                                      </p:cBhvr>
                                      <p:to>
                                        <p:strVal val="visible"/>
                                      </p:to>
                                    </p:set>
                                    <p:anim calcmode="lin" valueType="num">
                                      <p:cBhvr additive="base">
                                        <p:cTn id="11" dur="500" fill="hold"/>
                                        <p:tgtEl>
                                          <p:spTgt spid="45060">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60">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60">
                                            <p:txEl>
                                              <p:pRg st="3" end="3"/>
                                            </p:txEl>
                                          </p:spTgt>
                                        </p:tgtEl>
                                        <p:attrNameLst>
                                          <p:attrName>style.visibility</p:attrName>
                                        </p:attrNameLst>
                                      </p:cBhvr>
                                      <p:to>
                                        <p:strVal val="visible"/>
                                      </p:to>
                                    </p:set>
                                    <p:anim calcmode="lin" valueType="num">
                                      <p:cBhvr additive="base">
                                        <p:cTn id="15" dur="500" fill="hold"/>
                                        <p:tgtEl>
                                          <p:spTgt spid="45060">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60">
                                            <p:txEl>
                                              <p:pRg st="3" end="3"/>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060">
                                            <p:txEl>
                                              <p:pRg st="5" end="5"/>
                                            </p:txEl>
                                          </p:spTgt>
                                        </p:tgtEl>
                                        <p:attrNameLst>
                                          <p:attrName>style.visibility</p:attrName>
                                        </p:attrNameLst>
                                      </p:cBhvr>
                                      <p:to>
                                        <p:strVal val="visible"/>
                                      </p:to>
                                    </p:set>
                                    <p:anim calcmode="lin" valueType="num">
                                      <p:cBhvr additive="base">
                                        <p:cTn id="19" dur="500" fill="hold"/>
                                        <p:tgtEl>
                                          <p:spTgt spid="45060">
                                            <p:txEl>
                                              <p:pRg st="5" end="5"/>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6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2630489" y="1143000"/>
            <a:ext cx="8416925" cy="457200"/>
          </a:xfrm>
        </p:spPr>
        <p:txBody>
          <a:bodyPr>
            <a:normAutofit fontScale="90000"/>
          </a:bodyPr>
          <a:lstStyle/>
          <a:p>
            <a:pPr eaLnBrk="1" hangingPunct="1"/>
            <a:r>
              <a:rPr lang="en-US" sz="2400" b="1" dirty="0" smtClean="0">
                <a:latin typeface="Albertus Extra Bold" pitchFamily="34" charset="0"/>
              </a:rPr>
              <a:t>HAZARDOUS EVENT</a:t>
            </a:r>
            <a:r>
              <a:rPr lang="en-US" b="1" dirty="0" smtClean="0">
                <a:latin typeface="Albertus Extra Bold" pitchFamily="34" charset="0"/>
              </a:rPr>
              <a:t/>
            </a:r>
            <a:br>
              <a:rPr lang="en-US" b="1" dirty="0" smtClean="0">
                <a:latin typeface="Albertus Extra Bold" pitchFamily="34" charset="0"/>
              </a:rPr>
            </a:br>
            <a:endParaRPr lang="en-US" b="1" dirty="0" smtClean="0">
              <a:latin typeface="Albertus Extra Bold" pitchFamily="34" charset="0"/>
            </a:endParaRPr>
          </a:p>
        </p:txBody>
      </p:sp>
      <p:sp>
        <p:nvSpPr>
          <p:cNvPr id="29699" name="Rectangle 3"/>
          <p:cNvSpPr>
            <a:spLocks noGrp="1" noChangeArrowheads="1"/>
          </p:cNvSpPr>
          <p:nvPr>
            <p:ph type="body" idx="1"/>
          </p:nvPr>
        </p:nvSpPr>
        <p:spPr>
          <a:xfrm>
            <a:off x="1143000" y="2057400"/>
            <a:ext cx="9904413" cy="4397188"/>
          </a:xfrm>
        </p:spPr>
        <p:txBody>
          <a:bodyPr>
            <a:normAutofit/>
          </a:bodyPr>
          <a:lstStyle/>
          <a:p>
            <a:pPr>
              <a:buFont typeface="Wingdings" panose="05000000000000000000" pitchFamily="2" charset="2"/>
              <a:buChar char="q"/>
            </a:pPr>
            <a:r>
              <a:rPr lang="en-US" sz="2000" dirty="0" smtClean="0">
                <a:latin typeface="Albertus Medium" pitchFamily="34" charset="0"/>
              </a:rPr>
              <a:t> </a:t>
            </a:r>
            <a:r>
              <a:rPr lang="en-PH" sz="3200" dirty="0">
                <a:latin typeface="Albertus Medium" pitchFamily="34" charset="0"/>
              </a:rPr>
              <a:t>A hazardous event takes place </a:t>
            </a:r>
            <a:endParaRPr lang="en-PH" sz="3200" dirty="0" smtClean="0">
              <a:latin typeface="Albertus Medium" pitchFamily="34" charset="0"/>
            </a:endParaRPr>
          </a:p>
          <a:p>
            <a:pPr marL="0" indent="0">
              <a:buNone/>
            </a:pPr>
            <a:r>
              <a:rPr lang="en-PH" sz="3200" dirty="0" smtClean="0">
                <a:latin typeface="Albertus Medium" pitchFamily="34" charset="0"/>
              </a:rPr>
              <a:t>when </a:t>
            </a:r>
            <a:r>
              <a:rPr lang="en-PH" sz="3200" dirty="0">
                <a:latin typeface="Albertus Medium" pitchFamily="34" charset="0"/>
              </a:rPr>
              <a:t>someone or </a:t>
            </a:r>
            <a:r>
              <a:rPr lang="en-PH" sz="3200" dirty="0" smtClean="0">
                <a:latin typeface="Albertus Medium" pitchFamily="34" charset="0"/>
              </a:rPr>
              <a:t>something interacts </a:t>
            </a:r>
          </a:p>
          <a:p>
            <a:pPr marL="0" indent="0">
              <a:buNone/>
            </a:pPr>
            <a:r>
              <a:rPr lang="en-PH" sz="3200" dirty="0" smtClean="0">
                <a:latin typeface="Albertus Medium" pitchFamily="34" charset="0"/>
              </a:rPr>
              <a:t>with </a:t>
            </a:r>
            <a:r>
              <a:rPr lang="en-PH" sz="3200" dirty="0">
                <a:latin typeface="Albertus Medium" pitchFamily="34" charset="0"/>
              </a:rPr>
              <a:t>the hazard and harm results</a:t>
            </a:r>
            <a:r>
              <a:rPr lang="en-PH" sz="3200" dirty="0" smtClean="0">
                <a:latin typeface="Albertus Medium" pitchFamily="34" charset="0"/>
              </a:rPr>
              <a:t>.</a:t>
            </a:r>
          </a:p>
          <a:p>
            <a:pPr>
              <a:buNone/>
            </a:pPr>
            <a:endParaRPr lang="en-PH" sz="3200" dirty="0">
              <a:latin typeface="Albertus Medium" pitchFamily="34" charset="0"/>
            </a:endParaRPr>
          </a:p>
          <a:p>
            <a:pPr>
              <a:buFont typeface="Wingdings" panose="05000000000000000000" pitchFamily="2" charset="2"/>
              <a:buChar char="q"/>
            </a:pPr>
            <a:r>
              <a:rPr lang="en-PH" sz="3200" dirty="0" smtClean="0">
                <a:latin typeface="Albertus Medium" pitchFamily="34" charset="0"/>
              </a:rPr>
              <a:t>Suppose </a:t>
            </a:r>
            <a:r>
              <a:rPr lang="en-PH" sz="3200" dirty="0">
                <a:latin typeface="Albertus Medium" pitchFamily="34" charset="0"/>
              </a:rPr>
              <a:t>there’s a hole in the ground. The hole (the hazard) by </a:t>
            </a:r>
            <a:r>
              <a:rPr lang="en-PH" sz="3200" dirty="0" smtClean="0">
                <a:latin typeface="Albertus Medium" pitchFamily="34" charset="0"/>
              </a:rPr>
              <a:t>itself isn’t </a:t>
            </a:r>
            <a:r>
              <a:rPr lang="en-PH" sz="3200" dirty="0">
                <a:latin typeface="Albertus Medium" pitchFamily="34" charset="0"/>
              </a:rPr>
              <a:t>causing any harm, but if someone tripped over it (the </a:t>
            </a:r>
            <a:r>
              <a:rPr lang="en-PH" sz="3200" dirty="0" smtClean="0">
                <a:latin typeface="Albertus Medium" pitchFamily="34" charset="0"/>
              </a:rPr>
              <a:t>hazardous event</a:t>
            </a:r>
            <a:r>
              <a:rPr lang="en-PH" sz="3200" dirty="0">
                <a:latin typeface="Albertus Medium" pitchFamily="34" charset="0"/>
              </a:rPr>
              <a:t>) then it’d become harmful</a:t>
            </a:r>
            <a:endParaRPr lang="en-US" sz="3200" b="1" dirty="0" smtClean="0">
              <a:solidFill>
                <a:srgbClr val="0000FF"/>
              </a:solidFill>
            </a:endParaRPr>
          </a:p>
        </p:txBody>
      </p:sp>
      <p:sp>
        <p:nvSpPr>
          <p:cNvPr id="29701" name="Text Box 5"/>
          <p:cNvSpPr txBox="1">
            <a:spLocks noChangeArrowheads="1"/>
          </p:cNvSpPr>
          <p:nvPr/>
        </p:nvSpPr>
        <p:spPr bwMode="auto">
          <a:xfrm>
            <a:off x="3784602" y="4648201"/>
            <a:ext cx="71686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eaLnBrk="0" hangingPunct="0">
              <a:defRPr sz="2400" b="1">
                <a:solidFill>
                  <a:schemeClr val="tx1"/>
                </a:solidFill>
                <a:latin typeface="Times New Roman" panose="02020603050405020304" pitchFamily="18" charset="0"/>
              </a:defRPr>
            </a:lvl1pPr>
            <a:lvl2pPr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lvl="1" eaLnBrk="1" hangingPunct="1">
              <a:spcBef>
                <a:spcPct val="50000"/>
              </a:spcBef>
            </a:pPr>
            <a:r>
              <a:rPr lang="en-US" sz="2000" b="0" dirty="0" smtClean="0">
                <a:solidFill>
                  <a:srgbClr val="0000FF"/>
                </a:solidFill>
                <a:latin typeface="Albertus Medium" pitchFamily="34" charset="0"/>
              </a:rPr>
              <a:t>.</a:t>
            </a:r>
            <a:endParaRPr lang="en-US" sz="2000" b="0" dirty="0">
              <a:solidFill>
                <a:srgbClr val="0000FF"/>
              </a:solidFill>
              <a:latin typeface="Albertus Medium" pitchFamily="34" charset="0"/>
            </a:endParaRPr>
          </a:p>
        </p:txBody>
      </p:sp>
      <p:pic>
        <p:nvPicPr>
          <p:cNvPr id="2" name="Picture 1"/>
          <p:cNvPicPr>
            <a:picLocks noChangeAspect="1"/>
          </p:cNvPicPr>
          <p:nvPr/>
        </p:nvPicPr>
        <p:blipFill>
          <a:blip r:embed="rId3"/>
          <a:stretch>
            <a:fillRect/>
          </a:stretch>
        </p:blipFill>
        <p:spPr>
          <a:xfrm>
            <a:off x="8269380" y="766482"/>
            <a:ext cx="3389219" cy="3376893"/>
          </a:xfrm>
          <a:prstGeom prst="rect">
            <a:avLst/>
          </a:prstGeom>
        </p:spPr>
      </p:pic>
    </p:spTree>
    <p:extLst>
      <p:ext uri="{BB962C8B-B14F-4D97-AF65-F5344CB8AC3E}">
        <p14:creationId xmlns:p14="http://schemas.microsoft.com/office/powerpoint/2010/main" xmlns="" val="31897586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left)">
                                      <p:cBhvr>
                                        <p:cTn id="7" dur="500"/>
                                        <p:tgtEl>
                                          <p:spTgt spid="2969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699">
                                            <p:txEl>
                                              <p:pRg st="0" end="0"/>
                                            </p:txEl>
                                          </p:spTgt>
                                        </p:tgtEl>
                                        <p:attrNameLst>
                                          <p:attrName>style.visibility</p:attrName>
                                        </p:attrNameLst>
                                      </p:cBhvr>
                                      <p:to>
                                        <p:strVal val="visible"/>
                                      </p:to>
                                    </p:set>
                                    <p:animEffect transition="in" filter="wipe(left)">
                                      <p:cBhvr>
                                        <p:cTn id="12" dur="500"/>
                                        <p:tgtEl>
                                          <p:spTgt spid="296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699">
                                            <p:txEl>
                                              <p:pRg st="1" end="1"/>
                                            </p:txEl>
                                          </p:spTgt>
                                        </p:tgtEl>
                                        <p:attrNameLst>
                                          <p:attrName>style.visibility</p:attrName>
                                        </p:attrNameLst>
                                      </p:cBhvr>
                                      <p:to>
                                        <p:strVal val="visible"/>
                                      </p:to>
                                    </p:set>
                                    <p:animEffect transition="in" filter="wipe(left)">
                                      <p:cBhvr>
                                        <p:cTn id="17" dur="500"/>
                                        <p:tgtEl>
                                          <p:spTgt spid="296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699">
                                            <p:txEl>
                                              <p:pRg st="2" end="2"/>
                                            </p:txEl>
                                          </p:spTgt>
                                        </p:tgtEl>
                                        <p:attrNameLst>
                                          <p:attrName>style.visibility</p:attrName>
                                        </p:attrNameLst>
                                      </p:cBhvr>
                                      <p:to>
                                        <p:strVal val="visible"/>
                                      </p:to>
                                    </p:set>
                                    <p:animEffect transition="in" filter="wipe(left)">
                                      <p:cBhvr>
                                        <p:cTn id="22" dur="500"/>
                                        <p:tgtEl>
                                          <p:spTgt spid="2969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699">
                                            <p:txEl>
                                              <p:pRg st="4" end="4"/>
                                            </p:txEl>
                                          </p:spTgt>
                                        </p:tgtEl>
                                        <p:attrNameLst>
                                          <p:attrName>style.visibility</p:attrName>
                                        </p:attrNameLst>
                                      </p:cBhvr>
                                      <p:to>
                                        <p:strVal val="visible"/>
                                      </p:to>
                                    </p:set>
                                    <p:animEffect transition="in" filter="wipe(left)">
                                      <p:cBhvr>
                                        <p:cTn id="27" dur="500"/>
                                        <p:tgtEl>
                                          <p:spTgt spid="2969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970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autoUpdateAnimBg="0"/>
      <p:bldP spid="29699" grpId="0" build="p" autoUpdateAnimBg="0"/>
      <p:bldP spid="29701"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01" name="Text Box 5"/>
          <p:cNvSpPr txBox="1">
            <a:spLocks noChangeArrowheads="1"/>
          </p:cNvSpPr>
          <p:nvPr/>
        </p:nvSpPr>
        <p:spPr bwMode="auto">
          <a:xfrm>
            <a:off x="3784602" y="4648201"/>
            <a:ext cx="71686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342900" indent="-342900" eaLnBrk="0" hangingPunct="0">
              <a:defRPr sz="2400" b="1">
                <a:solidFill>
                  <a:schemeClr val="tx1"/>
                </a:solidFill>
                <a:latin typeface="Times New Roman" panose="02020603050405020304" pitchFamily="18" charset="0"/>
              </a:defRPr>
            </a:lvl1pPr>
            <a:lvl2pPr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lvl="1" eaLnBrk="1" hangingPunct="1">
              <a:spcBef>
                <a:spcPct val="50000"/>
              </a:spcBef>
            </a:pPr>
            <a:r>
              <a:rPr lang="en-US" sz="2000" b="0" dirty="0" smtClean="0">
                <a:solidFill>
                  <a:srgbClr val="0000FF"/>
                </a:solidFill>
                <a:latin typeface="Albertus Medium" pitchFamily="34" charset="0"/>
              </a:rPr>
              <a:t>.</a:t>
            </a:r>
            <a:endParaRPr lang="en-US" sz="2000" b="0" dirty="0">
              <a:solidFill>
                <a:srgbClr val="0000FF"/>
              </a:solidFill>
              <a:latin typeface="Albertus Medium" pitchFamily="34" charset="0"/>
            </a:endParaRPr>
          </a:p>
        </p:txBody>
      </p:sp>
      <p:pic>
        <p:nvPicPr>
          <p:cNvPr id="5" name="Picture 4"/>
          <p:cNvPicPr>
            <a:picLocks noChangeAspect="1"/>
          </p:cNvPicPr>
          <p:nvPr/>
        </p:nvPicPr>
        <p:blipFill>
          <a:blip r:embed="rId3"/>
          <a:stretch>
            <a:fillRect/>
          </a:stretch>
        </p:blipFill>
        <p:spPr>
          <a:xfrm>
            <a:off x="1144681" y="575453"/>
            <a:ext cx="9989484" cy="5811900"/>
          </a:xfrm>
          <a:prstGeom prst="rect">
            <a:avLst/>
          </a:prstGeom>
        </p:spPr>
      </p:pic>
    </p:spTree>
    <p:extLst>
      <p:ext uri="{BB962C8B-B14F-4D97-AF65-F5344CB8AC3E}">
        <p14:creationId xmlns:p14="http://schemas.microsoft.com/office/powerpoint/2010/main" xmlns="" val="28215087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70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2800"/>
              <a:t>HAZARDS IDENTIFICATION</a:t>
            </a:r>
          </a:p>
        </p:txBody>
      </p:sp>
      <p:sp>
        <p:nvSpPr>
          <p:cNvPr id="12291" name="Rectangle 3"/>
          <p:cNvSpPr>
            <a:spLocks noGrp="1" noChangeArrowheads="1"/>
          </p:cNvSpPr>
          <p:nvPr>
            <p:ph type="body" idx="1"/>
          </p:nvPr>
        </p:nvSpPr>
        <p:spPr>
          <a:xfrm>
            <a:off x="2287589" y="1600200"/>
            <a:ext cx="8016875" cy="4495800"/>
          </a:xfrm>
        </p:spPr>
        <p:txBody>
          <a:bodyPr/>
          <a:lstStyle/>
          <a:p>
            <a:pPr eaLnBrk="1" hangingPunct="1"/>
            <a:r>
              <a:rPr lang="en-US" smtClean="0"/>
              <a:t>TYPES OF HAZARDS :</a:t>
            </a:r>
          </a:p>
          <a:p>
            <a:pPr lvl="1" eaLnBrk="1" hangingPunct="1"/>
            <a:r>
              <a:rPr lang="en-US" smtClean="0">
                <a:solidFill>
                  <a:srgbClr val="0000FF"/>
                </a:solidFill>
              </a:rPr>
              <a:t>Physical hazards (noise, illumination, ventilation)</a:t>
            </a:r>
          </a:p>
          <a:p>
            <a:pPr lvl="1" eaLnBrk="1" hangingPunct="1"/>
            <a:r>
              <a:rPr lang="en-US" smtClean="0">
                <a:solidFill>
                  <a:srgbClr val="0000FF"/>
                </a:solidFill>
              </a:rPr>
              <a:t>Chemical hazards (gases, fumes, vapors, mists)</a:t>
            </a:r>
          </a:p>
          <a:p>
            <a:pPr lvl="1" eaLnBrk="1" hangingPunct="1"/>
            <a:r>
              <a:rPr lang="en-US" smtClean="0">
                <a:solidFill>
                  <a:srgbClr val="0000FF"/>
                </a:solidFill>
              </a:rPr>
              <a:t>Biological hazards (virus, germs, bacteria)</a:t>
            </a:r>
          </a:p>
          <a:p>
            <a:pPr lvl="1" eaLnBrk="1" hangingPunct="1"/>
            <a:r>
              <a:rPr lang="en-US" smtClean="0">
                <a:solidFill>
                  <a:srgbClr val="0000FF"/>
                </a:solidFill>
              </a:rPr>
              <a:t>Ergonomic hazards (prolonged standing)</a:t>
            </a:r>
          </a:p>
        </p:txBody>
      </p:sp>
    </p:spTree>
    <p:extLst>
      <p:ext uri="{BB962C8B-B14F-4D97-AF65-F5344CB8AC3E}">
        <p14:creationId xmlns:p14="http://schemas.microsoft.com/office/powerpoint/2010/main" xmlns="" val="4764057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z="2400" b="1">
                <a:latin typeface="Albertus Extra Bold" pitchFamily="34" charset="0"/>
              </a:rPr>
              <a:t>HAZARDS IDENTIFICATION</a:t>
            </a:r>
          </a:p>
        </p:txBody>
      </p:sp>
      <p:sp>
        <p:nvSpPr>
          <p:cNvPr id="30723" name="Rectangle 3"/>
          <p:cNvSpPr>
            <a:spLocks noGrp="1" noChangeArrowheads="1"/>
          </p:cNvSpPr>
          <p:nvPr>
            <p:ph type="body" idx="1"/>
          </p:nvPr>
        </p:nvSpPr>
        <p:spPr>
          <a:xfrm>
            <a:off x="3784601" y="2133600"/>
            <a:ext cx="6354762" cy="1752600"/>
          </a:xfrm>
        </p:spPr>
        <p:txBody>
          <a:bodyPr/>
          <a:lstStyle/>
          <a:p>
            <a:pPr marL="57150" indent="-57150" algn="just">
              <a:buNone/>
            </a:pPr>
            <a:r>
              <a:rPr lang="en-US" sz="2400" b="1">
                <a:solidFill>
                  <a:srgbClr val="0000FF"/>
                </a:solidFill>
                <a:latin typeface="Albertus Medium" pitchFamily="34" charset="0"/>
              </a:rPr>
              <a:t>The systematic use of all available information to identify hazards in order to analyze and evaluate their overall  effect on people, property and the environment.</a:t>
            </a:r>
            <a:r>
              <a:rPr lang="en-US" sz="2400">
                <a:latin typeface="Albertus Medium" pitchFamily="34" charset="0"/>
              </a:rPr>
              <a:t>  </a:t>
            </a:r>
          </a:p>
          <a:p>
            <a:pPr marL="57150" indent="-57150">
              <a:buNone/>
            </a:pPr>
            <a:endParaRPr lang="en-US" sz="2400">
              <a:latin typeface="Albertus Extra Bold" pitchFamily="34" charset="0"/>
            </a:endParaRPr>
          </a:p>
        </p:txBody>
      </p:sp>
      <p:sp>
        <p:nvSpPr>
          <p:cNvPr id="30724" name="Text Box 4"/>
          <p:cNvSpPr txBox="1">
            <a:spLocks noChangeArrowheads="1"/>
          </p:cNvSpPr>
          <p:nvPr/>
        </p:nvSpPr>
        <p:spPr bwMode="auto">
          <a:xfrm>
            <a:off x="3373439" y="1752601"/>
            <a:ext cx="1704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eaLnBrk="1" hangingPunct="1">
              <a:spcBef>
                <a:spcPct val="50000"/>
              </a:spcBef>
            </a:pPr>
            <a:r>
              <a:rPr lang="en-US">
                <a:latin typeface="Albertus Medium" pitchFamily="34" charset="0"/>
              </a:rPr>
              <a:t>Definition:</a:t>
            </a:r>
            <a:endParaRPr lang="en-US"/>
          </a:p>
        </p:txBody>
      </p:sp>
      <p:pic>
        <p:nvPicPr>
          <p:cNvPr id="13317" name="Picture 7" descr="C:\Gerry\gsh\weld-8.bmp"/>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14801" y="3962400"/>
            <a:ext cx="5776912"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932206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Effect transition="in" filter="wipe(left)">
                                      <p:cBhvr>
                                        <p:cTn id="7" dur="500"/>
                                        <p:tgtEl>
                                          <p:spTgt spid="3072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4">
                                            <p:txEl>
                                              <p:pRg st="0" end="0"/>
                                            </p:txEl>
                                          </p:spTgt>
                                        </p:tgtEl>
                                        <p:attrNameLst>
                                          <p:attrName>style.visibility</p:attrName>
                                        </p:attrNameLst>
                                      </p:cBhvr>
                                      <p:to>
                                        <p:strVal val="visible"/>
                                      </p:to>
                                    </p:set>
                                    <p:animEffect transition="in" filter="wipe(left)">
                                      <p:cBhvr>
                                        <p:cTn id="12" dur="500"/>
                                        <p:tgtEl>
                                          <p:spTgt spid="3072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3">
                                            <p:txEl>
                                              <p:pRg st="0" end="0"/>
                                            </p:txEl>
                                          </p:spTgt>
                                        </p:tgtEl>
                                        <p:attrNameLst>
                                          <p:attrName>style.visibility</p:attrName>
                                        </p:attrNameLst>
                                      </p:cBhvr>
                                      <p:to>
                                        <p:strVal val="visible"/>
                                      </p:to>
                                    </p:set>
                                    <p:animEffect transition="in" filter="wipe(left)">
                                      <p:cBhvr>
                                        <p:cTn id="17" dur="500"/>
                                        <p:tgtEl>
                                          <p:spTgt spid="307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build="p" autoUpdateAnimBg="0"/>
      <p:bldP spid="30723" grpId="0" build="p" autoUpdateAnimBg="0"/>
      <p:bldP spid="30724"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2400" b="1">
                <a:latin typeface="Albertus Extra Bold" pitchFamily="34" charset="0"/>
              </a:rPr>
              <a:t>HAZARDS IDENTIFICATION</a:t>
            </a:r>
          </a:p>
        </p:txBody>
      </p:sp>
      <p:sp>
        <p:nvSpPr>
          <p:cNvPr id="32771" name="Rectangle 3"/>
          <p:cNvSpPr>
            <a:spLocks noGrp="1" noChangeArrowheads="1"/>
          </p:cNvSpPr>
          <p:nvPr>
            <p:ph type="body" idx="1"/>
          </p:nvPr>
        </p:nvSpPr>
        <p:spPr>
          <a:xfrm>
            <a:off x="3784601" y="2286000"/>
            <a:ext cx="6354762" cy="3657600"/>
          </a:xfrm>
        </p:spPr>
        <p:txBody>
          <a:bodyPr/>
          <a:lstStyle/>
          <a:p>
            <a:pPr eaLnBrk="1" hangingPunct="1"/>
            <a:r>
              <a:rPr lang="en-US" sz="2000" b="1">
                <a:solidFill>
                  <a:srgbClr val="0000FF"/>
                </a:solidFill>
                <a:latin typeface="Albertus Medium" pitchFamily="34" charset="0"/>
              </a:rPr>
              <a:t>Uncover overlooked hazards</a:t>
            </a:r>
          </a:p>
          <a:p>
            <a:pPr eaLnBrk="1" hangingPunct="1"/>
            <a:r>
              <a:rPr lang="en-US" sz="2000" b="1">
                <a:solidFill>
                  <a:srgbClr val="0000FF"/>
                </a:solidFill>
                <a:latin typeface="Albertus Medium" pitchFamily="34" charset="0"/>
              </a:rPr>
              <a:t>Locate new hazards that developed</a:t>
            </a:r>
          </a:p>
          <a:p>
            <a:pPr eaLnBrk="1" hangingPunct="1"/>
            <a:r>
              <a:rPr lang="en-US" sz="2000" b="1">
                <a:solidFill>
                  <a:srgbClr val="0000FF"/>
                </a:solidFill>
                <a:latin typeface="Albertus Medium" pitchFamily="34" charset="0"/>
              </a:rPr>
              <a:t>Determine essential factors or requirements for specific processes or operations</a:t>
            </a:r>
          </a:p>
          <a:p>
            <a:pPr eaLnBrk="1" hangingPunct="1"/>
            <a:r>
              <a:rPr lang="en-US" sz="2000" b="1">
                <a:solidFill>
                  <a:srgbClr val="0000FF"/>
                </a:solidFill>
                <a:latin typeface="Albertus Medium" pitchFamily="34" charset="0"/>
              </a:rPr>
              <a:t>Modify processes or operations if needed</a:t>
            </a:r>
          </a:p>
          <a:p>
            <a:pPr eaLnBrk="1" hangingPunct="1"/>
            <a:r>
              <a:rPr lang="en-US" sz="2000" b="1">
                <a:solidFill>
                  <a:srgbClr val="0000FF"/>
                </a:solidFill>
                <a:latin typeface="Albertus Medium" pitchFamily="34" charset="0"/>
              </a:rPr>
              <a:t>Identify situational hazards</a:t>
            </a:r>
          </a:p>
          <a:p>
            <a:pPr eaLnBrk="1" hangingPunct="1"/>
            <a:r>
              <a:rPr lang="en-US" sz="2000" b="1">
                <a:solidFill>
                  <a:srgbClr val="0000FF"/>
                </a:solidFill>
                <a:latin typeface="Albertus Medium" pitchFamily="34" charset="0"/>
              </a:rPr>
              <a:t>Identify human causal factors</a:t>
            </a:r>
          </a:p>
          <a:p>
            <a:pPr eaLnBrk="1" hangingPunct="1"/>
            <a:r>
              <a:rPr lang="en-US" sz="2000" b="1">
                <a:solidFill>
                  <a:srgbClr val="0000FF"/>
                </a:solidFill>
                <a:latin typeface="Albertus Medium" pitchFamily="34" charset="0"/>
              </a:rPr>
              <a:t>Identify exposure causal factors</a:t>
            </a:r>
          </a:p>
          <a:p>
            <a:pPr eaLnBrk="1" hangingPunct="1"/>
            <a:r>
              <a:rPr lang="en-US" sz="2000" b="1">
                <a:solidFill>
                  <a:srgbClr val="0000FF"/>
                </a:solidFill>
                <a:latin typeface="Albertus Medium" pitchFamily="34" charset="0"/>
              </a:rPr>
              <a:t>Identify physical causal factors</a:t>
            </a:r>
          </a:p>
          <a:p>
            <a:pPr eaLnBrk="1" hangingPunct="1"/>
            <a:r>
              <a:rPr lang="en-US" sz="2000" b="1">
                <a:solidFill>
                  <a:srgbClr val="0000FF"/>
                </a:solidFill>
                <a:latin typeface="Albertus Medium" pitchFamily="34" charset="0"/>
              </a:rPr>
              <a:t>Determine appropriate monitoring methods</a:t>
            </a:r>
          </a:p>
          <a:p>
            <a:pPr eaLnBrk="1" hangingPunct="1"/>
            <a:endParaRPr lang="en-US" sz="2000">
              <a:solidFill>
                <a:srgbClr val="0000FF"/>
              </a:solidFill>
              <a:latin typeface="Albertus Medium" pitchFamily="34" charset="0"/>
            </a:endParaRPr>
          </a:p>
        </p:txBody>
      </p:sp>
      <p:sp>
        <p:nvSpPr>
          <p:cNvPr id="32772" name="Text Box 4"/>
          <p:cNvSpPr txBox="1">
            <a:spLocks noChangeArrowheads="1"/>
          </p:cNvSpPr>
          <p:nvPr/>
        </p:nvSpPr>
        <p:spPr bwMode="auto">
          <a:xfrm>
            <a:off x="3290889" y="1828800"/>
            <a:ext cx="1979613"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eaLnBrk="1" hangingPunct="1">
              <a:spcBef>
                <a:spcPct val="50000"/>
              </a:spcBef>
            </a:pPr>
            <a:r>
              <a:rPr lang="en-US">
                <a:latin typeface="Albertus Medium" pitchFamily="34" charset="0"/>
              </a:rPr>
              <a:t>Purpose:</a:t>
            </a:r>
          </a:p>
          <a:p>
            <a:pPr eaLnBrk="1" hangingPunct="1">
              <a:spcBef>
                <a:spcPct val="50000"/>
              </a:spcBef>
            </a:pPr>
            <a:endParaRPr lang="en-US"/>
          </a:p>
        </p:txBody>
      </p:sp>
    </p:spTree>
    <p:extLst>
      <p:ext uri="{BB962C8B-B14F-4D97-AF65-F5344CB8AC3E}">
        <p14:creationId xmlns:p14="http://schemas.microsoft.com/office/powerpoint/2010/main" xmlns="" val="19894393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77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2772">
                                            <p:txEl>
                                              <p:pRg st="0" end="0"/>
                                            </p:txEl>
                                          </p:spTgt>
                                        </p:tgtEl>
                                        <p:attrNameLst>
                                          <p:attrName>style.visibility</p:attrName>
                                        </p:attrNameLst>
                                      </p:cBhvr>
                                      <p:to>
                                        <p:strVal val="visible"/>
                                      </p:to>
                                    </p:set>
                                    <p:animEffect transition="in" filter="wipe(left)">
                                      <p:cBhvr>
                                        <p:cTn id="11" dur="500"/>
                                        <p:tgtEl>
                                          <p:spTgt spid="32772">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32771">
                                            <p:txEl>
                                              <p:pRg st="0" end="0"/>
                                            </p:txEl>
                                          </p:spTgt>
                                        </p:tgtEl>
                                        <p:attrNameLst>
                                          <p:attrName>style.visibility</p:attrName>
                                        </p:attrNameLst>
                                      </p:cBhvr>
                                      <p:to>
                                        <p:strVal val="visible"/>
                                      </p:to>
                                    </p:set>
                                    <p:anim calcmode="lin" valueType="num">
                                      <p:cBhvr additive="base">
                                        <p:cTn id="16"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277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32771">
                                            <p:txEl>
                                              <p:pRg st="1" end="1"/>
                                            </p:txEl>
                                          </p:spTgt>
                                        </p:tgtEl>
                                        <p:attrNameLst>
                                          <p:attrName>style.visibility</p:attrName>
                                        </p:attrNameLst>
                                      </p:cBhvr>
                                      <p:to>
                                        <p:strVal val="visible"/>
                                      </p:to>
                                    </p:set>
                                    <p:anim calcmode="lin" valueType="num">
                                      <p:cBhvr additive="base">
                                        <p:cTn id="22" dur="5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2771">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32771">
                                            <p:txEl>
                                              <p:pRg st="2" end="2"/>
                                            </p:txEl>
                                          </p:spTgt>
                                        </p:tgtEl>
                                        <p:attrNameLst>
                                          <p:attrName>style.visibility</p:attrName>
                                        </p:attrNameLst>
                                      </p:cBhvr>
                                      <p:to>
                                        <p:strVal val="visible"/>
                                      </p:to>
                                    </p:set>
                                    <p:anim calcmode="lin" valueType="num">
                                      <p:cBhvr additive="base">
                                        <p:cTn id="28" dur="5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2771">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1" fill="hold" grpId="0" nodeType="clickEffect">
                                  <p:stCondLst>
                                    <p:cond delay="0"/>
                                  </p:stCondLst>
                                  <p:childTnLst>
                                    <p:set>
                                      <p:cBhvr>
                                        <p:cTn id="33" dur="1" fill="hold">
                                          <p:stCondLst>
                                            <p:cond delay="0"/>
                                          </p:stCondLst>
                                        </p:cTn>
                                        <p:tgtEl>
                                          <p:spTgt spid="32771">
                                            <p:txEl>
                                              <p:pRg st="3" end="3"/>
                                            </p:txEl>
                                          </p:spTgt>
                                        </p:tgtEl>
                                        <p:attrNameLst>
                                          <p:attrName>style.visibility</p:attrName>
                                        </p:attrNameLst>
                                      </p:cBhvr>
                                      <p:to>
                                        <p:strVal val="visible"/>
                                      </p:to>
                                    </p:set>
                                    <p:anim calcmode="lin" valueType="num">
                                      <p:cBhvr additive="base">
                                        <p:cTn id="34" dur="5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2771">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32771">
                                            <p:txEl>
                                              <p:pRg st="4" end="4"/>
                                            </p:txEl>
                                          </p:spTgt>
                                        </p:tgtEl>
                                        <p:attrNameLst>
                                          <p:attrName>style.visibility</p:attrName>
                                        </p:attrNameLst>
                                      </p:cBhvr>
                                      <p:to>
                                        <p:strVal val="visible"/>
                                      </p:to>
                                    </p:set>
                                    <p:anim calcmode="lin" valueType="num">
                                      <p:cBhvr additive="base">
                                        <p:cTn id="40" dur="5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2771">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32771">
                                            <p:txEl>
                                              <p:pRg st="5" end="5"/>
                                            </p:txEl>
                                          </p:spTgt>
                                        </p:tgtEl>
                                        <p:attrNameLst>
                                          <p:attrName>style.visibility</p:attrName>
                                        </p:attrNameLst>
                                      </p:cBhvr>
                                      <p:to>
                                        <p:strVal val="visible"/>
                                      </p:to>
                                    </p:set>
                                    <p:anim calcmode="lin" valueType="num">
                                      <p:cBhvr additive="base">
                                        <p:cTn id="46" dur="5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2771">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1" fill="hold" grpId="0" nodeType="clickEffect">
                                  <p:stCondLst>
                                    <p:cond delay="0"/>
                                  </p:stCondLst>
                                  <p:childTnLst>
                                    <p:set>
                                      <p:cBhvr>
                                        <p:cTn id="51" dur="1" fill="hold">
                                          <p:stCondLst>
                                            <p:cond delay="0"/>
                                          </p:stCondLst>
                                        </p:cTn>
                                        <p:tgtEl>
                                          <p:spTgt spid="32771">
                                            <p:txEl>
                                              <p:pRg st="6" end="6"/>
                                            </p:txEl>
                                          </p:spTgt>
                                        </p:tgtEl>
                                        <p:attrNameLst>
                                          <p:attrName>style.visibility</p:attrName>
                                        </p:attrNameLst>
                                      </p:cBhvr>
                                      <p:to>
                                        <p:strVal val="visible"/>
                                      </p:to>
                                    </p:set>
                                    <p:anim calcmode="lin" valueType="num">
                                      <p:cBhvr additive="base">
                                        <p:cTn id="52" dur="5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2771">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1" fill="hold" grpId="0" nodeType="clickEffect">
                                  <p:stCondLst>
                                    <p:cond delay="0"/>
                                  </p:stCondLst>
                                  <p:childTnLst>
                                    <p:set>
                                      <p:cBhvr>
                                        <p:cTn id="57" dur="1" fill="hold">
                                          <p:stCondLst>
                                            <p:cond delay="0"/>
                                          </p:stCondLst>
                                        </p:cTn>
                                        <p:tgtEl>
                                          <p:spTgt spid="32771">
                                            <p:txEl>
                                              <p:pRg st="7" end="7"/>
                                            </p:txEl>
                                          </p:spTgt>
                                        </p:tgtEl>
                                        <p:attrNameLst>
                                          <p:attrName>style.visibility</p:attrName>
                                        </p:attrNameLst>
                                      </p:cBhvr>
                                      <p:to>
                                        <p:strVal val="visible"/>
                                      </p:to>
                                    </p:set>
                                    <p:anim calcmode="lin" valueType="num">
                                      <p:cBhvr additive="base">
                                        <p:cTn id="58" dur="500" fill="hold"/>
                                        <p:tgtEl>
                                          <p:spTgt spid="32771">
                                            <p:txEl>
                                              <p:pRg st="7" end="7"/>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2771">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1" fill="hold" grpId="0" nodeType="clickEffect">
                                  <p:stCondLst>
                                    <p:cond delay="0"/>
                                  </p:stCondLst>
                                  <p:childTnLst>
                                    <p:set>
                                      <p:cBhvr>
                                        <p:cTn id="63" dur="1" fill="hold">
                                          <p:stCondLst>
                                            <p:cond delay="0"/>
                                          </p:stCondLst>
                                        </p:cTn>
                                        <p:tgtEl>
                                          <p:spTgt spid="32771">
                                            <p:txEl>
                                              <p:pRg st="8" end="8"/>
                                            </p:txEl>
                                          </p:spTgt>
                                        </p:tgtEl>
                                        <p:attrNameLst>
                                          <p:attrName>style.visibility</p:attrName>
                                        </p:attrNameLst>
                                      </p:cBhvr>
                                      <p:to>
                                        <p:strVal val="visible"/>
                                      </p:to>
                                    </p:set>
                                    <p:anim calcmode="lin" valueType="num">
                                      <p:cBhvr additive="base">
                                        <p:cTn id="64" dur="500" fill="hold"/>
                                        <p:tgtEl>
                                          <p:spTgt spid="32771">
                                            <p:txEl>
                                              <p:pRg st="8" end="8"/>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2771">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autoUpdateAnimBg="0"/>
      <p:bldP spid="32771" grpId="0" build="p" autoUpdateAnimBg="0"/>
      <p:bldP spid="32772"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00702" y="2667000"/>
            <a:ext cx="2249487" cy="207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55988" y="2667000"/>
            <a:ext cx="2247900" cy="207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22438" y="2286000"/>
            <a:ext cx="2247900" cy="207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1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581901" y="1371600"/>
            <a:ext cx="2247900" cy="207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4" name="Text Box 6"/>
          <p:cNvSpPr txBox="1">
            <a:spLocks noChangeArrowheads="1"/>
          </p:cNvSpPr>
          <p:nvPr/>
        </p:nvSpPr>
        <p:spPr bwMode="auto">
          <a:xfrm>
            <a:off x="2960689" y="381001"/>
            <a:ext cx="63531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pPr algn="ctr">
              <a:spcBef>
                <a:spcPct val="50000"/>
              </a:spcBef>
            </a:pPr>
            <a:r>
              <a:rPr lang="en-US" sz="4000">
                <a:solidFill>
                  <a:srgbClr val="000099"/>
                </a:solidFill>
                <a:latin typeface="Tahoma" panose="020B0604030504040204" pitchFamily="34" charset="0"/>
              </a:rPr>
              <a:t>HEALTH HAZARDS</a:t>
            </a:r>
          </a:p>
        </p:txBody>
      </p:sp>
      <p:sp>
        <p:nvSpPr>
          <p:cNvPr id="17415" name="Text Box 7"/>
          <p:cNvSpPr txBox="1">
            <a:spLocks noChangeArrowheads="1"/>
          </p:cNvSpPr>
          <p:nvPr/>
        </p:nvSpPr>
        <p:spPr bwMode="auto">
          <a:xfrm>
            <a:off x="3125789" y="1295401"/>
            <a:ext cx="2911475"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n-US" sz="1600">
                <a:solidFill>
                  <a:srgbClr val="0000FF"/>
                </a:solidFill>
                <a:latin typeface="Tahoma" panose="020B0604030504040204" pitchFamily="34" charset="0"/>
              </a:rPr>
              <a:t>PHYSICAL AGENTS</a:t>
            </a:r>
          </a:p>
          <a:p>
            <a:r>
              <a:rPr lang="en-US" sz="1600">
                <a:solidFill>
                  <a:srgbClr val="0000FF"/>
                </a:solidFill>
                <a:latin typeface="Tahoma" panose="020B0604030504040204" pitchFamily="34" charset="0"/>
              </a:rPr>
              <a:t>noise, vibration, radiation,</a:t>
            </a:r>
          </a:p>
          <a:p>
            <a:r>
              <a:rPr lang="en-US" sz="1600">
                <a:solidFill>
                  <a:srgbClr val="0000FF"/>
                </a:solidFill>
                <a:latin typeface="Tahoma" panose="020B0604030504040204" pitchFamily="34" charset="0"/>
              </a:rPr>
              <a:t>defective illumination,</a:t>
            </a:r>
          </a:p>
          <a:p>
            <a:r>
              <a:rPr lang="en-US" sz="1600">
                <a:solidFill>
                  <a:srgbClr val="0000FF"/>
                </a:solidFill>
                <a:latin typeface="Tahoma" panose="020B0604030504040204" pitchFamily="34" charset="0"/>
              </a:rPr>
              <a:t>temperature extremes</a:t>
            </a:r>
          </a:p>
        </p:txBody>
      </p:sp>
      <p:sp>
        <p:nvSpPr>
          <p:cNvPr id="17416" name="Text Box 8"/>
          <p:cNvSpPr txBox="1">
            <a:spLocks noChangeArrowheads="1"/>
          </p:cNvSpPr>
          <p:nvPr/>
        </p:nvSpPr>
        <p:spPr bwMode="auto">
          <a:xfrm>
            <a:off x="7912102" y="3600450"/>
            <a:ext cx="2333625"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n-US" sz="1600">
                <a:solidFill>
                  <a:srgbClr val="0000FF"/>
                </a:solidFill>
                <a:latin typeface="Tahoma" panose="020B0604030504040204" pitchFamily="34" charset="0"/>
              </a:rPr>
              <a:t>CHEMICAL AGENTS</a:t>
            </a:r>
          </a:p>
          <a:p>
            <a:r>
              <a:rPr lang="en-US" sz="1600">
                <a:solidFill>
                  <a:srgbClr val="0000FF"/>
                </a:solidFill>
                <a:latin typeface="Tahoma" panose="020B0604030504040204" pitchFamily="34" charset="0"/>
              </a:rPr>
              <a:t>dusts, gases, vapors,</a:t>
            </a:r>
          </a:p>
          <a:p>
            <a:r>
              <a:rPr lang="en-US" sz="1600">
                <a:solidFill>
                  <a:srgbClr val="0000FF"/>
                </a:solidFill>
                <a:latin typeface="Tahoma" panose="020B0604030504040204" pitchFamily="34" charset="0"/>
              </a:rPr>
              <a:t>fumes, mists, etc.</a:t>
            </a:r>
          </a:p>
        </p:txBody>
      </p:sp>
      <p:sp>
        <p:nvSpPr>
          <p:cNvPr id="17417" name="Text Box 9"/>
          <p:cNvSpPr txBox="1">
            <a:spLocks noChangeArrowheads="1"/>
          </p:cNvSpPr>
          <p:nvPr/>
        </p:nvSpPr>
        <p:spPr bwMode="auto">
          <a:xfrm>
            <a:off x="5765801" y="4800601"/>
            <a:ext cx="4703762" cy="1069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n-US" sz="1600">
                <a:solidFill>
                  <a:srgbClr val="0000FF"/>
                </a:solidFill>
                <a:latin typeface="Tahoma" panose="020B0604030504040204" pitchFamily="34" charset="0"/>
              </a:rPr>
              <a:t>LACK OF ERGONOMIC PRINCIPLES</a:t>
            </a:r>
          </a:p>
          <a:p>
            <a:r>
              <a:rPr lang="en-US" sz="1600">
                <a:solidFill>
                  <a:srgbClr val="0000FF"/>
                </a:solidFill>
                <a:latin typeface="Tahoma" panose="020B0604030504040204" pitchFamily="34" charset="0"/>
              </a:rPr>
              <a:t>exhaustive physical exertions, excessive</a:t>
            </a:r>
          </a:p>
          <a:p>
            <a:r>
              <a:rPr lang="en-US" sz="1600">
                <a:solidFill>
                  <a:srgbClr val="0000FF"/>
                </a:solidFill>
                <a:latin typeface="Tahoma" panose="020B0604030504040204" pitchFamily="34" charset="0"/>
              </a:rPr>
              <a:t>standing, improper motions, lifting heavy</a:t>
            </a:r>
          </a:p>
          <a:p>
            <a:r>
              <a:rPr lang="en-US" sz="1600">
                <a:solidFill>
                  <a:srgbClr val="0000FF"/>
                </a:solidFill>
                <a:latin typeface="Tahoma" panose="020B0604030504040204" pitchFamily="34" charset="0"/>
              </a:rPr>
              <a:t>load, job monotony, etc.</a:t>
            </a:r>
          </a:p>
        </p:txBody>
      </p:sp>
      <p:sp>
        <p:nvSpPr>
          <p:cNvPr id="17418" name="Text Box 10"/>
          <p:cNvSpPr txBox="1">
            <a:spLocks noChangeArrowheads="1"/>
          </p:cNvSpPr>
          <p:nvPr/>
        </p:nvSpPr>
        <p:spPr bwMode="auto">
          <a:xfrm>
            <a:off x="2217739" y="4972051"/>
            <a:ext cx="2613025"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anose="02020603050405020304" pitchFamily="18" charset="0"/>
              </a:defRPr>
            </a:lvl1pPr>
            <a:lvl2pPr marL="742950" indent="-285750" eaLnBrk="0" hangingPunct="0">
              <a:defRPr sz="2400" b="1">
                <a:solidFill>
                  <a:schemeClr val="tx1"/>
                </a:solidFill>
                <a:latin typeface="Times New Roman" panose="02020603050405020304" pitchFamily="18" charset="0"/>
              </a:defRPr>
            </a:lvl2pPr>
            <a:lvl3pPr marL="1143000" indent="-228600" eaLnBrk="0" hangingPunct="0">
              <a:defRPr sz="2400" b="1">
                <a:solidFill>
                  <a:schemeClr val="tx1"/>
                </a:solidFill>
                <a:latin typeface="Times New Roman" panose="02020603050405020304" pitchFamily="18" charset="0"/>
              </a:defRPr>
            </a:lvl3pPr>
            <a:lvl4pPr marL="1600200" indent="-228600" eaLnBrk="0" hangingPunct="0">
              <a:defRPr sz="2400" b="1">
                <a:solidFill>
                  <a:schemeClr val="tx1"/>
                </a:solidFill>
                <a:latin typeface="Times New Roman" panose="02020603050405020304" pitchFamily="18" charset="0"/>
              </a:defRPr>
            </a:lvl4pPr>
            <a:lvl5pPr marL="2057400" indent="-228600" eaLnBrk="0" hangingPunct="0">
              <a:defRPr sz="2400" b="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a:solidFill>
                  <a:schemeClr val="tx1"/>
                </a:solidFill>
                <a:latin typeface="Times New Roman" panose="02020603050405020304" pitchFamily="18" charset="0"/>
              </a:defRPr>
            </a:lvl9pPr>
          </a:lstStyle>
          <a:p>
            <a:r>
              <a:rPr lang="en-US" sz="1600">
                <a:solidFill>
                  <a:srgbClr val="0000FF"/>
                </a:solidFill>
                <a:latin typeface="Tahoma" panose="020B0604030504040204" pitchFamily="34" charset="0"/>
              </a:rPr>
              <a:t>BIOLOGICAL AGENTS</a:t>
            </a:r>
          </a:p>
          <a:p>
            <a:r>
              <a:rPr lang="en-US" sz="1600">
                <a:solidFill>
                  <a:srgbClr val="0000FF"/>
                </a:solidFill>
                <a:latin typeface="Tahoma" panose="020B0604030504040204" pitchFamily="34" charset="0"/>
              </a:rPr>
              <a:t>viruses, bacteria, fungi,</a:t>
            </a:r>
          </a:p>
          <a:p>
            <a:r>
              <a:rPr lang="en-US" sz="1600">
                <a:solidFill>
                  <a:srgbClr val="0000FF"/>
                </a:solidFill>
                <a:latin typeface="Tahoma" panose="020B0604030504040204" pitchFamily="34" charset="0"/>
              </a:rPr>
              <a:t>parasites</a:t>
            </a:r>
          </a:p>
        </p:txBody>
      </p:sp>
    </p:spTree>
    <p:extLst>
      <p:ext uri="{BB962C8B-B14F-4D97-AF65-F5344CB8AC3E}">
        <p14:creationId xmlns:p14="http://schemas.microsoft.com/office/powerpoint/2010/main" xmlns="" val="441725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452689" y="142875"/>
            <a:ext cx="7629525" cy="1143000"/>
          </a:xfrm>
        </p:spPr>
        <p:txBody>
          <a:bodyPr/>
          <a:lstStyle/>
          <a:p>
            <a:pPr algn="ctr" eaLnBrk="1" hangingPunct="1">
              <a:defRPr/>
            </a:pPr>
            <a:r>
              <a:rPr lang="en-US" sz="5400" b="1" dirty="0">
                <a:solidFill>
                  <a:srgbClr val="002060"/>
                </a:solidFill>
                <a:effectLst>
                  <a:outerShdw blurRad="38100" dist="38100" dir="2700000" algn="tl">
                    <a:srgbClr val="000000">
                      <a:alpha val="43137"/>
                    </a:srgbClr>
                  </a:outerShdw>
                </a:effectLst>
              </a:rPr>
              <a:t>TYPES OF ACCIDENTS</a:t>
            </a:r>
          </a:p>
        </p:txBody>
      </p:sp>
      <p:sp>
        <p:nvSpPr>
          <p:cNvPr id="21507" name="Rectangle 6"/>
          <p:cNvSpPr>
            <a:spLocks noChangeArrowheads="1"/>
          </p:cNvSpPr>
          <p:nvPr/>
        </p:nvSpPr>
        <p:spPr bwMode="auto">
          <a:xfrm>
            <a:off x="2166938" y="1571625"/>
            <a:ext cx="4786312" cy="6002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Fall to below</a:t>
            </a:r>
          </a:p>
          <a:p>
            <a:pPr eaLnBrk="1" hangingPunct="1">
              <a:buClr>
                <a:srgbClr val="FFC000"/>
              </a:buClr>
              <a:buSzPct val="80000"/>
            </a:pPr>
            <a:r>
              <a:rPr lang="en-US" sz="3200" b="1">
                <a:latin typeface="Calibri" panose="020F0502020204030204" pitchFamily="34" charset="0"/>
              </a:rPr>
              <a:t> </a:t>
            </a:r>
            <a:r>
              <a:rPr lang="en-US" sz="3200" b="1">
                <a:solidFill>
                  <a:srgbClr val="0066CC"/>
                </a:solidFill>
                <a:latin typeface="Calibri" panose="020F0502020204030204" pitchFamily="34" charset="0"/>
              </a:rPr>
              <a:t>(nahulog/nahulugan)</a:t>
            </a:r>
          </a:p>
          <a:p>
            <a:pPr eaLnBrk="1" hangingPunct="1">
              <a:buClr>
                <a:srgbClr val="FFC000"/>
              </a:buClr>
              <a:buSzPct val="80000"/>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Struck against </a:t>
            </a:r>
          </a:p>
          <a:p>
            <a:pPr eaLnBrk="1" hangingPunct="1">
              <a:buClr>
                <a:srgbClr val="FFC000"/>
              </a:buClr>
              <a:buSzPct val="80000"/>
            </a:pPr>
            <a:r>
              <a:rPr lang="en-US" sz="3200" b="1">
                <a:solidFill>
                  <a:srgbClr val="0066CC"/>
                </a:solidFill>
                <a:latin typeface="Calibri" panose="020F0502020204030204" pitchFamily="34" charset="0"/>
              </a:rPr>
              <a:t> (man in motion)</a:t>
            </a:r>
          </a:p>
          <a:p>
            <a:pPr eaLnBrk="1" hangingPunct="1">
              <a:buClr>
                <a:srgbClr val="FFC000"/>
              </a:buClr>
              <a:buSzPct val="80000"/>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Fall on the same level</a:t>
            </a:r>
          </a:p>
          <a:p>
            <a:pPr eaLnBrk="1" hangingPunct="1">
              <a:buClr>
                <a:srgbClr val="FFC000"/>
              </a:buClr>
              <a:buSzPct val="80000"/>
            </a:pPr>
            <a:r>
              <a:rPr lang="en-US" sz="3200" b="1">
                <a:solidFill>
                  <a:srgbClr val="0066CC"/>
                </a:solidFill>
                <a:latin typeface="Calibri" panose="020F0502020204030204" pitchFamily="34" charset="0"/>
              </a:rPr>
              <a:t>(nadulas / nadapa)</a:t>
            </a:r>
          </a:p>
          <a:p>
            <a:pPr eaLnBrk="1" hangingPunct="1">
              <a:buClr>
                <a:srgbClr val="FFC000"/>
              </a:buClr>
              <a:buSzPct val="80000"/>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p:txBody>
      </p:sp>
      <p:pic>
        <p:nvPicPr>
          <p:cNvPr id="21508" name="Picture 5" descr="Workplace Safety Poster - Falling Objects Can Be Brutal / Protect Your Noodl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953375" y="1397001"/>
            <a:ext cx="2319338" cy="307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9" name="Picture 5" descr="Go to fullsize image">
            <a:hlinkClick r:id="rId4"/>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739064" y="4500563"/>
            <a:ext cx="2600325" cy="164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0" name="Picture 2059" descr="1166025"/>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96000" y="2667000"/>
            <a:ext cx="1778000" cy="177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136962007"/>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452689" y="142875"/>
            <a:ext cx="7629525" cy="1143000"/>
          </a:xfrm>
        </p:spPr>
        <p:txBody>
          <a:bodyPr/>
          <a:lstStyle/>
          <a:p>
            <a:pPr algn="ctr" eaLnBrk="1" hangingPunct="1">
              <a:defRPr/>
            </a:pPr>
            <a:r>
              <a:rPr lang="en-US" sz="5400" b="1" dirty="0">
                <a:solidFill>
                  <a:srgbClr val="002060"/>
                </a:solidFill>
                <a:effectLst>
                  <a:outerShdw blurRad="38100" dist="38100" dir="2700000" algn="tl">
                    <a:srgbClr val="000000">
                      <a:alpha val="43137"/>
                    </a:srgbClr>
                  </a:outerShdw>
                </a:effectLst>
              </a:rPr>
              <a:t>TYPES OF ACCIDENTS</a:t>
            </a:r>
          </a:p>
        </p:txBody>
      </p:sp>
      <p:sp>
        <p:nvSpPr>
          <p:cNvPr id="22531" name="Rectangle 6"/>
          <p:cNvSpPr>
            <a:spLocks noChangeArrowheads="1"/>
          </p:cNvSpPr>
          <p:nvPr/>
        </p:nvSpPr>
        <p:spPr bwMode="auto">
          <a:xfrm>
            <a:off x="2095501" y="2071688"/>
            <a:ext cx="7358063" cy="6062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Caught in </a:t>
            </a:r>
          </a:p>
          <a:p>
            <a:pPr eaLnBrk="1" hangingPunct="1">
              <a:buClr>
                <a:srgbClr val="FFC000"/>
              </a:buClr>
              <a:buSzPct val="80000"/>
            </a:pPr>
            <a:r>
              <a:rPr lang="en-US" sz="3200" b="1">
                <a:solidFill>
                  <a:srgbClr val="0066CC"/>
                </a:solidFill>
                <a:latin typeface="Calibri" panose="020F0502020204030204" pitchFamily="34" charset="0"/>
              </a:rPr>
              <a:t>(in running / naipit)</a:t>
            </a:r>
          </a:p>
          <a:p>
            <a:pPr eaLnBrk="1" hangingPunct="1">
              <a:buClr>
                <a:srgbClr val="FFC000"/>
              </a:buClr>
              <a:buSzPct val="80000"/>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Caught on </a:t>
            </a:r>
          </a:p>
          <a:p>
            <a:pPr eaLnBrk="1" hangingPunct="1">
              <a:buClr>
                <a:srgbClr val="FFC000"/>
              </a:buClr>
              <a:buSzPct val="80000"/>
            </a:pPr>
            <a:r>
              <a:rPr lang="en-US" sz="3200" b="1">
                <a:solidFill>
                  <a:srgbClr val="0066CC"/>
                </a:solidFill>
                <a:latin typeface="Calibri" panose="020F0502020204030204" pitchFamily="34" charset="0"/>
              </a:rPr>
              <a:t>(snagged / nasabit)</a:t>
            </a:r>
          </a:p>
          <a:p>
            <a:pPr eaLnBrk="1" hangingPunct="1">
              <a:buClr>
                <a:srgbClr val="FFC000"/>
              </a:buClr>
              <a:buSzPct val="80000"/>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r>
              <a:rPr lang="en-US" sz="3200" b="1">
                <a:latin typeface="Calibri" panose="020F0502020204030204" pitchFamily="34" charset="0"/>
              </a:rPr>
              <a:t> Struck by</a:t>
            </a:r>
          </a:p>
          <a:p>
            <a:pPr eaLnBrk="1" hangingPunct="1">
              <a:buClr>
                <a:srgbClr val="FFC000"/>
              </a:buClr>
              <a:buSzPct val="80000"/>
            </a:pPr>
            <a:r>
              <a:rPr lang="en-US" sz="3200" b="1">
                <a:solidFill>
                  <a:srgbClr val="0066CC"/>
                </a:solidFill>
                <a:latin typeface="Calibri" panose="020F0502020204030204" pitchFamily="34" charset="0"/>
              </a:rPr>
              <a:t>(man stationary / hit by)</a:t>
            </a: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a:p>
            <a:pPr eaLnBrk="1" hangingPunct="1">
              <a:buClr>
                <a:srgbClr val="FFC000"/>
              </a:buClr>
              <a:buSzPct val="80000"/>
              <a:buFont typeface="Arial" panose="020B0604020202020204" pitchFamily="34" charset="0"/>
              <a:buChar char="•"/>
            </a:pPr>
            <a:endParaRPr lang="en-US" sz="3200" b="1">
              <a:solidFill>
                <a:srgbClr val="0066CC"/>
              </a:solidFill>
              <a:latin typeface="Calibri" panose="020F0502020204030204" pitchFamily="34" charset="0"/>
            </a:endParaRPr>
          </a:p>
        </p:txBody>
      </p:sp>
      <p:pic>
        <p:nvPicPr>
          <p:cNvPr id="22532" name="Picture 1027" descr="Go to fullsize image">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810375" y="4500563"/>
            <a:ext cx="3429000" cy="158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3" name="Picture 1030" descr="Go to fullsize image">
            <a:hlinkClick r:id="rId5"/>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810500" y="2500313"/>
            <a:ext cx="2495550" cy="1858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34" name="Picture 2" descr="screwed_man.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238875" y="2571751"/>
            <a:ext cx="1498600" cy="185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29142582"/>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52751" y="1143001"/>
            <a:ext cx="6500813" cy="522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31748" name="Text Box 4"/>
          <p:cNvSpPr txBox="1">
            <a:spLocks noChangeArrowheads="1"/>
          </p:cNvSpPr>
          <p:nvPr/>
        </p:nvSpPr>
        <p:spPr bwMode="auto">
          <a:xfrm>
            <a:off x="3024188" y="1190626"/>
            <a:ext cx="2590800" cy="523875"/>
          </a:xfrm>
          <a:prstGeom prst="rect">
            <a:avLst/>
          </a:prstGeom>
          <a:noFill/>
          <a:ln w="12700">
            <a:noFill/>
            <a:miter lim="800000"/>
            <a:headEnd/>
            <a:tailEnd/>
          </a:ln>
        </p:spPr>
        <p:txBody>
          <a:bodyPr>
            <a:spAutoFit/>
          </a:bodyPr>
          <a:lstStyle/>
          <a:p>
            <a:pPr algn="ctr" eaLnBrk="0" hangingPunct="0">
              <a:spcBef>
                <a:spcPct val="50000"/>
              </a:spcBef>
              <a:defRPr/>
            </a:pPr>
            <a:r>
              <a:rPr lang="en-US" sz="2800" b="1" dirty="0">
                <a:solidFill>
                  <a:srgbClr val="002060"/>
                </a:solidFill>
                <a:effectLst>
                  <a:outerShdw blurRad="38100" dist="38100" dir="2700000" algn="tl">
                    <a:srgbClr val="000000">
                      <a:alpha val="43137"/>
                    </a:srgbClr>
                  </a:outerShdw>
                </a:effectLst>
                <a:latin typeface="Calibri" pitchFamily="34" charset="0"/>
              </a:rPr>
              <a:t>Direct Costs</a:t>
            </a:r>
          </a:p>
        </p:txBody>
      </p:sp>
      <p:sp>
        <p:nvSpPr>
          <p:cNvPr id="31749" name="Text Box 5"/>
          <p:cNvSpPr txBox="1">
            <a:spLocks noChangeArrowheads="1"/>
          </p:cNvSpPr>
          <p:nvPr/>
        </p:nvSpPr>
        <p:spPr bwMode="auto">
          <a:xfrm>
            <a:off x="6953250" y="5548314"/>
            <a:ext cx="2514600" cy="523875"/>
          </a:xfrm>
          <a:prstGeom prst="rect">
            <a:avLst/>
          </a:prstGeom>
          <a:noFill/>
          <a:ln w="12700">
            <a:noFill/>
            <a:miter lim="800000"/>
            <a:headEnd/>
            <a:tailEnd/>
          </a:ln>
        </p:spPr>
        <p:txBody>
          <a:bodyPr>
            <a:spAutoFit/>
          </a:bodyPr>
          <a:lstStyle/>
          <a:p>
            <a:pPr algn="ctr" eaLnBrk="0" hangingPunct="0">
              <a:spcBef>
                <a:spcPct val="50000"/>
              </a:spcBef>
              <a:defRPr/>
            </a:pPr>
            <a:r>
              <a:rPr lang="en-US" sz="2800" b="1" dirty="0">
                <a:solidFill>
                  <a:schemeClr val="bg1"/>
                </a:solidFill>
                <a:effectLst>
                  <a:outerShdw blurRad="38100" dist="38100" dir="2700000" algn="tl">
                    <a:srgbClr val="000000">
                      <a:alpha val="43137"/>
                    </a:srgbClr>
                  </a:outerShdw>
                </a:effectLst>
                <a:latin typeface="Calibri" pitchFamily="34" charset="0"/>
              </a:rPr>
              <a:t>Indirect Costs</a:t>
            </a:r>
          </a:p>
        </p:txBody>
      </p:sp>
      <p:sp>
        <p:nvSpPr>
          <p:cNvPr id="7" name="Text Box 4"/>
          <p:cNvSpPr txBox="1">
            <a:spLocks noChangeArrowheads="1"/>
          </p:cNvSpPr>
          <p:nvPr/>
        </p:nvSpPr>
        <p:spPr bwMode="auto">
          <a:xfrm>
            <a:off x="3452814" y="285750"/>
            <a:ext cx="5286375" cy="769938"/>
          </a:xfrm>
          <a:prstGeom prst="rect">
            <a:avLst/>
          </a:prstGeom>
          <a:noFill/>
          <a:ln w="12700">
            <a:noFill/>
            <a:miter lim="800000"/>
            <a:headEnd/>
            <a:tailEnd/>
          </a:ln>
        </p:spPr>
        <p:txBody>
          <a:bodyPr>
            <a:spAutoFit/>
          </a:bodyPr>
          <a:lstStyle/>
          <a:p>
            <a:pPr algn="ctr" eaLnBrk="0" hangingPunct="0">
              <a:spcBef>
                <a:spcPct val="50000"/>
              </a:spcBef>
              <a:defRPr/>
            </a:pPr>
            <a:r>
              <a:rPr lang="en-US" sz="4400" b="1" spc="600" dirty="0">
                <a:solidFill>
                  <a:srgbClr val="002060"/>
                </a:solidFill>
                <a:effectLst>
                  <a:outerShdw blurRad="38100" dist="38100" dir="2700000" algn="tl">
                    <a:srgbClr val="000000">
                      <a:alpha val="43137"/>
                    </a:srgbClr>
                  </a:outerShdw>
                </a:effectLst>
                <a:latin typeface="Calibri" pitchFamily="34" charset="0"/>
              </a:rPr>
              <a:t>Iceberg Theory</a:t>
            </a:r>
          </a:p>
        </p:txBody>
      </p:sp>
    </p:spTree>
    <p:extLst>
      <p:ext uri="{BB962C8B-B14F-4D97-AF65-F5344CB8AC3E}">
        <p14:creationId xmlns:p14="http://schemas.microsoft.com/office/powerpoint/2010/main" xmlns="" val="171501492"/>
      </p:ext>
    </p:extLst>
  </p:cSld>
  <p:clrMapOvr>
    <a:masterClrMapping/>
  </p:clrMapOvr>
  <p:transition spd="med">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452688" y="1676401"/>
            <a:ext cx="6705600" cy="354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Clr>
                <a:schemeClr val="hlink"/>
              </a:buClr>
              <a:buFont typeface="Arial" panose="020B0604020202020204" pitchFamily="34" charset="0"/>
              <a:buChar char="•"/>
            </a:pPr>
            <a:r>
              <a:rPr lang="en-US" sz="3200" b="1">
                <a:latin typeface="Calibri" panose="020F0502020204030204" pitchFamily="34" charset="0"/>
              </a:rPr>
              <a:t>  Medical Expenses</a:t>
            </a:r>
          </a:p>
          <a:p>
            <a:pPr eaLnBrk="1" hangingPunct="1">
              <a:spcBef>
                <a:spcPct val="50000"/>
              </a:spcBef>
              <a:buClr>
                <a:schemeClr val="hlink"/>
              </a:buClr>
              <a:buFont typeface="Arial" panose="020B0604020202020204" pitchFamily="34" charset="0"/>
              <a:buChar char="•"/>
            </a:pPr>
            <a:r>
              <a:rPr lang="en-US" sz="3200" b="1">
                <a:latin typeface="Calibri" panose="020F0502020204030204" pitchFamily="34" charset="0"/>
              </a:rPr>
              <a:t>  Equipment Damage</a:t>
            </a:r>
          </a:p>
          <a:p>
            <a:pPr eaLnBrk="1" hangingPunct="1">
              <a:spcBef>
                <a:spcPct val="50000"/>
              </a:spcBef>
              <a:buClr>
                <a:schemeClr val="hlink"/>
              </a:buClr>
              <a:buFont typeface="Arial" panose="020B0604020202020204" pitchFamily="34" charset="0"/>
              <a:buChar char="•"/>
            </a:pPr>
            <a:r>
              <a:rPr lang="en-US" sz="3200" b="1">
                <a:latin typeface="Calibri" panose="020F0502020204030204" pitchFamily="34" charset="0"/>
              </a:rPr>
              <a:t>  Wasted Raw Materials</a:t>
            </a:r>
          </a:p>
          <a:p>
            <a:pPr eaLnBrk="1" hangingPunct="1">
              <a:spcBef>
                <a:spcPct val="50000"/>
              </a:spcBef>
              <a:buClr>
                <a:schemeClr val="hlink"/>
              </a:buClr>
              <a:buFont typeface="Arial" panose="020B0604020202020204" pitchFamily="34" charset="0"/>
              <a:buChar char="•"/>
            </a:pPr>
            <a:r>
              <a:rPr lang="en-US" sz="3200" b="1">
                <a:latin typeface="Calibri" panose="020F0502020204030204" pitchFamily="34" charset="0"/>
              </a:rPr>
              <a:t>  Insurance Premiums</a:t>
            </a:r>
          </a:p>
          <a:p>
            <a:pPr eaLnBrk="1" hangingPunct="1">
              <a:spcBef>
                <a:spcPct val="50000"/>
              </a:spcBef>
              <a:buClr>
                <a:schemeClr val="hlink"/>
              </a:buClr>
              <a:buFont typeface="Arial" panose="020B0604020202020204" pitchFamily="34" charset="0"/>
              <a:buChar char="•"/>
            </a:pPr>
            <a:r>
              <a:rPr lang="en-US" sz="3200" b="1">
                <a:latin typeface="Calibri" panose="020F0502020204030204" pitchFamily="34" charset="0"/>
              </a:rPr>
              <a:t>  Litigation Expenses</a:t>
            </a:r>
          </a:p>
        </p:txBody>
      </p:sp>
      <p:sp>
        <p:nvSpPr>
          <p:cNvPr id="32771" name="Rectangle 3"/>
          <p:cNvSpPr>
            <a:spLocks noChangeArrowheads="1"/>
          </p:cNvSpPr>
          <p:nvPr/>
        </p:nvSpPr>
        <p:spPr bwMode="gray">
          <a:xfrm>
            <a:off x="1809751" y="285750"/>
            <a:ext cx="8977313" cy="647700"/>
          </a:xfrm>
          <a:prstGeom prst="rect">
            <a:avLst/>
          </a:prstGeom>
          <a:noFill/>
          <a:ln w="9525">
            <a:noFill/>
            <a:miter lim="800000"/>
            <a:headEnd/>
            <a:tailEnd/>
          </a:ln>
        </p:spPr>
        <p:txBody>
          <a:bodyPr lIns="0" rIns="0"/>
          <a:lstStyle/>
          <a:p>
            <a:pPr algn="ctr">
              <a:defRPr/>
            </a:pPr>
            <a:r>
              <a:rPr lang="en-US" sz="4400" b="1" dirty="0">
                <a:solidFill>
                  <a:srgbClr val="002060"/>
                </a:solidFill>
                <a:effectLst>
                  <a:outerShdw blurRad="38100" dist="38100" dir="2700000" algn="tl">
                    <a:srgbClr val="000000">
                      <a:alpha val="43137"/>
                    </a:srgbClr>
                  </a:outerShdw>
                </a:effectLst>
                <a:latin typeface="Calibri" pitchFamily="34" charset="0"/>
              </a:rPr>
              <a:t>Direct Cost of Accidents</a:t>
            </a:r>
          </a:p>
        </p:txBody>
      </p:sp>
      <p:pic>
        <p:nvPicPr>
          <p:cNvPr id="24580"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24688" y="3643313"/>
            <a:ext cx="3505200" cy="2190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73469336"/>
      </p:ext>
    </p:extLst>
  </p:cSld>
  <p:clrMapOvr>
    <a:masterClrMapping/>
  </p:clrMapOvr>
  <p:transition spd="med">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209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1267" name="Rectangle 3"/>
          <p:cNvSpPr>
            <a:spLocks noChangeArrowheads="1"/>
          </p:cNvSpPr>
          <p:nvPr/>
        </p:nvSpPr>
        <p:spPr bwMode="auto">
          <a:xfrm>
            <a:off x="4648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2292" name="Text Box 5"/>
          <p:cNvSpPr>
            <a:spLocks noGrp="1" noChangeArrowheads="1"/>
          </p:cNvSpPr>
          <p:nvPr>
            <p:ph type="title"/>
          </p:nvPr>
        </p:nvSpPr>
        <p:spPr>
          <a:xfrm>
            <a:off x="1981200" y="274638"/>
            <a:ext cx="8229600" cy="868362"/>
          </a:xfrm>
        </p:spPr>
        <p:txBody>
          <a:bodyPr vert="horz" lIns="90488" tIns="44450" rIns="90488" bIns="44450" rtlCol="0" anchor="ctr">
            <a:normAutofit/>
          </a:bodyPr>
          <a:lstStyle/>
          <a:p>
            <a:pPr eaLnBrk="1" hangingPunct="1">
              <a:defRPr/>
            </a:pPr>
            <a:r>
              <a:rPr lang="en-US" b="1" dirty="0">
                <a:solidFill>
                  <a:schemeClr val="tx1"/>
                </a:solidFill>
                <a:effectLst>
                  <a:outerShdw blurRad="38100" dist="38100" dir="2700000" algn="tl">
                    <a:srgbClr val="000000">
                      <a:alpha val="43137"/>
                    </a:srgbClr>
                  </a:outerShdw>
                </a:effectLst>
              </a:rPr>
              <a:t>Session Objectives:</a:t>
            </a:r>
          </a:p>
        </p:txBody>
      </p:sp>
      <p:sp>
        <p:nvSpPr>
          <p:cNvPr id="45060" name="Rectangle 4"/>
          <p:cNvSpPr>
            <a:spLocks noGrp="1" noChangeArrowheads="1"/>
          </p:cNvSpPr>
          <p:nvPr>
            <p:ph idx="1"/>
          </p:nvPr>
        </p:nvSpPr>
        <p:spPr>
          <a:xfrm>
            <a:off x="2024063" y="1357314"/>
            <a:ext cx="8424862" cy="4924425"/>
          </a:xfrm>
        </p:spPr>
        <p:txBody>
          <a:bodyPr vert="horz" lIns="90488" tIns="44450" rIns="90488" bIns="44450" rtlCol="0">
            <a:normAutofit/>
          </a:bodyPr>
          <a:lstStyle/>
          <a:p>
            <a:pPr marL="0" indent="0">
              <a:lnSpc>
                <a:spcPts val="3400"/>
              </a:lnSpc>
              <a:buNone/>
            </a:pPr>
            <a:r>
              <a:rPr lang="en-US" b="1" smtClean="0"/>
              <a:t>At the end of the session, the participants will be able to:</a:t>
            </a:r>
          </a:p>
          <a:p>
            <a:pPr marL="625475" lvl="1" indent="-511175">
              <a:lnSpc>
                <a:spcPts val="3400"/>
              </a:lnSpc>
              <a:spcBef>
                <a:spcPct val="50000"/>
              </a:spcBef>
              <a:buClr>
                <a:srgbClr val="FFC000"/>
              </a:buClr>
              <a:buFont typeface="Wingdings" panose="05000000000000000000" pitchFamily="2" charset="2"/>
              <a:buChar char="§"/>
            </a:pPr>
            <a:r>
              <a:rPr lang="en-US" sz="3200" b="1"/>
              <a:t>Define and differentiate </a:t>
            </a:r>
            <a:r>
              <a:rPr lang="en-US" sz="3200" b="1">
                <a:solidFill>
                  <a:srgbClr val="333399"/>
                </a:solidFill>
              </a:rPr>
              <a:t>accidents</a:t>
            </a:r>
            <a:r>
              <a:rPr lang="en-US" sz="3200" b="1"/>
              <a:t>, </a:t>
            </a:r>
            <a:r>
              <a:rPr lang="en-US" sz="3200" b="1">
                <a:solidFill>
                  <a:srgbClr val="333399"/>
                </a:solidFill>
              </a:rPr>
              <a:t>unsafe acts</a:t>
            </a:r>
            <a:r>
              <a:rPr lang="en-US" sz="3200" b="1"/>
              <a:t> and </a:t>
            </a:r>
            <a:r>
              <a:rPr lang="en-US" sz="3200" b="1">
                <a:solidFill>
                  <a:srgbClr val="333399"/>
                </a:solidFill>
              </a:rPr>
              <a:t>unsafe conditions</a:t>
            </a:r>
            <a:r>
              <a:rPr lang="en-US" sz="3200" b="1"/>
              <a:t>;</a:t>
            </a:r>
            <a:r>
              <a:rPr lang="en-US" sz="3200" b="1">
                <a:solidFill>
                  <a:srgbClr val="333399"/>
                </a:solidFill>
              </a:rPr>
              <a:t> </a:t>
            </a:r>
          </a:p>
          <a:p>
            <a:pPr marL="625475" lvl="1" indent="-511175">
              <a:lnSpc>
                <a:spcPts val="3400"/>
              </a:lnSpc>
              <a:spcBef>
                <a:spcPct val="50000"/>
              </a:spcBef>
              <a:buClr>
                <a:srgbClr val="FFC000"/>
              </a:buClr>
              <a:buFont typeface="Wingdings" panose="05000000000000000000" pitchFamily="2" charset="2"/>
              <a:buChar char="§"/>
            </a:pPr>
            <a:r>
              <a:rPr lang="en-US" sz="3200" b="1"/>
              <a:t>Identify and enumerate </a:t>
            </a:r>
            <a:r>
              <a:rPr lang="en-US" sz="3200" b="1">
                <a:solidFill>
                  <a:srgbClr val="333399"/>
                </a:solidFill>
              </a:rPr>
              <a:t>different situations and practices</a:t>
            </a:r>
            <a:r>
              <a:rPr lang="en-US" sz="3200" b="1"/>
              <a:t> that constitute unsafe acts and unsafe conditions</a:t>
            </a:r>
          </a:p>
        </p:txBody>
      </p:sp>
    </p:spTree>
    <p:extLst>
      <p:ext uri="{BB962C8B-B14F-4D97-AF65-F5344CB8AC3E}">
        <p14:creationId xmlns:p14="http://schemas.microsoft.com/office/powerpoint/2010/main" xmlns="" val="925620562"/>
      </p:ext>
    </p:extLst>
  </p:cSld>
  <p:clrMapOvr>
    <a:masterClrMapping/>
  </p:clrMapOvr>
  <p:transition spd="slow">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060">
                                            <p:txEl>
                                              <p:pRg st="0" end="0"/>
                                            </p:txEl>
                                          </p:spTgt>
                                        </p:tgtEl>
                                        <p:attrNameLst>
                                          <p:attrName>style.visibility</p:attrName>
                                        </p:attrNameLst>
                                      </p:cBhvr>
                                      <p:to>
                                        <p:strVal val="visible"/>
                                      </p:to>
                                    </p:set>
                                    <p:anim calcmode="lin" valueType="num">
                                      <p:cBhvr additive="base">
                                        <p:cTn id="7" dur="500" fill="hold"/>
                                        <p:tgtEl>
                                          <p:spTgt spid="4506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060">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60">
                                            <p:txEl>
                                              <p:pRg st="1" end="1"/>
                                            </p:txEl>
                                          </p:spTgt>
                                        </p:tgtEl>
                                        <p:attrNameLst>
                                          <p:attrName>style.visibility</p:attrName>
                                        </p:attrNameLst>
                                      </p:cBhvr>
                                      <p:to>
                                        <p:strVal val="visible"/>
                                      </p:to>
                                    </p:set>
                                    <p:anim calcmode="lin" valueType="num">
                                      <p:cBhvr additive="base">
                                        <p:cTn id="11" dur="500" fill="hold"/>
                                        <p:tgtEl>
                                          <p:spTgt spid="45060">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60">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60">
                                            <p:txEl>
                                              <p:pRg st="2" end="2"/>
                                            </p:txEl>
                                          </p:spTgt>
                                        </p:tgtEl>
                                        <p:attrNameLst>
                                          <p:attrName>style.visibility</p:attrName>
                                        </p:attrNameLst>
                                      </p:cBhvr>
                                      <p:to>
                                        <p:strVal val="visible"/>
                                      </p:to>
                                    </p:set>
                                    <p:anim calcmode="lin" valueType="num">
                                      <p:cBhvr additive="base">
                                        <p:cTn id="15" dur="500" fill="hold"/>
                                        <p:tgtEl>
                                          <p:spTgt spid="45060">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6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u1292648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667751" y="3500439"/>
            <a:ext cx="1762125" cy="2714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3" name="Rectangle 2"/>
          <p:cNvSpPr>
            <a:spLocks noChangeArrowheads="1"/>
          </p:cNvSpPr>
          <p:nvPr/>
        </p:nvSpPr>
        <p:spPr bwMode="auto">
          <a:xfrm>
            <a:off x="2166938" y="1714500"/>
            <a:ext cx="77724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114300" eaLnBrk="0" hangingPunct="0">
              <a:defRPr>
                <a:solidFill>
                  <a:schemeClr val="tx1"/>
                </a:solidFill>
                <a:latin typeface="Arial" panose="020B0604020202020204" pitchFamily="34" charset="0"/>
                <a:cs typeface="Arial" panose="020B0604020202020204" pitchFamily="34" charset="0"/>
              </a:defRPr>
            </a:lvl2pPr>
            <a:lvl3pPr marL="228600" eaLnBrk="0" hangingPunct="0">
              <a:defRPr>
                <a:solidFill>
                  <a:schemeClr val="tx1"/>
                </a:solidFill>
                <a:latin typeface="Arial" panose="020B0604020202020204" pitchFamily="34" charset="0"/>
                <a:cs typeface="Arial" panose="020B0604020202020204" pitchFamily="34" charset="0"/>
              </a:defRPr>
            </a:lvl3pPr>
            <a:lvl4pPr marL="741363" indent="-334963" eaLnBrk="0" hangingPunct="0">
              <a:defRPr>
                <a:solidFill>
                  <a:schemeClr val="tx1"/>
                </a:solidFill>
                <a:latin typeface="Arial" panose="020B0604020202020204" pitchFamily="34" charset="0"/>
                <a:cs typeface="Arial" panose="020B0604020202020204" pitchFamily="34" charset="0"/>
              </a:defRPr>
            </a:lvl4pPr>
            <a:lvl5pPr marL="1254125" indent="-339725" eaLnBrk="0" hangingPunct="0">
              <a:defRPr>
                <a:solidFill>
                  <a:schemeClr val="tx1"/>
                </a:solidFill>
                <a:latin typeface="Arial" panose="020B0604020202020204" pitchFamily="34" charset="0"/>
                <a:cs typeface="Arial" panose="020B0604020202020204" pitchFamily="34" charset="0"/>
              </a:defRPr>
            </a:lvl5pPr>
            <a:lvl6pPr marL="1711325" indent="-339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168525" indent="-339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2625725" indent="-339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082925" indent="-33972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2" eaLnBrk="1" hangingPunct="1">
              <a:lnSpc>
                <a:spcPct val="90000"/>
              </a:lnSpc>
              <a:spcBef>
                <a:spcPct val="20000"/>
              </a:spcBef>
            </a:pPr>
            <a:r>
              <a:rPr lang="en-US" sz="2800" b="1">
                <a:latin typeface="Calibri" panose="020F0502020204030204" pitchFamily="34" charset="0"/>
              </a:rPr>
              <a:t>1. Injured Workers</a:t>
            </a:r>
          </a:p>
          <a:p>
            <a:pPr lvl="3" eaLnBrk="1" hangingPunct="1">
              <a:lnSpc>
                <a:spcPct val="90000"/>
              </a:lnSpc>
              <a:spcBef>
                <a:spcPct val="20000"/>
              </a:spcBef>
              <a:buClr>
                <a:srgbClr val="FFC000"/>
              </a:buClr>
              <a:buSzPct val="90000"/>
              <a:buFont typeface="Arial" panose="020B0604020202020204" pitchFamily="34" charset="0"/>
              <a:buChar char="•"/>
            </a:pPr>
            <a:r>
              <a:rPr lang="en-US" sz="2800">
                <a:latin typeface="Calibri" panose="020F0502020204030204" pitchFamily="34" charset="0"/>
              </a:rPr>
              <a:t>Lesser productivity due to interruption on day of injury </a:t>
            </a:r>
          </a:p>
          <a:p>
            <a:pPr lvl="3" eaLnBrk="1" hangingPunct="1">
              <a:lnSpc>
                <a:spcPct val="90000"/>
              </a:lnSpc>
              <a:spcBef>
                <a:spcPct val="20000"/>
              </a:spcBef>
              <a:buClr>
                <a:srgbClr val="FFC000"/>
              </a:buClr>
              <a:buSzPct val="90000"/>
              <a:buFont typeface="Arial" panose="020B0604020202020204" pitchFamily="34" charset="0"/>
              <a:buChar char="•"/>
            </a:pPr>
            <a:r>
              <a:rPr lang="en-US" sz="2800">
                <a:latin typeface="Calibri" panose="020F0502020204030204" pitchFamily="34" charset="0"/>
              </a:rPr>
              <a:t>Loss in efficiency ; Loss of income</a:t>
            </a:r>
          </a:p>
          <a:p>
            <a:pPr lvl="1" eaLnBrk="1" hangingPunct="1">
              <a:lnSpc>
                <a:spcPct val="90000"/>
              </a:lnSpc>
              <a:spcBef>
                <a:spcPct val="20000"/>
              </a:spcBef>
              <a:buClr>
                <a:srgbClr val="FFC000"/>
              </a:buClr>
              <a:buSzPct val="90000"/>
              <a:buFont typeface="Arial" panose="020B0604020202020204" pitchFamily="34" charset="0"/>
              <a:buChar char="•"/>
            </a:pPr>
            <a:r>
              <a:rPr lang="en-US" sz="2800" b="1">
                <a:solidFill>
                  <a:srgbClr val="0000FF"/>
                </a:solidFill>
                <a:latin typeface="Calibri" panose="020F0502020204030204" pitchFamily="34" charset="0"/>
              </a:rPr>
              <a:t> </a:t>
            </a:r>
            <a:r>
              <a:rPr lang="en-US" sz="2800" b="1">
                <a:latin typeface="Calibri" panose="020F0502020204030204" pitchFamily="34" charset="0"/>
              </a:rPr>
              <a:t>2. Other Employees</a:t>
            </a:r>
            <a:r>
              <a:rPr lang="en-US" sz="2800" b="1">
                <a:solidFill>
                  <a:schemeClr val="hlink"/>
                </a:solidFill>
                <a:latin typeface="Calibri" panose="020F0502020204030204" pitchFamily="34" charset="0"/>
              </a:rPr>
              <a:t> </a:t>
            </a:r>
            <a:endParaRPr lang="en-US" sz="2800">
              <a:solidFill>
                <a:schemeClr val="hlink"/>
              </a:solidFill>
              <a:latin typeface="Calibri" panose="020F0502020204030204" pitchFamily="34" charset="0"/>
            </a:endParaRPr>
          </a:p>
          <a:p>
            <a:pPr lvl="3" eaLnBrk="1" hangingPunct="1">
              <a:lnSpc>
                <a:spcPct val="90000"/>
              </a:lnSpc>
              <a:spcBef>
                <a:spcPct val="20000"/>
              </a:spcBef>
              <a:buClr>
                <a:srgbClr val="FFC000"/>
              </a:buClr>
              <a:buSzPct val="90000"/>
              <a:buFont typeface="Arial" panose="020B0604020202020204" pitchFamily="34" charset="0"/>
              <a:buChar char="•"/>
            </a:pPr>
            <a:r>
              <a:rPr lang="en-US" sz="2800">
                <a:latin typeface="Calibri" panose="020F0502020204030204" pitchFamily="34" charset="0"/>
              </a:rPr>
              <a:t>loss productivity due to:</a:t>
            </a:r>
          </a:p>
          <a:p>
            <a:pPr lvl="4" eaLnBrk="1" hangingPunct="1">
              <a:lnSpc>
                <a:spcPct val="90000"/>
              </a:lnSpc>
              <a:spcBef>
                <a:spcPct val="20000"/>
              </a:spcBef>
              <a:buClr>
                <a:srgbClr val="FFC000"/>
              </a:buClr>
              <a:buSzPct val="90000"/>
              <a:buFont typeface="Arial" panose="020B0604020202020204" pitchFamily="34" charset="0"/>
              <a:buChar char="•"/>
            </a:pPr>
            <a:r>
              <a:rPr lang="en-US" sz="2800">
                <a:latin typeface="Calibri" panose="020F0502020204030204" pitchFamily="34" charset="0"/>
              </a:rPr>
              <a:t>work stoppage out of curiosity, when assisting injured worker or due to inspection</a:t>
            </a:r>
          </a:p>
          <a:p>
            <a:pPr lvl="3" eaLnBrk="1" hangingPunct="1">
              <a:lnSpc>
                <a:spcPct val="90000"/>
              </a:lnSpc>
              <a:spcBef>
                <a:spcPct val="20000"/>
              </a:spcBef>
              <a:buClr>
                <a:srgbClr val="FFC000"/>
              </a:buClr>
              <a:buSzPct val="90000"/>
              <a:buFont typeface="Arial" panose="020B0604020202020204" pitchFamily="34" charset="0"/>
              <a:buChar char="•"/>
            </a:pPr>
            <a:r>
              <a:rPr lang="en-US" sz="2800">
                <a:latin typeface="Calibri" panose="020F0502020204030204" pitchFamily="34" charset="0"/>
              </a:rPr>
              <a:t>Additional cost to complete the work</a:t>
            </a:r>
          </a:p>
        </p:txBody>
      </p:sp>
      <p:sp>
        <p:nvSpPr>
          <p:cNvPr id="33795" name="Rectangle 3"/>
          <p:cNvSpPr>
            <a:spLocks noChangeArrowheads="1"/>
          </p:cNvSpPr>
          <p:nvPr/>
        </p:nvSpPr>
        <p:spPr bwMode="gray">
          <a:xfrm>
            <a:off x="2514600" y="381000"/>
            <a:ext cx="6781800" cy="647700"/>
          </a:xfrm>
          <a:prstGeom prst="rect">
            <a:avLst/>
          </a:prstGeom>
          <a:noFill/>
          <a:ln w="9525">
            <a:noFill/>
            <a:miter lim="800000"/>
            <a:headEnd/>
            <a:tailEnd/>
          </a:ln>
        </p:spPr>
        <p:txBody>
          <a:bodyPr lIns="0" rIns="0"/>
          <a:lstStyle/>
          <a:p>
            <a:pPr algn="ctr">
              <a:defRPr/>
            </a:pPr>
            <a:r>
              <a:rPr lang="en-US" sz="4400" b="1" dirty="0">
                <a:solidFill>
                  <a:srgbClr val="002060"/>
                </a:solidFill>
                <a:effectLst>
                  <a:outerShdw blurRad="38100" dist="38100" dir="2700000" algn="tl">
                    <a:srgbClr val="000000">
                      <a:alpha val="43137"/>
                    </a:srgbClr>
                  </a:outerShdw>
                </a:effectLst>
                <a:latin typeface="Calibri" pitchFamily="34" charset="0"/>
              </a:rPr>
              <a:t>Indirect Cost of Accidents</a:t>
            </a:r>
          </a:p>
        </p:txBody>
      </p:sp>
    </p:spTree>
    <p:extLst>
      <p:ext uri="{BB962C8B-B14F-4D97-AF65-F5344CB8AC3E}">
        <p14:creationId xmlns:p14="http://schemas.microsoft.com/office/powerpoint/2010/main" xmlns="" val="2066093942"/>
      </p:ext>
    </p:extLst>
  </p:cSld>
  <p:clrMapOvr>
    <a:masterClrMapping/>
  </p:clrMapOvr>
  <p:transition spd="slow">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Forklift accident"/>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81938" y="4000500"/>
            <a:ext cx="2500312" cy="227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18" name="Rectangle 2"/>
          <p:cNvSpPr>
            <a:spLocks noChangeArrowheads="1"/>
          </p:cNvSpPr>
          <p:nvPr/>
        </p:nvSpPr>
        <p:spPr bwMode="auto">
          <a:xfrm>
            <a:off x="2166938" y="1571625"/>
            <a:ext cx="8215312" cy="4929188"/>
          </a:xfrm>
          <a:prstGeom prst="rect">
            <a:avLst/>
          </a:prstGeom>
          <a:noFill/>
          <a:ln w="12700">
            <a:noFill/>
            <a:miter lim="800000"/>
            <a:headEnd/>
            <a:tailEnd/>
          </a:ln>
        </p:spPr>
        <p:txBody>
          <a:bodyPr lIns="90488" tIns="44450" rIns="90488" bIns="44450"/>
          <a:lstStyle/>
          <a:p>
            <a:pPr marL="228600" lvl="2">
              <a:spcBef>
                <a:spcPct val="20000"/>
              </a:spcBef>
              <a:defRPr/>
            </a:pPr>
            <a:r>
              <a:rPr lang="en-US" sz="2800" b="1" dirty="0">
                <a:latin typeface="Calibri" pitchFamily="34" charset="0"/>
              </a:rPr>
              <a:t>3</a:t>
            </a:r>
            <a:r>
              <a:rPr lang="en-US" sz="2800" b="1" dirty="0">
                <a:latin typeface="Trebuchet MS" pitchFamily="34" charset="0"/>
              </a:rPr>
              <a:t>. </a:t>
            </a:r>
            <a:r>
              <a:rPr lang="en-US" sz="2800" b="1" dirty="0">
                <a:latin typeface="Calibri" pitchFamily="34" charset="0"/>
              </a:rPr>
              <a:t>Supervisors</a:t>
            </a:r>
          </a:p>
          <a:p>
            <a:pPr marL="796925" lvl="3" indent="-276225">
              <a:spcBef>
                <a:spcPct val="20000"/>
              </a:spcBef>
              <a:buClr>
                <a:schemeClr val="hlink"/>
              </a:buClr>
              <a:buSzPct val="90000"/>
              <a:buFont typeface="Arial" pitchFamily="34" charset="0"/>
              <a:buChar char="•"/>
              <a:defRPr/>
            </a:pPr>
            <a:r>
              <a:rPr lang="en-US" sz="2800" dirty="0">
                <a:latin typeface="Calibri" pitchFamily="34" charset="0"/>
              </a:rPr>
              <a:t>lost productivity :</a:t>
            </a:r>
          </a:p>
          <a:p>
            <a:pPr marL="1306513" lvl="4" indent="-336550">
              <a:spcBef>
                <a:spcPct val="20000"/>
              </a:spcBef>
              <a:buClr>
                <a:schemeClr val="hlink"/>
              </a:buClr>
              <a:buSzPct val="90000"/>
              <a:buFont typeface="Arial" pitchFamily="34" charset="0"/>
              <a:buChar char="•"/>
              <a:defRPr/>
            </a:pPr>
            <a:r>
              <a:rPr lang="en-US" sz="2800" dirty="0">
                <a:latin typeface="Calibri" pitchFamily="34" charset="0"/>
              </a:rPr>
              <a:t>when assisting the injured</a:t>
            </a:r>
          </a:p>
          <a:p>
            <a:pPr marL="1306513" lvl="4" indent="-336550">
              <a:spcBef>
                <a:spcPct val="20000"/>
              </a:spcBef>
              <a:buClr>
                <a:schemeClr val="hlink"/>
              </a:buClr>
              <a:buSzPct val="90000"/>
              <a:buFont typeface="Arial" pitchFamily="34" charset="0"/>
              <a:buChar char="•"/>
              <a:defRPr/>
            </a:pPr>
            <a:r>
              <a:rPr lang="en-US" sz="2800" dirty="0">
                <a:latin typeface="Calibri" pitchFamily="34" charset="0"/>
              </a:rPr>
              <a:t>due to accident inspection and investigation</a:t>
            </a:r>
          </a:p>
          <a:p>
            <a:pPr marL="1306513" lvl="4" indent="-336550">
              <a:spcBef>
                <a:spcPct val="20000"/>
              </a:spcBef>
              <a:buClr>
                <a:schemeClr val="hlink"/>
              </a:buClr>
              <a:buSzPct val="90000"/>
              <a:buFont typeface="Arial" pitchFamily="34" charset="0"/>
              <a:buChar char="•"/>
              <a:defRPr/>
            </a:pPr>
            <a:r>
              <a:rPr lang="en-US" sz="2800" dirty="0">
                <a:latin typeface="Calibri" pitchFamily="34" charset="0"/>
              </a:rPr>
              <a:t>preparing reports</a:t>
            </a:r>
          </a:p>
          <a:p>
            <a:pPr marL="392113" lvl="2" indent="-336550">
              <a:spcBef>
                <a:spcPct val="20000"/>
              </a:spcBef>
              <a:buClr>
                <a:schemeClr val="hlink"/>
              </a:buClr>
              <a:buSzPct val="90000"/>
              <a:defRPr/>
            </a:pPr>
            <a:r>
              <a:rPr lang="en-US" sz="2800" b="1" dirty="0">
                <a:latin typeface="Calibri" pitchFamily="34" charset="0"/>
              </a:rPr>
              <a:t>4. Replacement worker</a:t>
            </a:r>
          </a:p>
          <a:p>
            <a:pPr marL="796925" lvl="3" indent="-276225">
              <a:spcBef>
                <a:spcPct val="20000"/>
              </a:spcBef>
              <a:buClr>
                <a:schemeClr val="hlink"/>
              </a:buClr>
              <a:buSzPct val="90000"/>
              <a:buFont typeface="Arial" pitchFamily="34" charset="0"/>
              <a:buChar char="•"/>
              <a:defRPr/>
            </a:pPr>
            <a:r>
              <a:rPr lang="en-US" sz="2800" b="1" dirty="0">
                <a:solidFill>
                  <a:srgbClr val="0000FF"/>
                </a:solidFill>
                <a:latin typeface="Calibri" pitchFamily="34" charset="0"/>
              </a:rPr>
              <a:t>	</a:t>
            </a:r>
            <a:r>
              <a:rPr lang="en-US" sz="2800" dirty="0">
                <a:latin typeface="Calibri" pitchFamily="34" charset="0"/>
              </a:rPr>
              <a:t>hiring or training</a:t>
            </a:r>
          </a:p>
          <a:p>
            <a:pPr>
              <a:spcBef>
                <a:spcPct val="20000"/>
              </a:spcBef>
              <a:buClr>
                <a:schemeClr val="hlink"/>
              </a:buClr>
              <a:buSzPct val="90000"/>
              <a:defRPr/>
            </a:pPr>
            <a:r>
              <a:rPr lang="en-US" sz="2800" b="1" dirty="0">
                <a:latin typeface="Calibri" pitchFamily="34" charset="0"/>
              </a:rPr>
              <a:t> 5. Equipment</a:t>
            </a:r>
          </a:p>
          <a:p>
            <a:pPr marL="796925" lvl="3" indent="-276225">
              <a:spcBef>
                <a:spcPct val="20000"/>
              </a:spcBef>
              <a:buClr>
                <a:schemeClr val="hlink"/>
              </a:buClr>
              <a:buSzPct val="90000"/>
              <a:buFont typeface="Arial" pitchFamily="34" charset="0"/>
              <a:buChar char="•"/>
              <a:defRPr/>
            </a:pPr>
            <a:r>
              <a:rPr lang="en-US" sz="2800" b="1" dirty="0">
                <a:solidFill>
                  <a:srgbClr val="0000FF"/>
                </a:solidFill>
                <a:latin typeface="Calibri" pitchFamily="34" charset="0"/>
              </a:rPr>
              <a:t>	</a:t>
            </a:r>
            <a:r>
              <a:rPr lang="en-US" sz="2800" dirty="0">
                <a:latin typeface="Calibri" pitchFamily="34" charset="0"/>
              </a:rPr>
              <a:t>downtime</a:t>
            </a:r>
          </a:p>
        </p:txBody>
      </p:sp>
      <p:sp>
        <p:nvSpPr>
          <p:cNvPr id="26628" name="Rectangle 3"/>
          <p:cNvSpPr>
            <a:spLocks noChangeArrowheads="1"/>
          </p:cNvSpPr>
          <p:nvPr/>
        </p:nvSpPr>
        <p:spPr bwMode="gray">
          <a:xfrm>
            <a:off x="2909888" y="252413"/>
            <a:ext cx="6615112" cy="647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34821" name="Rectangle 4"/>
          <p:cNvSpPr>
            <a:spLocks noChangeArrowheads="1"/>
          </p:cNvSpPr>
          <p:nvPr/>
        </p:nvSpPr>
        <p:spPr bwMode="auto">
          <a:xfrm>
            <a:off x="2524125" y="285750"/>
            <a:ext cx="6929438" cy="769938"/>
          </a:xfrm>
          <a:prstGeom prst="rect">
            <a:avLst/>
          </a:prstGeom>
          <a:noFill/>
          <a:ln w="9525">
            <a:noFill/>
            <a:miter lim="800000"/>
            <a:headEnd/>
            <a:tailEnd/>
          </a:ln>
        </p:spPr>
        <p:txBody>
          <a:bodyPr>
            <a:spAutoFit/>
          </a:bodyPr>
          <a:lstStyle/>
          <a:p>
            <a:pPr algn="ctr">
              <a:defRPr/>
            </a:pPr>
            <a:r>
              <a:rPr lang="en-US" sz="4400" b="1" dirty="0">
                <a:solidFill>
                  <a:srgbClr val="002060"/>
                </a:solidFill>
                <a:effectLst>
                  <a:outerShdw blurRad="38100" dist="38100" dir="2700000" algn="tl">
                    <a:srgbClr val="000000">
                      <a:alpha val="43137"/>
                    </a:srgbClr>
                  </a:outerShdw>
                </a:effectLst>
                <a:latin typeface="Calibri" pitchFamily="34" charset="0"/>
              </a:rPr>
              <a:t>Indirect Cost of Accidents</a:t>
            </a:r>
          </a:p>
        </p:txBody>
      </p:sp>
    </p:spTree>
    <p:extLst>
      <p:ext uri="{BB962C8B-B14F-4D97-AF65-F5344CB8AC3E}">
        <p14:creationId xmlns:p14="http://schemas.microsoft.com/office/powerpoint/2010/main" xmlns="" val="1847480043"/>
      </p:ext>
    </p:extLst>
  </p:cSld>
  <p:clrMapOvr>
    <a:masterClrMapping/>
  </p:clrMapOvr>
  <p:transition spd="med">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650" name="Picture 2" descr="new-3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67563" y="1714500"/>
            <a:ext cx="3357562" cy="42862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35842" name="Rectangle 1026"/>
          <p:cNvSpPr>
            <a:spLocks noGrp="1" noChangeArrowheads="1"/>
          </p:cNvSpPr>
          <p:nvPr>
            <p:ph type="title"/>
          </p:nvPr>
        </p:nvSpPr>
        <p:spPr>
          <a:xfrm>
            <a:off x="2524125" y="285750"/>
            <a:ext cx="7772400" cy="1143000"/>
          </a:xfrm>
        </p:spPr>
        <p:txBody>
          <a:bodyPr/>
          <a:lstStyle/>
          <a:p>
            <a:pPr algn="ctr" eaLnBrk="1" hangingPunct="1">
              <a:defRPr/>
            </a:pPr>
            <a:r>
              <a:rPr lang="en-US" b="1" dirty="0">
                <a:solidFill>
                  <a:srgbClr val="002060"/>
                </a:solidFill>
                <a:effectLst>
                  <a:outerShdw blurRad="38100" dist="38100" dir="2700000" algn="tl">
                    <a:srgbClr val="000000">
                      <a:alpha val="43137"/>
                    </a:srgbClr>
                  </a:outerShdw>
                </a:effectLst>
              </a:rPr>
              <a:t> Humane Aspects</a:t>
            </a:r>
          </a:p>
        </p:txBody>
      </p:sp>
      <p:sp>
        <p:nvSpPr>
          <p:cNvPr id="27652" name="Rectangle 1027"/>
          <p:cNvSpPr>
            <a:spLocks noGrp="1" noChangeArrowheads="1"/>
          </p:cNvSpPr>
          <p:nvPr>
            <p:ph type="body" sz="half" idx="2"/>
          </p:nvPr>
        </p:nvSpPr>
        <p:spPr>
          <a:xfrm>
            <a:off x="1738313" y="1785938"/>
            <a:ext cx="6215062" cy="3429000"/>
          </a:xfrm>
          <a:noFill/>
          <a:extLst>
            <a:ext uri="{909E8E84-426E-40DD-AFC4-6F175D3DCCD1}">
              <a14:hiddenFill xmlns:a14="http://schemas.microsoft.com/office/drawing/2010/main" xmlns="">
                <a:solidFill>
                  <a:schemeClr val="accent1">
                    <a:alpha val="30196"/>
                  </a:schemeClr>
                </a:solidFill>
              </a14:hiddenFill>
            </a:ext>
          </a:extLst>
        </p:spPr>
        <p:txBody>
          <a:bodyPr anchor="ctr"/>
          <a:lstStyle/>
          <a:p>
            <a:pPr eaLnBrk="1" hangingPunct="1">
              <a:buClr>
                <a:srgbClr val="FFC000"/>
              </a:buClr>
              <a:buSzPct val="90000"/>
            </a:pPr>
            <a:r>
              <a:rPr lang="en-US" b="1" smtClean="0"/>
              <a:t>Sorrow due to loss</a:t>
            </a:r>
          </a:p>
          <a:p>
            <a:pPr eaLnBrk="1" hangingPunct="1">
              <a:buClr>
                <a:srgbClr val="FFC000"/>
              </a:buClr>
              <a:buSzPct val="90000"/>
            </a:pPr>
            <a:r>
              <a:rPr lang="en-US" b="1" smtClean="0"/>
              <a:t>Hardships &amp; inconveniences</a:t>
            </a:r>
          </a:p>
          <a:p>
            <a:pPr eaLnBrk="1" hangingPunct="1">
              <a:buClr>
                <a:srgbClr val="FFC000"/>
              </a:buClr>
              <a:buSzPct val="90000"/>
            </a:pPr>
            <a:r>
              <a:rPr lang="en-US" b="1" smtClean="0"/>
              <a:t>Physical pain/discomfort</a:t>
            </a:r>
          </a:p>
          <a:p>
            <a:pPr eaLnBrk="1" hangingPunct="1">
              <a:buClr>
                <a:srgbClr val="FFC000"/>
              </a:buClr>
              <a:buSzPct val="90000"/>
            </a:pPr>
            <a:r>
              <a:rPr lang="en-US" b="1" smtClean="0"/>
              <a:t>Psychological problems</a:t>
            </a:r>
          </a:p>
        </p:txBody>
      </p:sp>
      <p:pic>
        <p:nvPicPr>
          <p:cNvPr id="27653" name="Picture 5" descr="C:\Users\tpidlaptop\Desktop\pictures\handtoolsafety.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95439" y="63501"/>
            <a:ext cx="2352675" cy="1357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366232957"/>
      </p:ext>
    </p:extLst>
  </p:cSld>
  <p:clrMapOvr>
    <a:masterClrMapping/>
  </p:clrMapOvr>
  <p:transition spd="med">
    <p:strips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lstStyle/>
          <a:p>
            <a:r>
              <a:rPr lang="en-PH" b="1" dirty="0" smtClean="0">
                <a:latin typeface="Arial" panose="020B0604020202020204" pitchFamily="34" charset="0"/>
                <a:cs typeface="Arial" panose="020B0604020202020204" pitchFamily="34" charset="0"/>
              </a:rPr>
              <a:t>ACCIDENT CAUSATION THEORY</a:t>
            </a: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617220" indent="-571500">
              <a:buAutoNum type="romanUcPeriod"/>
            </a:pPr>
            <a:r>
              <a:rPr lang="en-PH" sz="2800" b="1" dirty="0" smtClean="0">
                <a:latin typeface="Arial" panose="020B0604020202020204" pitchFamily="34" charset="0"/>
                <a:cs typeface="Arial" panose="020B0604020202020204" pitchFamily="34" charset="0"/>
              </a:rPr>
              <a:t>DOMINO THEORY</a:t>
            </a:r>
          </a:p>
          <a:p>
            <a:pPr marL="617220" indent="-571500">
              <a:buAutoNum type="romanUcPeriod"/>
            </a:pPr>
            <a:r>
              <a:rPr lang="en-PH" sz="2800" b="1" dirty="0" smtClean="0">
                <a:latin typeface="Arial" panose="020B0604020202020204" pitchFamily="34" charset="0"/>
                <a:cs typeface="Arial" panose="020B0604020202020204" pitchFamily="34" charset="0"/>
              </a:rPr>
              <a:t>HUMAN FACTORS THEORY</a:t>
            </a:r>
          </a:p>
          <a:p>
            <a:pPr marL="617220" indent="-571500">
              <a:buAutoNum type="romanUcPeriod"/>
            </a:pPr>
            <a:r>
              <a:rPr lang="en-PH" sz="2800" b="1" dirty="0" smtClean="0">
                <a:latin typeface="Arial" panose="020B0604020202020204" pitchFamily="34" charset="0"/>
                <a:cs typeface="Arial" panose="020B0604020202020204" pitchFamily="34" charset="0"/>
              </a:rPr>
              <a:t>ACCIDENT INCIDENT</a:t>
            </a:r>
          </a:p>
          <a:p>
            <a:pPr marL="617220" indent="-571500">
              <a:buAutoNum type="romanUcPeriod"/>
            </a:pPr>
            <a:r>
              <a:rPr lang="en-PH" sz="2800" b="1" dirty="0" smtClean="0">
                <a:latin typeface="Arial" panose="020B0604020202020204" pitchFamily="34" charset="0"/>
                <a:cs typeface="Arial" panose="020B0604020202020204" pitchFamily="34" charset="0"/>
              </a:rPr>
              <a:t>SYSTEMS THEORY</a:t>
            </a:r>
          </a:p>
          <a:p>
            <a:pPr marL="617220" indent="-571500">
              <a:buAutoNum type="romanUcPeriod"/>
            </a:pPr>
            <a:r>
              <a:rPr lang="en-PH" sz="2800" b="1" dirty="0" smtClean="0">
                <a:latin typeface="Arial" panose="020B0604020202020204" pitchFamily="34" charset="0"/>
                <a:cs typeface="Arial" panose="020B0604020202020204" pitchFamily="34" charset="0"/>
              </a:rPr>
              <a:t>COMBINATION THEORY</a:t>
            </a:r>
          </a:p>
          <a:p>
            <a:pPr marL="617220" indent="-571500">
              <a:buAutoNum type="romanUcPeriod"/>
            </a:pPr>
            <a:r>
              <a:rPr lang="en-PH" sz="2800" b="1" dirty="0" smtClean="0">
                <a:latin typeface="Arial" panose="020B0604020202020204" pitchFamily="34" charset="0"/>
                <a:cs typeface="Arial" panose="020B0604020202020204" pitchFamily="34" charset="0"/>
              </a:rPr>
              <a:t>DRUGS,ALCOHOL AND DEPRESSION</a:t>
            </a:r>
          </a:p>
          <a:p>
            <a:pPr marL="617220" indent="-571500">
              <a:buAutoNum type="romanUcPeriod"/>
            </a:pPr>
            <a:r>
              <a:rPr lang="en-PH" sz="2800" b="1" dirty="0" smtClean="0">
                <a:latin typeface="Arial" panose="020B0604020202020204" pitchFamily="34" charset="0"/>
                <a:cs typeface="Arial" panose="020B0604020202020204" pitchFamily="34" charset="0"/>
              </a:rPr>
              <a:t>MANAGEMENT FAILURE</a:t>
            </a:r>
          </a:p>
        </p:txBody>
      </p:sp>
    </p:spTree>
    <p:extLst>
      <p:ext uri="{BB962C8B-B14F-4D97-AF65-F5344CB8AC3E}">
        <p14:creationId xmlns:p14="http://schemas.microsoft.com/office/powerpoint/2010/main" xmlns="" val="27674438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lstStyle/>
          <a:p>
            <a:r>
              <a:rPr lang="en-PH" b="1" dirty="0" smtClean="0">
                <a:latin typeface="Arial" panose="020B0604020202020204" pitchFamily="34" charset="0"/>
                <a:cs typeface="Arial" panose="020B0604020202020204" pitchFamily="34" charset="0"/>
              </a:rPr>
              <a:t>ACCIDENT CAUSATION THEORY</a:t>
            </a: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617220" indent="-571500">
              <a:buAutoNum type="romanUcPeriod"/>
            </a:pPr>
            <a:r>
              <a:rPr lang="en-PH" sz="2800" b="1" dirty="0" smtClean="0">
                <a:latin typeface="Arial" panose="020B0604020202020204" pitchFamily="34" charset="0"/>
                <a:cs typeface="Arial" panose="020B0604020202020204" pitchFamily="34" charset="0"/>
              </a:rPr>
              <a:t>DOMINO THEORY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Injuries are caused by the action of preceding factors.</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The removal of the central factor (unsafe act or hazardous condition)negates the action of the preceding factors, thereby preventing accident and injuries.</a:t>
            </a:r>
          </a:p>
          <a:p>
            <a:pPr marL="45720" indent="0">
              <a:buNone/>
            </a:pPr>
            <a:endParaRPr lang="en-PH" sz="2800" b="1" dirty="0" smtClean="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088356" y="3704664"/>
            <a:ext cx="7656699" cy="2817160"/>
          </a:xfrm>
          <a:prstGeom prst="rect">
            <a:avLst/>
          </a:prstGeom>
        </p:spPr>
      </p:pic>
    </p:spTree>
    <p:extLst>
      <p:ext uri="{BB962C8B-B14F-4D97-AF65-F5344CB8AC3E}">
        <p14:creationId xmlns:p14="http://schemas.microsoft.com/office/powerpoint/2010/main" xmlns="" val="15860939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617220" indent="-571500">
              <a:buAutoNum type="romanUcPeriod"/>
            </a:pPr>
            <a:r>
              <a:rPr lang="en-PH" sz="2800" b="1" dirty="0" smtClean="0">
                <a:latin typeface="Arial" panose="020B0604020202020204" pitchFamily="34" charset="0"/>
                <a:cs typeface="Arial" panose="020B0604020202020204" pitchFamily="34" charset="0"/>
              </a:rPr>
              <a:t>DOMINO THEORY</a:t>
            </a:r>
          </a:p>
          <a:p>
            <a:pPr>
              <a:buFont typeface="Wingdings" panose="05000000000000000000" pitchFamily="2" charset="2"/>
              <a:buChar char="q"/>
            </a:pPr>
            <a:r>
              <a:rPr lang="en-PH" sz="2800" dirty="0">
                <a:latin typeface="Arial" panose="020B0604020202020204" pitchFamily="34" charset="0"/>
                <a:cs typeface="Arial" panose="020B0604020202020204" pitchFamily="34" charset="0"/>
              </a:rPr>
              <a:t>Heinrich's Domino Theory states that accidents result from a chain of sequential events, metaphorically like a line of dominoes falling over. When one of the dominoes falls, it triggers the next one, and the next... - but removing a key factor (such as an unsafe condition or an unsafe act) prevents the start of the chain reaction</a:t>
            </a:r>
            <a:r>
              <a:rPr lang="en-PH" sz="2800" dirty="0" smtClean="0">
                <a:latin typeface="Arial" panose="020B0604020202020204" pitchFamily="34" charset="0"/>
                <a:cs typeface="Arial" panose="020B0604020202020204" pitchFamily="34" charset="0"/>
              </a:rPr>
              <a:t>.</a:t>
            </a:r>
            <a:endParaRPr lang="en-PH" sz="2800" b="1" dirty="0" smtClean="0">
              <a:latin typeface="Arial" panose="020B0604020202020204" pitchFamily="34" charset="0"/>
              <a:cs typeface="Arial" panose="020B0604020202020204" pitchFamily="34" charset="0"/>
            </a:endParaRPr>
          </a:p>
          <a:p>
            <a:pPr>
              <a:buFont typeface="Wingdings" panose="05000000000000000000" pitchFamily="2" charset="2"/>
              <a:buChar char="q"/>
            </a:pPr>
            <a:r>
              <a:rPr lang="en-PH" sz="2800" b="1" dirty="0">
                <a:latin typeface="Arial" panose="020B0604020202020204" pitchFamily="34" charset="0"/>
                <a:cs typeface="Arial" panose="020B0604020202020204" pitchFamily="34" charset="0"/>
              </a:rPr>
              <a:t>Herbert William </a:t>
            </a:r>
            <a:r>
              <a:rPr lang="en-PH" sz="2800" b="1" dirty="0" smtClean="0">
                <a:latin typeface="Arial" panose="020B0604020202020204" pitchFamily="34" charset="0"/>
                <a:cs typeface="Arial" panose="020B0604020202020204" pitchFamily="34" charset="0"/>
              </a:rPr>
              <a:t>Heinrich-</a:t>
            </a:r>
            <a:r>
              <a:rPr lang="en-PH" sz="2800" dirty="0">
                <a:latin typeface="Arial" panose="020B0604020202020204" pitchFamily="34" charset="0"/>
                <a:cs typeface="Arial" panose="020B0604020202020204" pitchFamily="34" charset="0"/>
              </a:rPr>
              <a:t>American industrial safety pioneer from the </a:t>
            </a:r>
            <a:r>
              <a:rPr lang="en-PH" sz="2800" dirty="0" smtClean="0">
                <a:latin typeface="Arial" panose="020B0604020202020204" pitchFamily="34" charset="0"/>
                <a:cs typeface="Arial" panose="020B0604020202020204" pitchFamily="34" charset="0"/>
              </a:rPr>
              <a:t>1930s.</a:t>
            </a: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365874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617220" indent="-571500">
              <a:buAutoNum type="romanUcPeriod"/>
            </a:pPr>
            <a:r>
              <a:rPr lang="en-PH" sz="2800" b="1" dirty="0" smtClean="0">
                <a:latin typeface="Arial" panose="020B0604020202020204" pitchFamily="34" charset="0"/>
                <a:cs typeface="Arial" panose="020B0604020202020204" pitchFamily="34" charset="0"/>
              </a:rPr>
              <a:t>DOMINO THEORY</a:t>
            </a:r>
          </a:p>
          <a:p>
            <a:pPr>
              <a:buFont typeface="Wingdings" panose="05000000000000000000" pitchFamily="2" charset="2"/>
              <a:buChar char="q"/>
            </a:pPr>
            <a:r>
              <a:rPr lang="en-PH" sz="2800" dirty="0" smtClean="0">
                <a:latin typeface="Arial" panose="020B0604020202020204" pitchFamily="34" charset="0"/>
                <a:cs typeface="Arial" panose="020B0604020202020204" pitchFamily="34" charset="0"/>
              </a:rPr>
              <a:t>Heinrich's Domino Theory states that accidents result from a chain of sequential events, metaphorically like a line of dominoes falling over. When one of the dominoes falls, it triggers the next one, and the next... - but removing a key factor (such as an unsafe condition or an unsafe act) prevents the start of the chain reaction.</a:t>
            </a:r>
            <a:endParaRPr lang="en-PH" sz="2800" b="1" dirty="0" smtClean="0">
              <a:latin typeface="Arial" panose="020B0604020202020204" pitchFamily="34" charset="0"/>
              <a:cs typeface="Arial" panose="020B0604020202020204" pitchFamily="34" charset="0"/>
            </a:endParaRP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Herbert William Heinrich-</a:t>
            </a:r>
            <a:r>
              <a:rPr lang="en-PH" sz="2800" dirty="0" smtClean="0">
                <a:latin typeface="Arial" panose="020B0604020202020204" pitchFamily="34" charset="0"/>
                <a:cs typeface="Arial" panose="020B0604020202020204" pitchFamily="34" charset="0"/>
              </a:rPr>
              <a:t>American industrial safety pioneer from the 1930s.</a:t>
            </a: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7741439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b="1" dirty="0">
                <a:latin typeface="Arial" panose="020B0604020202020204" pitchFamily="34" charset="0"/>
                <a:cs typeface="Arial" panose="020B0604020202020204" pitchFamily="34" charset="0"/>
              </a:rPr>
              <a:t>Heinrich's Domino Model of Accident Causation</a:t>
            </a:r>
          </a:p>
        </p:txBody>
      </p:sp>
      <p:sp>
        <p:nvSpPr>
          <p:cNvPr id="4" name="Content Placeholder 3"/>
          <p:cNvSpPr>
            <a:spLocks noGrp="1"/>
          </p:cNvSpPr>
          <p:nvPr>
            <p:ph idx="1"/>
          </p:nvPr>
        </p:nvSpPr>
        <p:spPr/>
        <p:txBody>
          <a:bodyPr/>
          <a:lstStyle/>
          <a:p>
            <a:pPr marL="45720" indent="0">
              <a:buNone/>
            </a:pPr>
            <a:endParaRPr lang="en-PH" dirty="0"/>
          </a:p>
        </p:txBody>
      </p:sp>
      <p:pic>
        <p:nvPicPr>
          <p:cNvPr id="11" name="Picture 2" descr="http://www.hrdp-idrm.in/live/hrdpmp/hrdpmaster/idrm/content/e5783/e17327/e24075/e27357/e27372/9heinrichsmodel.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84000" y="1349187"/>
            <a:ext cx="10444293" cy="501127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64653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USES OF MODEL</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1920 – Herbert Heinrich – Travellers Insurance</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88% caused by UNSAFE ACTS</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10% caused by UNSAFE CONDITIONS</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2% Unavoidable</a:t>
            </a:r>
          </a:p>
        </p:txBody>
      </p:sp>
    </p:spTree>
    <p:extLst>
      <p:ext uri="{BB962C8B-B14F-4D97-AF65-F5344CB8AC3E}">
        <p14:creationId xmlns:p14="http://schemas.microsoft.com/office/powerpoint/2010/main" xmlns="" val="1011024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a:latin typeface="Arial" panose="020B0604020202020204" pitchFamily="34" charset="0"/>
                <a:cs typeface="Arial" panose="020B0604020202020204" pitchFamily="34" charset="0"/>
              </a:rPr>
              <a:t>Unsafe Act</a:t>
            </a:r>
          </a:p>
          <a:p>
            <a:r>
              <a:rPr lang="en-PH" sz="2800" dirty="0" smtClean="0">
                <a:latin typeface="Arial" panose="020B0604020202020204" pitchFamily="34" charset="0"/>
                <a:cs typeface="Arial" panose="020B0604020202020204" pitchFamily="34" charset="0"/>
              </a:rPr>
              <a:t>Performance </a:t>
            </a:r>
            <a:r>
              <a:rPr lang="en-PH" sz="2800" dirty="0">
                <a:latin typeface="Arial" panose="020B0604020202020204" pitchFamily="34" charset="0"/>
                <a:cs typeface="Arial" panose="020B0604020202020204" pitchFamily="34" charset="0"/>
              </a:rPr>
              <a:t>of a task or other activity that is conducted in a manner that may threaten the health and/or safety of </a:t>
            </a:r>
            <a:r>
              <a:rPr lang="en-PH" sz="2800" dirty="0" smtClean="0">
                <a:latin typeface="Arial" panose="020B0604020202020204" pitchFamily="34" charset="0"/>
                <a:cs typeface="Arial" panose="020B0604020202020204" pitchFamily="34" charset="0"/>
              </a:rPr>
              <a:t>workers.</a:t>
            </a:r>
          </a:p>
          <a:p>
            <a:r>
              <a:rPr lang="en-PH" sz="2800" dirty="0">
                <a:latin typeface="Arial" panose="020B0604020202020204" pitchFamily="34" charset="0"/>
                <a:cs typeface="Arial" panose="020B0604020202020204" pitchFamily="34" charset="0"/>
              </a:rPr>
              <a:t>More difficult to recognize and correct because they involve human factors.</a:t>
            </a:r>
          </a:p>
          <a:p>
            <a:pPr marL="45720" indent="0">
              <a:buNone/>
            </a:pPr>
            <a:r>
              <a:rPr lang="en-PH" sz="2800" b="1" dirty="0"/>
              <a:t>Unsafe </a:t>
            </a:r>
            <a:r>
              <a:rPr lang="en-PH" sz="2800" b="1" dirty="0" smtClean="0"/>
              <a:t>Acts Example.</a:t>
            </a:r>
            <a:endParaRPr lang="en-PH" sz="2800" b="1" dirty="0"/>
          </a:p>
          <a:p>
            <a:pPr marL="45720" indent="0">
              <a:buNone/>
            </a:pPr>
            <a:r>
              <a:rPr lang="en-PH" sz="2800" dirty="0"/>
              <a:t>-    </a:t>
            </a:r>
            <a:r>
              <a:rPr lang="en-PH" sz="2800" dirty="0">
                <a:latin typeface="Arial" panose="020B0604020202020204" pitchFamily="34" charset="0"/>
                <a:cs typeface="Arial" panose="020B0604020202020204" pitchFamily="34" charset="0"/>
              </a:rPr>
              <a:t>Operating equipment without qualification or authorization</a:t>
            </a:r>
            <a:br>
              <a:rPr lang="en-PH" sz="2800" dirty="0">
                <a:latin typeface="Arial" panose="020B0604020202020204" pitchFamily="34" charset="0"/>
                <a:cs typeface="Arial" panose="020B0604020202020204" pitchFamily="34" charset="0"/>
              </a:rPr>
            </a:br>
            <a:r>
              <a:rPr lang="en-PH" sz="2800" dirty="0">
                <a:latin typeface="Arial" panose="020B0604020202020204" pitchFamily="34" charset="0"/>
                <a:cs typeface="Arial" panose="020B0604020202020204" pitchFamily="34" charset="0"/>
              </a:rPr>
              <a:t>-    Lack of/or improper use of PPE</a:t>
            </a:r>
            <a:br>
              <a:rPr lang="en-PH" sz="2800" dirty="0">
                <a:latin typeface="Arial" panose="020B0604020202020204" pitchFamily="34" charset="0"/>
                <a:cs typeface="Arial" panose="020B0604020202020204" pitchFamily="34" charset="0"/>
              </a:rPr>
            </a:br>
            <a:r>
              <a:rPr lang="en-PH" sz="2800" dirty="0">
                <a:latin typeface="Arial" panose="020B0604020202020204" pitchFamily="34" charset="0"/>
                <a:cs typeface="Arial" panose="020B0604020202020204" pitchFamily="34" charset="0"/>
              </a:rPr>
              <a:t>-    Operation equipment at unsafe speeds</a:t>
            </a:r>
            <a:br>
              <a:rPr lang="en-PH" sz="2800" dirty="0">
                <a:latin typeface="Arial" panose="020B0604020202020204" pitchFamily="34" charset="0"/>
                <a:cs typeface="Arial" panose="020B0604020202020204" pitchFamily="34" charset="0"/>
              </a:rPr>
            </a:br>
            <a:r>
              <a:rPr lang="en-PH" sz="2800" dirty="0">
                <a:latin typeface="Arial" panose="020B0604020202020204" pitchFamily="34" charset="0"/>
                <a:cs typeface="Arial" panose="020B0604020202020204" pitchFamily="34" charset="0"/>
              </a:rPr>
              <a:t>-    Failure to warn</a:t>
            </a:r>
            <a:br>
              <a:rPr lang="en-PH" sz="2800" dirty="0">
                <a:latin typeface="Arial" panose="020B0604020202020204" pitchFamily="34" charset="0"/>
                <a:cs typeface="Arial" panose="020B0604020202020204" pitchFamily="34" charset="0"/>
              </a:rPr>
            </a:br>
            <a:r>
              <a:rPr lang="en-PH" sz="2800" dirty="0">
                <a:latin typeface="Arial" panose="020B0604020202020204" pitchFamily="34" charset="0"/>
                <a:cs typeface="Arial" panose="020B0604020202020204" pitchFamily="34" charset="0"/>
              </a:rPr>
              <a:t>-    Bypass or removal of safety devices</a:t>
            </a:r>
            <a:br>
              <a:rPr lang="en-PH" sz="2800" dirty="0">
                <a:latin typeface="Arial" panose="020B0604020202020204" pitchFamily="34" charset="0"/>
                <a:cs typeface="Arial" panose="020B0604020202020204" pitchFamily="34" charset="0"/>
              </a:rPr>
            </a:br>
            <a:r>
              <a:rPr lang="en-PH" sz="2800" dirty="0">
                <a:latin typeface="Arial" panose="020B0604020202020204" pitchFamily="34" charset="0"/>
                <a:cs typeface="Arial" panose="020B0604020202020204" pitchFamily="34" charset="0"/>
              </a:rPr>
              <a:t>-    Using defective equipment  </a:t>
            </a:r>
          </a:p>
          <a:p>
            <a:pPr marL="45720" indent="0">
              <a:buNone/>
            </a:pP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0963852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WordArt 10"/>
          <p:cNvSpPr>
            <a:spLocks noChangeArrowheads="1" noChangeShapeType="1" noTextEdit="1"/>
          </p:cNvSpPr>
          <p:nvPr/>
        </p:nvSpPr>
        <p:spPr bwMode="auto">
          <a:xfrm>
            <a:off x="3881438" y="923926"/>
            <a:ext cx="4857750" cy="486251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1176"/>
              </a:avLst>
            </a:prstTxWarp>
          </a:bodyPr>
          <a:lstStyle/>
          <a:p>
            <a:pPr algn="ctr"/>
            <a:r>
              <a:rPr lang="en-PH" sz="9600" b="1" kern="10">
                <a:solidFill>
                  <a:srgbClr val="33CC33"/>
                </a:solidFill>
                <a:effectLst>
                  <a:outerShdw dist="35921" dir="2700000" algn="ctr" rotWithShape="0">
                    <a:srgbClr val="C0C0C0">
                      <a:alpha val="79999"/>
                    </a:srgbClr>
                  </a:outerShdw>
                </a:effectLst>
                <a:latin typeface="Times New Roman" panose="02020603050405020304" pitchFamily="18" charset="0"/>
                <a:cs typeface="Times New Roman" panose="02020603050405020304" pitchFamily="18" charset="0"/>
              </a:rPr>
              <a:t>?</a:t>
            </a:r>
          </a:p>
        </p:txBody>
      </p:sp>
      <p:sp>
        <p:nvSpPr>
          <p:cNvPr id="12291" name="WordArt 11"/>
          <p:cNvSpPr>
            <a:spLocks noChangeArrowheads="1" noChangeShapeType="1" noTextEdit="1"/>
          </p:cNvSpPr>
          <p:nvPr/>
        </p:nvSpPr>
        <p:spPr bwMode="auto">
          <a:xfrm>
            <a:off x="3676651" y="2714626"/>
            <a:ext cx="5491163" cy="1323975"/>
          </a:xfrm>
          <a:prstGeom prst="rect">
            <a:avLst/>
          </a:prstGeom>
        </p:spPr>
        <p:txBody>
          <a:bodyPr spcFirstLastPara="1" wrap="none" fromWordArt="1">
            <a:prstTxWarp prst="textArchUp">
              <a:avLst>
                <a:gd name="adj" fmla="val 10800004"/>
              </a:avLst>
            </a:prstTxWarp>
          </a:bodyPr>
          <a:lstStyle/>
          <a:p>
            <a:pPr algn="ctr"/>
            <a:r>
              <a:rPr lang="en-PH" sz="6600" b="1" kern="10">
                <a:ln w="9525">
                  <a:solidFill>
                    <a:srgbClr val="993300"/>
                  </a:solidFill>
                  <a:round/>
                  <a:headEnd/>
                  <a:tailEnd/>
                </a:ln>
                <a:solidFill>
                  <a:srgbClr val="003399"/>
                </a:solidFill>
                <a:latin typeface="Calibri" panose="020F0502020204030204" pitchFamily="34" charset="0"/>
              </a:rPr>
              <a:t>Unsafe / Unhealthy</a:t>
            </a:r>
          </a:p>
        </p:txBody>
      </p:sp>
      <p:sp>
        <p:nvSpPr>
          <p:cNvPr id="12292" name="WordArt 12"/>
          <p:cNvSpPr>
            <a:spLocks noChangeArrowheads="1" noChangeShapeType="1" noTextEdit="1"/>
          </p:cNvSpPr>
          <p:nvPr/>
        </p:nvSpPr>
        <p:spPr bwMode="auto">
          <a:xfrm>
            <a:off x="3895725" y="3733800"/>
            <a:ext cx="5200650" cy="914400"/>
          </a:xfrm>
          <a:prstGeom prst="rect">
            <a:avLst/>
          </a:prstGeom>
        </p:spPr>
        <p:txBody>
          <a:bodyPr spcFirstLastPara="1" wrap="none" fromWordArt="1">
            <a:prstTxWarp prst="textArchDown">
              <a:avLst>
                <a:gd name="adj" fmla="val 0"/>
              </a:avLst>
            </a:prstTxWarp>
          </a:bodyPr>
          <a:lstStyle/>
          <a:p>
            <a:pPr algn="ctr"/>
            <a:r>
              <a:rPr lang="en-PH" sz="6600" b="1" kern="10">
                <a:ln w="9525">
                  <a:solidFill>
                    <a:srgbClr val="993300"/>
                  </a:solidFill>
                  <a:round/>
                  <a:headEnd/>
                  <a:tailEnd/>
                </a:ln>
                <a:solidFill>
                  <a:srgbClr val="003399"/>
                </a:solidFill>
                <a:latin typeface="Calibri" panose="020F0502020204030204" pitchFamily="34" charset="0"/>
              </a:rPr>
              <a:t>Acts &amp; Conditions</a:t>
            </a:r>
          </a:p>
        </p:txBody>
      </p:sp>
    </p:spTree>
    <p:extLst>
      <p:ext uri="{BB962C8B-B14F-4D97-AF65-F5344CB8AC3E}">
        <p14:creationId xmlns:p14="http://schemas.microsoft.com/office/powerpoint/2010/main" xmlns="" val="6332093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a:latin typeface="Arial" panose="020B0604020202020204" pitchFamily="34" charset="0"/>
                <a:cs typeface="Arial" panose="020B0604020202020204" pitchFamily="34" charset="0"/>
              </a:rPr>
              <a:t>Unsafe Act</a:t>
            </a:r>
          </a:p>
          <a:p>
            <a:r>
              <a:rPr lang="en-PH" sz="2800" dirty="0" smtClean="0">
                <a:latin typeface="Arial" panose="020B0604020202020204" pitchFamily="34" charset="0"/>
                <a:cs typeface="Arial" panose="020B0604020202020204" pitchFamily="34" charset="0"/>
              </a:rPr>
              <a:t>Performance </a:t>
            </a:r>
            <a:r>
              <a:rPr lang="en-PH" sz="2800" dirty="0">
                <a:latin typeface="Arial" panose="020B0604020202020204" pitchFamily="34" charset="0"/>
                <a:cs typeface="Arial" panose="020B0604020202020204" pitchFamily="34" charset="0"/>
              </a:rPr>
              <a:t>of a task or other activity that is conducted in a manner that may threaten the health and/or safety of </a:t>
            </a:r>
            <a:r>
              <a:rPr lang="en-PH" sz="2800" dirty="0" smtClean="0">
                <a:latin typeface="Arial" panose="020B0604020202020204" pitchFamily="34" charset="0"/>
                <a:cs typeface="Arial" panose="020B0604020202020204" pitchFamily="34" charset="0"/>
              </a:rPr>
              <a:t>workers.</a:t>
            </a:r>
          </a:p>
          <a:p>
            <a:r>
              <a:rPr lang="en-PH" sz="2800" dirty="0">
                <a:latin typeface="Arial" panose="020B0604020202020204" pitchFamily="34" charset="0"/>
                <a:cs typeface="Arial" panose="020B0604020202020204" pitchFamily="34" charset="0"/>
              </a:rPr>
              <a:t>More difficult to recognize and correct because they involve human factors.</a:t>
            </a:r>
          </a:p>
          <a:p>
            <a:pPr marL="45720" indent="0">
              <a:buNone/>
            </a:pPr>
            <a:r>
              <a:rPr lang="en-PH" sz="2800" b="1" dirty="0">
                <a:latin typeface="Arial" panose="020B0604020202020204" pitchFamily="34" charset="0"/>
                <a:cs typeface="Arial" panose="020B0604020202020204" pitchFamily="34" charset="0"/>
              </a:rPr>
              <a:t>Unsafe </a:t>
            </a:r>
            <a:r>
              <a:rPr lang="en-PH" sz="2800" b="1" dirty="0" smtClean="0">
                <a:latin typeface="Arial" panose="020B0604020202020204" pitchFamily="34" charset="0"/>
                <a:cs typeface="Arial" panose="020B0604020202020204" pitchFamily="34" charset="0"/>
              </a:rPr>
              <a:t>Acts Example.</a:t>
            </a:r>
            <a:endParaRPr lang="en-PH" sz="2800" b="1" dirty="0">
              <a:latin typeface="Arial" panose="020B0604020202020204" pitchFamily="34" charset="0"/>
              <a:cs typeface="Arial" panose="020B0604020202020204" pitchFamily="34" charset="0"/>
            </a:endParaRPr>
          </a:p>
          <a:p>
            <a:pPr marL="45720" indent="0">
              <a:buNone/>
            </a:pPr>
            <a:r>
              <a:rPr lang="en-PH" sz="2800" b="1" dirty="0">
                <a:latin typeface="Arial" panose="020B0604020202020204" pitchFamily="34" charset="0"/>
                <a:cs typeface="Arial" panose="020B0604020202020204" pitchFamily="34" charset="0"/>
              </a:rPr>
              <a:t>-   </a:t>
            </a:r>
            <a:r>
              <a:rPr lang="en-PH" sz="2800" dirty="0"/>
              <a:t> </a:t>
            </a:r>
            <a:r>
              <a:rPr lang="en-PH" sz="2800" dirty="0" smtClean="0">
                <a:latin typeface="Arial" panose="020B0604020202020204" pitchFamily="34" charset="0"/>
                <a:cs typeface="Arial" panose="020B0604020202020204" pitchFamily="34" charset="0"/>
              </a:rPr>
              <a:t>Negligence, Anger/Temper, Hasty       	</a:t>
            </a:r>
            <a:r>
              <a:rPr lang="en-PH" sz="2800" dirty="0" err="1" smtClean="0">
                <a:latin typeface="Arial" panose="020B0604020202020204" pitchFamily="34" charset="0"/>
                <a:cs typeface="Arial" panose="020B0604020202020204" pitchFamily="34" charset="0"/>
              </a:rPr>
              <a:t>decision,Indiferrence,Distraction,Curiosity</a:t>
            </a:r>
            <a:r>
              <a:rPr lang="en-PH" sz="2800" dirty="0" smtClean="0">
                <a:latin typeface="Arial" panose="020B0604020202020204" pitchFamily="34" charset="0"/>
                <a:cs typeface="Arial" panose="020B0604020202020204" pitchFamily="34" charset="0"/>
              </a:rPr>
              <a:t>.</a:t>
            </a:r>
          </a:p>
          <a:p>
            <a:pPr marL="45720" indent="0">
              <a:buNone/>
            </a:pPr>
            <a:r>
              <a:rPr lang="en-PH" sz="2800" b="1" dirty="0" smtClean="0">
                <a:latin typeface="Arial" panose="020B0604020202020204" pitchFamily="34" charset="0"/>
                <a:cs typeface="Arial" panose="020B0604020202020204" pitchFamily="34" charset="0"/>
              </a:rPr>
              <a:t>-    </a:t>
            </a:r>
            <a:r>
              <a:rPr lang="en-PH" sz="2800" dirty="0" smtClean="0">
                <a:latin typeface="Arial" panose="020B0604020202020204" pitchFamily="34" charset="0"/>
                <a:cs typeface="Arial" panose="020B0604020202020204" pitchFamily="34" charset="0"/>
              </a:rPr>
              <a:t>Over </a:t>
            </a:r>
            <a:r>
              <a:rPr lang="en-PH" sz="2800" dirty="0" err="1" smtClean="0">
                <a:latin typeface="Arial" panose="020B0604020202020204" pitchFamily="34" charset="0"/>
                <a:cs typeface="Arial" panose="020B0604020202020204" pitchFamily="34" charset="0"/>
              </a:rPr>
              <a:t>confidence,lack</a:t>
            </a:r>
            <a:r>
              <a:rPr lang="en-PH" sz="2800" dirty="0" smtClean="0">
                <a:latin typeface="Arial" panose="020B0604020202020204" pitchFamily="34" charset="0"/>
                <a:cs typeface="Arial" panose="020B0604020202020204" pitchFamily="34" charset="0"/>
              </a:rPr>
              <a:t> of planning, inadequate </a:t>
            </a:r>
            <a:r>
              <a:rPr lang="en-PH" sz="2800" dirty="0" err="1" smtClean="0">
                <a:latin typeface="Arial" panose="020B0604020202020204" pitchFamily="34" charset="0"/>
                <a:cs typeface="Arial" panose="020B0604020202020204" pitchFamily="34" charset="0"/>
              </a:rPr>
              <a:t>instruction,poor</a:t>
            </a:r>
            <a:r>
              <a:rPr lang="en-PH" sz="2800" dirty="0" smtClean="0">
                <a:latin typeface="Arial" panose="020B0604020202020204" pitchFamily="34" charset="0"/>
                <a:cs typeface="Arial" panose="020B0604020202020204" pitchFamily="34" charset="0"/>
              </a:rPr>
              <a:t> 	work habits.</a:t>
            </a:r>
          </a:p>
        </p:txBody>
      </p:sp>
    </p:spTree>
    <p:extLst>
      <p:ext uri="{BB962C8B-B14F-4D97-AF65-F5344CB8AC3E}">
        <p14:creationId xmlns:p14="http://schemas.microsoft.com/office/powerpoint/2010/main" xmlns="" val="390125433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a:latin typeface="Arial" panose="020B0604020202020204" pitchFamily="34" charset="0"/>
                <a:cs typeface="Arial" panose="020B0604020202020204" pitchFamily="34" charset="0"/>
              </a:rPr>
              <a:t>Unsafe </a:t>
            </a:r>
            <a:r>
              <a:rPr lang="en-PH" sz="2800" b="1" dirty="0" smtClean="0">
                <a:latin typeface="Arial" panose="020B0604020202020204" pitchFamily="34" charset="0"/>
                <a:cs typeface="Arial" panose="020B0604020202020204" pitchFamily="34" charset="0"/>
              </a:rPr>
              <a:t>Acts</a:t>
            </a:r>
          </a:p>
          <a:p>
            <a:pPr marL="45720" indent="0">
              <a:buNone/>
            </a:pPr>
            <a:endParaRPr lang="en-PH" sz="2800"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7614" y="1919007"/>
            <a:ext cx="5090833" cy="43243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203421" y="677432"/>
            <a:ext cx="4146271" cy="27051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7203421" y="3767416"/>
            <a:ext cx="4146271" cy="2475941"/>
          </a:xfrm>
          <a:prstGeom prst="rect">
            <a:avLst/>
          </a:prstGeom>
        </p:spPr>
      </p:pic>
    </p:spTree>
    <p:extLst>
      <p:ext uri="{BB962C8B-B14F-4D97-AF65-F5344CB8AC3E}">
        <p14:creationId xmlns:p14="http://schemas.microsoft.com/office/powerpoint/2010/main" xmlns="" val="148451051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a:latin typeface="Arial" panose="020B0604020202020204" pitchFamily="34" charset="0"/>
                <a:cs typeface="Arial" panose="020B0604020202020204" pitchFamily="34" charset="0"/>
              </a:rPr>
              <a:t>Unsafe Condition</a:t>
            </a:r>
          </a:p>
          <a:p>
            <a:pPr>
              <a:buFontTx/>
              <a:buChar char="-"/>
            </a:pPr>
            <a:r>
              <a:rPr lang="en-PH" sz="2800" dirty="0" smtClean="0">
                <a:latin typeface="Arial" panose="020B0604020202020204" pitchFamily="34" charset="0"/>
                <a:cs typeface="Arial" panose="020B0604020202020204" pitchFamily="34" charset="0"/>
              </a:rPr>
              <a:t>A </a:t>
            </a:r>
            <a:r>
              <a:rPr lang="en-PH" sz="2800" dirty="0">
                <a:latin typeface="Arial" panose="020B0604020202020204" pitchFamily="34" charset="0"/>
                <a:cs typeface="Arial" panose="020B0604020202020204" pitchFamily="34" charset="0"/>
              </a:rPr>
              <a:t>condition in the work place that is likely to cause property damage or </a:t>
            </a:r>
            <a:r>
              <a:rPr lang="en-PH" sz="2800" dirty="0" smtClean="0">
                <a:latin typeface="Arial" panose="020B0604020202020204" pitchFamily="34" charset="0"/>
                <a:cs typeface="Arial" panose="020B0604020202020204" pitchFamily="34" charset="0"/>
              </a:rPr>
              <a:t>injury.</a:t>
            </a:r>
          </a:p>
          <a:p>
            <a:pPr>
              <a:buFontTx/>
              <a:buChar char="-"/>
            </a:pPr>
            <a:r>
              <a:rPr lang="en-PH" sz="2800" b="1" dirty="0" smtClean="0">
                <a:latin typeface="Arial" panose="020B0604020202020204" pitchFamily="34" charset="0"/>
                <a:cs typeface="Arial" panose="020B0604020202020204" pitchFamily="34" charset="0"/>
              </a:rPr>
              <a:t>Unsafe </a:t>
            </a:r>
            <a:r>
              <a:rPr lang="en-PH" sz="2800" b="1" dirty="0">
                <a:latin typeface="Arial" panose="020B0604020202020204" pitchFamily="34" charset="0"/>
                <a:cs typeface="Arial" panose="020B0604020202020204" pitchFamily="34" charset="0"/>
              </a:rPr>
              <a:t>conditions exist all around us:</a:t>
            </a:r>
          </a:p>
          <a:p>
            <a:r>
              <a:rPr lang="en-PH" sz="2800" dirty="0">
                <a:latin typeface="Arial" panose="020B0604020202020204" pitchFamily="34" charset="0"/>
                <a:cs typeface="Arial" panose="020B0604020202020204" pitchFamily="34" charset="0"/>
              </a:rPr>
              <a:t>Simply driving a car puts each one of us in a condition where we are vulnerable to accidents. We are surrounded by hazards that could cause harm, but most of the time we safely negotiate these hazards and arrive at our destination </a:t>
            </a:r>
            <a:r>
              <a:rPr lang="en-PH" sz="2800" dirty="0" smtClean="0">
                <a:latin typeface="Arial" panose="020B0604020202020204" pitchFamily="34" charset="0"/>
                <a:cs typeface="Arial" panose="020B0604020202020204" pitchFamily="34" charset="0"/>
              </a:rPr>
              <a:t>safely.</a:t>
            </a:r>
            <a:endParaRPr lang="en-PH" sz="2800" dirty="0">
              <a:latin typeface="Arial" panose="020B0604020202020204" pitchFamily="34" charset="0"/>
              <a:cs typeface="Arial" panose="020B0604020202020204" pitchFamily="34" charset="0"/>
            </a:endParaRPr>
          </a:p>
          <a:p>
            <a:pPr marL="45720" indent="0">
              <a:buNone/>
            </a:pPr>
            <a:endParaRPr lang="en-PH" sz="28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2478488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DOMINO 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a:latin typeface="Arial" panose="020B0604020202020204" pitchFamily="34" charset="0"/>
                <a:cs typeface="Arial" panose="020B0604020202020204" pitchFamily="34" charset="0"/>
              </a:rPr>
              <a:t>Unsafe Condition</a:t>
            </a:r>
          </a:p>
          <a:p>
            <a:pPr marL="45720" indent="0">
              <a:buNone/>
            </a:pPr>
            <a:endParaRPr lang="en-PH" sz="2800" dirty="0" smtClean="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826188" y="2012442"/>
            <a:ext cx="4049476" cy="450938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509682" y="2012442"/>
            <a:ext cx="3913094" cy="4509382"/>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53583" y="2012442"/>
            <a:ext cx="3012141" cy="4509382"/>
          </a:xfrm>
          <a:prstGeom prst="rect">
            <a:avLst/>
          </a:prstGeom>
        </p:spPr>
      </p:pic>
    </p:spTree>
    <p:extLst>
      <p:ext uri="{BB962C8B-B14F-4D97-AF65-F5344CB8AC3E}">
        <p14:creationId xmlns:p14="http://schemas.microsoft.com/office/powerpoint/2010/main" xmlns="" val="28251754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smtClean="0">
                <a:latin typeface="Arial" panose="020B0604020202020204" pitchFamily="34" charset="0"/>
                <a:cs typeface="Arial" panose="020B0604020202020204" pitchFamily="34" charset="0"/>
              </a:rPr>
              <a:t>HUMAN FACTOR THEORY </a:t>
            </a:r>
            <a:r>
              <a:rPr lang="en-PH" sz="3600" b="1" dirty="0">
                <a:latin typeface="Arial" panose="020B0604020202020204" pitchFamily="34" charset="0"/>
                <a:cs typeface="Arial" panose="020B0604020202020204" pitchFamily="34" charset="0"/>
              </a:rPr>
              <a:t>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II. HUMAN FACTORS THEORY</a:t>
            </a:r>
          </a:p>
          <a:p>
            <a:pPr>
              <a:buFont typeface="Wingdings" panose="05000000000000000000" pitchFamily="2" charset="2"/>
              <a:buChar char="q"/>
            </a:pPr>
            <a:r>
              <a:rPr lang="en-PH" sz="2800" b="1" dirty="0">
                <a:latin typeface="Arial" panose="020B0604020202020204" pitchFamily="34" charset="0"/>
                <a:cs typeface="Arial" panose="020B0604020202020204" pitchFamily="34" charset="0"/>
              </a:rPr>
              <a:t>Chain of events ultimately caused by human </a:t>
            </a:r>
            <a:r>
              <a:rPr lang="en-PH" sz="2800" b="1" dirty="0" smtClean="0">
                <a:latin typeface="Arial" panose="020B0604020202020204" pitchFamily="34" charset="0"/>
                <a:cs typeface="Arial" panose="020B0604020202020204" pitchFamily="34" charset="0"/>
              </a:rPr>
              <a:t>error.</a:t>
            </a:r>
          </a:p>
          <a:p>
            <a:pPr>
              <a:buFont typeface="Wingdings" panose="05000000000000000000" pitchFamily="2" charset="2"/>
              <a:buChar char="q"/>
            </a:pPr>
            <a:r>
              <a:rPr lang="en-PH" sz="2800" b="1" dirty="0">
                <a:latin typeface="Arial" panose="020B0604020202020204" pitchFamily="34" charset="0"/>
                <a:cs typeface="Arial" panose="020B0604020202020204" pitchFamily="34" charset="0"/>
              </a:rPr>
              <a:t>Three </a:t>
            </a:r>
            <a:r>
              <a:rPr lang="en-PH" sz="2800" b="1" dirty="0" smtClean="0">
                <a:latin typeface="Arial" panose="020B0604020202020204" pitchFamily="34" charset="0"/>
                <a:cs typeface="Arial" panose="020B0604020202020204" pitchFamily="34" charset="0"/>
              </a:rPr>
              <a:t>factors:</a:t>
            </a:r>
          </a:p>
          <a:p>
            <a:pPr marL="560070" indent="-514350">
              <a:buAutoNum type="arabicPeriod"/>
            </a:pPr>
            <a:r>
              <a:rPr lang="en-PH" sz="2800" dirty="0" smtClean="0">
                <a:latin typeface="Arial" panose="020B0604020202020204" pitchFamily="34" charset="0"/>
                <a:cs typeface="Arial" panose="020B0604020202020204" pitchFamily="34" charset="0"/>
              </a:rPr>
              <a:t>Overload</a:t>
            </a:r>
          </a:p>
          <a:p>
            <a:pPr marL="560070" indent="-514350">
              <a:buAutoNum type="arabicPeriod"/>
            </a:pPr>
            <a:r>
              <a:rPr lang="en-PH" sz="2800" dirty="0">
                <a:latin typeface="Arial" panose="020B0604020202020204" pitchFamily="34" charset="0"/>
                <a:cs typeface="Arial" panose="020B0604020202020204" pitchFamily="34" charset="0"/>
              </a:rPr>
              <a:t>Inappropriate </a:t>
            </a:r>
            <a:r>
              <a:rPr lang="en-PH" sz="2800" dirty="0" smtClean="0">
                <a:latin typeface="Arial" panose="020B0604020202020204" pitchFamily="34" charset="0"/>
                <a:cs typeface="Arial" panose="020B0604020202020204" pitchFamily="34" charset="0"/>
              </a:rPr>
              <a:t>response</a:t>
            </a:r>
          </a:p>
          <a:p>
            <a:pPr marL="560070" indent="-514350">
              <a:buAutoNum type="arabicPeriod"/>
            </a:pPr>
            <a:r>
              <a:rPr lang="en-PH" sz="2800" dirty="0">
                <a:latin typeface="Arial" panose="020B0604020202020204" pitchFamily="34" charset="0"/>
                <a:cs typeface="Arial" panose="020B0604020202020204" pitchFamily="34" charset="0"/>
              </a:rPr>
              <a:t>Inappropriate activities</a:t>
            </a:r>
            <a:endParaRPr lang="en-PH" sz="2800" b="1" dirty="0" smtClean="0">
              <a:latin typeface="Arial" panose="020B0604020202020204" pitchFamily="34" charset="0"/>
              <a:cs typeface="Arial" panose="020B0604020202020204" pitchFamily="34" charset="0"/>
            </a:endParaRPr>
          </a:p>
          <a:p>
            <a:pPr marL="45720" indent="0">
              <a:buNone/>
            </a:pPr>
            <a:endParaRPr lang="en-PH" sz="2800" b="1" dirty="0">
              <a:latin typeface="Arial" panose="020B0604020202020204" pitchFamily="34" charset="0"/>
              <a:cs typeface="Arial" panose="020B0604020202020204" pitchFamily="34" charset="0"/>
            </a:endParaRPr>
          </a:p>
          <a:p>
            <a:pPr marL="45720" indent="0">
              <a:buNone/>
            </a:pP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1659370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smtClean="0">
                <a:latin typeface="Arial" panose="020B0604020202020204" pitchFamily="34" charset="0"/>
                <a:cs typeface="Arial" panose="020B0604020202020204" pitchFamily="34" charset="0"/>
              </a:rPr>
              <a:t>HUMAN FACTOR THEORY </a:t>
            </a:r>
            <a:r>
              <a:rPr lang="en-PH" sz="3600" b="1" dirty="0">
                <a:latin typeface="Arial" panose="020B0604020202020204" pitchFamily="34" charset="0"/>
                <a:cs typeface="Arial" panose="020B0604020202020204" pitchFamily="34" charset="0"/>
              </a:rPr>
              <a:t>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1. Overload</a:t>
            </a:r>
          </a:p>
          <a:p>
            <a:pPr>
              <a:buFont typeface="Wingdings" panose="05000000000000000000" pitchFamily="2" charset="2"/>
              <a:buChar char="q"/>
            </a:pPr>
            <a:r>
              <a:rPr lang="en-PH" sz="2800" dirty="0">
                <a:latin typeface="Arial" panose="020B0604020202020204" pitchFamily="34" charset="0"/>
                <a:cs typeface="Arial" panose="020B0604020202020204" pitchFamily="34" charset="0"/>
              </a:rPr>
              <a:t>Capacity </a:t>
            </a:r>
            <a:r>
              <a:rPr lang="en-PH" sz="2800" dirty="0" smtClean="0">
                <a:latin typeface="Arial" panose="020B0604020202020204" pitchFamily="34" charset="0"/>
                <a:cs typeface="Arial" panose="020B0604020202020204" pitchFamily="34" charset="0"/>
              </a:rPr>
              <a:t>– abilities</a:t>
            </a:r>
          </a:p>
          <a:p>
            <a:pPr>
              <a:buFont typeface="Wingdings" panose="05000000000000000000" pitchFamily="2" charset="2"/>
              <a:buChar char="q"/>
            </a:pPr>
            <a:r>
              <a:rPr lang="en-PH" sz="2800" dirty="0" smtClean="0">
                <a:latin typeface="Arial" panose="020B0604020202020204" pitchFamily="34" charset="0"/>
                <a:cs typeface="Arial" panose="020B0604020202020204" pitchFamily="34" charset="0"/>
              </a:rPr>
              <a:t>Load</a:t>
            </a:r>
          </a:p>
          <a:p>
            <a:pPr marL="45720" indent="0">
              <a:buNone/>
            </a:pPr>
            <a:r>
              <a:rPr lang="en-PH" sz="2800" b="1" dirty="0" smtClean="0">
                <a:latin typeface="Arial" panose="020B0604020202020204" pitchFamily="34" charset="0"/>
                <a:cs typeface="Arial" panose="020B0604020202020204" pitchFamily="34" charset="0"/>
              </a:rPr>
              <a:t>	- </a:t>
            </a:r>
            <a:r>
              <a:rPr lang="en-PH" sz="2800" b="1" dirty="0">
                <a:latin typeface="Arial" panose="020B0604020202020204" pitchFamily="34" charset="0"/>
                <a:cs typeface="Arial" panose="020B0604020202020204" pitchFamily="34" charset="0"/>
              </a:rPr>
              <a:t>Environmental factors </a:t>
            </a:r>
            <a:r>
              <a:rPr lang="en-PH" sz="2800" b="1" dirty="0" smtClean="0">
                <a:latin typeface="Arial" panose="020B0604020202020204" pitchFamily="34" charset="0"/>
                <a:cs typeface="Arial" panose="020B0604020202020204" pitchFamily="34" charset="0"/>
              </a:rPr>
              <a:t>(noise)</a:t>
            </a:r>
          </a:p>
          <a:p>
            <a:pPr marL="45720" indent="0">
              <a:buNone/>
            </a:pPr>
            <a:r>
              <a:rPr lang="en-PH" sz="2800" b="1" dirty="0">
                <a:latin typeface="Arial" panose="020B0604020202020204" pitchFamily="34" charset="0"/>
                <a:cs typeface="Arial" panose="020B0604020202020204" pitchFamily="34" charset="0"/>
              </a:rPr>
              <a:t>	</a:t>
            </a:r>
            <a:r>
              <a:rPr lang="en-PH" sz="2800" b="1" dirty="0" smtClean="0">
                <a:latin typeface="Arial" panose="020B0604020202020204" pitchFamily="34" charset="0"/>
                <a:cs typeface="Arial" panose="020B0604020202020204" pitchFamily="34" charset="0"/>
              </a:rPr>
              <a:t>- </a:t>
            </a:r>
            <a:r>
              <a:rPr lang="en-PH" sz="2800" b="1" dirty="0">
                <a:latin typeface="Arial" panose="020B0604020202020204" pitchFamily="34" charset="0"/>
                <a:cs typeface="Arial" panose="020B0604020202020204" pitchFamily="34" charset="0"/>
              </a:rPr>
              <a:t>Internal factors </a:t>
            </a:r>
            <a:r>
              <a:rPr lang="en-PH" sz="2800" b="1" dirty="0" smtClean="0">
                <a:latin typeface="Arial" panose="020B0604020202020204" pitchFamily="34" charset="0"/>
                <a:cs typeface="Arial" panose="020B0604020202020204" pitchFamily="34" charset="0"/>
              </a:rPr>
              <a:t>(personal </a:t>
            </a:r>
            <a:r>
              <a:rPr lang="en-PH" sz="2800" b="1" dirty="0">
                <a:latin typeface="Arial" panose="020B0604020202020204" pitchFamily="34" charset="0"/>
                <a:cs typeface="Arial" panose="020B0604020202020204" pitchFamily="34" charset="0"/>
              </a:rPr>
              <a:t>problems</a:t>
            </a:r>
            <a:r>
              <a:rPr lang="en-PH" sz="2800" b="1" dirty="0" smtClean="0">
                <a:latin typeface="Arial" panose="020B0604020202020204" pitchFamily="34" charset="0"/>
                <a:cs typeface="Arial" panose="020B0604020202020204" pitchFamily="34" charset="0"/>
              </a:rPr>
              <a:t>)</a:t>
            </a:r>
          </a:p>
          <a:p>
            <a:pPr marL="45720" indent="0">
              <a:buNone/>
            </a:pPr>
            <a:r>
              <a:rPr lang="en-PH" sz="2800" b="1" dirty="0">
                <a:latin typeface="Arial" panose="020B0604020202020204" pitchFamily="34" charset="0"/>
                <a:cs typeface="Arial" panose="020B0604020202020204" pitchFamily="34" charset="0"/>
              </a:rPr>
              <a:t>	</a:t>
            </a:r>
            <a:r>
              <a:rPr lang="en-PH" sz="2800" b="1" dirty="0" smtClean="0">
                <a:latin typeface="Arial" panose="020B0604020202020204" pitchFamily="34" charset="0"/>
                <a:cs typeface="Arial" panose="020B0604020202020204" pitchFamily="34" charset="0"/>
              </a:rPr>
              <a:t>- Situational Factor (risk)</a:t>
            </a:r>
            <a:endParaRPr lang="en-PH" sz="2800" b="1" dirty="0">
              <a:latin typeface="Arial" panose="020B0604020202020204" pitchFamily="34" charset="0"/>
              <a:cs typeface="Arial" panose="020B0604020202020204" pitchFamily="34" charset="0"/>
            </a:endParaRPr>
          </a:p>
          <a:p>
            <a:pPr marL="45720" indent="0">
              <a:buNone/>
            </a:pPr>
            <a:endParaRPr lang="en-PH" sz="2800" b="1" dirty="0" smtClean="0">
              <a:latin typeface="Arial" panose="020B0604020202020204" pitchFamily="34" charset="0"/>
              <a:cs typeface="Arial" panose="020B0604020202020204" pitchFamily="34" charset="0"/>
            </a:endParaRPr>
          </a:p>
        </p:txBody>
      </p:sp>
      <p:sp>
        <p:nvSpPr>
          <p:cNvPr id="4" name="Rectangle 1"/>
          <p:cNvSpPr>
            <a:spLocks noChangeArrowheads="1"/>
          </p:cNvSpPr>
          <p:nvPr/>
        </p:nvSpPr>
        <p:spPr bwMode="auto">
          <a:xfrm>
            <a:off x="0" y="-130805"/>
            <a:ext cx="213520" cy="261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sz="1100" b="0" i="0" u="none" strike="noStrike" cap="none" normalizeH="0" baseline="0" dirty="0" smtClean="0">
                <a:ln>
                  <a:noFill/>
                </a:ln>
                <a:solidFill>
                  <a:schemeClr val="tx1"/>
                </a:solidFill>
                <a:effectLst/>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9183580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smtClean="0">
                <a:latin typeface="Arial" panose="020B0604020202020204" pitchFamily="34" charset="0"/>
                <a:cs typeface="Arial" panose="020B0604020202020204" pitchFamily="34" charset="0"/>
              </a:rPr>
              <a:t>HUMAN FACTOR THEORY </a:t>
            </a:r>
            <a:r>
              <a:rPr lang="en-PH" sz="3600" b="1" dirty="0">
                <a:latin typeface="Arial" panose="020B0604020202020204" pitchFamily="34" charset="0"/>
                <a:cs typeface="Arial" panose="020B0604020202020204" pitchFamily="34" charset="0"/>
              </a:rPr>
              <a:t>THEORY</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2. Inappropriate response</a:t>
            </a:r>
          </a:p>
          <a:p>
            <a:pPr>
              <a:buFont typeface="Wingdings" panose="05000000000000000000" pitchFamily="2" charset="2"/>
              <a:buChar char="q"/>
            </a:pPr>
            <a:r>
              <a:rPr lang="en-PH" sz="2800" b="1" dirty="0">
                <a:latin typeface="Arial" panose="020B0604020202020204" pitchFamily="34" charset="0"/>
                <a:cs typeface="Arial" panose="020B0604020202020204" pitchFamily="34" charset="0"/>
              </a:rPr>
              <a:t>How a person responds given certain </a:t>
            </a:r>
            <a:r>
              <a:rPr lang="en-PH" sz="2800" b="1" dirty="0" smtClean="0">
                <a:latin typeface="Arial" panose="020B0604020202020204" pitchFamily="34" charset="0"/>
                <a:cs typeface="Arial" panose="020B0604020202020204" pitchFamily="34" charset="0"/>
              </a:rPr>
              <a:t>conditions.</a:t>
            </a:r>
          </a:p>
          <a:p>
            <a:pPr>
              <a:buFont typeface="Wingdings" panose="05000000000000000000" pitchFamily="2" charset="2"/>
              <a:buChar char="q"/>
            </a:pPr>
            <a:r>
              <a:rPr lang="en-PH" sz="2800" b="1" dirty="0">
                <a:latin typeface="Arial" panose="020B0604020202020204" pitchFamily="34" charset="0"/>
                <a:cs typeface="Arial" panose="020B0604020202020204" pitchFamily="34" charset="0"/>
              </a:rPr>
              <a:t>Incompatibility with </a:t>
            </a:r>
            <a:r>
              <a:rPr lang="en-PH" sz="2800" b="1" dirty="0" smtClean="0">
                <a:latin typeface="Arial" panose="020B0604020202020204" pitchFamily="34" charset="0"/>
                <a:cs typeface="Arial" panose="020B0604020202020204" pitchFamily="34" charset="0"/>
              </a:rPr>
              <a:t>workstation.</a:t>
            </a:r>
            <a:endParaRPr lang="en-PH" sz="2800" b="1" dirty="0">
              <a:latin typeface="Arial" panose="020B0604020202020204" pitchFamily="34" charset="0"/>
              <a:cs typeface="Arial" panose="020B0604020202020204" pitchFamily="34" charset="0"/>
            </a:endParaRPr>
          </a:p>
          <a:p>
            <a:pPr marL="45720" indent="0">
              <a:buNone/>
            </a:pPr>
            <a:endParaRPr lang="en-PH" sz="2800" b="1" dirty="0" smtClean="0">
              <a:latin typeface="Arial" panose="020B0604020202020204" pitchFamily="34" charset="0"/>
              <a:cs typeface="Arial" panose="020B0604020202020204" pitchFamily="34" charset="0"/>
            </a:endParaRPr>
          </a:p>
          <a:p>
            <a:pPr marL="45720" indent="0">
              <a:buNone/>
            </a:pPr>
            <a:r>
              <a:rPr lang="en-PH" sz="2800" b="1" dirty="0" smtClean="0">
                <a:latin typeface="Arial" panose="020B0604020202020204" pitchFamily="34" charset="0"/>
                <a:cs typeface="Arial" panose="020B0604020202020204" pitchFamily="34" charset="0"/>
              </a:rPr>
              <a:t>3. </a:t>
            </a:r>
            <a:r>
              <a:rPr lang="en-PH" sz="2800" b="1" dirty="0">
                <a:latin typeface="Arial" panose="020B0604020202020204" pitchFamily="34" charset="0"/>
                <a:cs typeface="Arial" panose="020B0604020202020204" pitchFamily="34" charset="0"/>
              </a:rPr>
              <a:t>Inappropriate </a:t>
            </a:r>
            <a:r>
              <a:rPr lang="en-PH" sz="2800" b="1" dirty="0" smtClean="0">
                <a:latin typeface="Arial" panose="020B0604020202020204" pitchFamily="34" charset="0"/>
                <a:cs typeface="Arial" panose="020B0604020202020204" pitchFamily="34" charset="0"/>
              </a:rPr>
              <a:t>activities</a:t>
            </a:r>
          </a:p>
          <a:p>
            <a:pPr>
              <a:buFont typeface="Wingdings" panose="05000000000000000000" pitchFamily="2" charset="2"/>
              <a:buChar char="q"/>
            </a:pPr>
            <a:r>
              <a:rPr lang="en-PH" sz="2800" dirty="0">
                <a:latin typeface="Arial" panose="020B0604020202020204" pitchFamily="34" charset="0"/>
                <a:cs typeface="Arial" panose="020B0604020202020204" pitchFamily="34" charset="0"/>
              </a:rPr>
              <a:t>Doing a task without </a:t>
            </a:r>
            <a:r>
              <a:rPr lang="en-PH" sz="2800" dirty="0" smtClean="0">
                <a:latin typeface="Arial" panose="020B0604020202020204" pitchFamily="34" charset="0"/>
                <a:cs typeface="Arial" panose="020B0604020202020204" pitchFamily="34" charset="0"/>
              </a:rPr>
              <a:t>training</a:t>
            </a:r>
          </a:p>
          <a:p>
            <a:pPr>
              <a:buFont typeface="Wingdings" panose="05000000000000000000" pitchFamily="2" charset="2"/>
              <a:buChar char="q"/>
            </a:pPr>
            <a:r>
              <a:rPr lang="en-PH" sz="2800" dirty="0">
                <a:latin typeface="Arial" panose="020B0604020202020204" pitchFamily="34" charset="0"/>
                <a:cs typeface="Arial" panose="020B0604020202020204" pitchFamily="34" charset="0"/>
              </a:rPr>
              <a:t>Misjudging the degree of risk</a:t>
            </a: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2326538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III. ACCIDENT INCIDENT THEORY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Extension of Human Factor Theory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Develop by Dan Peterson</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Ergonomics Trap</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Conscious or unconscious decision to err.</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Causal relationship between management decision, management behaviour and safety.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MULTIPLE CAUSES</a:t>
            </a:r>
            <a:endParaRPr lang="en-PH" sz="2800" b="1" dirty="0">
              <a:latin typeface="Arial" panose="020B0604020202020204" pitchFamily="34" charset="0"/>
              <a:cs typeface="Arial" panose="020B0604020202020204" pitchFamily="34" charset="0"/>
            </a:endParaRPr>
          </a:p>
          <a:p>
            <a:pPr marL="45720" indent="0">
              <a:buNone/>
            </a:pPr>
            <a:endParaRPr lang="en-PH" sz="2800" b="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5817703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541" y="292548"/>
            <a:ext cx="11134165" cy="769769"/>
          </a:xfrm>
        </p:spPr>
        <p:txBody>
          <a:bodyPr>
            <a:normAutofit fontScale="90000"/>
          </a:bodyPr>
          <a:lstStyle/>
          <a:p>
            <a:r>
              <a:rPr lang="en-PH" sz="3600" b="1" dirty="0">
                <a:latin typeface="Arial" panose="020B0604020202020204" pitchFamily="34" charset="0"/>
                <a:cs typeface="Arial" panose="020B0604020202020204" pitchFamily="34" charset="0"/>
              </a:rPr>
              <a:t/>
            </a:r>
            <a:br>
              <a:rPr lang="en-PH" sz="3600" b="1" dirty="0">
                <a:latin typeface="Arial" panose="020B0604020202020204" pitchFamily="34" charset="0"/>
                <a:cs typeface="Arial" panose="020B0604020202020204" pitchFamily="34" charset="0"/>
              </a:rPr>
            </a:br>
            <a:endParaRPr lang="en-PH"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IV. SYSTEM THEORY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A SYSTEM is a group of interrelated components that interact together to form a whole.</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Likelihood of an accident determined by how these components interact.</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Interacting components:</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Machine</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Person</a:t>
            </a:r>
            <a:endParaRPr lang="en-PH" sz="2800" b="1" dirty="0">
              <a:latin typeface="Arial" panose="020B0604020202020204" pitchFamily="34" charset="0"/>
              <a:cs typeface="Arial" panose="020B0604020202020204" pitchFamily="34" charset="0"/>
            </a:endParaRP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Environment</a:t>
            </a:r>
          </a:p>
        </p:txBody>
      </p:sp>
    </p:spTree>
    <p:extLst>
      <p:ext uri="{BB962C8B-B14F-4D97-AF65-F5344CB8AC3E}">
        <p14:creationId xmlns:p14="http://schemas.microsoft.com/office/powerpoint/2010/main" xmlns="" val="1091565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V. COMBINATION THEORY</a:t>
            </a:r>
            <a:endParaRPr lang="en-PH" sz="2800" b="1" dirty="0">
              <a:latin typeface="Arial" panose="020B0604020202020204" pitchFamily="34" charset="0"/>
              <a:cs typeface="Arial" panose="020B0604020202020204" pitchFamily="34" charset="0"/>
            </a:endParaRP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Cause of accident cannot be determined by one model of theory</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Combine parts of several different theory models.</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Avoid the tendency to apply one model to all accidents.</a:t>
            </a:r>
          </a:p>
          <a:p>
            <a:pPr marL="45720" indent="0">
              <a:buNone/>
            </a:pPr>
            <a:r>
              <a:rPr lang="en-PH" sz="2800" b="1" dirty="0" smtClean="0">
                <a:latin typeface="Arial" panose="020B0604020202020204" pitchFamily="34" charset="0"/>
                <a:cs typeface="Arial" panose="020B0604020202020204" pitchFamily="34" charset="0"/>
              </a:rPr>
              <a:t>VI. OUTSIDE FACTOR THEORY</a:t>
            </a:r>
            <a:endParaRPr lang="en-PH" sz="2800" b="1" dirty="0">
              <a:latin typeface="Arial" panose="020B0604020202020204" pitchFamily="34" charset="0"/>
              <a:cs typeface="Arial" panose="020B0604020202020204" pitchFamily="34" charset="0"/>
            </a:endParaRP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Intent</a:t>
            </a:r>
          </a:p>
          <a:p>
            <a:pPr>
              <a:buFont typeface="Wingdings" panose="05000000000000000000" pitchFamily="2" charset="2"/>
              <a:buChar char="q"/>
            </a:pPr>
            <a:r>
              <a:rPr lang="en-PH" sz="2800" b="1" dirty="0" smtClean="0">
                <a:latin typeface="Arial" panose="020B0604020202020204" pitchFamily="34" charset="0"/>
                <a:cs typeface="Arial" panose="020B0604020202020204" pitchFamily="34" charset="0"/>
              </a:rPr>
              <a:t>Drugs, alcohol, depression, family issues</a:t>
            </a:r>
          </a:p>
        </p:txBody>
      </p:sp>
    </p:spTree>
    <p:extLst>
      <p:ext uri="{BB962C8B-B14F-4D97-AF65-F5344CB8AC3E}">
        <p14:creationId xmlns:p14="http://schemas.microsoft.com/office/powerpoint/2010/main" xmlns="" val="425784378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44"/>
          <p:cNvGrpSpPr>
            <a:grpSpLocks/>
          </p:cNvGrpSpPr>
          <p:nvPr/>
        </p:nvGrpSpPr>
        <p:grpSpPr bwMode="auto">
          <a:xfrm>
            <a:off x="2452688" y="2000251"/>
            <a:ext cx="6985000" cy="4494213"/>
            <a:chOff x="816" y="960"/>
            <a:chExt cx="4400" cy="2797"/>
          </a:xfrm>
        </p:grpSpPr>
        <p:sp>
          <p:nvSpPr>
            <p:cNvPr id="13322" name="Oval 3"/>
            <p:cNvSpPr>
              <a:spLocks noChangeArrowheads="1"/>
            </p:cNvSpPr>
            <p:nvPr/>
          </p:nvSpPr>
          <p:spPr bwMode="auto">
            <a:xfrm>
              <a:off x="2195" y="1460"/>
              <a:ext cx="1889" cy="1227"/>
            </a:xfrm>
            <a:prstGeom prst="ellipse">
              <a:avLst/>
            </a:prstGeom>
            <a:solidFill>
              <a:srgbClr val="00FF00"/>
            </a:solidFill>
            <a:ln w="44450">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23" name="Oval 4"/>
            <p:cNvSpPr>
              <a:spLocks noChangeArrowheads="1"/>
            </p:cNvSpPr>
            <p:nvPr/>
          </p:nvSpPr>
          <p:spPr bwMode="auto">
            <a:xfrm rot="141763">
              <a:off x="2451" y="1460"/>
              <a:ext cx="1305" cy="2122"/>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24" name="Oval 5"/>
            <p:cNvSpPr>
              <a:spLocks noChangeArrowheads="1"/>
            </p:cNvSpPr>
            <p:nvPr/>
          </p:nvSpPr>
          <p:spPr bwMode="auto">
            <a:xfrm rot="-6730625">
              <a:off x="3085" y="497"/>
              <a:ext cx="1249" cy="2610"/>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25" name="Oval 6"/>
            <p:cNvSpPr>
              <a:spLocks noChangeArrowheads="1"/>
            </p:cNvSpPr>
            <p:nvPr/>
          </p:nvSpPr>
          <p:spPr bwMode="auto">
            <a:xfrm rot="-3798286">
              <a:off x="1907" y="426"/>
              <a:ext cx="1295" cy="2609"/>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26" name="Text Box 13"/>
            <p:cNvSpPr txBox="1">
              <a:spLocks noChangeArrowheads="1"/>
            </p:cNvSpPr>
            <p:nvPr/>
          </p:nvSpPr>
          <p:spPr bwMode="auto">
            <a:xfrm>
              <a:off x="2830" y="960"/>
              <a:ext cx="668" cy="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400" b="1">
                  <a:latin typeface="Calibri" panose="020F0502020204030204" pitchFamily="34" charset="0"/>
                </a:rPr>
                <a:t>People</a:t>
              </a:r>
            </a:p>
          </p:txBody>
        </p:sp>
        <p:pic>
          <p:nvPicPr>
            <p:cNvPr id="13327" name="Picture 14" descr="na01441_"/>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4" y="1053"/>
              <a:ext cx="315" cy="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328" name="Rectangle 16"/>
            <p:cNvSpPr>
              <a:spLocks noChangeArrowheads="1"/>
            </p:cNvSpPr>
            <p:nvPr/>
          </p:nvSpPr>
          <p:spPr bwMode="auto">
            <a:xfrm>
              <a:off x="1789" y="1846"/>
              <a:ext cx="361" cy="103"/>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29" name="Rectangle 17"/>
            <p:cNvSpPr>
              <a:spLocks noChangeArrowheads="1"/>
            </p:cNvSpPr>
            <p:nvPr/>
          </p:nvSpPr>
          <p:spPr bwMode="auto">
            <a:xfrm>
              <a:off x="1817" y="1812"/>
              <a:ext cx="305" cy="34"/>
            </a:xfrm>
            <a:prstGeom prst="rect">
              <a:avLst/>
            </a:prstGeom>
            <a:solidFill>
              <a:schemeClr val="bg2"/>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30" name="Rectangle 18"/>
            <p:cNvSpPr>
              <a:spLocks noChangeArrowheads="1"/>
            </p:cNvSpPr>
            <p:nvPr/>
          </p:nvSpPr>
          <p:spPr bwMode="auto">
            <a:xfrm>
              <a:off x="1872" y="1571"/>
              <a:ext cx="28" cy="17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31" name="Rectangle 19"/>
            <p:cNvSpPr>
              <a:spLocks noChangeArrowheads="1"/>
            </p:cNvSpPr>
            <p:nvPr/>
          </p:nvSpPr>
          <p:spPr bwMode="auto">
            <a:xfrm>
              <a:off x="1928" y="1571"/>
              <a:ext cx="28" cy="17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sz="2400">
                <a:latin typeface="Calibri" panose="020F0502020204030204" pitchFamily="34" charset="0"/>
              </a:endParaRPr>
            </a:p>
          </p:txBody>
        </p:sp>
        <p:sp>
          <p:nvSpPr>
            <p:cNvPr id="13332" name="Rectangle 20"/>
            <p:cNvSpPr>
              <a:spLocks noChangeArrowheads="1"/>
            </p:cNvSpPr>
            <p:nvPr/>
          </p:nvSpPr>
          <p:spPr bwMode="auto">
            <a:xfrm>
              <a:off x="1845" y="1743"/>
              <a:ext cx="138" cy="69"/>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33" name="Rectangle 21"/>
            <p:cNvSpPr>
              <a:spLocks noChangeArrowheads="1"/>
            </p:cNvSpPr>
            <p:nvPr/>
          </p:nvSpPr>
          <p:spPr bwMode="auto">
            <a:xfrm>
              <a:off x="1817" y="1880"/>
              <a:ext cx="305" cy="35"/>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334" name="Freeform 23"/>
            <p:cNvSpPr>
              <a:spLocks/>
            </p:cNvSpPr>
            <p:nvPr/>
          </p:nvSpPr>
          <p:spPr bwMode="auto">
            <a:xfrm>
              <a:off x="1872" y="1057"/>
              <a:ext cx="35" cy="29"/>
            </a:xfrm>
            <a:custGeom>
              <a:avLst/>
              <a:gdLst>
                <a:gd name="T0" fmla="*/ 0 w 236"/>
                <a:gd name="T1" fmla="*/ 0 h 126"/>
                <a:gd name="T2" fmla="*/ 0 w 236"/>
                <a:gd name="T3" fmla="*/ 0 h 126"/>
                <a:gd name="T4" fmla="*/ 0 w 236"/>
                <a:gd name="T5" fmla="*/ 0 h 126"/>
                <a:gd name="T6" fmla="*/ 0 w 236"/>
                <a:gd name="T7" fmla="*/ 0 h 126"/>
                <a:gd name="T8" fmla="*/ 0 w 236"/>
                <a:gd name="T9" fmla="*/ 0 h 126"/>
                <a:gd name="T10" fmla="*/ 0 w 236"/>
                <a:gd name="T11" fmla="*/ 0 h 126"/>
                <a:gd name="T12" fmla="*/ 0 60000 65536"/>
                <a:gd name="T13" fmla="*/ 0 60000 65536"/>
                <a:gd name="T14" fmla="*/ 0 60000 65536"/>
                <a:gd name="T15" fmla="*/ 0 60000 65536"/>
                <a:gd name="T16" fmla="*/ 0 60000 65536"/>
                <a:gd name="T17" fmla="*/ 0 60000 65536"/>
                <a:gd name="T18" fmla="*/ 0 w 236"/>
                <a:gd name="T19" fmla="*/ 0 h 126"/>
                <a:gd name="T20" fmla="*/ 236 w 236"/>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236" h="126">
                  <a:moveTo>
                    <a:pt x="78" y="0"/>
                  </a:moveTo>
                  <a:lnTo>
                    <a:pt x="80" y="65"/>
                  </a:lnTo>
                  <a:lnTo>
                    <a:pt x="236" y="126"/>
                  </a:lnTo>
                  <a:lnTo>
                    <a:pt x="0" y="110"/>
                  </a:lnTo>
                  <a:lnTo>
                    <a:pt x="78" y="0"/>
                  </a:lnTo>
                  <a:close/>
                </a:path>
              </a:pathLst>
            </a:custGeom>
            <a:solidFill>
              <a:srgbClr val="7A7AA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35" name="Freeform 24"/>
            <p:cNvSpPr>
              <a:spLocks/>
            </p:cNvSpPr>
            <p:nvPr/>
          </p:nvSpPr>
          <p:spPr bwMode="auto">
            <a:xfrm>
              <a:off x="1834" y="1016"/>
              <a:ext cx="803" cy="549"/>
            </a:xfrm>
            <a:custGeom>
              <a:avLst/>
              <a:gdLst>
                <a:gd name="T0" fmla="*/ 0 w 5484"/>
                <a:gd name="T1" fmla="*/ 0 h 2321"/>
                <a:gd name="T2" fmla="*/ 0 w 5484"/>
                <a:gd name="T3" fmla="*/ 0 h 2321"/>
                <a:gd name="T4" fmla="*/ 0 w 5484"/>
                <a:gd name="T5" fmla="*/ 0 h 2321"/>
                <a:gd name="T6" fmla="*/ 0 w 5484"/>
                <a:gd name="T7" fmla="*/ 0 h 2321"/>
                <a:gd name="T8" fmla="*/ 0 w 5484"/>
                <a:gd name="T9" fmla="*/ 0 h 2321"/>
                <a:gd name="T10" fmla="*/ 0 w 5484"/>
                <a:gd name="T11" fmla="*/ 0 h 2321"/>
                <a:gd name="T12" fmla="*/ 0 w 5484"/>
                <a:gd name="T13" fmla="*/ 0 h 2321"/>
                <a:gd name="T14" fmla="*/ 0 w 5484"/>
                <a:gd name="T15" fmla="*/ 0 h 2321"/>
                <a:gd name="T16" fmla="*/ 0 w 5484"/>
                <a:gd name="T17" fmla="*/ 0 h 2321"/>
                <a:gd name="T18" fmla="*/ 0 w 5484"/>
                <a:gd name="T19" fmla="*/ 0 h 2321"/>
                <a:gd name="T20" fmla="*/ 0 w 5484"/>
                <a:gd name="T21" fmla="*/ 0 h 2321"/>
                <a:gd name="T22" fmla="*/ 0 w 5484"/>
                <a:gd name="T23" fmla="*/ 0 h 2321"/>
                <a:gd name="T24" fmla="*/ 0 w 5484"/>
                <a:gd name="T25" fmla="*/ 0 h 2321"/>
                <a:gd name="T26" fmla="*/ 0 w 5484"/>
                <a:gd name="T27" fmla="*/ 0 h 2321"/>
                <a:gd name="T28" fmla="*/ 0 w 5484"/>
                <a:gd name="T29" fmla="*/ 0 h 2321"/>
                <a:gd name="T30" fmla="*/ 0 w 5484"/>
                <a:gd name="T31" fmla="*/ 0 h 2321"/>
                <a:gd name="T32" fmla="*/ 0 w 5484"/>
                <a:gd name="T33" fmla="*/ 0 h 23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84"/>
                <a:gd name="T52" fmla="*/ 0 h 2321"/>
                <a:gd name="T53" fmla="*/ 5484 w 5484"/>
                <a:gd name="T54" fmla="*/ 2321 h 23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84" h="2321">
                  <a:moveTo>
                    <a:pt x="7" y="389"/>
                  </a:moveTo>
                  <a:lnTo>
                    <a:pt x="1304" y="315"/>
                  </a:lnTo>
                  <a:lnTo>
                    <a:pt x="1726" y="108"/>
                  </a:lnTo>
                  <a:lnTo>
                    <a:pt x="2053" y="116"/>
                  </a:lnTo>
                  <a:lnTo>
                    <a:pt x="2395" y="0"/>
                  </a:lnTo>
                  <a:lnTo>
                    <a:pt x="3275" y="315"/>
                  </a:lnTo>
                  <a:lnTo>
                    <a:pt x="3724" y="306"/>
                  </a:lnTo>
                  <a:lnTo>
                    <a:pt x="4163" y="424"/>
                  </a:lnTo>
                  <a:lnTo>
                    <a:pt x="4751" y="357"/>
                  </a:lnTo>
                  <a:lnTo>
                    <a:pt x="5133" y="621"/>
                  </a:lnTo>
                  <a:lnTo>
                    <a:pt x="5467" y="614"/>
                  </a:lnTo>
                  <a:lnTo>
                    <a:pt x="5484" y="1517"/>
                  </a:lnTo>
                  <a:lnTo>
                    <a:pt x="4481" y="2321"/>
                  </a:lnTo>
                  <a:lnTo>
                    <a:pt x="553" y="2289"/>
                  </a:lnTo>
                  <a:lnTo>
                    <a:pt x="0" y="1517"/>
                  </a:lnTo>
                  <a:lnTo>
                    <a:pt x="7" y="38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36" name="Freeform 25"/>
            <p:cNvSpPr>
              <a:spLocks/>
            </p:cNvSpPr>
            <p:nvPr/>
          </p:nvSpPr>
          <p:spPr bwMode="auto">
            <a:xfrm>
              <a:off x="1836" y="1088"/>
              <a:ext cx="807" cy="483"/>
            </a:xfrm>
            <a:custGeom>
              <a:avLst/>
              <a:gdLst>
                <a:gd name="T0" fmla="*/ 0 w 5511"/>
                <a:gd name="T1" fmla="*/ 0 h 2042"/>
                <a:gd name="T2" fmla="*/ 0 w 5511"/>
                <a:gd name="T3" fmla="*/ 0 h 2042"/>
                <a:gd name="T4" fmla="*/ 0 w 5511"/>
                <a:gd name="T5" fmla="*/ 0 h 2042"/>
                <a:gd name="T6" fmla="*/ 0 w 5511"/>
                <a:gd name="T7" fmla="*/ 0 h 2042"/>
                <a:gd name="T8" fmla="*/ 0 w 5511"/>
                <a:gd name="T9" fmla="*/ 0 h 2042"/>
                <a:gd name="T10" fmla="*/ 0 w 5511"/>
                <a:gd name="T11" fmla="*/ 0 h 2042"/>
                <a:gd name="T12" fmla="*/ 0 w 5511"/>
                <a:gd name="T13" fmla="*/ 0 h 2042"/>
                <a:gd name="T14" fmla="*/ 0 w 5511"/>
                <a:gd name="T15" fmla="*/ 0 h 2042"/>
                <a:gd name="T16" fmla="*/ 0 w 5511"/>
                <a:gd name="T17" fmla="*/ 0 h 2042"/>
                <a:gd name="T18" fmla="*/ 0 w 5511"/>
                <a:gd name="T19" fmla="*/ 0 h 2042"/>
                <a:gd name="T20" fmla="*/ 0 w 5511"/>
                <a:gd name="T21" fmla="*/ 0 h 2042"/>
                <a:gd name="T22" fmla="*/ 0 w 5511"/>
                <a:gd name="T23" fmla="*/ 0 h 2042"/>
                <a:gd name="T24" fmla="*/ 0 w 5511"/>
                <a:gd name="T25" fmla="*/ 0 h 2042"/>
                <a:gd name="T26" fmla="*/ 0 w 5511"/>
                <a:gd name="T27" fmla="*/ 0 h 2042"/>
                <a:gd name="T28" fmla="*/ 0 w 5511"/>
                <a:gd name="T29" fmla="*/ 0 h 2042"/>
                <a:gd name="T30" fmla="*/ 0 w 5511"/>
                <a:gd name="T31" fmla="*/ 0 h 2042"/>
                <a:gd name="T32" fmla="*/ 0 w 5511"/>
                <a:gd name="T33" fmla="*/ 0 h 2042"/>
                <a:gd name="T34" fmla="*/ 0 w 5511"/>
                <a:gd name="T35" fmla="*/ 0 h 2042"/>
                <a:gd name="T36" fmla="*/ 0 w 5511"/>
                <a:gd name="T37" fmla="*/ 0 h 2042"/>
                <a:gd name="T38" fmla="*/ 0 w 5511"/>
                <a:gd name="T39" fmla="*/ 0 h 2042"/>
                <a:gd name="T40" fmla="*/ 0 w 5511"/>
                <a:gd name="T41" fmla="*/ 0 h 2042"/>
                <a:gd name="T42" fmla="*/ 0 w 5511"/>
                <a:gd name="T43" fmla="*/ 0 h 2042"/>
                <a:gd name="T44" fmla="*/ 0 w 5511"/>
                <a:gd name="T45" fmla="*/ 0 h 2042"/>
                <a:gd name="T46" fmla="*/ 0 w 5511"/>
                <a:gd name="T47" fmla="*/ 0 h 2042"/>
                <a:gd name="T48" fmla="*/ 0 w 5511"/>
                <a:gd name="T49" fmla="*/ 0 h 2042"/>
                <a:gd name="T50" fmla="*/ 0 w 5511"/>
                <a:gd name="T51" fmla="*/ 0 h 2042"/>
                <a:gd name="T52" fmla="*/ 0 w 5511"/>
                <a:gd name="T53" fmla="*/ 0 h 2042"/>
                <a:gd name="T54" fmla="*/ 0 w 5511"/>
                <a:gd name="T55" fmla="*/ 0 h 2042"/>
                <a:gd name="T56" fmla="*/ 0 w 5511"/>
                <a:gd name="T57" fmla="*/ 0 h 2042"/>
                <a:gd name="T58" fmla="*/ 0 w 5511"/>
                <a:gd name="T59" fmla="*/ 0 h 2042"/>
                <a:gd name="T60" fmla="*/ 0 w 5511"/>
                <a:gd name="T61" fmla="*/ 0 h 2042"/>
                <a:gd name="T62" fmla="*/ 0 w 5511"/>
                <a:gd name="T63" fmla="*/ 0 h 2042"/>
                <a:gd name="T64" fmla="*/ 0 w 5511"/>
                <a:gd name="T65" fmla="*/ 0 h 2042"/>
                <a:gd name="T66" fmla="*/ 0 w 5511"/>
                <a:gd name="T67" fmla="*/ 0 h 2042"/>
                <a:gd name="T68" fmla="*/ 0 w 5511"/>
                <a:gd name="T69" fmla="*/ 0 h 2042"/>
                <a:gd name="T70" fmla="*/ 0 w 5511"/>
                <a:gd name="T71" fmla="*/ 0 h 2042"/>
                <a:gd name="T72" fmla="*/ 0 w 5511"/>
                <a:gd name="T73" fmla="*/ 0 h 2042"/>
                <a:gd name="T74" fmla="*/ 0 w 5511"/>
                <a:gd name="T75" fmla="*/ 0 h 20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11"/>
                <a:gd name="T115" fmla="*/ 0 h 2042"/>
                <a:gd name="T116" fmla="*/ 5511 w 5511"/>
                <a:gd name="T117" fmla="*/ 2042 h 20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11" h="2042">
                  <a:moveTo>
                    <a:pt x="42" y="888"/>
                  </a:moveTo>
                  <a:lnTo>
                    <a:pt x="833" y="888"/>
                  </a:lnTo>
                  <a:lnTo>
                    <a:pt x="833" y="325"/>
                  </a:lnTo>
                  <a:lnTo>
                    <a:pt x="1907" y="325"/>
                  </a:lnTo>
                  <a:lnTo>
                    <a:pt x="1907" y="797"/>
                  </a:lnTo>
                  <a:lnTo>
                    <a:pt x="2298" y="797"/>
                  </a:lnTo>
                  <a:lnTo>
                    <a:pt x="2298" y="1842"/>
                  </a:lnTo>
                  <a:lnTo>
                    <a:pt x="2405" y="1842"/>
                  </a:lnTo>
                  <a:lnTo>
                    <a:pt x="2405" y="0"/>
                  </a:lnTo>
                  <a:lnTo>
                    <a:pt x="3015" y="0"/>
                  </a:lnTo>
                  <a:lnTo>
                    <a:pt x="3015" y="1105"/>
                  </a:lnTo>
                  <a:lnTo>
                    <a:pt x="3243" y="1105"/>
                  </a:lnTo>
                  <a:lnTo>
                    <a:pt x="3243" y="333"/>
                  </a:lnTo>
                  <a:lnTo>
                    <a:pt x="3618" y="333"/>
                  </a:lnTo>
                  <a:lnTo>
                    <a:pt x="3618" y="1850"/>
                  </a:lnTo>
                  <a:lnTo>
                    <a:pt x="3749" y="1850"/>
                  </a:lnTo>
                  <a:lnTo>
                    <a:pt x="3749" y="631"/>
                  </a:lnTo>
                  <a:lnTo>
                    <a:pt x="3985" y="631"/>
                  </a:lnTo>
                  <a:lnTo>
                    <a:pt x="3985" y="532"/>
                  </a:lnTo>
                  <a:lnTo>
                    <a:pt x="3863" y="441"/>
                  </a:lnTo>
                  <a:lnTo>
                    <a:pt x="3823" y="283"/>
                  </a:lnTo>
                  <a:lnTo>
                    <a:pt x="3985" y="258"/>
                  </a:lnTo>
                  <a:lnTo>
                    <a:pt x="3969" y="125"/>
                  </a:lnTo>
                  <a:lnTo>
                    <a:pt x="4165" y="125"/>
                  </a:lnTo>
                  <a:lnTo>
                    <a:pt x="4173" y="251"/>
                  </a:lnTo>
                  <a:lnTo>
                    <a:pt x="4287" y="266"/>
                  </a:lnTo>
                  <a:lnTo>
                    <a:pt x="4262" y="466"/>
                  </a:lnTo>
                  <a:lnTo>
                    <a:pt x="4165" y="540"/>
                  </a:lnTo>
                  <a:lnTo>
                    <a:pt x="4165" y="623"/>
                  </a:lnTo>
                  <a:lnTo>
                    <a:pt x="4409" y="623"/>
                  </a:lnTo>
                  <a:lnTo>
                    <a:pt x="4426" y="1120"/>
                  </a:lnTo>
                  <a:lnTo>
                    <a:pt x="5511" y="1120"/>
                  </a:lnTo>
                  <a:lnTo>
                    <a:pt x="5488" y="1981"/>
                  </a:lnTo>
                  <a:lnTo>
                    <a:pt x="5192" y="2042"/>
                  </a:lnTo>
                  <a:lnTo>
                    <a:pt x="124" y="2025"/>
                  </a:lnTo>
                  <a:lnTo>
                    <a:pt x="0" y="1835"/>
                  </a:lnTo>
                  <a:lnTo>
                    <a:pt x="42" y="888"/>
                  </a:lnTo>
                  <a:close/>
                </a:path>
              </a:pathLst>
            </a:custGeom>
            <a:solidFill>
              <a:srgbClr val="FFFFC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37" name="Freeform 26"/>
            <p:cNvSpPr>
              <a:spLocks/>
            </p:cNvSpPr>
            <p:nvPr/>
          </p:nvSpPr>
          <p:spPr bwMode="auto">
            <a:xfrm>
              <a:off x="2426" y="1014"/>
              <a:ext cx="14" cy="105"/>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10"/>
                  </a:moveTo>
                  <a:lnTo>
                    <a:pt x="0" y="447"/>
                  </a:lnTo>
                  <a:lnTo>
                    <a:pt x="97" y="447"/>
                  </a:lnTo>
                  <a:lnTo>
                    <a:pt x="97" y="0"/>
                  </a:lnTo>
                  <a:lnTo>
                    <a:pt x="0" y="1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38" name="Freeform 27"/>
            <p:cNvSpPr>
              <a:spLocks/>
            </p:cNvSpPr>
            <p:nvPr/>
          </p:nvSpPr>
          <p:spPr bwMode="auto">
            <a:xfrm>
              <a:off x="2413" y="1116"/>
              <a:ext cx="45" cy="48"/>
            </a:xfrm>
            <a:custGeom>
              <a:avLst/>
              <a:gdLst>
                <a:gd name="T0" fmla="*/ 0 w 310"/>
                <a:gd name="T1" fmla="*/ 0 h 203"/>
                <a:gd name="T2" fmla="*/ 0 w 310"/>
                <a:gd name="T3" fmla="*/ 0 h 203"/>
                <a:gd name="T4" fmla="*/ 0 w 310"/>
                <a:gd name="T5" fmla="*/ 0 h 203"/>
                <a:gd name="T6" fmla="*/ 0 w 310"/>
                <a:gd name="T7" fmla="*/ 0 h 203"/>
                <a:gd name="T8" fmla="*/ 0 w 310"/>
                <a:gd name="T9" fmla="*/ 0 h 203"/>
                <a:gd name="T10" fmla="*/ 0 w 310"/>
                <a:gd name="T11" fmla="*/ 0 h 203"/>
                <a:gd name="T12" fmla="*/ 0 w 310"/>
                <a:gd name="T13" fmla="*/ 0 h 203"/>
                <a:gd name="T14" fmla="*/ 0 w 310"/>
                <a:gd name="T15" fmla="*/ 0 h 203"/>
                <a:gd name="T16" fmla="*/ 0 w 310"/>
                <a:gd name="T17" fmla="*/ 0 h 203"/>
                <a:gd name="T18" fmla="*/ 0 w 310"/>
                <a:gd name="T19" fmla="*/ 0 h 203"/>
                <a:gd name="T20" fmla="*/ 0 w 310"/>
                <a:gd name="T21" fmla="*/ 0 h 203"/>
                <a:gd name="T22" fmla="*/ 0 w 310"/>
                <a:gd name="T23" fmla="*/ 0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3"/>
                <a:gd name="T38" fmla="*/ 310 w 310"/>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3">
                  <a:moveTo>
                    <a:pt x="0" y="203"/>
                  </a:moveTo>
                  <a:lnTo>
                    <a:pt x="0" y="43"/>
                  </a:lnTo>
                  <a:lnTo>
                    <a:pt x="42" y="0"/>
                  </a:lnTo>
                  <a:lnTo>
                    <a:pt x="260" y="0"/>
                  </a:lnTo>
                  <a:lnTo>
                    <a:pt x="310" y="47"/>
                  </a:lnTo>
                  <a:lnTo>
                    <a:pt x="310" y="194"/>
                  </a:lnTo>
                  <a:lnTo>
                    <a:pt x="238" y="194"/>
                  </a:lnTo>
                  <a:lnTo>
                    <a:pt x="238" y="59"/>
                  </a:lnTo>
                  <a:lnTo>
                    <a:pt x="84" y="59"/>
                  </a:lnTo>
                  <a:lnTo>
                    <a:pt x="84" y="199"/>
                  </a:lnTo>
                  <a:lnTo>
                    <a:pt x="0" y="20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39" name="Freeform 28"/>
            <p:cNvSpPr>
              <a:spLocks/>
            </p:cNvSpPr>
            <p:nvPr/>
          </p:nvSpPr>
          <p:spPr bwMode="auto">
            <a:xfrm>
              <a:off x="2393" y="1153"/>
              <a:ext cx="84" cy="94"/>
            </a:xfrm>
            <a:custGeom>
              <a:avLst/>
              <a:gdLst>
                <a:gd name="T0" fmla="*/ 0 w 574"/>
                <a:gd name="T1" fmla="*/ 0 h 395"/>
                <a:gd name="T2" fmla="*/ 0 w 574"/>
                <a:gd name="T3" fmla="*/ 0 h 395"/>
                <a:gd name="T4" fmla="*/ 0 w 574"/>
                <a:gd name="T5" fmla="*/ 0 h 395"/>
                <a:gd name="T6" fmla="*/ 0 w 574"/>
                <a:gd name="T7" fmla="*/ 0 h 395"/>
                <a:gd name="T8" fmla="*/ 0 w 574"/>
                <a:gd name="T9" fmla="*/ 0 h 395"/>
                <a:gd name="T10" fmla="*/ 0 w 574"/>
                <a:gd name="T11" fmla="*/ 0 h 395"/>
                <a:gd name="T12" fmla="*/ 0 w 574"/>
                <a:gd name="T13" fmla="*/ 0 h 395"/>
                <a:gd name="T14" fmla="*/ 0 w 574"/>
                <a:gd name="T15" fmla="*/ 0 h 395"/>
                <a:gd name="T16" fmla="*/ 0 w 574"/>
                <a:gd name="T17" fmla="*/ 0 h 395"/>
                <a:gd name="T18" fmla="*/ 0 w 574"/>
                <a:gd name="T19" fmla="*/ 0 h 395"/>
                <a:gd name="T20" fmla="*/ 0 w 574"/>
                <a:gd name="T21" fmla="*/ 0 h 395"/>
                <a:gd name="T22" fmla="*/ 0 w 574"/>
                <a:gd name="T23" fmla="*/ 0 h 395"/>
                <a:gd name="T24" fmla="*/ 0 w 574"/>
                <a:gd name="T25" fmla="*/ 0 h 395"/>
                <a:gd name="T26" fmla="*/ 0 w 574"/>
                <a:gd name="T27" fmla="*/ 0 h 395"/>
                <a:gd name="T28" fmla="*/ 0 w 574"/>
                <a:gd name="T29" fmla="*/ 0 h 395"/>
                <a:gd name="T30" fmla="*/ 0 w 574"/>
                <a:gd name="T31" fmla="*/ 0 h 395"/>
                <a:gd name="T32" fmla="*/ 0 w 574"/>
                <a:gd name="T33" fmla="*/ 0 h 395"/>
                <a:gd name="T34" fmla="*/ 0 w 574"/>
                <a:gd name="T35" fmla="*/ 0 h 3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5"/>
                <a:gd name="T56" fmla="*/ 574 w 574"/>
                <a:gd name="T57" fmla="*/ 395 h 3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5">
                  <a:moveTo>
                    <a:pt x="0" y="0"/>
                  </a:moveTo>
                  <a:lnTo>
                    <a:pt x="574" y="0"/>
                  </a:lnTo>
                  <a:lnTo>
                    <a:pt x="532" y="224"/>
                  </a:lnTo>
                  <a:lnTo>
                    <a:pt x="449" y="308"/>
                  </a:lnTo>
                  <a:lnTo>
                    <a:pt x="439" y="395"/>
                  </a:lnTo>
                  <a:lnTo>
                    <a:pt x="377" y="395"/>
                  </a:lnTo>
                  <a:lnTo>
                    <a:pt x="377" y="281"/>
                  </a:lnTo>
                  <a:lnTo>
                    <a:pt x="449" y="214"/>
                  </a:lnTo>
                  <a:lnTo>
                    <a:pt x="475" y="78"/>
                  </a:lnTo>
                  <a:lnTo>
                    <a:pt x="114" y="78"/>
                  </a:lnTo>
                  <a:lnTo>
                    <a:pt x="166" y="228"/>
                  </a:lnTo>
                  <a:lnTo>
                    <a:pt x="244" y="285"/>
                  </a:lnTo>
                  <a:lnTo>
                    <a:pt x="247" y="384"/>
                  </a:lnTo>
                  <a:lnTo>
                    <a:pt x="175" y="388"/>
                  </a:lnTo>
                  <a:lnTo>
                    <a:pt x="162" y="308"/>
                  </a:lnTo>
                  <a:lnTo>
                    <a:pt x="55" y="21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0" name="Freeform 29"/>
            <p:cNvSpPr>
              <a:spLocks/>
            </p:cNvSpPr>
            <p:nvPr/>
          </p:nvSpPr>
          <p:spPr bwMode="auto">
            <a:xfrm>
              <a:off x="2386" y="1238"/>
              <a:ext cx="105" cy="299"/>
            </a:xfrm>
            <a:custGeom>
              <a:avLst/>
              <a:gdLst>
                <a:gd name="T0" fmla="*/ 0 w 718"/>
                <a:gd name="T1" fmla="*/ 0 h 1264"/>
                <a:gd name="T2" fmla="*/ 0 w 718"/>
                <a:gd name="T3" fmla="*/ 0 h 1264"/>
                <a:gd name="T4" fmla="*/ 0 w 718"/>
                <a:gd name="T5" fmla="*/ 0 h 1264"/>
                <a:gd name="T6" fmla="*/ 0 w 718"/>
                <a:gd name="T7" fmla="*/ 0 h 1264"/>
                <a:gd name="T8" fmla="*/ 0 w 718"/>
                <a:gd name="T9" fmla="*/ 0 h 1264"/>
                <a:gd name="T10" fmla="*/ 0 w 718"/>
                <a:gd name="T11" fmla="*/ 0 h 1264"/>
                <a:gd name="T12" fmla="*/ 0 w 718"/>
                <a:gd name="T13" fmla="*/ 0 h 1264"/>
                <a:gd name="T14" fmla="*/ 0 w 718"/>
                <a:gd name="T15" fmla="*/ 0 h 1264"/>
                <a:gd name="T16" fmla="*/ 0 w 718"/>
                <a:gd name="T17" fmla="*/ 0 h 1264"/>
                <a:gd name="T18" fmla="*/ 0 w 718"/>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8"/>
                <a:gd name="T31" fmla="*/ 0 h 1264"/>
                <a:gd name="T32" fmla="*/ 718 w 718"/>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8" h="1264">
                  <a:moveTo>
                    <a:pt x="3" y="0"/>
                  </a:moveTo>
                  <a:lnTo>
                    <a:pt x="718" y="0"/>
                  </a:lnTo>
                  <a:lnTo>
                    <a:pt x="718" y="1264"/>
                  </a:lnTo>
                  <a:lnTo>
                    <a:pt x="635" y="1264"/>
                  </a:lnTo>
                  <a:lnTo>
                    <a:pt x="635" y="68"/>
                  </a:lnTo>
                  <a:lnTo>
                    <a:pt x="100" y="68"/>
                  </a:lnTo>
                  <a:lnTo>
                    <a:pt x="100" y="1264"/>
                  </a:lnTo>
                  <a:lnTo>
                    <a:pt x="0" y="1264"/>
                  </a:lnTo>
                  <a:lnTo>
                    <a:pt x="3"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1" name="Freeform 30"/>
            <p:cNvSpPr>
              <a:spLocks/>
            </p:cNvSpPr>
            <p:nvPr/>
          </p:nvSpPr>
          <p:spPr bwMode="auto">
            <a:xfrm>
              <a:off x="2244" y="1376"/>
              <a:ext cx="104" cy="161"/>
            </a:xfrm>
            <a:custGeom>
              <a:avLst/>
              <a:gdLst>
                <a:gd name="T0" fmla="*/ 0 w 717"/>
                <a:gd name="T1" fmla="*/ 0 h 678"/>
                <a:gd name="T2" fmla="*/ 0 w 717"/>
                <a:gd name="T3" fmla="*/ 0 h 678"/>
                <a:gd name="T4" fmla="*/ 0 w 717"/>
                <a:gd name="T5" fmla="*/ 0 h 678"/>
                <a:gd name="T6" fmla="*/ 0 w 717"/>
                <a:gd name="T7" fmla="*/ 0 h 678"/>
                <a:gd name="T8" fmla="*/ 0 w 717"/>
                <a:gd name="T9" fmla="*/ 0 h 678"/>
                <a:gd name="T10" fmla="*/ 0 w 717"/>
                <a:gd name="T11" fmla="*/ 0 h 678"/>
                <a:gd name="T12" fmla="*/ 0 w 717"/>
                <a:gd name="T13" fmla="*/ 0 h 678"/>
                <a:gd name="T14" fmla="*/ 0 w 717"/>
                <a:gd name="T15" fmla="*/ 0 h 678"/>
                <a:gd name="T16" fmla="*/ 0 w 717"/>
                <a:gd name="T17" fmla="*/ 0 h 678"/>
                <a:gd name="T18" fmla="*/ 0 w 71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678"/>
                <a:gd name="T32" fmla="*/ 717 w 71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678">
                  <a:moveTo>
                    <a:pt x="0" y="0"/>
                  </a:moveTo>
                  <a:lnTo>
                    <a:pt x="717" y="0"/>
                  </a:lnTo>
                  <a:lnTo>
                    <a:pt x="717" y="678"/>
                  </a:lnTo>
                  <a:lnTo>
                    <a:pt x="622" y="678"/>
                  </a:lnTo>
                  <a:lnTo>
                    <a:pt x="622" y="83"/>
                  </a:lnTo>
                  <a:lnTo>
                    <a:pt x="107" y="83"/>
                  </a:lnTo>
                  <a:lnTo>
                    <a:pt x="107" y="678"/>
                  </a:lnTo>
                  <a:lnTo>
                    <a:pt x="0" y="6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2" name="Freeform 31"/>
            <p:cNvSpPr>
              <a:spLocks/>
            </p:cNvSpPr>
            <p:nvPr/>
          </p:nvSpPr>
          <p:spPr bwMode="auto">
            <a:xfrm>
              <a:off x="2275" y="1384"/>
              <a:ext cx="14" cy="153"/>
            </a:xfrm>
            <a:custGeom>
              <a:avLst/>
              <a:gdLst>
                <a:gd name="T0" fmla="*/ 0 w 99"/>
                <a:gd name="T1" fmla="*/ 0 h 648"/>
                <a:gd name="T2" fmla="*/ 0 w 99"/>
                <a:gd name="T3" fmla="*/ 0 h 648"/>
                <a:gd name="T4" fmla="*/ 0 w 99"/>
                <a:gd name="T5" fmla="*/ 0 h 648"/>
                <a:gd name="T6" fmla="*/ 0 w 99"/>
                <a:gd name="T7" fmla="*/ 0 h 648"/>
                <a:gd name="T8" fmla="*/ 0 w 99"/>
                <a:gd name="T9" fmla="*/ 0 h 648"/>
                <a:gd name="T10" fmla="*/ 0 w 99"/>
                <a:gd name="T11" fmla="*/ 0 h 648"/>
                <a:gd name="T12" fmla="*/ 0 60000 65536"/>
                <a:gd name="T13" fmla="*/ 0 60000 65536"/>
                <a:gd name="T14" fmla="*/ 0 60000 65536"/>
                <a:gd name="T15" fmla="*/ 0 60000 65536"/>
                <a:gd name="T16" fmla="*/ 0 60000 65536"/>
                <a:gd name="T17" fmla="*/ 0 60000 65536"/>
                <a:gd name="T18" fmla="*/ 0 w 99"/>
                <a:gd name="T19" fmla="*/ 0 h 648"/>
                <a:gd name="T20" fmla="*/ 99 w 99"/>
                <a:gd name="T21" fmla="*/ 648 h 648"/>
              </a:gdLst>
              <a:ahLst/>
              <a:cxnLst>
                <a:cxn ang="T12">
                  <a:pos x="T0" y="T1"/>
                </a:cxn>
                <a:cxn ang="T13">
                  <a:pos x="T2" y="T3"/>
                </a:cxn>
                <a:cxn ang="T14">
                  <a:pos x="T4" y="T5"/>
                </a:cxn>
                <a:cxn ang="T15">
                  <a:pos x="T6" y="T7"/>
                </a:cxn>
                <a:cxn ang="T16">
                  <a:pos x="T8" y="T9"/>
                </a:cxn>
                <a:cxn ang="T17">
                  <a:pos x="T10" y="T11"/>
                </a:cxn>
              </a:cxnLst>
              <a:rect l="T18" t="T19" r="T20" b="T21"/>
              <a:pathLst>
                <a:path w="99" h="648">
                  <a:moveTo>
                    <a:pt x="0" y="0"/>
                  </a:moveTo>
                  <a:lnTo>
                    <a:pt x="0" y="648"/>
                  </a:lnTo>
                  <a:lnTo>
                    <a:pt x="99" y="648"/>
                  </a:lnTo>
                  <a:lnTo>
                    <a:pt x="99" y="2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3" name="Freeform 32"/>
            <p:cNvSpPr>
              <a:spLocks/>
            </p:cNvSpPr>
            <p:nvPr/>
          </p:nvSpPr>
          <p:spPr bwMode="auto">
            <a:xfrm>
              <a:off x="2305" y="1385"/>
              <a:ext cx="16" cy="152"/>
            </a:xfrm>
            <a:custGeom>
              <a:avLst/>
              <a:gdLst>
                <a:gd name="T0" fmla="*/ 0 w 111"/>
                <a:gd name="T1" fmla="*/ 0 h 642"/>
                <a:gd name="T2" fmla="*/ 0 w 111"/>
                <a:gd name="T3" fmla="*/ 0 h 642"/>
                <a:gd name="T4" fmla="*/ 0 w 111"/>
                <a:gd name="T5" fmla="*/ 0 h 642"/>
                <a:gd name="T6" fmla="*/ 0 w 111"/>
                <a:gd name="T7" fmla="*/ 0 h 642"/>
                <a:gd name="T8" fmla="*/ 0 w 111"/>
                <a:gd name="T9" fmla="*/ 0 h 642"/>
                <a:gd name="T10" fmla="*/ 0 w 111"/>
                <a:gd name="T11" fmla="*/ 0 h 642"/>
                <a:gd name="T12" fmla="*/ 0 60000 65536"/>
                <a:gd name="T13" fmla="*/ 0 60000 65536"/>
                <a:gd name="T14" fmla="*/ 0 60000 65536"/>
                <a:gd name="T15" fmla="*/ 0 60000 65536"/>
                <a:gd name="T16" fmla="*/ 0 60000 65536"/>
                <a:gd name="T17" fmla="*/ 0 60000 65536"/>
                <a:gd name="T18" fmla="*/ 0 w 111"/>
                <a:gd name="T19" fmla="*/ 0 h 642"/>
                <a:gd name="T20" fmla="*/ 111 w 111"/>
                <a:gd name="T21" fmla="*/ 642 h 642"/>
              </a:gdLst>
              <a:ahLst/>
              <a:cxnLst>
                <a:cxn ang="T12">
                  <a:pos x="T0" y="T1"/>
                </a:cxn>
                <a:cxn ang="T13">
                  <a:pos x="T2" y="T3"/>
                </a:cxn>
                <a:cxn ang="T14">
                  <a:pos x="T4" y="T5"/>
                </a:cxn>
                <a:cxn ang="T15">
                  <a:pos x="T6" y="T7"/>
                </a:cxn>
                <a:cxn ang="T16">
                  <a:pos x="T8" y="T9"/>
                </a:cxn>
                <a:cxn ang="T17">
                  <a:pos x="T10" y="T11"/>
                </a:cxn>
              </a:cxnLst>
              <a:rect l="T18" t="T19" r="T20" b="T21"/>
              <a:pathLst>
                <a:path w="111" h="642">
                  <a:moveTo>
                    <a:pt x="0" y="0"/>
                  </a:moveTo>
                  <a:lnTo>
                    <a:pt x="0" y="642"/>
                  </a:lnTo>
                  <a:lnTo>
                    <a:pt x="111" y="642"/>
                  </a:lnTo>
                  <a:lnTo>
                    <a:pt x="111" y="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4" name="Freeform 33"/>
            <p:cNvSpPr>
              <a:spLocks/>
            </p:cNvSpPr>
            <p:nvPr/>
          </p:nvSpPr>
          <p:spPr bwMode="auto">
            <a:xfrm>
              <a:off x="2251" y="1420"/>
              <a:ext cx="92" cy="26"/>
            </a:xfrm>
            <a:custGeom>
              <a:avLst/>
              <a:gdLst>
                <a:gd name="T0" fmla="*/ 0 w 632"/>
                <a:gd name="T1" fmla="*/ 0 h 110"/>
                <a:gd name="T2" fmla="*/ 0 w 632"/>
                <a:gd name="T3" fmla="*/ 0 h 110"/>
                <a:gd name="T4" fmla="*/ 0 w 632"/>
                <a:gd name="T5" fmla="*/ 0 h 110"/>
                <a:gd name="T6" fmla="*/ 0 w 632"/>
                <a:gd name="T7" fmla="*/ 0 h 110"/>
                <a:gd name="T8" fmla="*/ 0 w 632"/>
                <a:gd name="T9" fmla="*/ 0 h 110"/>
                <a:gd name="T10" fmla="*/ 0 w 632"/>
                <a:gd name="T11" fmla="*/ 0 h 110"/>
                <a:gd name="T12" fmla="*/ 0 60000 65536"/>
                <a:gd name="T13" fmla="*/ 0 60000 65536"/>
                <a:gd name="T14" fmla="*/ 0 60000 65536"/>
                <a:gd name="T15" fmla="*/ 0 60000 65536"/>
                <a:gd name="T16" fmla="*/ 0 60000 65536"/>
                <a:gd name="T17" fmla="*/ 0 60000 65536"/>
                <a:gd name="T18" fmla="*/ 0 w 632"/>
                <a:gd name="T19" fmla="*/ 0 h 110"/>
                <a:gd name="T20" fmla="*/ 632 w 63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632" h="110">
                  <a:moveTo>
                    <a:pt x="0" y="0"/>
                  </a:moveTo>
                  <a:lnTo>
                    <a:pt x="632" y="0"/>
                  </a:lnTo>
                  <a:lnTo>
                    <a:pt x="632" y="110"/>
                  </a:lnTo>
                  <a:lnTo>
                    <a:pt x="12" y="11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5" name="Freeform 34"/>
            <p:cNvSpPr>
              <a:spLocks/>
            </p:cNvSpPr>
            <p:nvPr/>
          </p:nvSpPr>
          <p:spPr bwMode="auto">
            <a:xfrm>
              <a:off x="2251" y="1469"/>
              <a:ext cx="91" cy="24"/>
            </a:xfrm>
            <a:custGeom>
              <a:avLst/>
              <a:gdLst>
                <a:gd name="T0" fmla="*/ 0 w 622"/>
                <a:gd name="T1" fmla="*/ 0 h 101"/>
                <a:gd name="T2" fmla="*/ 0 w 622"/>
                <a:gd name="T3" fmla="*/ 0 h 101"/>
                <a:gd name="T4" fmla="*/ 0 w 622"/>
                <a:gd name="T5" fmla="*/ 0 h 101"/>
                <a:gd name="T6" fmla="*/ 0 w 622"/>
                <a:gd name="T7" fmla="*/ 0 h 101"/>
                <a:gd name="T8" fmla="*/ 0 w 622"/>
                <a:gd name="T9" fmla="*/ 0 h 101"/>
                <a:gd name="T10" fmla="*/ 0 w 622"/>
                <a:gd name="T11" fmla="*/ 0 h 101"/>
                <a:gd name="T12" fmla="*/ 0 60000 65536"/>
                <a:gd name="T13" fmla="*/ 0 60000 65536"/>
                <a:gd name="T14" fmla="*/ 0 60000 65536"/>
                <a:gd name="T15" fmla="*/ 0 60000 65536"/>
                <a:gd name="T16" fmla="*/ 0 60000 65536"/>
                <a:gd name="T17" fmla="*/ 0 60000 65536"/>
                <a:gd name="T18" fmla="*/ 0 w 622"/>
                <a:gd name="T19" fmla="*/ 0 h 101"/>
                <a:gd name="T20" fmla="*/ 622 w 62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622" h="101">
                  <a:moveTo>
                    <a:pt x="0" y="0"/>
                  </a:moveTo>
                  <a:lnTo>
                    <a:pt x="622" y="0"/>
                  </a:lnTo>
                  <a:lnTo>
                    <a:pt x="622" y="101"/>
                  </a:lnTo>
                  <a:lnTo>
                    <a:pt x="0" y="10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6" name="Freeform 35"/>
            <p:cNvSpPr>
              <a:spLocks/>
            </p:cNvSpPr>
            <p:nvPr/>
          </p:nvSpPr>
          <p:spPr bwMode="auto">
            <a:xfrm>
              <a:off x="2249" y="1515"/>
              <a:ext cx="96" cy="22"/>
            </a:xfrm>
            <a:custGeom>
              <a:avLst/>
              <a:gdLst>
                <a:gd name="T0" fmla="*/ 0 w 656"/>
                <a:gd name="T1" fmla="*/ 0 h 93"/>
                <a:gd name="T2" fmla="*/ 0 w 656"/>
                <a:gd name="T3" fmla="*/ 0 h 93"/>
                <a:gd name="T4" fmla="*/ 0 w 656"/>
                <a:gd name="T5" fmla="*/ 0 h 93"/>
                <a:gd name="T6" fmla="*/ 0 w 656"/>
                <a:gd name="T7" fmla="*/ 0 h 93"/>
                <a:gd name="T8" fmla="*/ 0 w 656"/>
                <a:gd name="T9" fmla="*/ 0 h 93"/>
                <a:gd name="T10" fmla="*/ 0 w 656"/>
                <a:gd name="T11" fmla="*/ 0 h 93"/>
                <a:gd name="T12" fmla="*/ 0 60000 65536"/>
                <a:gd name="T13" fmla="*/ 0 60000 65536"/>
                <a:gd name="T14" fmla="*/ 0 60000 65536"/>
                <a:gd name="T15" fmla="*/ 0 60000 65536"/>
                <a:gd name="T16" fmla="*/ 0 60000 65536"/>
                <a:gd name="T17" fmla="*/ 0 60000 65536"/>
                <a:gd name="T18" fmla="*/ 0 w 656"/>
                <a:gd name="T19" fmla="*/ 0 h 93"/>
                <a:gd name="T20" fmla="*/ 656 w 656"/>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6" h="93">
                  <a:moveTo>
                    <a:pt x="17" y="0"/>
                  </a:moveTo>
                  <a:lnTo>
                    <a:pt x="656" y="0"/>
                  </a:lnTo>
                  <a:lnTo>
                    <a:pt x="656" y="93"/>
                  </a:lnTo>
                  <a:lnTo>
                    <a:pt x="0" y="93"/>
                  </a:lnTo>
                  <a:lnTo>
                    <a:pt x="17"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7" name="Freeform 36"/>
            <p:cNvSpPr>
              <a:spLocks/>
            </p:cNvSpPr>
            <p:nvPr/>
          </p:nvSpPr>
          <p:spPr bwMode="auto">
            <a:xfrm>
              <a:off x="2314" y="1166"/>
              <a:ext cx="63" cy="371"/>
            </a:xfrm>
            <a:custGeom>
              <a:avLst/>
              <a:gdLst>
                <a:gd name="T0" fmla="*/ 0 w 430"/>
                <a:gd name="T1" fmla="*/ 0 h 1566"/>
                <a:gd name="T2" fmla="*/ 0 w 430"/>
                <a:gd name="T3" fmla="*/ 0 h 1566"/>
                <a:gd name="T4" fmla="*/ 0 w 430"/>
                <a:gd name="T5" fmla="*/ 0 h 1566"/>
                <a:gd name="T6" fmla="*/ 0 w 430"/>
                <a:gd name="T7" fmla="*/ 0 h 1566"/>
                <a:gd name="T8" fmla="*/ 0 w 430"/>
                <a:gd name="T9" fmla="*/ 0 h 1566"/>
                <a:gd name="T10" fmla="*/ 0 w 430"/>
                <a:gd name="T11" fmla="*/ 0 h 1566"/>
                <a:gd name="T12" fmla="*/ 0 w 430"/>
                <a:gd name="T13" fmla="*/ 0 h 1566"/>
                <a:gd name="T14" fmla="*/ 0 w 430"/>
                <a:gd name="T15" fmla="*/ 0 h 1566"/>
                <a:gd name="T16" fmla="*/ 0 w 430"/>
                <a:gd name="T17" fmla="*/ 0 h 1566"/>
                <a:gd name="T18" fmla="*/ 0 w 430"/>
                <a:gd name="T19" fmla="*/ 0 h 1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0"/>
                <a:gd name="T31" fmla="*/ 0 h 1566"/>
                <a:gd name="T32" fmla="*/ 430 w 430"/>
                <a:gd name="T33" fmla="*/ 1566 h 1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0" h="1566">
                  <a:moveTo>
                    <a:pt x="0" y="829"/>
                  </a:moveTo>
                  <a:lnTo>
                    <a:pt x="0" y="0"/>
                  </a:lnTo>
                  <a:lnTo>
                    <a:pt x="430" y="0"/>
                  </a:lnTo>
                  <a:lnTo>
                    <a:pt x="430" y="1566"/>
                  </a:lnTo>
                  <a:lnTo>
                    <a:pt x="323" y="1566"/>
                  </a:lnTo>
                  <a:lnTo>
                    <a:pt x="323" y="81"/>
                  </a:lnTo>
                  <a:lnTo>
                    <a:pt x="80" y="81"/>
                  </a:lnTo>
                  <a:lnTo>
                    <a:pt x="80" y="829"/>
                  </a:lnTo>
                  <a:lnTo>
                    <a:pt x="0" y="8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8" name="Freeform 37"/>
            <p:cNvSpPr>
              <a:spLocks/>
            </p:cNvSpPr>
            <p:nvPr/>
          </p:nvSpPr>
          <p:spPr bwMode="auto">
            <a:xfrm>
              <a:off x="2402" y="1180"/>
              <a:ext cx="65" cy="11"/>
            </a:xfrm>
            <a:custGeom>
              <a:avLst/>
              <a:gdLst>
                <a:gd name="T0" fmla="*/ 0 w 445"/>
                <a:gd name="T1" fmla="*/ 0 h 45"/>
                <a:gd name="T2" fmla="*/ 0 w 445"/>
                <a:gd name="T3" fmla="*/ 0 h 45"/>
                <a:gd name="T4" fmla="*/ 0 w 445"/>
                <a:gd name="T5" fmla="*/ 0 h 45"/>
                <a:gd name="T6" fmla="*/ 0 w 445"/>
                <a:gd name="T7" fmla="*/ 0 h 45"/>
                <a:gd name="T8" fmla="*/ 0 w 445"/>
                <a:gd name="T9" fmla="*/ 0 h 45"/>
                <a:gd name="T10" fmla="*/ 0 w 445"/>
                <a:gd name="T11" fmla="*/ 0 h 45"/>
                <a:gd name="T12" fmla="*/ 0 60000 65536"/>
                <a:gd name="T13" fmla="*/ 0 60000 65536"/>
                <a:gd name="T14" fmla="*/ 0 60000 65536"/>
                <a:gd name="T15" fmla="*/ 0 60000 65536"/>
                <a:gd name="T16" fmla="*/ 0 60000 65536"/>
                <a:gd name="T17" fmla="*/ 0 60000 65536"/>
                <a:gd name="T18" fmla="*/ 0 w 445"/>
                <a:gd name="T19" fmla="*/ 0 h 45"/>
                <a:gd name="T20" fmla="*/ 445 w 4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45" h="45">
                  <a:moveTo>
                    <a:pt x="0" y="0"/>
                  </a:moveTo>
                  <a:lnTo>
                    <a:pt x="445" y="0"/>
                  </a:lnTo>
                  <a:lnTo>
                    <a:pt x="445" y="45"/>
                  </a:lnTo>
                  <a:lnTo>
                    <a:pt x="28" y="4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49" name="Freeform 38"/>
            <p:cNvSpPr>
              <a:spLocks/>
            </p:cNvSpPr>
            <p:nvPr/>
          </p:nvSpPr>
          <p:spPr bwMode="auto">
            <a:xfrm>
              <a:off x="2411" y="1204"/>
              <a:ext cx="52" cy="12"/>
            </a:xfrm>
            <a:custGeom>
              <a:avLst/>
              <a:gdLst>
                <a:gd name="T0" fmla="*/ 0 w 357"/>
                <a:gd name="T1" fmla="*/ 0 h 52"/>
                <a:gd name="T2" fmla="*/ 0 w 357"/>
                <a:gd name="T3" fmla="*/ 0 h 52"/>
                <a:gd name="T4" fmla="*/ 0 w 357"/>
                <a:gd name="T5" fmla="*/ 0 h 52"/>
                <a:gd name="T6" fmla="*/ 0 w 357"/>
                <a:gd name="T7" fmla="*/ 0 h 52"/>
                <a:gd name="T8" fmla="*/ 0 w 357"/>
                <a:gd name="T9" fmla="*/ 0 h 52"/>
                <a:gd name="T10" fmla="*/ 0 w 357"/>
                <a:gd name="T11" fmla="*/ 0 h 52"/>
                <a:gd name="T12" fmla="*/ 0 60000 65536"/>
                <a:gd name="T13" fmla="*/ 0 60000 65536"/>
                <a:gd name="T14" fmla="*/ 0 60000 65536"/>
                <a:gd name="T15" fmla="*/ 0 60000 65536"/>
                <a:gd name="T16" fmla="*/ 0 60000 65536"/>
                <a:gd name="T17" fmla="*/ 0 60000 65536"/>
                <a:gd name="T18" fmla="*/ 0 w 357"/>
                <a:gd name="T19" fmla="*/ 0 h 52"/>
                <a:gd name="T20" fmla="*/ 357 w 357"/>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7" h="52">
                  <a:moveTo>
                    <a:pt x="0" y="0"/>
                  </a:moveTo>
                  <a:lnTo>
                    <a:pt x="357" y="0"/>
                  </a:lnTo>
                  <a:lnTo>
                    <a:pt x="300" y="52"/>
                  </a:lnTo>
                  <a:lnTo>
                    <a:pt x="43" y="5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0" name="Freeform 39"/>
            <p:cNvSpPr>
              <a:spLocks/>
            </p:cNvSpPr>
            <p:nvPr/>
          </p:nvSpPr>
          <p:spPr bwMode="auto">
            <a:xfrm>
              <a:off x="2414" y="1270"/>
              <a:ext cx="12"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1" name="Freeform 40"/>
            <p:cNvSpPr>
              <a:spLocks/>
            </p:cNvSpPr>
            <p:nvPr/>
          </p:nvSpPr>
          <p:spPr bwMode="auto">
            <a:xfrm>
              <a:off x="2433" y="1270"/>
              <a:ext cx="13"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2" name="Freeform 41"/>
            <p:cNvSpPr>
              <a:spLocks/>
            </p:cNvSpPr>
            <p:nvPr/>
          </p:nvSpPr>
          <p:spPr bwMode="auto">
            <a:xfrm>
              <a:off x="2453" y="1270"/>
              <a:ext cx="13" cy="31"/>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3" name="Freeform 42"/>
            <p:cNvSpPr>
              <a:spLocks/>
            </p:cNvSpPr>
            <p:nvPr/>
          </p:nvSpPr>
          <p:spPr bwMode="auto">
            <a:xfrm>
              <a:off x="2413" y="1316"/>
              <a:ext cx="13" cy="31"/>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4" name="Freeform 43"/>
            <p:cNvSpPr>
              <a:spLocks/>
            </p:cNvSpPr>
            <p:nvPr/>
          </p:nvSpPr>
          <p:spPr bwMode="auto">
            <a:xfrm>
              <a:off x="2432" y="1316"/>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5" name="Freeform 44"/>
            <p:cNvSpPr>
              <a:spLocks/>
            </p:cNvSpPr>
            <p:nvPr/>
          </p:nvSpPr>
          <p:spPr bwMode="auto">
            <a:xfrm>
              <a:off x="2452" y="1316"/>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6" name="Freeform 45"/>
            <p:cNvSpPr>
              <a:spLocks/>
            </p:cNvSpPr>
            <p:nvPr/>
          </p:nvSpPr>
          <p:spPr bwMode="auto">
            <a:xfrm>
              <a:off x="2414" y="1363"/>
              <a:ext cx="12"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7" name="Freeform 46"/>
            <p:cNvSpPr>
              <a:spLocks/>
            </p:cNvSpPr>
            <p:nvPr/>
          </p:nvSpPr>
          <p:spPr bwMode="auto">
            <a:xfrm>
              <a:off x="2433" y="1363"/>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8" name="Freeform 47"/>
            <p:cNvSpPr>
              <a:spLocks/>
            </p:cNvSpPr>
            <p:nvPr/>
          </p:nvSpPr>
          <p:spPr bwMode="auto">
            <a:xfrm>
              <a:off x="2453" y="1363"/>
              <a:ext cx="13" cy="31"/>
            </a:xfrm>
            <a:custGeom>
              <a:avLst/>
              <a:gdLst>
                <a:gd name="T0" fmla="*/ 0 w 89"/>
                <a:gd name="T1" fmla="*/ 0 h 133"/>
                <a:gd name="T2" fmla="*/ 0 w 89"/>
                <a:gd name="T3" fmla="*/ 0 h 133"/>
                <a:gd name="T4" fmla="*/ 0 w 89"/>
                <a:gd name="T5" fmla="*/ 0 h 133"/>
                <a:gd name="T6" fmla="*/ 0 w 89"/>
                <a:gd name="T7" fmla="*/ 0 h 133"/>
                <a:gd name="T8" fmla="*/ 0 w 89"/>
                <a:gd name="T9" fmla="*/ 0 h 133"/>
                <a:gd name="T10" fmla="*/ 0 w 89"/>
                <a:gd name="T11" fmla="*/ 0 h 133"/>
                <a:gd name="T12" fmla="*/ 0 60000 65536"/>
                <a:gd name="T13" fmla="*/ 0 60000 65536"/>
                <a:gd name="T14" fmla="*/ 0 60000 65536"/>
                <a:gd name="T15" fmla="*/ 0 60000 65536"/>
                <a:gd name="T16" fmla="*/ 0 60000 65536"/>
                <a:gd name="T17" fmla="*/ 0 60000 65536"/>
                <a:gd name="T18" fmla="*/ 0 w 89"/>
                <a:gd name="T19" fmla="*/ 0 h 133"/>
                <a:gd name="T20" fmla="*/ 89 w 89"/>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89" h="133">
                  <a:moveTo>
                    <a:pt x="0" y="133"/>
                  </a:moveTo>
                  <a:lnTo>
                    <a:pt x="89" y="133"/>
                  </a:lnTo>
                  <a:lnTo>
                    <a:pt x="89" y="0"/>
                  </a:lnTo>
                  <a:lnTo>
                    <a:pt x="0" y="0"/>
                  </a:lnTo>
                  <a:lnTo>
                    <a:pt x="0" y="13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59" name="Freeform 48"/>
            <p:cNvSpPr>
              <a:spLocks/>
            </p:cNvSpPr>
            <p:nvPr/>
          </p:nvSpPr>
          <p:spPr bwMode="auto">
            <a:xfrm>
              <a:off x="2414" y="1407"/>
              <a:ext cx="12"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0" name="Freeform 49"/>
            <p:cNvSpPr>
              <a:spLocks/>
            </p:cNvSpPr>
            <p:nvPr/>
          </p:nvSpPr>
          <p:spPr bwMode="auto">
            <a:xfrm>
              <a:off x="2433" y="1407"/>
              <a:ext cx="13"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1" name="Freeform 50"/>
            <p:cNvSpPr>
              <a:spLocks/>
            </p:cNvSpPr>
            <p:nvPr/>
          </p:nvSpPr>
          <p:spPr bwMode="auto">
            <a:xfrm>
              <a:off x="2453" y="1407"/>
              <a:ext cx="13" cy="31"/>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2" name="Freeform 51"/>
            <p:cNvSpPr>
              <a:spLocks/>
            </p:cNvSpPr>
            <p:nvPr/>
          </p:nvSpPr>
          <p:spPr bwMode="auto">
            <a:xfrm>
              <a:off x="2414" y="1458"/>
              <a:ext cx="12"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3" name="Freeform 52"/>
            <p:cNvSpPr>
              <a:spLocks/>
            </p:cNvSpPr>
            <p:nvPr/>
          </p:nvSpPr>
          <p:spPr bwMode="auto">
            <a:xfrm>
              <a:off x="2433" y="1458"/>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4" name="Freeform 53"/>
            <p:cNvSpPr>
              <a:spLocks/>
            </p:cNvSpPr>
            <p:nvPr/>
          </p:nvSpPr>
          <p:spPr bwMode="auto">
            <a:xfrm>
              <a:off x="2453" y="1458"/>
              <a:ext cx="13" cy="31"/>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5" name="Freeform 54"/>
            <p:cNvSpPr>
              <a:spLocks/>
            </p:cNvSpPr>
            <p:nvPr/>
          </p:nvSpPr>
          <p:spPr bwMode="auto">
            <a:xfrm>
              <a:off x="2414" y="1506"/>
              <a:ext cx="12"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6" name="Freeform 55"/>
            <p:cNvSpPr>
              <a:spLocks/>
            </p:cNvSpPr>
            <p:nvPr/>
          </p:nvSpPr>
          <p:spPr bwMode="auto">
            <a:xfrm>
              <a:off x="2433" y="1506"/>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7" name="Freeform 56"/>
            <p:cNvSpPr>
              <a:spLocks/>
            </p:cNvSpPr>
            <p:nvPr/>
          </p:nvSpPr>
          <p:spPr bwMode="auto">
            <a:xfrm>
              <a:off x="2453" y="1506"/>
              <a:ext cx="13" cy="31"/>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8" name="Freeform 57"/>
            <p:cNvSpPr>
              <a:spLocks/>
            </p:cNvSpPr>
            <p:nvPr/>
          </p:nvSpPr>
          <p:spPr bwMode="auto">
            <a:xfrm>
              <a:off x="2186" y="1083"/>
              <a:ext cx="103" cy="454"/>
            </a:xfrm>
            <a:custGeom>
              <a:avLst/>
              <a:gdLst>
                <a:gd name="T0" fmla="*/ 0 w 705"/>
                <a:gd name="T1" fmla="*/ 0 h 1922"/>
                <a:gd name="T2" fmla="*/ 0 w 705"/>
                <a:gd name="T3" fmla="*/ 0 h 1922"/>
                <a:gd name="T4" fmla="*/ 0 w 705"/>
                <a:gd name="T5" fmla="*/ 0 h 1922"/>
                <a:gd name="T6" fmla="*/ 0 w 705"/>
                <a:gd name="T7" fmla="*/ 0 h 1922"/>
                <a:gd name="T8" fmla="*/ 0 w 705"/>
                <a:gd name="T9" fmla="*/ 0 h 1922"/>
                <a:gd name="T10" fmla="*/ 0 w 705"/>
                <a:gd name="T11" fmla="*/ 0 h 1922"/>
                <a:gd name="T12" fmla="*/ 0 w 705"/>
                <a:gd name="T13" fmla="*/ 0 h 1922"/>
                <a:gd name="T14" fmla="*/ 0 w 705"/>
                <a:gd name="T15" fmla="*/ 0 h 1922"/>
                <a:gd name="T16" fmla="*/ 0 w 705"/>
                <a:gd name="T17" fmla="*/ 0 h 1922"/>
                <a:gd name="T18" fmla="*/ 0 w 705"/>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5"/>
                <a:gd name="T31" fmla="*/ 0 h 1922"/>
                <a:gd name="T32" fmla="*/ 705 w 705"/>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5" h="1922">
                  <a:moveTo>
                    <a:pt x="705" y="1190"/>
                  </a:moveTo>
                  <a:lnTo>
                    <a:pt x="705" y="0"/>
                  </a:lnTo>
                  <a:lnTo>
                    <a:pt x="0" y="0"/>
                  </a:lnTo>
                  <a:lnTo>
                    <a:pt x="0" y="1922"/>
                  </a:lnTo>
                  <a:lnTo>
                    <a:pt x="110" y="1922"/>
                  </a:lnTo>
                  <a:lnTo>
                    <a:pt x="110" y="89"/>
                  </a:lnTo>
                  <a:lnTo>
                    <a:pt x="616" y="89"/>
                  </a:lnTo>
                  <a:lnTo>
                    <a:pt x="616" y="1185"/>
                  </a:lnTo>
                  <a:lnTo>
                    <a:pt x="705" y="1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69" name="Freeform 58"/>
            <p:cNvSpPr>
              <a:spLocks/>
            </p:cNvSpPr>
            <p:nvPr/>
          </p:nvSpPr>
          <p:spPr bwMode="auto">
            <a:xfrm>
              <a:off x="2246" y="1091"/>
              <a:ext cx="17" cy="271"/>
            </a:xfrm>
            <a:custGeom>
              <a:avLst/>
              <a:gdLst>
                <a:gd name="T0" fmla="*/ 0 w 112"/>
                <a:gd name="T1" fmla="*/ 0 h 1149"/>
                <a:gd name="T2" fmla="*/ 0 w 112"/>
                <a:gd name="T3" fmla="*/ 0 h 1149"/>
                <a:gd name="T4" fmla="*/ 0 w 112"/>
                <a:gd name="T5" fmla="*/ 0 h 1149"/>
                <a:gd name="T6" fmla="*/ 0 w 112"/>
                <a:gd name="T7" fmla="*/ 0 h 1149"/>
                <a:gd name="T8" fmla="*/ 0 w 112"/>
                <a:gd name="T9" fmla="*/ 0 h 1149"/>
                <a:gd name="T10" fmla="*/ 0 w 112"/>
                <a:gd name="T11" fmla="*/ 0 h 1149"/>
                <a:gd name="T12" fmla="*/ 0 60000 65536"/>
                <a:gd name="T13" fmla="*/ 0 60000 65536"/>
                <a:gd name="T14" fmla="*/ 0 60000 65536"/>
                <a:gd name="T15" fmla="*/ 0 60000 65536"/>
                <a:gd name="T16" fmla="*/ 0 60000 65536"/>
                <a:gd name="T17" fmla="*/ 0 60000 65536"/>
                <a:gd name="T18" fmla="*/ 0 w 112"/>
                <a:gd name="T19" fmla="*/ 0 h 1149"/>
                <a:gd name="T20" fmla="*/ 112 w 112"/>
                <a:gd name="T21" fmla="*/ 1149 h 1149"/>
              </a:gdLst>
              <a:ahLst/>
              <a:cxnLst>
                <a:cxn ang="T12">
                  <a:pos x="T0" y="T1"/>
                </a:cxn>
                <a:cxn ang="T13">
                  <a:pos x="T2" y="T3"/>
                </a:cxn>
                <a:cxn ang="T14">
                  <a:pos x="T4" y="T5"/>
                </a:cxn>
                <a:cxn ang="T15">
                  <a:pos x="T6" y="T7"/>
                </a:cxn>
                <a:cxn ang="T16">
                  <a:pos x="T8" y="T9"/>
                </a:cxn>
                <a:cxn ang="T17">
                  <a:pos x="T10" y="T11"/>
                </a:cxn>
              </a:cxnLst>
              <a:rect l="T18" t="T19" r="T20" b="T21"/>
              <a:pathLst>
                <a:path w="112" h="1149">
                  <a:moveTo>
                    <a:pt x="0" y="0"/>
                  </a:moveTo>
                  <a:lnTo>
                    <a:pt x="0" y="1149"/>
                  </a:lnTo>
                  <a:lnTo>
                    <a:pt x="112" y="1149"/>
                  </a:lnTo>
                  <a:lnTo>
                    <a:pt x="112" y="6"/>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0" name="Freeform 59"/>
            <p:cNvSpPr>
              <a:spLocks/>
            </p:cNvSpPr>
            <p:nvPr/>
          </p:nvSpPr>
          <p:spPr bwMode="auto">
            <a:xfrm>
              <a:off x="1958" y="1164"/>
              <a:ext cx="170" cy="373"/>
            </a:xfrm>
            <a:custGeom>
              <a:avLst/>
              <a:gdLst>
                <a:gd name="T0" fmla="*/ 0 w 1167"/>
                <a:gd name="T1" fmla="*/ 0 h 1578"/>
                <a:gd name="T2" fmla="*/ 0 w 1167"/>
                <a:gd name="T3" fmla="*/ 0 h 1578"/>
                <a:gd name="T4" fmla="*/ 0 w 1167"/>
                <a:gd name="T5" fmla="*/ 0 h 1578"/>
                <a:gd name="T6" fmla="*/ 0 w 1167"/>
                <a:gd name="T7" fmla="*/ 0 h 1578"/>
                <a:gd name="T8" fmla="*/ 0 w 1167"/>
                <a:gd name="T9" fmla="*/ 0 h 1578"/>
                <a:gd name="T10" fmla="*/ 0 w 1167"/>
                <a:gd name="T11" fmla="*/ 0 h 1578"/>
                <a:gd name="T12" fmla="*/ 0 w 1167"/>
                <a:gd name="T13" fmla="*/ 0 h 1578"/>
                <a:gd name="T14" fmla="*/ 0 w 1167"/>
                <a:gd name="T15" fmla="*/ 0 h 1578"/>
                <a:gd name="T16" fmla="*/ 0 w 1167"/>
                <a:gd name="T17" fmla="*/ 0 h 1578"/>
                <a:gd name="T18" fmla="*/ 0 w 1167"/>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8"/>
                <a:gd name="T32" fmla="*/ 1167 w 1167"/>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8">
                  <a:moveTo>
                    <a:pt x="0" y="0"/>
                  </a:moveTo>
                  <a:lnTo>
                    <a:pt x="1167" y="6"/>
                  </a:lnTo>
                  <a:lnTo>
                    <a:pt x="1167" y="523"/>
                  </a:lnTo>
                  <a:lnTo>
                    <a:pt x="1066" y="517"/>
                  </a:lnTo>
                  <a:lnTo>
                    <a:pt x="1066" y="78"/>
                  </a:lnTo>
                  <a:lnTo>
                    <a:pt x="123" y="78"/>
                  </a:lnTo>
                  <a:lnTo>
                    <a:pt x="123" y="1578"/>
                  </a:lnTo>
                  <a:lnTo>
                    <a:pt x="6" y="15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1" name="Freeform 60"/>
            <p:cNvSpPr>
              <a:spLocks/>
            </p:cNvSpPr>
            <p:nvPr/>
          </p:nvSpPr>
          <p:spPr bwMode="auto">
            <a:xfrm>
              <a:off x="1966" y="1202"/>
              <a:ext cx="152" cy="18"/>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2" name="Freeform 61"/>
            <p:cNvSpPr>
              <a:spLocks/>
            </p:cNvSpPr>
            <p:nvPr/>
          </p:nvSpPr>
          <p:spPr bwMode="auto">
            <a:xfrm>
              <a:off x="1966" y="1236"/>
              <a:ext cx="153" cy="18"/>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3" name="Freeform 62"/>
            <p:cNvSpPr>
              <a:spLocks/>
            </p:cNvSpPr>
            <p:nvPr/>
          </p:nvSpPr>
          <p:spPr bwMode="auto">
            <a:xfrm>
              <a:off x="1967" y="1269"/>
              <a:ext cx="152" cy="18"/>
            </a:xfrm>
            <a:custGeom>
              <a:avLst/>
              <a:gdLst>
                <a:gd name="T0" fmla="*/ 0 w 1038"/>
                <a:gd name="T1" fmla="*/ 0 h 78"/>
                <a:gd name="T2" fmla="*/ 0 w 1038"/>
                <a:gd name="T3" fmla="*/ 0 h 78"/>
                <a:gd name="T4" fmla="*/ 0 w 1038"/>
                <a:gd name="T5" fmla="*/ 0 h 78"/>
                <a:gd name="T6" fmla="*/ 0 w 1038"/>
                <a:gd name="T7" fmla="*/ 0 h 78"/>
                <a:gd name="T8" fmla="*/ 0 w 1038"/>
                <a:gd name="T9" fmla="*/ 0 h 78"/>
                <a:gd name="T10" fmla="*/ 0 w 1038"/>
                <a:gd name="T11" fmla="*/ 0 h 78"/>
                <a:gd name="T12" fmla="*/ 0 60000 65536"/>
                <a:gd name="T13" fmla="*/ 0 60000 65536"/>
                <a:gd name="T14" fmla="*/ 0 60000 65536"/>
                <a:gd name="T15" fmla="*/ 0 60000 65536"/>
                <a:gd name="T16" fmla="*/ 0 60000 65536"/>
                <a:gd name="T17" fmla="*/ 0 60000 65536"/>
                <a:gd name="T18" fmla="*/ 0 w 1038"/>
                <a:gd name="T19" fmla="*/ 0 h 78"/>
                <a:gd name="T20" fmla="*/ 1038 w 1038"/>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8" h="78">
                  <a:moveTo>
                    <a:pt x="0" y="0"/>
                  </a:moveTo>
                  <a:lnTo>
                    <a:pt x="1038" y="0"/>
                  </a:lnTo>
                  <a:lnTo>
                    <a:pt x="1038"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4" name="Freeform 63"/>
            <p:cNvSpPr>
              <a:spLocks/>
            </p:cNvSpPr>
            <p:nvPr/>
          </p:nvSpPr>
          <p:spPr bwMode="auto">
            <a:xfrm>
              <a:off x="2146" y="1290"/>
              <a:ext cx="31" cy="247"/>
            </a:xfrm>
            <a:custGeom>
              <a:avLst/>
              <a:gdLst>
                <a:gd name="T0" fmla="*/ 0 w 211"/>
                <a:gd name="T1" fmla="*/ 0 h 1043"/>
                <a:gd name="T2" fmla="*/ 0 w 211"/>
                <a:gd name="T3" fmla="*/ 0 h 1043"/>
                <a:gd name="T4" fmla="*/ 0 w 211"/>
                <a:gd name="T5" fmla="*/ 0 h 1043"/>
                <a:gd name="T6" fmla="*/ 0 w 211"/>
                <a:gd name="T7" fmla="*/ 0 h 1043"/>
                <a:gd name="T8" fmla="*/ 0 w 211"/>
                <a:gd name="T9" fmla="*/ 0 h 1043"/>
                <a:gd name="T10" fmla="*/ 0 w 211"/>
                <a:gd name="T11" fmla="*/ 0 h 1043"/>
                <a:gd name="T12" fmla="*/ 0 60000 65536"/>
                <a:gd name="T13" fmla="*/ 0 60000 65536"/>
                <a:gd name="T14" fmla="*/ 0 60000 65536"/>
                <a:gd name="T15" fmla="*/ 0 60000 65536"/>
                <a:gd name="T16" fmla="*/ 0 60000 65536"/>
                <a:gd name="T17" fmla="*/ 0 60000 65536"/>
                <a:gd name="T18" fmla="*/ 0 w 211"/>
                <a:gd name="T19" fmla="*/ 0 h 1043"/>
                <a:gd name="T20" fmla="*/ 211 w 211"/>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211" h="1043">
                  <a:moveTo>
                    <a:pt x="0" y="1043"/>
                  </a:moveTo>
                  <a:lnTo>
                    <a:pt x="211" y="1043"/>
                  </a:lnTo>
                  <a:lnTo>
                    <a:pt x="211" y="0"/>
                  </a:lnTo>
                  <a:lnTo>
                    <a:pt x="0" y="0"/>
                  </a:lnTo>
                  <a:lnTo>
                    <a:pt x="0" y="104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5" name="Freeform 64"/>
            <p:cNvSpPr>
              <a:spLocks/>
            </p:cNvSpPr>
            <p:nvPr/>
          </p:nvSpPr>
          <p:spPr bwMode="auto">
            <a:xfrm>
              <a:off x="2120" y="1307"/>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6" name="Freeform 65"/>
            <p:cNvSpPr>
              <a:spLocks/>
            </p:cNvSpPr>
            <p:nvPr/>
          </p:nvSpPr>
          <p:spPr bwMode="auto">
            <a:xfrm>
              <a:off x="2120" y="1356"/>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7" name="Freeform 66"/>
            <p:cNvSpPr>
              <a:spLocks/>
            </p:cNvSpPr>
            <p:nvPr/>
          </p:nvSpPr>
          <p:spPr bwMode="auto">
            <a:xfrm>
              <a:off x="2120" y="1507"/>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8" name="Freeform 67"/>
            <p:cNvSpPr>
              <a:spLocks/>
            </p:cNvSpPr>
            <p:nvPr/>
          </p:nvSpPr>
          <p:spPr bwMode="auto">
            <a:xfrm>
              <a:off x="2095" y="1507"/>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79" name="Freeform 68"/>
            <p:cNvSpPr>
              <a:spLocks/>
            </p:cNvSpPr>
            <p:nvPr/>
          </p:nvSpPr>
          <p:spPr bwMode="auto">
            <a:xfrm>
              <a:off x="2068" y="1507"/>
              <a:ext cx="12" cy="30"/>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0" name="Freeform 69"/>
            <p:cNvSpPr>
              <a:spLocks/>
            </p:cNvSpPr>
            <p:nvPr/>
          </p:nvSpPr>
          <p:spPr bwMode="auto">
            <a:xfrm>
              <a:off x="2040" y="1507"/>
              <a:ext cx="13"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1" name="Freeform 70"/>
            <p:cNvSpPr>
              <a:spLocks/>
            </p:cNvSpPr>
            <p:nvPr/>
          </p:nvSpPr>
          <p:spPr bwMode="auto">
            <a:xfrm>
              <a:off x="2015" y="1507"/>
              <a:ext cx="12" cy="30"/>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2" name="Freeform 71"/>
            <p:cNvSpPr>
              <a:spLocks/>
            </p:cNvSpPr>
            <p:nvPr/>
          </p:nvSpPr>
          <p:spPr bwMode="auto">
            <a:xfrm>
              <a:off x="1987" y="1507"/>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3" name="Freeform 72"/>
            <p:cNvSpPr>
              <a:spLocks/>
            </p:cNvSpPr>
            <p:nvPr/>
          </p:nvSpPr>
          <p:spPr bwMode="auto">
            <a:xfrm>
              <a:off x="2120" y="1460"/>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4" name="Freeform 73"/>
            <p:cNvSpPr>
              <a:spLocks/>
            </p:cNvSpPr>
            <p:nvPr/>
          </p:nvSpPr>
          <p:spPr bwMode="auto">
            <a:xfrm>
              <a:off x="2095" y="1460"/>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5" name="Freeform 74"/>
            <p:cNvSpPr>
              <a:spLocks/>
            </p:cNvSpPr>
            <p:nvPr/>
          </p:nvSpPr>
          <p:spPr bwMode="auto">
            <a:xfrm>
              <a:off x="2068" y="1460"/>
              <a:ext cx="12" cy="30"/>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6" name="Freeform 75"/>
            <p:cNvSpPr>
              <a:spLocks/>
            </p:cNvSpPr>
            <p:nvPr/>
          </p:nvSpPr>
          <p:spPr bwMode="auto">
            <a:xfrm>
              <a:off x="2040" y="1460"/>
              <a:ext cx="13"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7" name="Freeform 76"/>
            <p:cNvSpPr>
              <a:spLocks/>
            </p:cNvSpPr>
            <p:nvPr/>
          </p:nvSpPr>
          <p:spPr bwMode="auto">
            <a:xfrm>
              <a:off x="2015" y="1460"/>
              <a:ext cx="12" cy="30"/>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8" name="Freeform 77"/>
            <p:cNvSpPr>
              <a:spLocks/>
            </p:cNvSpPr>
            <p:nvPr/>
          </p:nvSpPr>
          <p:spPr bwMode="auto">
            <a:xfrm>
              <a:off x="1987" y="1460"/>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89" name="Freeform 78"/>
            <p:cNvSpPr>
              <a:spLocks/>
            </p:cNvSpPr>
            <p:nvPr/>
          </p:nvSpPr>
          <p:spPr bwMode="auto">
            <a:xfrm>
              <a:off x="2120" y="1411"/>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0" name="Freeform 79"/>
            <p:cNvSpPr>
              <a:spLocks/>
            </p:cNvSpPr>
            <p:nvPr/>
          </p:nvSpPr>
          <p:spPr bwMode="auto">
            <a:xfrm>
              <a:off x="2095" y="1411"/>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1" name="Freeform 80"/>
            <p:cNvSpPr>
              <a:spLocks/>
            </p:cNvSpPr>
            <p:nvPr/>
          </p:nvSpPr>
          <p:spPr bwMode="auto">
            <a:xfrm>
              <a:off x="2068" y="1411"/>
              <a:ext cx="12" cy="30"/>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2" name="Freeform 81"/>
            <p:cNvSpPr>
              <a:spLocks/>
            </p:cNvSpPr>
            <p:nvPr/>
          </p:nvSpPr>
          <p:spPr bwMode="auto">
            <a:xfrm>
              <a:off x="2040" y="1411"/>
              <a:ext cx="13"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3" name="Freeform 82"/>
            <p:cNvSpPr>
              <a:spLocks/>
            </p:cNvSpPr>
            <p:nvPr/>
          </p:nvSpPr>
          <p:spPr bwMode="auto">
            <a:xfrm>
              <a:off x="2015" y="1411"/>
              <a:ext cx="12" cy="30"/>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4" name="Freeform 83"/>
            <p:cNvSpPr>
              <a:spLocks/>
            </p:cNvSpPr>
            <p:nvPr/>
          </p:nvSpPr>
          <p:spPr bwMode="auto">
            <a:xfrm>
              <a:off x="1987" y="1411"/>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5" name="Freeform 84"/>
            <p:cNvSpPr>
              <a:spLocks/>
            </p:cNvSpPr>
            <p:nvPr/>
          </p:nvSpPr>
          <p:spPr bwMode="auto">
            <a:xfrm>
              <a:off x="1971" y="1305"/>
              <a:ext cx="113" cy="21"/>
            </a:xfrm>
            <a:custGeom>
              <a:avLst/>
              <a:gdLst>
                <a:gd name="T0" fmla="*/ 0 w 766"/>
                <a:gd name="T1" fmla="*/ 0 h 90"/>
                <a:gd name="T2" fmla="*/ 0 w 766"/>
                <a:gd name="T3" fmla="*/ 0 h 90"/>
                <a:gd name="T4" fmla="*/ 0 w 766"/>
                <a:gd name="T5" fmla="*/ 0 h 90"/>
                <a:gd name="T6" fmla="*/ 0 w 766"/>
                <a:gd name="T7" fmla="*/ 0 h 90"/>
                <a:gd name="T8" fmla="*/ 0 w 766"/>
                <a:gd name="T9" fmla="*/ 0 h 90"/>
                <a:gd name="T10" fmla="*/ 0 w 766"/>
                <a:gd name="T11" fmla="*/ 0 h 90"/>
                <a:gd name="T12" fmla="*/ 0 60000 65536"/>
                <a:gd name="T13" fmla="*/ 0 60000 65536"/>
                <a:gd name="T14" fmla="*/ 0 60000 65536"/>
                <a:gd name="T15" fmla="*/ 0 60000 65536"/>
                <a:gd name="T16" fmla="*/ 0 60000 65536"/>
                <a:gd name="T17" fmla="*/ 0 60000 65536"/>
                <a:gd name="T18" fmla="*/ 0 w 766"/>
                <a:gd name="T19" fmla="*/ 0 h 90"/>
                <a:gd name="T20" fmla="*/ 766 w 766"/>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766" h="90">
                  <a:moveTo>
                    <a:pt x="0" y="90"/>
                  </a:moveTo>
                  <a:lnTo>
                    <a:pt x="766" y="90"/>
                  </a:lnTo>
                  <a:lnTo>
                    <a:pt x="766" y="0"/>
                  </a:lnTo>
                  <a:lnTo>
                    <a:pt x="0" y="0"/>
                  </a:lnTo>
                  <a:lnTo>
                    <a:pt x="0" y="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6" name="Freeform 85"/>
            <p:cNvSpPr>
              <a:spLocks/>
            </p:cNvSpPr>
            <p:nvPr/>
          </p:nvSpPr>
          <p:spPr bwMode="auto">
            <a:xfrm>
              <a:off x="1969" y="1342"/>
              <a:ext cx="115" cy="20"/>
            </a:xfrm>
            <a:custGeom>
              <a:avLst/>
              <a:gdLst>
                <a:gd name="T0" fmla="*/ 0 w 783"/>
                <a:gd name="T1" fmla="*/ 0 h 84"/>
                <a:gd name="T2" fmla="*/ 0 w 783"/>
                <a:gd name="T3" fmla="*/ 0 h 84"/>
                <a:gd name="T4" fmla="*/ 0 w 783"/>
                <a:gd name="T5" fmla="*/ 0 h 84"/>
                <a:gd name="T6" fmla="*/ 0 w 783"/>
                <a:gd name="T7" fmla="*/ 0 h 84"/>
                <a:gd name="T8" fmla="*/ 0 w 783"/>
                <a:gd name="T9" fmla="*/ 0 h 84"/>
                <a:gd name="T10" fmla="*/ 0 w 783"/>
                <a:gd name="T11" fmla="*/ 0 h 84"/>
                <a:gd name="T12" fmla="*/ 0 60000 65536"/>
                <a:gd name="T13" fmla="*/ 0 60000 65536"/>
                <a:gd name="T14" fmla="*/ 0 60000 65536"/>
                <a:gd name="T15" fmla="*/ 0 60000 65536"/>
                <a:gd name="T16" fmla="*/ 0 60000 65536"/>
                <a:gd name="T17" fmla="*/ 0 60000 65536"/>
                <a:gd name="T18" fmla="*/ 0 w 783"/>
                <a:gd name="T19" fmla="*/ 0 h 84"/>
                <a:gd name="T20" fmla="*/ 783 w 783"/>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783" h="84">
                  <a:moveTo>
                    <a:pt x="0" y="84"/>
                  </a:moveTo>
                  <a:lnTo>
                    <a:pt x="783" y="84"/>
                  </a:lnTo>
                  <a:lnTo>
                    <a:pt x="783" y="0"/>
                  </a:lnTo>
                  <a:lnTo>
                    <a:pt x="0" y="0"/>
                  </a:lnTo>
                  <a:lnTo>
                    <a:pt x="0" y="8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7" name="Freeform 86"/>
            <p:cNvSpPr>
              <a:spLocks/>
            </p:cNvSpPr>
            <p:nvPr/>
          </p:nvSpPr>
          <p:spPr bwMode="auto">
            <a:xfrm>
              <a:off x="2095" y="1307"/>
              <a:ext cx="12" cy="30"/>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8" name="Freeform 87"/>
            <p:cNvSpPr>
              <a:spLocks/>
            </p:cNvSpPr>
            <p:nvPr/>
          </p:nvSpPr>
          <p:spPr bwMode="auto">
            <a:xfrm>
              <a:off x="2095" y="1356"/>
              <a:ext cx="12" cy="29"/>
            </a:xfrm>
            <a:custGeom>
              <a:avLst/>
              <a:gdLst>
                <a:gd name="T0" fmla="*/ 0 w 84"/>
                <a:gd name="T1" fmla="*/ 0 h 124"/>
                <a:gd name="T2" fmla="*/ 0 w 84"/>
                <a:gd name="T3" fmla="*/ 0 h 124"/>
                <a:gd name="T4" fmla="*/ 0 w 84"/>
                <a:gd name="T5" fmla="*/ 0 h 124"/>
                <a:gd name="T6" fmla="*/ 0 w 84"/>
                <a:gd name="T7" fmla="*/ 0 h 124"/>
                <a:gd name="T8" fmla="*/ 0 w 84"/>
                <a:gd name="T9" fmla="*/ 0 h 124"/>
                <a:gd name="T10" fmla="*/ 0 w 84"/>
                <a:gd name="T11" fmla="*/ 0 h 124"/>
                <a:gd name="T12" fmla="*/ 0 60000 65536"/>
                <a:gd name="T13" fmla="*/ 0 60000 65536"/>
                <a:gd name="T14" fmla="*/ 0 60000 65536"/>
                <a:gd name="T15" fmla="*/ 0 60000 65536"/>
                <a:gd name="T16" fmla="*/ 0 60000 65536"/>
                <a:gd name="T17" fmla="*/ 0 60000 65536"/>
                <a:gd name="T18" fmla="*/ 0 w 84"/>
                <a:gd name="T19" fmla="*/ 0 h 124"/>
                <a:gd name="T20" fmla="*/ 84 w 8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4" h="124">
                  <a:moveTo>
                    <a:pt x="0" y="124"/>
                  </a:moveTo>
                  <a:lnTo>
                    <a:pt x="84" y="124"/>
                  </a:lnTo>
                  <a:lnTo>
                    <a:pt x="84" y="0"/>
                  </a:lnTo>
                  <a:lnTo>
                    <a:pt x="0" y="0"/>
                  </a:lnTo>
                  <a:lnTo>
                    <a:pt x="0" y="12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399" name="Freeform 88"/>
            <p:cNvSpPr>
              <a:spLocks/>
            </p:cNvSpPr>
            <p:nvPr/>
          </p:nvSpPr>
          <p:spPr bwMode="auto">
            <a:xfrm>
              <a:off x="2320" y="1198"/>
              <a:ext cx="51" cy="17"/>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0" name="Freeform 89"/>
            <p:cNvSpPr>
              <a:spLocks/>
            </p:cNvSpPr>
            <p:nvPr/>
          </p:nvSpPr>
          <p:spPr bwMode="auto">
            <a:xfrm>
              <a:off x="2321" y="1227"/>
              <a:ext cx="51" cy="17"/>
            </a:xfrm>
            <a:custGeom>
              <a:avLst/>
              <a:gdLst>
                <a:gd name="T0" fmla="*/ 0 w 349"/>
                <a:gd name="T1" fmla="*/ 0 h 73"/>
                <a:gd name="T2" fmla="*/ 0 w 349"/>
                <a:gd name="T3" fmla="*/ 0 h 73"/>
                <a:gd name="T4" fmla="*/ 0 w 349"/>
                <a:gd name="T5" fmla="*/ 0 h 73"/>
                <a:gd name="T6" fmla="*/ 0 w 349"/>
                <a:gd name="T7" fmla="*/ 0 h 73"/>
                <a:gd name="T8" fmla="*/ 0 w 349"/>
                <a:gd name="T9" fmla="*/ 0 h 73"/>
                <a:gd name="T10" fmla="*/ 0 w 349"/>
                <a:gd name="T11" fmla="*/ 0 h 73"/>
                <a:gd name="T12" fmla="*/ 0 60000 65536"/>
                <a:gd name="T13" fmla="*/ 0 60000 65536"/>
                <a:gd name="T14" fmla="*/ 0 60000 65536"/>
                <a:gd name="T15" fmla="*/ 0 60000 65536"/>
                <a:gd name="T16" fmla="*/ 0 60000 65536"/>
                <a:gd name="T17" fmla="*/ 0 60000 65536"/>
                <a:gd name="T18" fmla="*/ 0 w 349"/>
                <a:gd name="T19" fmla="*/ 0 h 73"/>
                <a:gd name="T20" fmla="*/ 349 w 349"/>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49" h="73">
                  <a:moveTo>
                    <a:pt x="0" y="0"/>
                  </a:moveTo>
                  <a:lnTo>
                    <a:pt x="349" y="0"/>
                  </a:lnTo>
                  <a:lnTo>
                    <a:pt x="349"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1" name="Freeform 90"/>
            <p:cNvSpPr>
              <a:spLocks/>
            </p:cNvSpPr>
            <p:nvPr/>
          </p:nvSpPr>
          <p:spPr bwMode="auto">
            <a:xfrm>
              <a:off x="2320" y="1257"/>
              <a:ext cx="51" cy="17"/>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2" name="Freeform 91"/>
            <p:cNvSpPr>
              <a:spLocks/>
            </p:cNvSpPr>
            <p:nvPr/>
          </p:nvSpPr>
          <p:spPr bwMode="auto">
            <a:xfrm>
              <a:off x="2320" y="1287"/>
              <a:ext cx="51" cy="17"/>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3" name="Freeform 92"/>
            <p:cNvSpPr>
              <a:spLocks/>
            </p:cNvSpPr>
            <p:nvPr/>
          </p:nvSpPr>
          <p:spPr bwMode="auto">
            <a:xfrm>
              <a:off x="2320" y="1316"/>
              <a:ext cx="51" cy="18"/>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4" name="Freeform 93"/>
            <p:cNvSpPr>
              <a:spLocks/>
            </p:cNvSpPr>
            <p:nvPr/>
          </p:nvSpPr>
          <p:spPr bwMode="auto">
            <a:xfrm>
              <a:off x="2319" y="1345"/>
              <a:ext cx="51" cy="17"/>
            </a:xfrm>
            <a:custGeom>
              <a:avLst/>
              <a:gdLst>
                <a:gd name="T0" fmla="*/ 0 w 350"/>
                <a:gd name="T1" fmla="*/ 0 h 73"/>
                <a:gd name="T2" fmla="*/ 0 w 350"/>
                <a:gd name="T3" fmla="*/ 0 h 73"/>
                <a:gd name="T4" fmla="*/ 0 w 350"/>
                <a:gd name="T5" fmla="*/ 0 h 73"/>
                <a:gd name="T6" fmla="*/ 0 w 350"/>
                <a:gd name="T7" fmla="*/ 0 h 73"/>
                <a:gd name="T8" fmla="*/ 0 w 350"/>
                <a:gd name="T9" fmla="*/ 0 h 73"/>
                <a:gd name="T10" fmla="*/ 0 w 350"/>
                <a:gd name="T11" fmla="*/ 0 h 73"/>
                <a:gd name="T12" fmla="*/ 0 60000 65536"/>
                <a:gd name="T13" fmla="*/ 0 60000 65536"/>
                <a:gd name="T14" fmla="*/ 0 60000 65536"/>
                <a:gd name="T15" fmla="*/ 0 60000 65536"/>
                <a:gd name="T16" fmla="*/ 0 60000 65536"/>
                <a:gd name="T17" fmla="*/ 0 60000 65536"/>
                <a:gd name="T18" fmla="*/ 0 w 350"/>
                <a:gd name="T19" fmla="*/ 0 h 73"/>
                <a:gd name="T20" fmla="*/ 350 w 350"/>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50" h="73">
                  <a:moveTo>
                    <a:pt x="0" y="0"/>
                  </a:moveTo>
                  <a:lnTo>
                    <a:pt x="350" y="0"/>
                  </a:lnTo>
                  <a:lnTo>
                    <a:pt x="350"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5" name="Freeform 94"/>
            <p:cNvSpPr>
              <a:spLocks/>
            </p:cNvSpPr>
            <p:nvPr/>
          </p:nvSpPr>
          <p:spPr bwMode="auto">
            <a:xfrm>
              <a:off x="2216" y="1093"/>
              <a:ext cx="16" cy="444"/>
            </a:xfrm>
            <a:custGeom>
              <a:avLst/>
              <a:gdLst>
                <a:gd name="T0" fmla="*/ 0 w 108"/>
                <a:gd name="T1" fmla="*/ 0 h 1874"/>
                <a:gd name="T2" fmla="*/ 0 w 108"/>
                <a:gd name="T3" fmla="*/ 0 h 1874"/>
                <a:gd name="T4" fmla="*/ 0 w 108"/>
                <a:gd name="T5" fmla="*/ 0 h 1874"/>
                <a:gd name="T6" fmla="*/ 0 w 108"/>
                <a:gd name="T7" fmla="*/ 0 h 1874"/>
                <a:gd name="T8" fmla="*/ 0 w 108"/>
                <a:gd name="T9" fmla="*/ 0 h 1874"/>
                <a:gd name="T10" fmla="*/ 0 w 108"/>
                <a:gd name="T11" fmla="*/ 0 h 1874"/>
                <a:gd name="T12" fmla="*/ 0 60000 65536"/>
                <a:gd name="T13" fmla="*/ 0 60000 65536"/>
                <a:gd name="T14" fmla="*/ 0 60000 65536"/>
                <a:gd name="T15" fmla="*/ 0 60000 65536"/>
                <a:gd name="T16" fmla="*/ 0 60000 65536"/>
                <a:gd name="T17" fmla="*/ 0 60000 65536"/>
                <a:gd name="T18" fmla="*/ 0 w 108"/>
                <a:gd name="T19" fmla="*/ 0 h 1874"/>
                <a:gd name="T20" fmla="*/ 108 w 108"/>
                <a:gd name="T21" fmla="*/ 1874 h 1874"/>
              </a:gdLst>
              <a:ahLst/>
              <a:cxnLst>
                <a:cxn ang="T12">
                  <a:pos x="T0" y="T1"/>
                </a:cxn>
                <a:cxn ang="T13">
                  <a:pos x="T2" y="T3"/>
                </a:cxn>
                <a:cxn ang="T14">
                  <a:pos x="T4" y="T5"/>
                </a:cxn>
                <a:cxn ang="T15">
                  <a:pos x="T6" y="T7"/>
                </a:cxn>
                <a:cxn ang="T16">
                  <a:pos x="T8" y="T9"/>
                </a:cxn>
                <a:cxn ang="T17">
                  <a:pos x="T10" y="T11"/>
                </a:cxn>
              </a:cxnLst>
              <a:rect l="T18" t="T19" r="T20" b="T21"/>
              <a:pathLst>
                <a:path w="108" h="1874">
                  <a:moveTo>
                    <a:pt x="0" y="1874"/>
                  </a:moveTo>
                  <a:lnTo>
                    <a:pt x="108" y="1874"/>
                  </a:lnTo>
                  <a:lnTo>
                    <a:pt x="108" y="0"/>
                  </a:lnTo>
                  <a:lnTo>
                    <a:pt x="0" y="0"/>
                  </a:lnTo>
                  <a:lnTo>
                    <a:pt x="0" y="187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6" name="Freeform 95"/>
            <p:cNvSpPr>
              <a:spLocks/>
            </p:cNvSpPr>
            <p:nvPr/>
          </p:nvSpPr>
          <p:spPr bwMode="auto">
            <a:xfrm>
              <a:off x="2498" y="1513"/>
              <a:ext cx="133" cy="24"/>
            </a:xfrm>
            <a:custGeom>
              <a:avLst/>
              <a:gdLst>
                <a:gd name="T0" fmla="*/ 0 w 908"/>
                <a:gd name="T1" fmla="*/ 0 h 100"/>
                <a:gd name="T2" fmla="*/ 0 w 908"/>
                <a:gd name="T3" fmla="*/ 0 h 100"/>
                <a:gd name="T4" fmla="*/ 0 w 908"/>
                <a:gd name="T5" fmla="*/ 0 h 100"/>
                <a:gd name="T6" fmla="*/ 0 w 908"/>
                <a:gd name="T7" fmla="*/ 0 h 100"/>
                <a:gd name="T8" fmla="*/ 0 w 908"/>
                <a:gd name="T9" fmla="*/ 0 h 100"/>
                <a:gd name="T10" fmla="*/ 0 w 908"/>
                <a:gd name="T11" fmla="*/ 0 h 100"/>
                <a:gd name="T12" fmla="*/ 0 60000 65536"/>
                <a:gd name="T13" fmla="*/ 0 60000 65536"/>
                <a:gd name="T14" fmla="*/ 0 60000 65536"/>
                <a:gd name="T15" fmla="*/ 0 60000 65536"/>
                <a:gd name="T16" fmla="*/ 0 60000 65536"/>
                <a:gd name="T17" fmla="*/ 0 60000 65536"/>
                <a:gd name="T18" fmla="*/ 0 w 908"/>
                <a:gd name="T19" fmla="*/ 0 h 100"/>
                <a:gd name="T20" fmla="*/ 908 w 908"/>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908" h="100">
                  <a:moveTo>
                    <a:pt x="0" y="100"/>
                  </a:moveTo>
                  <a:lnTo>
                    <a:pt x="908" y="100"/>
                  </a:lnTo>
                  <a:lnTo>
                    <a:pt x="906" y="2"/>
                  </a:lnTo>
                  <a:lnTo>
                    <a:pt x="0" y="0"/>
                  </a:lnTo>
                  <a:lnTo>
                    <a:pt x="0" y="10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7" name="Freeform 96"/>
            <p:cNvSpPr>
              <a:spLocks/>
            </p:cNvSpPr>
            <p:nvPr/>
          </p:nvSpPr>
          <p:spPr bwMode="auto">
            <a:xfrm>
              <a:off x="2498" y="1474"/>
              <a:ext cx="133" cy="25"/>
            </a:xfrm>
            <a:custGeom>
              <a:avLst/>
              <a:gdLst>
                <a:gd name="T0" fmla="*/ 0 w 910"/>
                <a:gd name="T1" fmla="*/ 0 h 105"/>
                <a:gd name="T2" fmla="*/ 0 w 910"/>
                <a:gd name="T3" fmla="*/ 0 h 105"/>
                <a:gd name="T4" fmla="*/ 0 w 910"/>
                <a:gd name="T5" fmla="*/ 0 h 105"/>
                <a:gd name="T6" fmla="*/ 0 w 910"/>
                <a:gd name="T7" fmla="*/ 0 h 105"/>
                <a:gd name="T8" fmla="*/ 0 w 910"/>
                <a:gd name="T9" fmla="*/ 0 h 105"/>
                <a:gd name="T10" fmla="*/ 0 w 910"/>
                <a:gd name="T11" fmla="*/ 0 h 105"/>
                <a:gd name="T12" fmla="*/ 0 60000 65536"/>
                <a:gd name="T13" fmla="*/ 0 60000 65536"/>
                <a:gd name="T14" fmla="*/ 0 60000 65536"/>
                <a:gd name="T15" fmla="*/ 0 60000 65536"/>
                <a:gd name="T16" fmla="*/ 0 60000 65536"/>
                <a:gd name="T17" fmla="*/ 0 60000 65536"/>
                <a:gd name="T18" fmla="*/ 0 w 910"/>
                <a:gd name="T19" fmla="*/ 0 h 105"/>
                <a:gd name="T20" fmla="*/ 910 w 910"/>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0" h="105">
                  <a:moveTo>
                    <a:pt x="0" y="105"/>
                  </a:moveTo>
                  <a:lnTo>
                    <a:pt x="910" y="105"/>
                  </a:lnTo>
                  <a:lnTo>
                    <a:pt x="910" y="0"/>
                  </a:lnTo>
                  <a:lnTo>
                    <a:pt x="0" y="0"/>
                  </a:lnTo>
                  <a:lnTo>
                    <a:pt x="0" y="10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8" name="Freeform 97"/>
            <p:cNvSpPr>
              <a:spLocks/>
            </p:cNvSpPr>
            <p:nvPr/>
          </p:nvSpPr>
          <p:spPr bwMode="auto">
            <a:xfrm>
              <a:off x="2498" y="1435"/>
              <a:ext cx="132" cy="25"/>
            </a:xfrm>
            <a:custGeom>
              <a:avLst/>
              <a:gdLst>
                <a:gd name="T0" fmla="*/ 0 w 901"/>
                <a:gd name="T1" fmla="*/ 0 h 104"/>
                <a:gd name="T2" fmla="*/ 0 w 901"/>
                <a:gd name="T3" fmla="*/ 0 h 104"/>
                <a:gd name="T4" fmla="*/ 0 w 901"/>
                <a:gd name="T5" fmla="*/ 0 h 104"/>
                <a:gd name="T6" fmla="*/ 0 w 901"/>
                <a:gd name="T7" fmla="*/ 0 h 104"/>
                <a:gd name="T8" fmla="*/ 0 w 901"/>
                <a:gd name="T9" fmla="*/ 0 h 104"/>
                <a:gd name="T10" fmla="*/ 0 w 901"/>
                <a:gd name="T11" fmla="*/ 0 h 104"/>
                <a:gd name="T12" fmla="*/ 0 60000 65536"/>
                <a:gd name="T13" fmla="*/ 0 60000 65536"/>
                <a:gd name="T14" fmla="*/ 0 60000 65536"/>
                <a:gd name="T15" fmla="*/ 0 60000 65536"/>
                <a:gd name="T16" fmla="*/ 0 60000 65536"/>
                <a:gd name="T17" fmla="*/ 0 60000 65536"/>
                <a:gd name="T18" fmla="*/ 0 w 901"/>
                <a:gd name="T19" fmla="*/ 0 h 104"/>
                <a:gd name="T20" fmla="*/ 901 w 90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01" h="104">
                  <a:moveTo>
                    <a:pt x="0" y="104"/>
                  </a:moveTo>
                  <a:lnTo>
                    <a:pt x="901" y="104"/>
                  </a:lnTo>
                  <a:lnTo>
                    <a:pt x="901" y="0"/>
                  </a:lnTo>
                  <a:lnTo>
                    <a:pt x="0" y="0"/>
                  </a:lnTo>
                  <a:lnTo>
                    <a:pt x="0" y="10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09" name="Freeform 98"/>
            <p:cNvSpPr>
              <a:spLocks/>
            </p:cNvSpPr>
            <p:nvPr/>
          </p:nvSpPr>
          <p:spPr bwMode="auto">
            <a:xfrm>
              <a:off x="2498" y="1396"/>
              <a:ext cx="140" cy="26"/>
            </a:xfrm>
            <a:custGeom>
              <a:avLst/>
              <a:gdLst>
                <a:gd name="T0" fmla="*/ 0 w 956"/>
                <a:gd name="T1" fmla="*/ 0 h 113"/>
                <a:gd name="T2" fmla="*/ 0 w 956"/>
                <a:gd name="T3" fmla="*/ 0 h 113"/>
                <a:gd name="T4" fmla="*/ 0 w 956"/>
                <a:gd name="T5" fmla="*/ 0 h 113"/>
                <a:gd name="T6" fmla="*/ 0 w 956"/>
                <a:gd name="T7" fmla="*/ 0 h 113"/>
                <a:gd name="T8" fmla="*/ 0 w 956"/>
                <a:gd name="T9" fmla="*/ 0 h 113"/>
                <a:gd name="T10" fmla="*/ 0 w 956"/>
                <a:gd name="T11" fmla="*/ 0 h 113"/>
                <a:gd name="T12" fmla="*/ 0 60000 65536"/>
                <a:gd name="T13" fmla="*/ 0 60000 65536"/>
                <a:gd name="T14" fmla="*/ 0 60000 65536"/>
                <a:gd name="T15" fmla="*/ 0 60000 65536"/>
                <a:gd name="T16" fmla="*/ 0 60000 65536"/>
                <a:gd name="T17" fmla="*/ 0 60000 65536"/>
                <a:gd name="T18" fmla="*/ 0 w 956"/>
                <a:gd name="T19" fmla="*/ 0 h 113"/>
                <a:gd name="T20" fmla="*/ 956 w 95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956" h="113">
                  <a:moveTo>
                    <a:pt x="0" y="113"/>
                  </a:moveTo>
                  <a:lnTo>
                    <a:pt x="956" y="113"/>
                  </a:lnTo>
                  <a:lnTo>
                    <a:pt x="956" y="0"/>
                  </a:lnTo>
                  <a:lnTo>
                    <a:pt x="0" y="0"/>
                  </a:lnTo>
                  <a:lnTo>
                    <a:pt x="0" y="11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0" name="Freeform 99"/>
            <p:cNvSpPr>
              <a:spLocks/>
            </p:cNvSpPr>
            <p:nvPr/>
          </p:nvSpPr>
          <p:spPr bwMode="auto">
            <a:xfrm>
              <a:off x="2498" y="1358"/>
              <a:ext cx="136" cy="24"/>
            </a:xfrm>
            <a:custGeom>
              <a:avLst/>
              <a:gdLst>
                <a:gd name="T0" fmla="*/ 0 w 925"/>
                <a:gd name="T1" fmla="*/ 0 h 98"/>
                <a:gd name="T2" fmla="*/ 0 w 925"/>
                <a:gd name="T3" fmla="*/ 0 h 98"/>
                <a:gd name="T4" fmla="*/ 0 w 925"/>
                <a:gd name="T5" fmla="*/ 0 h 98"/>
                <a:gd name="T6" fmla="*/ 0 w 925"/>
                <a:gd name="T7" fmla="*/ 0 h 98"/>
                <a:gd name="T8" fmla="*/ 0 w 925"/>
                <a:gd name="T9" fmla="*/ 0 h 98"/>
                <a:gd name="T10" fmla="*/ 0 w 925"/>
                <a:gd name="T11" fmla="*/ 0 h 98"/>
                <a:gd name="T12" fmla="*/ 0 60000 65536"/>
                <a:gd name="T13" fmla="*/ 0 60000 65536"/>
                <a:gd name="T14" fmla="*/ 0 60000 65536"/>
                <a:gd name="T15" fmla="*/ 0 60000 65536"/>
                <a:gd name="T16" fmla="*/ 0 60000 65536"/>
                <a:gd name="T17" fmla="*/ 0 60000 65536"/>
                <a:gd name="T18" fmla="*/ 0 w 925"/>
                <a:gd name="T19" fmla="*/ 0 h 98"/>
                <a:gd name="T20" fmla="*/ 925 w 925"/>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925" h="98">
                  <a:moveTo>
                    <a:pt x="0" y="98"/>
                  </a:moveTo>
                  <a:lnTo>
                    <a:pt x="925" y="98"/>
                  </a:lnTo>
                  <a:lnTo>
                    <a:pt x="925" y="0"/>
                  </a:lnTo>
                  <a:lnTo>
                    <a:pt x="0" y="0"/>
                  </a:lnTo>
                  <a:lnTo>
                    <a:pt x="0" y="98"/>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1" name="Freeform 100"/>
            <p:cNvSpPr>
              <a:spLocks/>
            </p:cNvSpPr>
            <p:nvPr/>
          </p:nvSpPr>
          <p:spPr bwMode="auto">
            <a:xfrm>
              <a:off x="1860" y="1306"/>
              <a:ext cx="16" cy="231"/>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2" name="Freeform 101"/>
            <p:cNvSpPr>
              <a:spLocks/>
            </p:cNvSpPr>
            <p:nvPr/>
          </p:nvSpPr>
          <p:spPr bwMode="auto">
            <a:xfrm>
              <a:off x="1886" y="1306"/>
              <a:ext cx="15" cy="231"/>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3" name="Freeform 102"/>
            <p:cNvSpPr>
              <a:spLocks/>
            </p:cNvSpPr>
            <p:nvPr/>
          </p:nvSpPr>
          <p:spPr bwMode="auto">
            <a:xfrm>
              <a:off x="1909" y="1306"/>
              <a:ext cx="16" cy="231"/>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4" name="Freeform 103"/>
            <p:cNvSpPr>
              <a:spLocks/>
            </p:cNvSpPr>
            <p:nvPr/>
          </p:nvSpPr>
          <p:spPr bwMode="auto">
            <a:xfrm>
              <a:off x="1933" y="1306"/>
              <a:ext cx="16" cy="231"/>
            </a:xfrm>
            <a:custGeom>
              <a:avLst/>
              <a:gdLst>
                <a:gd name="T0" fmla="*/ 0 w 106"/>
                <a:gd name="T1" fmla="*/ 0 h 979"/>
                <a:gd name="T2" fmla="*/ 0 w 106"/>
                <a:gd name="T3" fmla="*/ 0 h 979"/>
                <a:gd name="T4" fmla="*/ 0 w 106"/>
                <a:gd name="T5" fmla="*/ 0 h 979"/>
                <a:gd name="T6" fmla="*/ 0 w 106"/>
                <a:gd name="T7" fmla="*/ 0 h 979"/>
                <a:gd name="T8" fmla="*/ 0 w 106"/>
                <a:gd name="T9" fmla="*/ 0 h 979"/>
                <a:gd name="T10" fmla="*/ 0 w 106"/>
                <a:gd name="T11" fmla="*/ 0 h 979"/>
                <a:gd name="T12" fmla="*/ 0 60000 65536"/>
                <a:gd name="T13" fmla="*/ 0 60000 65536"/>
                <a:gd name="T14" fmla="*/ 0 60000 65536"/>
                <a:gd name="T15" fmla="*/ 0 60000 65536"/>
                <a:gd name="T16" fmla="*/ 0 60000 65536"/>
                <a:gd name="T17" fmla="*/ 0 60000 65536"/>
                <a:gd name="T18" fmla="*/ 0 w 106"/>
                <a:gd name="T19" fmla="*/ 0 h 979"/>
                <a:gd name="T20" fmla="*/ 106 w 106"/>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6" h="979">
                  <a:moveTo>
                    <a:pt x="0" y="979"/>
                  </a:moveTo>
                  <a:lnTo>
                    <a:pt x="106" y="979"/>
                  </a:lnTo>
                  <a:lnTo>
                    <a:pt x="106"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5" name="Freeform 104"/>
            <p:cNvSpPr>
              <a:spLocks/>
            </p:cNvSpPr>
            <p:nvPr/>
          </p:nvSpPr>
          <p:spPr bwMode="auto">
            <a:xfrm>
              <a:off x="1843" y="1128"/>
              <a:ext cx="80" cy="51"/>
            </a:xfrm>
            <a:custGeom>
              <a:avLst/>
              <a:gdLst>
                <a:gd name="T0" fmla="*/ 0 w 545"/>
                <a:gd name="T1" fmla="*/ 0 h 219"/>
                <a:gd name="T2" fmla="*/ 0 w 545"/>
                <a:gd name="T3" fmla="*/ 0 h 219"/>
                <a:gd name="T4" fmla="*/ 0 w 545"/>
                <a:gd name="T5" fmla="*/ 0 h 219"/>
                <a:gd name="T6" fmla="*/ 0 w 545"/>
                <a:gd name="T7" fmla="*/ 0 h 219"/>
                <a:gd name="T8" fmla="*/ 0 w 545"/>
                <a:gd name="T9" fmla="*/ 0 h 219"/>
                <a:gd name="T10" fmla="*/ 0 w 545"/>
                <a:gd name="T11" fmla="*/ 0 h 219"/>
                <a:gd name="T12" fmla="*/ 0 w 545"/>
                <a:gd name="T13" fmla="*/ 0 h 219"/>
                <a:gd name="T14" fmla="*/ 0 w 545"/>
                <a:gd name="T15" fmla="*/ 0 h 219"/>
                <a:gd name="T16" fmla="*/ 0 w 545"/>
                <a:gd name="T17" fmla="*/ 0 h 219"/>
                <a:gd name="T18" fmla="*/ 0 w 545"/>
                <a:gd name="T19" fmla="*/ 0 h 219"/>
                <a:gd name="T20" fmla="*/ 0 w 545"/>
                <a:gd name="T21" fmla="*/ 0 h 219"/>
                <a:gd name="T22" fmla="*/ 0 w 545"/>
                <a:gd name="T23" fmla="*/ 0 h 219"/>
                <a:gd name="T24" fmla="*/ 0 w 545"/>
                <a:gd name="T25" fmla="*/ 0 h 219"/>
                <a:gd name="T26" fmla="*/ 0 w 545"/>
                <a:gd name="T27" fmla="*/ 0 h 219"/>
                <a:gd name="T28" fmla="*/ 0 w 545"/>
                <a:gd name="T29" fmla="*/ 0 h 219"/>
                <a:gd name="T30" fmla="*/ 0 w 545"/>
                <a:gd name="T31" fmla="*/ 0 h 219"/>
                <a:gd name="T32" fmla="*/ 0 w 545"/>
                <a:gd name="T33" fmla="*/ 0 h 219"/>
                <a:gd name="T34" fmla="*/ 0 w 545"/>
                <a:gd name="T35" fmla="*/ 0 h 219"/>
                <a:gd name="T36" fmla="*/ 0 w 545"/>
                <a:gd name="T37" fmla="*/ 0 h 219"/>
                <a:gd name="T38" fmla="*/ 0 w 545"/>
                <a:gd name="T39" fmla="*/ 0 h 219"/>
                <a:gd name="T40" fmla="*/ 0 w 545"/>
                <a:gd name="T41" fmla="*/ 0 h 219"/>
                <a:gd name="T42" fmla="*/ 0 w 545"/>
                <a:gd name="T43" fmla="*/ 0 h 219"/>
                <a:gd name="T44" fmla="*/ 0 w 545"/>
                <a:gd name="T45" fmla="*/ 0 h 219"/>
                <a:gd name="T46" fmla="*/ 0 w 545"/>
                <a:gd name="T47" fmla="*/ 0 h 219"/>
                <a:gd name="T48" fmla="*/ 0 w 545"/>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5"/>
                <a:gd name="T76" fmla="*/ 0 h 219"/>
                <a:gd name="T77" fmla="*/ 545 w 545"/>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5" h="219">
                  <a:moveTo>
                    <a:pt x="0" y="52"/>
                  </a:moveTo>
                  <a:lnTo>
                    <a:pt x="21" y="42"/>
                  </a:lnTo>
                  <a:lnTo>
                    <a:pt x="76" y="23"/>
                  </a:lnTo>
                  <a:lnTo>
                    <a:pt x="161" y="4"/>
                  </a:lnTo>
                  <a:lnTo>
                    <a:pt x="270" y="0"/>
                  </a:lnTo>
                  <a:lnTo>
                    <a:pt x="378" y="25"/>
                  </a:lnTo>
                  <a:lnTo>
                    <a:pt x="426" y="46"/>
                  </a:lnTo>
                  <a:lnTo>
                    <a:pt x="467" y="72"/>
                  </a:lnTo>
                  <a:lnTo>
                    <a:pt x="500" y="97"/>
                  </a:lnTo>
                  <a:lnTo>
                    <a:pt x="524" y="120"/>
                  </a:lnTo>
                  <a:lnTo>
                    <a:pt x="545" y="141"/>
                  </a:lnTo>
                  <a:lnTo>
                    <a:pt x="503" y="219"/>
                  </a:lnTo>
                  <a:lnTo>
                    <a:pt x="486" y="196"/>
                  </a:lnTo>
                  <a:lnTo>
                    <a:pt x="464" y="173"/>
                  </a:lnTo>
                  <a:lnTo>
                    <a:pt x="435" y="147"/>
                  </a:lnTo>
                  <a:lnTo>
                    <a:pt x="399" y="122"/>
                  </a:lnTo>
                  <a:lnTo>
                    <a:pt x="359" y="97"/>
                  </a:lnTo>
                  <a:lnTo>
                    <a:pt x="310" y="80"/>
                  </a:lnTo>
                  <a:lnTo>
                    <a:pt x="256" y="72"/>
                  </a:lnTo>
                  <a:lnTo>
                    <a:pt x="156" y="78"/>
                  </a:lnTo>
                  <a:lnTo>
                    <a:pt x="80" y="103"/>
                  </a:lnTo>
                  <a:lnTo>
                    <a:pt x="32" y="128"/>
                  </a:lnTo>
                  <a:lnTo>
                    <a:pt x="17" y="141"/>
                  </a:lnTo>
                  <a:lnTo>
                    <a:pt x="0" y="52"/>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6" name="Freeform 105"/>
            <p:cNvSpPr>
              <a:spLocks/>
            </p:cNvSpPr>
            <p:nvPr/>
          </p:nvSpPr>
          <p:spPr bwMode="auto">
            <a:xfrm>
              <a:off x="1893" y="1051"/>
              <a:ext cx="231" cy="196"/>
            </a:xfrm>
            <a:custGeom>
              <a:avLst/>
              <a:gdLst>
                <a:gd name="T0" fmla="*/ 0 w 1580"/>
                <a:gd name="T1" fmla="*/ 0 h 829"/>
                <a:gd name="T2" fmla="*/ 0 w 1580"/>
                <a:gd name="T3" fmla="*/ 0 h 829"/>
                <a:gd name="T4" fmla="*/ 0 w 1580"/>
                <a:gd name="T5" fmla="*/ 0 h 829"/>
                <a:gd name="T6" fmla="*/ 0 w 1580"/>
                <a:gd name="T7" fmla="*/ 0 h 829"/>
                <a:gd name="T8" fmla="*/ 0 w 1580"/>
                <a:gd name="T9" fmla="*/ 0 h 829"/>
                <a:gd name="T10" fmla="*/ 0 w 1580"/>
                <a:gd name="T11" fmla="*/ 0 h 829"/>
                <a:gd name="T12" fmla="*/ 0 w 1580"/>
                <a:gd name="T13" fmla="*/ 0 h 829"/>
                <a:gd name="T14" fmla="*/ 0 w 1580"/>
                <a:gd name="T15" fmla="*/ 0 h 829"/>
                <a:gd name="T16" fmla="*/ 0 w 1580"/>
                <a:gd name="T17" fmla="*/ 0 h 829"/>
                <a:gd name="T18" fmla="*/ 0 w 1580"/>
                <a:gd name="T19" fmla="*/ 0 h 829"/>
                <a:gd name="T20" fmla="*/ 0 w 1580"/>
                <a:gd name="T21" fmla="*/ 0 h 829"/>
                <a:gd name="T22" fmla="*/ 0 w 1580"/>
                <a:gd name="T23" fmla="*/ 0 h 829"/>
                <a:gd name="T24" fmla="*/ 0 w 1580"/>
                <a:gd name="T25" fmla="*/ 0 h 829"/>
                <a:gd name="T26" fmla="*/ 0 w 1580"/>
                <a:gd name="T27" fmla="*/ 0 h 829"/>
                <a:gd name="T28" fmla="*/ 0 w 1580"/>
                <a:gd name="T29" fmla="*/ 0 h 829"/>
                <a:gd name="T30" fmla="*/ 0 w 1580"/>
                <a:gd name="T31" fmla="*/ 0 h 829"/>
                <a:gd name="T32" fmla="*/ 0 w 1580"/>
                <a:gd name="T33" fmla="*/ 0 h 829"/>
                <a:gd name="T34" fmla="*/ 0 w 1580"/>
                <a:gd name="T35" fmla="*/ 0 h 829"/>
                <a:gd name="T36" fmla="*/ 0 w 1580"/>
                <a:gd name="T37" fmla="*/ 0 h 829"/>
                <a:gd name="T38" fmla="*/ 0 w 1580"/>
                <a:gd name="T39" fmla="*/ 0 h 829"/>
                <a:gd name="T40" fmla="*/ 0 w 1580"/>
                <a:gd name="T41" fmla="*/ 0 h 829"/>
                <a:gd name="T42" fmla="*/ 0 w 1580"/>
                <a:gd name="T43" fmla="*/ 0 h 829"/>
                <a:gd name="T44" fmla="*/ 0 w 1580"/>
                <a:gd name="T45" fmla="*/ 0 h 829"/>
                <a:gd name="T46" fmla="*/ 0 w 1580"/>
                <a:gd name="T47" fmla="*/ 0 h 829"/>
                <a:gd name="T48" fmla="*/ 0 w 1580"/>
                <a:gd name="T49" fmla="*/ 0 h 829"/>
                <a:gd name="T50" fmla="*/ 0 w 1580"/>
                <a:gd name="T51" fmla="*/ 0 h 829"/>
                <a:gd name="T52" fmla="*/ 0 w 1580"/>
                <a:gd name="T53" fmla="*/ 0 h 829"/>
                <a:gd name="T54" fmla="*/ 0 w 1580"/>
                <a:gd name="T55" fmla="*/ 0 h 829"/>
                <a:gd name="T56" fmla="*/ 0 w 1580"/>
                <a:gd name="T57" fmla="*/ 0 h 829"/>
                <a:gd name="T58" fmla="*/ 0 w 1580"/>
                <a:gd name="T59" fmla="*/ 0 h 829"/>
                <a:gd name="T60" fmla="*/ 0 w 1580"/>
                <a:gd name="T61" fmla="*/ 0 h 829"/>
                <a:gd name="T62" fmla="*/ 0 w 1580"/>
                <a:gd name="T63" fmla="*/ 0 h 829"/>
                <a:gd name="T64" fmla="*/ 0 w 1580"/>
                <a:gd name="T65" fmla="*/ 0 h 829"/>
                <a:gd name="T66" fmla="*/ 0 w 1580"/>
                <a:gd name="T67" fmla="*/ 0 h 8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80"/>
                <a:gd name="T103" fmla="*/ 0 h 829"/>
                <a:gd name="T104" fmla="*/ 1580 w 1580"/>
                <a:gd name="T105" fmla="*/ 829 h 8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80" h="829">
                  <a:moveTo>
                    <a:pt x="0" y="791"/>
                  </a:moveTo>
                  <a:lnTo>
                    <a:pt x="25" y="730"/>
                  </a:lnTo>
                  <a:lnTo>
                    <a:pt x="55" y="665"/>
                  </a:lnTo>
                  <a:lnTo>
                    <a:pt x="101" y="588"/>
                  </a:lnTo>
                  <a:lnTo>
                    <a:pt x="156" y="504"/>
                  </a:lnTo>
                  <a:lnTo>
                    <a:pt x="186" y="460"/>
                  </a:lnTo>
                  <a:lnTo>
                    <a:pt x="203" y="439"/>
                  </a:lnTo>
                  <a:lnTo>
                    <a:pt x="222" y="420"/>
                  </a:lnTo>
                  <a:lnTo>
                    <a:pt x="241" y="399"/>
                  </a:lnTo>
                  <a:lnTo>
                    <a:pt x="260" y="380"/>
                  </a:lnTo>
                  <a:lnTo>
                    <a:pt x="281" y="363"/>
                  </a:lnTo>
                  <a:lnTo>
                    <a:pt x="302" y="344"/>
                  </a:lnTo>
                  <a:lnTo>
                    <a:pt x="348" y="312"/>
                  </a:lnTo>
                  <a:lnTo>
                    <a:pt x="393" y="283"/>
                  </a:lnTo>
                  <a:lnTo>
                    <a:pt x="443" y="262"/>
                  </a:lnTo>
                  <a:lnTo>
                    <a:pt x="490" y="245"/>
                  </a:lnTo>
                  <a:lnTo>
                    <a:pt x="582" y="224"/>
                  </a:lnTo>
                  <a:lnTo>
                    <a:pt x="739" y="222"/>
                  </a:lnTo>
                  <a:lnTo>
                    <a:pt x="846" y="247"/>
                  </a:lnTo>
                  <a:lnTo>
                    <a:pt x="888" y="262"/>
                  </a:lnTo>
                  <a:lnTo>
                    <a:pt x="903" y="230"/>
                  </a:lnTo>
                  <a:lnTo>
                    <a:pt x="950" y="158"/>
                  </a:lnTo>
                  <a:lnTo>
                    <a:pt x="968" y="137"/>
                  </a:lnTo>
                  <a:lnTo>
                    <a:pt x="987" y="116"/>
                  </a:lnTo>
                  <a:lnTo>
                    <a:pt x="1009" y="93"/>
                  </a:lnTo>
                  <a:lnTo>
                    <a:pt x="1032" y="74"/>
                  </a:lnTo>
                  <a:lnTo>
                    <a:pt x="1059" y="55"/>
                  </a:lnTo>
                  <a:lnTo>
                    <a:pt x="1087" y="40"/>
                  </a:lnTo>
                  <a:lnTo>
                    <a:pt x="1154" y="13"/>
                  </a:lnTo>
                  <a:lnTo>
                    <a:pt x="1291" y="0"/>
                  </a:lnTo>
                  <a:lnTo>
                    <a:pt x="1411" y="34"/>
                  </a:lnTo>
                  <a:lnTo>
                    <a:pt x="1458" y="61"/>
                  </a:lnTo>
                  <a:lnTo>
                    <a:pt x="1500" y="93"/>
                  </a:lnTo>
                  <a:lnTo>
                    <a:pt x="1547" y="160"/>
                  </a:lnTo>
                  <a:lnTo>
                    <a:pt x="1580" y="300"/>
                  </a:lnTo>
                  <a:lnTo>
                    <a:pt x="1500" y="300"/>
                  </a:lnTo>
                  <a:lnTo>
                    <a:pt x="1492" y="262"/>
                  </a:lnTo>
                  <a:lnTo>
                    <a:pt x="1477" y="222"/>
                  </a:lnTo>
                  <a:lnTo>
                    <a:pt x="1456" y="181"/>
                  </a:lnTo>
                  <a:lnTo>
                    <a:pt x="1439" y="158"/>
                  </a:lnTo>
                  <a:lnTo>
                    <a:pt x="1420" y="139"/>
                  </a:lnTo>
                  <a:lnTo>
                    <a:pt x="1397" y="120"/>
                  </a:lnTo>
                  <a:lnTo>
                    <a:pt x="1371" y="105"/>
                  </a:lnTo>
                  <a:lnTo>
                    <a:pt x="1306" y="84"/>
                  </a:lnTo>
                  <a:lnTo>
                    <a:pt x="1222" y="84"/>
                  </a:lnTo>
                  <a:lnTo>
                    <a:pt x="1139" y="106"/>
                  </a:lnTo>
                  <a:lnTo>
                    <a:pt x="1074" y="144"/>
                  </a:lnTo>
                  <a:lnTo>
                    <a:pt x="1025" y="192"/>
                  </a:lnTo>
                  <a:lnTo>
                    <a:pt x="992" y="245"/>
                  </a:lnTo>
                  <a:lnTo>
                    <a:pt x="947" y="382"/>
                  </a:lnTo>
                  <a:lnTo>
                    <a:pt x="907" y="357"/>
                  </a:lnTo>
                  <a:lnTo>
                    <a:pt x="857" y="333"/>
                  </a:lnTo>
                  <a:lnTo>
                    <a:pt x="795" y="310"/>
                  </a:lnTo>
                  <a:lnTo>
                    <a:pt x="719" y="295"/>
                  </a:lnTo>
                  <a:lnTo>
                    <a:pt x="631" y="295"/>
                  </a:lnTo>
                  <a:lnTo>
                    <a:pt x="536" y="310"/>
                  </a:lnTo>
                  <a:lnTo>
                    <a:pt x="433" y="352"/>
                  </a:lnTo>
                  <a:lnTo>
                    <a:pt x="384" y="382"/>
                  </a:lnTo>
                  <a:lnTo>
                    <a:pt x="340" y="414"/>
                  </a:lnTo>
                  <a:lnTo>
                    <a:pt x="298" y="451"/>
                  </a:lnTo>
                  <a:lnTo>
                    <a:pt x="260" y="489"/>
                  </a:lnTo>
                  <a:lnTo>
                    <a:pt x="228" y="529"/>
                  </a:lnTo>
                  <a:lnTo>
                    <a:pt x="198" y="568"/>
                  </a:lnTo>
                  <a:lnTo>
                    <a:pt x="148" y="646"/>
                  </a:lnTo>
                  <a:lnTo>
                    <a:pt x="89" y="774"/>
                  </a:lnTo>
                  <a:lnTo>
                    <a:pt x="72" y="829"/>
                  </a:lnTo>
                  <a:lnTo>
                    <a:pt x="0" y="79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7" name="Freeform 106"/>
            <p:cNvSpPr>
              <a:spLocks/>
            </p:cNvSpPr>
            <p:nvPr/>
          </p:nvSpPr>
          <p:spPr bwMode="auto">
            <a:xfrm>
              <a:off x="2107" y="1024"/>
              <a:ext cx="147" cy="79"/>
            </a:xfrm>
            <a:custGeom>
              <a:avLst/>
              <a:gdLst>
                <a:gd name="T0" fmla="*/ 0 w 1009"/>
                <a:gd name="T1" fmla="*/ 0 h 333"/>
                <a:gd name="T2" fmla="*/ 0 w 1009"/>
                <a:gd name="T3" fmla="*/ 0 h 333"/>
                <a:gd name="T4" fmla="*/ 0 w 1009"/>
                <a:gd name="T5" fmla="*/ 0 h 333"/>
                <a:gd name="T6" fmla="*/ 0 w 1009"/>
                <a:gd name="T7" fmla="*/ 0 h 333"/>
                <a:gd name="T8" fmla="*/ 0 w 1009"/>
                <a:gd name="T9" fmla="*/ 0 h 333"/>
                <a:gd name="T10" fmla="*/ 0 w 1009"/>
                <a:gd name="T11" fmla="*/ 0 h 333"/>
                <a:gd name="T12" fmla="*/ 0 w 1009"/>
                <a:gd name="T13" fmla="*/ 0 h 333"/>
                <a:gd name="T14" fmla="*/ 0 w 1009"/>
                <a:gd name="T15" fmla="*/ 0 h 333"/>
                <a:gd name="T16" fmla="*/ 0 w 1009"/>
                <a:gd name="T17" fmla="*/ 0 h 333"/>
                <a:gd name="T18" fmla="*/ 0 w 1009"/>
                <a:gd name="T19" fmla="*/ 0 h 333"/>
                <a:gd name="T20" fmla="*/ 0 w 1009"/>
                <a:gd name="T21" fmla="*/ 0 h 333"/>
                <a:gd name="T22" fmla="*/ 0 w 1009"/>
                <a:gd name="T23" fmla="*/ 0 h 333"/>
                <a:gd name="T24" fmla="*/ 0 w 1009"/>
                <a:gd name="T25" fmla="*/ 0 h 333"/>
                <a:gd name="T26" fmla="*/ 0 w 1009"/>
                <a:gd name="T27" fmla="*/ 0 h 333"/>
                <a:gd name="T28" fmla="*/ 0 w 1009"/>
                <a:gd name="T29" fmla="*/ 0 h 333"/>
                <a:gd name="T30" fmla="*/ 0 w 1009"/>
                <a:gd name="T31" fmla="*/ 0 h 333"/>
                <a:gd name="T32" fmla="*/ 0 w 1009"/>
                <a:gd name="T33" fmla="*/ 0 h 333"/>
                <a:gd name="T34" fmla="*/ 0 w 1009"/>
                <a:gd name="T35" fmla="*/ 0 h 333"/>
                <a:gd name="T36" fmla="*/ 0 w 1009"/>
                <a:gd name="T37" fmla="*/ 0 h 333"/>
                <a:gd name="T38" fmla="*/ 0 w 1009"/>
                <a:gd name="T39" fmla="*/ 0 h 333"/>
                <a:gd name="T40" fmla="*/ 0 w 1009"/>
                <a:gd name="T41" fmla="*/ 0 h 333"/>
                <a:gd name="T42" fmla="*/ 0 w 1009"/>
                <a:gd name="T43" fmla="*/ 0 h 333"/>
                <a:gd name="T44" fmla="*/ 0 w 1009"/>
                <a:gd name="T45" fmla="*/ 0 h 333"/>
                <a:gd name="T46" fmla="*/ 0 w 1009"/>
                <a:gd name="T47" fmla="*/ 0 h 333"/>
                <a:gd name="T48" fmla="*/ 0 w 1009"/>
                <a:gd name="T49" fmla="*/ 0 h 333"/>
                <a:gd name="T50" fmla="*/ 0 w 1009"/>
                <a:gd name="T51" fmla="*/ 0 h 333"/>
                <a:gd name="T52" fmla="*/ 0 w 1009"/>
                <a:gd name="T53" fmla="*/ 0 h 333"/>
                <a:gd name="T54" fmla="*/ 0 w 1009"/>
                <a:gd name="T55" fmla="*/ 0 h 333"/>
                <a:gd name="T56" fmla="*/ 0 w 1009"/>
                <a:gd name="T57" fmla="*/ 0 h 333"/>
                <a:gd name="T58" fmla="*/ 0 w 1009"/>
                <a:gd name="T59" fmla="*/ 0 h 333"/>
                <a:gd name="T60" fmla="*/ 0 w 1009"/>
                <a:gd name="T61" fmla="*/ 0 h 333"/>
                <a:gd name="T62" fmla="*/ 0 w 1009"/>
                <a:gd name="T63" fmla="*/ 0 h 333"/>
                <a:gd name="T64" fmla="*/ 0 w 1009"/>
                <a:gd name="T65" fmla="*/ 0 h 333"/>
                <a:gd name="T66" fmla="*/ 0 w 1009"/>
                <a:gd name="T67" fmla="*/ 0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9"/>
                <a:gd name="T103" fmla="*/ 0 h 333"/>
                <a:gd name="T104" fmla="*/ 1009 w 1009"/>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9" h="333">
                  <a:moveTo>
                    <a:pt x="0" y="247"/>
                  </a:moveTo>
                  <a:lnTo>
                    <a:pt x="76" y="169"/>
                  </a:lnTo>
                  <a:lnTo>
                    <a:pt x="103" y="146"/>
                  </a:lnTo>
                  <a:lnTo>
                    <a:pt x="133" y="123"/>
                  </a:lnTo>
                  <a:lnTo>
                    <a:pt x="167" y="101"/>
                  </a:lnTo>
                  <a:lnTo>
                    <a:pt x="205" y="78"/>
                  </a:lnTo>
                  <a:lnTo>
                    <a:pt x="247" y="57"/>
                  </a:lnTo>
                  <a:lnTo>
                    <a:pt x="291" y="40"/>
                  </a:lnTo>
                  <a:lnTo>
                    <a:pt x="340" y="23"/>
                  </a:lnTo>
                  <a:lnTo>
                    <a:pt x="391" y="11"/>
                  </a:lnTo>
                  <a:lnTo>
                    <a:pt x="504" y="0"/>
                  </a:lnTo>
                  <a:lnTo>
                    <a:pt x="616" y="11"/>
                  </a:lnTo>
                  <a:lnTo>
                    <a:pt x="717" y="40"/>
                  </a:lnTo>
                  <a:lnTo>
                    <a:pt x="804" y="78"/>
                  </a:lnTo>
                  <a:lnTo>
                    <a:pt x="840" y="101"/>
                  </a:lnTo>
                  <a:lnTo>
                    <a:pt x="876" y="123"/>
                  </a:lnTo>
                  <a:lnTo>
                    <a:pt x="1009" y="247"/>
                  </a:lnTo>
                  <a:lnTo>
                    <a:pt x="929" y="279"/>
                  </a:lnTo>
                  <a:lnTo>
                    <a:pt x="833" y="188"/>
                  </a:lnTo>
                  <a:lnTo>
                    <a:pt x="739" y="129"/>
                  </a:lnTo>
                  <a:lnTo>
                    <a:pt x="705" y="112"/>
                  </a:lnTo>
                  <a:lnTo>
                    <a:pt x="669" y="97"/>
                  </a:lnTo>
                  <a:lnTo>
                    <a:pt x="585" y="74"/>
                  </a:lnTo>
                  <a:lnTo>
                    <a:pt x="496" y="70"/>
                  </a:lnTo>
                  <a:lnTo>
                    <a:pt x="409" y="85"/>
                  </a:lnTo>
                  <a:lnTo>
                    <a:pt x="327" y="118"/>
                  </a:lnTo>
                  <a:lnTo>
                    <a:pt x="253" y="159"/>
                  </a:lnTo>
                  <a:lnTo>
                    <a:pt x="218" y="182"/>
                  </a:lnTo>
                  <a:lnTo>
                    <a:pt x="116" y="274"/>
                  </a:lnTo>
                  <a:lnTo>
                    <a:pt x="97" y="293"/>
                  </a:lnTo>
                  <a:lnTo>
                    <a:pt x="72" y="321"/>
                  </a:lnTo>
                  <a:lnTo>
                    <a:pt x="63" y="333"/>
                  </a:lnTo>
                  <a:lnTo>
                    <a:pt x="0" y="247"/>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8" name="Freeform 107"/>
            <p:cNvSpPr>
              <a:spLocks/>
            </p:cNvSpPr>
            <p:nvPr/>
          </p:nvSpPr>
          <p:spPr bwMode="auto">
            <a:xfrm>
              <a:off x="2287" y="1089"/>
              <a:ext cx="133" cy="73"/>
            </a:xfrm>
            <a:custGeom>
              <a:avLst/>
              <a:gdLst>
                <a:gd name="T0" fmla="*/ 0 w 908"/>
                <a:gd name="T1" fmla="*/ 0 h 308"/>
                <a:gd name="T2" fmla="*/ 0 w 908"/>
                <a:gd name="T3" fmla="*/ 0 h 308"/>
                <a:gd name="T4" fmla="*/ 0 w 908"/>
                <a:gd name="T5" fmla="*/ 0 h 308"/>
                <a:gd name="T6" fmla="*/ 0 w 908"/>
                <a:gd name="T7" fmla="*/ 0 h 308"/>
                <a:gd name="T8" fmla="*/ 0 w 908"/>
                <a:gd name="T9" fmla="*/ 0 h 308"/>
                <a:gd name="T10" fmla="*/ 0 w 908"/>
                <a:gd name="T11" fmla="*/ 0 h 308"/>
                <a:gd name="T12" fmla="*/ 0 w 908"/>
                <a:gd name="T13" fmla="*/ 0 h 308"/>
                <a:gd name="T14" fmla="*/ 0 w 908"/>
                <a:gd name="T15" fmla="*/ 0 h 308"/>
                <a:gd name="T16" fmla="*/ 0 w 908"/>
                <a:gd name="T17" fmla="*/ 0 h 308"/>
                <a:gd name="T18" fmla="*/ 0 w 908"/>
                <a:gd name="T19" fmla="*/ 0 h 308"/>
                <a:gd name="T20" fmla="*/ 0 w 908"/>
                <a:gd name="T21" fmla="*/ 0 h 308"/>
                <a:gd name="T22" fmla="*/ 0 w 908"/>
                <a:gd name="T23" fmla="*/ 0 h 308"/>
                <a:gd name="T24" fmla="*/ 0 w 908"/>
                <a:gd name="T25" fmla="*/ 0 h 308"/>
                <a:gd name="T26" fmla="*/ 0 w 908"/>
                <a:gd name="T27" fmla="*/ 0 h 308"/>
                <a:gd name="T28" fmla="*/ 0 w 908"/>
                <a:gd name="T29" fmla="*/ 0 h 308"/>
                <a:gd name="T30" fmla="*/ 0 w 908"/>
                <a:gd name="T31" fmla="*/ 0 h 308"/>
                <a:gd name="T32" fmla="*/ 0 w 908"/>
                <a:gd name="T33" fmla="*/ 0 h 308"/>
                <a:gd name="T34" fmla="*/ 0 w 908"/>
                <a:gd name="T35" fmla="*/ 0 h 308"/>
                <a:gd name="T36" fmla="*/ 0 w 908"/>
                <a:gd name="T37" fmla="*/ 0 h 308"/>
                <a:gd name="T38" fmla="*/ 0 w 908"/>
                <a:gd name="T39" fmla="*/ 0 h 308"/>
                <a:gd name="T40" fmla="*/ 0 w 908"/>
                <a:gd name="T41" fmla="*/ 0 h 308"/>
                <a:gd name="T42" fmla="*/ 0 w 908"/>
                <a:gd name="T43" fmla="*/ 0 h 308"/>
                <a:gd name="T44" fmla="*/ 0 w 908"/>
                <a:gd name="T45" fmla="*/ 0 h 308"/>
                <a:gd name="T46" fmla="*/ 0 w 908"/>
                <a:gd name="T47" fmla="*/ 0 h 308"/>
                <a:gd name="T48" fmla="*/ 0 w 908"/>
                <a:gd name="T49" fmla="*/ 0 h 308"/>
                <a:gd name="T50" fmla="*/ 0 w 908"/>
                <a:gd name="T51" fmla="*/ 0 h 308"/>
                <a:gd name="T52" fmla="*/ 0 w 908"/>
                <a:gd name="T53" fmla="*/ 0 h 308"/>
                <a:gd name="T54" fmla="*/ 0 w 908"/>
                <a:gd name="T55" fmla="*/ 0 h 308"/>
                <a:gd name="T56" fmla="*/ 0 w 908"/>
                <a:gd name="T57" fmla="*/ 0 h 308"/>
                <a:gd name="T58" fmla="*/ 0 w 908"/>
                <a:gd name="T59" fmla="*/ 0 h 308"/>
                <a:gd name="T60" fmla="*/ 0 w 908"/>
                <a:gd name="T61" fmla="*/ 0 h 308"/>
                <a:gd name="T62" fmla="*/ 0 w 908"/>
                <a:gd name="T63" fmla="*/ 0 h 308"/>
                <a:gd name="T64" fmla="*/ 0 w 908"/>
                <a:gd name="T65" fmla="*/ 0 h 308"/>
                <a:gd name="T66" fmla="*/ 0 w 908"/>
                <a:gd name="T67" fmla="*/ 0 h 3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8"/>
                <a:gd name="T103" fmla="*/ 0 h 308"/>
                <a:gd name="T104" fmla="*/ 908 w 908"/>
                <a:gd name="T105" fmla="*/ 308 h 3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8" h="308">
                  <a:moveTo>
                    <a:pt x="0" y="190"/>
                  </a:moveTo>
                  <a:lnTo>
                    <a:pt x="34" y="161"/>
                  </a:lnTo>
                  <a:lnTo>
                    <a:pt x="76" y="133"/>
                  </a:lnTo>
                  <a:lnTo>
                    <a:pt x="133" y="100"/>
                  </a:lnTo>
                  <a:lnTo>
                    <a:pt x="167" y="81"/>
                  </a:lnTo>
                  <a:lnTo>
                    <a:pt x="203" y="66"/>
                  </a:lnTo>
                  <a:lnTo>
                    <a:pt x="283" y="34"/>
                  </a:lnTo>
                  <a:lnTo>
                    <a:pt x="370" y="13"/>
                  </a:lnTo>
                  <a:lnTo>
                    <a:pt x="467" y="0"/>
                  </a:lnTo>
                  <a:lnTo>
                    <a:pt x="648" y="22"/>
                  </a:lnTo>
                  <a:lnTo>
                    <a:pt x="724" y="51"/>
                  </a:lnTo>
                  <a:lnTo>
                    <a:pt x="787" y="81"/>
                  </a:lnTo>
                  <a:lnTo>
                    <a:pt x="840" y="114"/>
                  </a:lnTo>
                  <a:lnTo>
                    <a:pt x="876" y="144"/>
                  </a:lnTo>
                  <a:lnTo>
                    <a:pt x="908" y="173"/>
                  </a:lnTo>
                  <a:lnTo>
                    <a:pt x="884" y="249"/>
                  </a:lnTo>
                  <a:lnTo>
                    <a:pt x="857" y="220"/>
                  </a:lnTo>
                  <a:lnTo>
                    <a:pt x="827" y="190"/>
                  </a:lnTo>
                  <a:lnTo>
                    <a:pt x="806" y="173"/>
                  </a:lnTo>
                  <a:lnTo>
                    <a:pt x="781" y="155"/>
                  </a:lnTo>
                  <a:lnTo>
                    <a:pt x="754" y="138"/>
                  </a:lnTo>
                  <a:lnTo>
                    <a:pt x="722" y="121"/>
                  </a:lnTo>
                  <a:lnTo>
                    <a:pt x="650" y="93"/>
                  </a:lnTo>
                  <a:lnTo>
                    <a:pt x="561" y="76"/>
                  </a:lnTo>
                  <a:lnTo>
                    <a:pt x="460" y="72"/>
                  </a:lnTo>
                  <a:lnTo>
                    <a:pt x="266" y="114"/>
                  </a:lnTo>
                  <a:lnTo>
                    <a:pt x="186" y="154"/>
                  </a:lnTo>
                  <a:lnTo>
                    <a:pt x="121" y="195"/>
                  </a:lnTo>
                  <a:lnTo>
                    <a:pt x="93" y="216"/>
                  </a:lnTo>
                  <a:lnTo>
                    <a:pt x="68" y="237"/>
                  </a:lnTo>
                  <a:lnTo>
                    <a:pt x="30" y="273"/>
                  </a:lnTo>
                  <a:lnTo>
                    <a:pt x="2" y="308"/>
                  </a:lnTo>
                  <a:lnTo>
                    <a:pt x="0" y="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19" name="Freeform 108"/>
            <p:cNvSpPr>
              <a:spLocks/>
            </p:cNvSpPr>
            <p:nvPr/>
          </p:nvSpPr>
          <p:spPr bwMode="auto">
            <a:xfrm>
              <a:off x="2453" y="1103"/>
              <a:ext cx="175" cy="142"/>
            </a:xfrm>
            <a:custGeom>
              <a:avLst/>
              <a:gdLst>
                <a:gd name="T0" fmla="*/ 0 w 1191"/>
                <a:gd name="T1" fmla="*/ 0 h 598"/>
                <a:gd name="T2" fmla="*/ 0 w 1191"/>
                <a:gd name="T3" fmla="*/ 0 h 598"/>
                <a:gd name="T4" fmla="*/ 0 w 1191"/>
                <a:gd name="T5" fmla="*/ 0 h 598"/>
                <a:gd name="T6" fmla="*/ 0 w 1191"/>
                <a:gd name="T7" fmla="*/ 0 h 598"/>
                <a:gd name="T8" fmla="*/ 0 w 1191"/>
                <a:gd name="T9" fmla="*/ 0 h 598"/>
                <a:gd name="T10" fmla="*/ 0 w 1191"/>
                <a:gd name="T11" fmla="*/ 0 h 598"/>
                <a:gd name="T12" fmla="*/ 0 w 1191"/>
                <a:gd name="T13" fmla="*/ 0 h 598"/>
                <a:gd name="T14" fmla="*/ 0 w 1191"/>
                <a:gd name="T15" fmla="*/ 0 h 598"/>
                <a:gd name="T16" fmla="*/ 0 w 1191"/>
                <a:gd name="T17" fmla="*/ 0 h 598"/>
                <a:gd name="T18" fmla="*/ 0 w 1191"/>
                <a:gd name="T19" fmla="*/ 0 h 598"/>
                <a:gd name="T20" fmla="*/ 0 w 1191"/>
                <a:gd name="T21" fmla="*/ 0 h 598"/>
                <a:gd name="T22" fmla="*/ 0 w 1191"/>
                <a:gd name="T23" fmla="*/ 0 h 598"/>
                <a:gd name="T24" fmla="*/ 0 w 1191"/>
                <a:gd name="T25" fmla="*/ 0 h 598"/>
                <a:gd name="T26" fmla="*/ 0 w 1191"/>
                <a:gd name="T27" fmla="*/ 0 h 598"/>
                <a:gd name="T28" fmla="*/ 0 w 1191"/>
                <a:gd name="T29" fmla="*/ 0 h 598"/>
                <a:gd name="T30" fmla="*/ 0 w 1191"/>
                <a:gd name="T31" fmla="*/ 0 h 598"/>
                <a:gd name="T32" fmla="*/ 0 w 1191"/>
                <a:gd name="T33" fmla="*/ 0 h 598"/>
                <a:gd name="T34" fmla="*/ 0 w 1191"/>
                <a:gd name="T35" fmla="*/ 0 h 598"/>
                <a:gd name="T36" fmla="*/ 0 w 1191"/>
                <a:gd name="T37" fmla="*/ 0 h 598"/>
                <a:gd name="T38" fmla="*/ 0 w 1191"/>
                <a:gd name="T39" fmla="*/ 0 h 598"/>
                <a:gd name="T40" fmla="*/ 0 w 1191"/>
                <a:gd name="T41" fmla="*/ 0 h 598"/>
                <a:gd name="T42" fmla="*/ 0 w 1191"/>
                <a:gd name="T43" fmla="*/ 0 h 598"/>
                <a:gd name="T44" fmla="*/ 0 w 1191"/>
                <a:gd name="T45" fmla="*/ 0 h 598"/>
                <a:gd name="T46" fmla="*/ 0 w 1191"/>
                <a:gd name="T47" fmla="*/ 0 h 598"/>
                <a:gd name="T48" fmla="*/ 0 w 1191"/>
                <a:gd name="T49" fmla="*/ 0 h 598"/>
                <a:gd name="T50" fmla="*/ 0 w 1191"/>
                <a:gd name="T51" fmla="*/ 0 h 598"/>
                <a:gd name="T52" fmla="*/ 0 w 1191"/>
                <a:gd name="T53" fmla="*/ 0 h 598"/>
                <a:gd name="T54" fmla="*/ 0 w 1191"/>
                <a:gd name="T55" fmla="*/ 0 h 598"/>
                <a:gd name="T56" fmla="*/ 0 w 1191"/>
                <a:gd name="T57" fmla="*/ 0 h 598"/>
                <a:gd name="T58" fmla="*/ 0 w 1191"/>
                <a:gd name="T59" fmla="*/ 0 h 598"/>
                <a:gd name="T60" fmla="*/ 0 w 1191"/>
                <a:gd name="T61" fmla="*/ 0 h 598"/>
                <a:gd name="T62" fmla="*/ 0 w 1191"/>
                <a:gd name="T63" fmla="*/ 0 h 598"/>
                <a:gd name="T64" fmla="*/ 0 w 1191"/>
                <a:gd name="T65" fmla="*/ 0 h 598"/>
                <a:gd name="T66" fmla="*/ 0 w 1191"/>
                <a:gd name="T67" fmla="*/ 0 h 598"/>
                <a:gd name="T68" fmla="*/ 0 w 1191"/>
                <a:gd name="T69" fmla="*/ 0 h 598"/>
                <a:gd name="T70" fmla="*/ 0 w 1191"/>
                <a:gd name="T71" fmla="*/ 0 h 598"/>
                <a:gd name="T72" fmla="*/ 0 w 1191"/>
                <a:gd name="T73" fmla="*/ 0 h 598"/>
                <a:gd name="T74" fmla="*/ 0 w 1191"/>
                <a:gd name="T75" fmla="*/ 0 h 598"/>
                <a:gd name="T76" fmla="*/ 0 w 1191"/>
                <a:gd name="T77" fmla="*/ 0 h 598"/>
                <a:gd name="T78" fmla="*/ 0 w 1191"/>
                <a:gd name="T79" fmla="*/ 0 h 598"/>
                <a:gd name="T80" fmla="*/ 0 w 1191"/>
                <a:gd name="T81" fmla="*/ 0 h 598"/>
                <a:gd name="T82" fmla="*/ 0 w 1191"/>
                <a:gd name="T83" fmla="*/ 0 h 598"/>
                <a:gd name="T84" fmla="*/ 0 w 1191"/>
                <a:gd name="T85" fmla="*/ 0 h 598"/>
                <a:gd name="T86" fmla="*/ 0 w 1191"/>
                <a:gd name="T87" fmla="*/ 0 h 598"/>
                <a:gd name="T88" fmla="*/ 0 w 1191"/>
                <a:gd name="T89" fmla="*/ 0 h 598"/>
                <a:gd name="T90" fmla="*/ 0 w 1191"/>
                <a:gd name="T91" fmla="*/ 0 h 5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1"/>
                <a:gd name="T139" fmla="*/ 0 h 598"/>
                <a:gd name="T140" fmla="*/ 1191 w 1191"/>
                <a:gd name="T141" fmla="*/ 598 h 5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1" h="598">
                  <a:moveTo>
                    <a:pt x="0" y="115"/>
                  </a:moveTo>
                  <a:lnTo>
                    <a:pt x="49" y="88"/>
                  </a:lnTo>
                  <a:lnTo>
                    <a:pt x="106" y="61"/>
                  </a:lnTo>
                  <a:lnTo>
                    <a:pt x="180" y="35"/>
                  </a:lnTo>
                  <a:lnTo>
                    <a:pt x="268" y="14"/>
                  </a:lnTo>
                  <a:lnTo>
                    <a:pt x="363" y="0"/>
                  </a:lnTo>
                  <a:lnTo>
                    <a:pt x="572" y="27"/>
                  </a:lnTo>
                  <a:lnTo>
                    <a:pt x="667" y="63"/>
                  </a:lnTo>
                  <a:lnTo>
                    <a:pt x="737" y="103"/>
                  </a:lnTo>
                  <a:lnTo>
                    <a:pt x="792" y="143"/>
                  </a:lnTo>
                  <a:lnTo>
                    <a:pt x="832" y="179"/>
                  </a:lnTo>
                  <a:lnTo>
                    <a:pt x="880" y="267"/>
                  </a:lnTo>
                  <a:lnTo>
                    <a:pt x="908" y="255"/>
                  </a:lnTo>
                  <a:lnTo>
                    <a:pt x="1009" y="236"/>
                  </a:lnTo>
                  <a:lnTo>
                    <a:pt x="1134" y="242"/>
                  </a:lnTo>
                  <a:lnTo>
                    <a:pt x="1191" y="251"/>
                  </a:lnTo>
                  <a:lnTo>
                    <a:pt x="1167" y="320"/>
                  </a:lnTo>
                  <a:lnTo>
                    <a:pt x="1077" y="310"/>
                  </a:lnTo>
                  <a:lnTo>
                    <a:pt x="984" y="320"/>
                  </a:lnTo>
                  <a:lnTo>
                    <a:pt x="880" y="358"/>
                  </a:lnTo>
                  <a:lnTo>
                    <a:pt x="832" y="390"/>
                  </a:lnTo>
                  <a:lnTo>
                    <a:pt x="796" y="430"/>
                  </a:lnTo>
                  <a:lnTo>
                    <a:pt x="749" y="508"/>
                  </a:lnTo>
                  <a:lnTo>
                    <a:pt x="724" y="598"/>
                  </a:lnTo>
                  <a:lnTo>
                    <a:pt x="657" y="580"/>
                  </a:lnTo>
                  <a:lnTo>
                    <a:pt x="667" y="525"/>
                  </a:lnTo>
                  <a:lnTo>
                    <a:pt x="682" y="476"/>
                  </a:lnTo>
                  <a:lnTo>
                    <a:pt x="701" y="426"/>
                  </a:lnTo>
                  <a:lnTo>
                    <a:pt x="731" y="381"/>
                  </a:lnTo>
                  <a:lnTo>
                    <a:pt x="750" y="362"/>
                  </a:lnTo>
                  <a:lnTo>
                    <a:pt x="811" y="301"/>
                  </a:lnTo>
                  <a:lnTo>
                    <a:pt x="794" y="269"/>
                  </a:lnTo>
                  <a:lnTo>
                    <a:pt x="771" y="238"/>
                  </a:lnTo>
                  <a:lnTo>
                    <a:pt x="737" y="200"/>
                  </a:lnTo>
                  <a:lnTo>
                    <a:pt x="716" y="179"/>
                  </a:lnTo>
                  <a:lnTo>
                    <a:pt x="691" y="160"/>
                  </a:lnTo>
                  <a:lnTo>
                    <a:pt x="663" y="141"/>
                  </a:lnTo>
                  <a:lnTo>
                    <a:pt x="631" y="126"/>
                  </a:lnTo>
                  <a:lnTo>
                    <a:pt x="555" y="95"/>
                  </a:lnTo>
                  <a:lnTo>
                    <a:pt x="465" y="80"/>
                  </a:lnTo>
                  <a:lnTo>
                    <a:pt x="287" y="86"/>
                  </a:lnTo>
                  <a:lnTo>
                    <a:pt x="152" y="122"/>
                  </a:lnTo>
                  <a:lnTo>
                    <a:pt x="64" y="164"/>
                  </a:lnTo>
                  <a:lnTo>
                    <a:pt x="32" y="183"/>
                  </a:lnTo>
                  <a:lnTo>
                    <a:pt x="0" y="11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0" name="Freeform 109"/>
            <p:cNvSpPr>
              <a:spLocks/>
            </p:cNvSpPr>
            <p:nvPr/>
          </p:nvSpPr>
          <p:spPr bwMode="auto">
            <a:xfrm>
              <a:off x="2421" y="1006"/>
              <a:ext cx="14" cy="105"/>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7"/>
                  </a:moveTo>
                  <a:lnTo>
                    <a:pt x="0" y="447"/>
                  </a:lnTo>
                  <a:lnTo>
                    <a:pt x="97" y="447"/>
                  </a:lnTo>
                  <a:lnTo>
                    <a:pt x="97" y="0"/>
                  </a:lnTo>
                  <a:lnTo>
                    <a:pt x="0" y="7"/>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1" name="Freeform 110"/>
            <p:cNvSpPr>
              <a:spLocks/>
            </p:cNvSpPr>
            <p:nvPr/>
          </p:nvSpPr>
          <p:spPr bwMode="auto">
            <a:xfrm>
              <a:off x="2408" y="1108"/>
              <a:ext cx="45" cy="48"/>
            </a:xfrm>
            <a:custGeom>
              <a:avLst/>
              <a:gdLst>
                <a:gd name="T0" fmla="*/ 0 w 310"/>
                <a:gd name="T1" fmla="*/ 0 h 206"/>
                <a:gd name="T2" fmla="*/ 0 w 310"/>
                <a:gd name="T3" fmla="*/ 0 h 206"/>
                <a:gd name="T4" fmla="*/ 0 w 310"/>
                <a:gd name="T5" fmla="*/ 0 h 206"/>
                <a:gd name="T6" fmla="*/ 0 w 310"/>
                <a:gd name="T7" fmla="*/ 0 h 206"/>
                <a:gd name="T8" fmla="*/ 0 w 310"/>
                <a:gd name="T9" fmla="*/ 0 h 206"/>
                <a:gd name="T10" fmla="*/ 0 w 310"/>
                <a:gd name="T11" fmla="*/ 0 h 206"/>
                <a:gd name="T12" fmla="*/ 0 w 310"/>
                <a:gd name="T13" fmla="*/ 0 h 206"/>
                <a:gd name="T14" fmla="*/ 0 w 310"/>
                <a:gd name="T15" fmla="*/ 0 h 206"/>
                <a:gd name="T16" fmla="*/ 0 w 310"/>
                <a:gd name="T17" fmla="*/ 0 h 206"/>
                <a:gd name="T18" fmla="*/ 0 w 310"/>
                <a:gd name="T19" fmla="*/ 0 h 206"/>
                <a:gd name="T20" fmla="*/ 0 w 310"/>
                <a:gd name="T21" fmla="*/ 0 h 206"/>
                <a:gd name="T22" fmla="*/ 0 w 310"/>
                <a:gd name="T23" fmla="*/ 0 h 2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6"/>
                <a:gd name="T38" fmla="*/ 310 w 310"/>
                <a:gd name="T39" fmla="*/ 206 h 2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6">
                  <a:moveTo>
                    <a:pt x="0" y="206"/>
                  </a:moveTo>
                  <a:lnTo>
                    <a:pt x="0" y="44"/>
                  </a:lnTo>
                  <a:lnTo>
                    <a:pt x="40" y="0"/>
                  </a:lnTo>
                  <a:lnTo>
                    <a:pt x="258" y="0"/>
                  </a:lnTo>
                  <a:lnTo>
                    <a:pt x="310" y="50"/>
                  </a:lnTo>
                  <a:lnTo>
                    <a:pt x="310" y="194"/>
                  </a:lnTo>
                  <a:lnTo>
                    <a:pt x="237" y="194"/>
                  </a:lnTo>
                  <a:lnTo>
                    <a:pt x="237" y="59"/>
                  </a:lnTo>
                  <a:lnTo>
                    <a:pt x="83" y="59"/>
                  </a:lnTo>
                  <a:lnTo>
                    <a:pt x="83" y="200"/>
                  </a:lnTo>
                  <a:lnTo>
                    <a:pt x="0" y="20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2" name="Freeform 111"/>
            <p:cNvSpPr>
              <a:spLocks/>
            </p:cNvSpPr>
            <p:nvPr/>
          </p:nvSpPr>
          <p:spPr bwMode="auto">
            <a:xfrm>
              <a:off x="2387" y="1145"/>
              <a:ext cx="85" cy="93"/>
            </a:xfrm>
            <a:custGeom>
              <a:avLst/>
              <a:gdLst>
                <a:gd name="T0" fmla="*/ 0 w 574"/>
                <a:gd name="T1" fmla="*/ 0 h 396"/>
                <a:gd name="T2" fmla="*/ 0 w 574"/>
                <a:gd name="T3" fmla="*/ 0 h 396"/>
                <a:gd name="T4" fmla="*/ 0 w 574"/>
                <a:gd name="T5" fmla="*/ 0 h 396"/>
                <a:gd name="T6" fmla="*/ 0 w 574"/>
                <a:gd name="T7" fmla="*/ 0 h 396"/>
                <a:gd name="T8" fmla="*/ 0 w 574"/>
                <a:gd name="T9" fmla="*/ 0 h 396"/>
                <a:gd name="T10" fmla="*/ 0 w 574"/>
                <a:gd name="T11" fmla="*/ 0 h 396"/>
                <a:gd name="T12" fmla="*/ 0 w 574"/>
                <a:gd name="T13" fmla="*/ 0 h 396"/>
                <a:gd name="T14" fmla="*/ 0 w 574"/>
                <a:gd name="T15" fmla="*/ 0 h 396"/>
                <a:gd name="T16" fmla="*/ 0 w 574"/>
                <a:gd name="T17" fmla="*/ 0 h 396"/>
                <a:gd name="T18" fmla="*/ 0 w 574"/>
                <a:gd name="T19" fmla="*/ 0 h 396"/>
                <a:gd name="T20" fmla="*/ 0 w 574"/>
                <a:gd name="T21" fmla="*/ 0 h 396"/>
                <a:gd name="T22" fmla="*/ 0 w 574"/>
                <a:gd name="T23" fmla="*/ 0 h 396"/>
                <a:gd name="T24" fmla="*/ 0 w 574"/>
                <a:gd name="T25" fmla="*/ 0 h 396"/>
                <a:gd name="T26" fmla="*/ 0 w 574"/>
                <a:gd name="T27" fmla="*/ 0 h 396"/>
                <a:gd name="T28" fmla="*/ 0 w 574"/>
                <a:gd name="T29" fmla="*/ 0 h 396"/>
                <a:gd name="T30" fmla="*/ 0 w 574"/>
                <a:gd name="T31" fmla="*/ 0 h 396"/>
                <a:gd name="T32" fmla="*/ 0 w 574"/>
                <a:gd name="T33" fmla="*/ 0 h 396"/>
                <a:gd name="T34" fmla="*/ 0 w 574"/>
                <a:gd name="T35" fmla="*/ 0 h 3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6"/>
                <a:gd name="T56" fmla="*/ 574 w 574"/>
                <a:gd name="T57" fmla="*/ 396 h 3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6">
                  <a:moveTo>
                    <a:pt x="0" y="0"/>
                  </a:moveTo>
                  <a:lnTo>
                    <a:pt x="574" y="0"/>
                  </a:lnTo>
                  <a:lnTo>
                    <a:pt x="534" y="225"/>
                  </a:lnTo>
                  <a:lnTo>
                    <a:pt x="451" y="308"/>
                  </a:lnTo>
                  <a:lnTo>
                    <a:pt x="441" y="396"/>
                  </a:lnTo>
                  <a:lnTo>
                    <a:pt x="378" y="396"/>
                  </a:lnTo>
                  <a:lnTo>
                    <a:pt x="378" y="284"/>
                  </a:lnTo>
                  <a:lnTo>
                    <a:pt x="451" y="215"/>
                  </a:lnTo>
                  <a:lnTo>
                    <a:pt x="477" y="78"/>
                  </a:lnTo>
                  <a:lnTo>
                    <a:pt x="114" y="78"/>
                  </a:lnTo>
                  <a:lnTo>
                    <a:pt x="167" y="230"/>
                  </a:lnTo>
                  <a:lnTo>
                    <a:pt x="243" y="287"/>
                  </a:lnTo>
                  <a:lnTo>
                    <a:pt x="249" y="384"/>
                  </a:lnTo>
                  <a:lnTo>
                    <a:pt x="177" y="390"/>
                  </a:lnTo>
                  <a:lnTo>
                    <a:pt x="162" y="308"/>
                  </a:lnTo>
                  <a:lnTo>
                    <a:pt x="57" y="2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3" name="Freeform 112"/>
            <p:cNvSpPr>
              <a:spLocks/>
            </p:cNvSpPr>
            <p:nvPr/>
          </p:nvSpPr>
          <p:spPr bwMode="auto">
            <a:xfrm>
              <a:off x="2381" y="1230"/>
              <a:ext cx="105" cy="299"/>
            </a:xfrm>
            <a:custGeom>
              <a:avLst/>
              <a:gdLst>
                <a:gd name="T0" fmla="*/ 0 w 717"/>
                <a:gd name="T1" fmla="*/ 0 h 1264"/>
                <a:gd name="T2" fmla="*/ 0 w 717"/>
                <a:gd name="T3" fmla="*/ 0 h 1264"/>
                <a:gd name="T4" fmla="*/ 0 w 717"/>
                <a:gd name="T5" fmla="*/ 0 h 1264"/>
                <a:gd name="T6" fmla="*/ 0 w 717"/>
                <a:gd name="T7" fmla="*/ 0 h 1264"/>
                <a:gd name="T8" fmla="*/ 0 w 717"/>
                <a:gd name="T9" fmla="*/ 0 h 1264"/>
                <a:gd name="T10" fmla="*/ 0 w 717"/>
                <a:gd name="T11" fmla="*/ 0 h 1264"/>
                <a:gd name="T12" fmla="*/ 0 w 717"/>
                <a:gd name="T13" fmla="*/ 0 h 1264"/>
                <a:gd name="T14" fmla="*/ 0 w 717"/>
                <a:gd name="T15" fmla="*/ 0 h 1264"/>
                <a:gd name="T16" fmla="*/ 0 w 717"/>
                <a:gd name="T17" fmla="*/ 0 h 1264"/>
                <a:gd name="T18" fmla="*/ 0 w 717"/>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1264"/>
                <a:gd name="T32" fmla="*/ 717 w 717"/>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1264">
                  <a:moveTo>
                    <a:pt x="4" y="0"/>
                  </a:moveTo>
                  <a:lnTo>
                    <a:pt x="717" y="0"/>
                  </a:lnTo>
                  <a:lnTo>
                    <a:pt x="717" y="1264"/>
                  </a:lnTo>
                  <a:lnTo>
                    <a:pt x="633" y="1264"/>
                  </a:lnTo>
                  <a:lnTo>
                    <a:pt x="633" y="68"/>
                  </a:lnTo>
                  <a:lnTo>
                    <a:pt x="101" y="68"/>
                  </a:lnTo>
                  <a:lnTo>
                    <a:pt x="101" y="1264"/>
                  </a:lnTo>
                  <a:lnTo>
                    <a:pt x="0" y="1264"/>
                  </a:lnTo>
                  <a:lnTo>
                    <a:pt x="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4" name="Freeform 113"/>
            <p:cNvSpPr>
              <a:spLocks/>
            </p:cNvSpPr>
            <p:nvPr/>
          </p:nvSpPr>
          <p:spPr bwMode="auto">
            <a:xfrm>
              <a:off x="2239" y="1368"/>
              <a:ext cx="104" cy="161"/>
            </a:xfrm>
            <a:custGeom>
              <a:avLst/>
              <a:gdLst>
                <a:gd name="T0" fmla="*/ 0 w 715"/>
                <a:gd name="T1" fmla="*/ 0 h 679"/>
                <a:gd name="T2" fmla="*/ 0 w 715"/>
                <a:gd name="T3" fmla="*/ 0 h 679"/>
                <a:gd name="T4" fmla="*/ 0 w 715"/>
                <a:gd name="T5" fmla="*/ 0 h 679"/>
                <a:gd name="T6" fmla="*/ 0 w 715"/>
                <a:gd name="T7" fmla="*/ 0 h 679"/>
                <a:gd name="T8" fmla="*/ 0 w 715"/>
                <a:gd name="T9" fmla="*/ 0 h 679"/>
                <a:gd name="T10" fmla="*/ 0 w 715"/>
                <a:gd name="T11" fmla="*/ 0 h 679"/>
                <a:gd name="T12" fmla="*/ 0 w 715"/>
                <a:gd name="T13" fmla="*/ 0 h 679"/>
                <a:gd name="T14" fmla="*/ 0 w 715"/>
                <a:gd name="T15" fmla="*/ 0 h 679"/>
                <a:gd name="T16" fmla="*/ 0 w 715"/>
                <a:gd name="T17" fmla="*/ 0 h 679"/>
                <a:gd name="T18" fmla="*/ 0 w 715"/>
                <a:gd name="T19" fmla="*/ 0 h 6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5"/>
                <a:gd name="T31" fmla="*/ 0 h 679"/>
                <a:gd name="T32" fmla="*/ 715 w 715"/>
                <a:gd name="T33" fmla="*/ 679 h 6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5" h="679">
                  <a:moveTo>
                    <a:pt x="0" y="0"/>
                  </a:moveTo>
                  <a:lnTo>
                    <a:pt x="715" y="0"/>
                  </a:lnTo>
                  <a:lnTo>
                    <a:pt x="715" y="679"/>
                  </a:lnTo>
                  <a:lnTo>
                    <a:pt x="621" y="679"/>
                  </a:lnTo>
                  <a:lnTo>
                    <a:pt x="621" y="84"/>
                  </a:lnTo>
                  <a:lnTo>
                    <a:pt x="104" y="84"/>
                  </a:lnTo>
                  <a:lnTo>
                    <a:pt x="104" y="679"/>
                  </a:lnTo>
                  <a:lnTo>
                    <a:pt x="0" y="67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5" name="Freeform 114"/>
            <p:cNvSpPr>
              <a:spLocks/>
            </p:cNvSpPr>
            <p:nvPr/>
          </p:nvSpPr>
          <p:spPr bwMode="auto">
            <a:xfrm>
              <a:off x="2270" y="1376"/>
              <a:ext cx="15" cy="153"/>
            </a:xfrm>
            <a:custGeom>
              <a:avLst/>
              <a:gdLst>
                <a:gd name="T0" fmla="*/ 0 w 101"/>
                <a:gd name="T1" fmla="*/ 0 h 646"/>
                <a:gd name="T2" fmla="*/ 0 w 101"/>
                <a:gd name="T3" fmla="*/ 0 h 646"/>
                <a:gd name="T4" fmla="*/ 0 w 101"/>
                <a:gd name="T5" fmla="*/ 0 h 646"/>
                <a:gd name="T6" fmla="*/ 0 w 101"/>
                <a:gd name="T7" fmla="*/ 0 h 646"/>
                <a:gd name="T8" fmla="*/ 0 w 101"/>
                <a:gd name="T9" fmla="*/ 0 h 646"/>
                <a:gd name="T10" fmla="*/ 0 w 101"/>
                <a:gd name="T11" fmla="*/ 0 h 646"/>
                <a:gd name="T12" fmla="*/ 0 60000 65536"/>
                <a:gd name="T13" fmla="*/ 0 60000 65536"/>
                <a:gd name="T14" fmla="*/ 0 60000 65536"/>
                <a:gd name="T15" fmla="*/ 0 60000 65536"/>
                <a:gd name="T16" fmla="*/ 0 60000 65536"/>
                <a:gd name="T17" fmla="*/ 0 60000 65536"/>
                <a:gd name="T18" fmla="*/ 0 w 101"/>
                <a:gd name="T19" fmla="*/ 0 h 646"/>
                <a:gd name="T20" fmla="*/ 101 w 101"/>
                <a:gd name="T21" fmla="*/ 646 h 646"/>
              </a:gdLst>
              <a:ahLst/>
              <a:cxnLst>
                <a:cxn ang="T12">
                  <a:pos x="T0" y="T1"/>
                </a:cxn>
                <a:cxn ang="T13">
                  <a:pos x="T2" y="T3"/>
                </a:cxn>
                <a:cxn ang="T14">
                  <a:pos x="T4" y="T5"/>
                </a:cxn>
                <a:cxn ang="T15">
                  <a:pos x="T6" y="T7"/>
                </a:cxn>
                <a:cxn ang="T16">
                  <a:pos x="T8" y="T9"/>
                </a:cxn>
                <a:cxn ang="T17">
                  <a:pos x="T10" y="T11"/>
                </a:cxn>
              </a:cxnLst>
              <a:rect l="T18" t="T19" r="T20" b="T21"/>
              <a:pathLst>
                <a:path w="101" h="646">
                  <a:moveTo>
                    <a:pt x="0" y="0"/>
                  </a:moveTo>
                  <a:lnTo>
                    <a:pt x="0" y="646"/>
                  </a:lnTo>
                  <a:lnTo>
                    <a:pt x="101" y="646"/>
                  </a:lnTo>
                  <a:lnTo>
                    <a:pt x="101" y="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6" name="Freeform 115"/>
            <p:cNvSpPr>
              <a:spLocks/>
            </p:cNvSpPr>
            <p:nvPr/>
          </p:nvSpPr>
          <p:spPr bwMode="auto">
            <a:xfrm>
              <a:off x="2300" y="1377"/>
              <a:ext cx="16" cy="152"/>
            </a:xfrm>
            <a:custGeom>
              <a:avLst/>
              <a:gdLst>
                <a:gd name="T0" fmla="*/ 0 w 110"/>
                <a:gd name="T1" fmla="*/ 0 h 641"/>
                <a:gd name="T2" fmla="*/ 0 w 110"/>
                <a:gd name="T3" fmla="*/ 0 h 641"/>
                <a:gd name="T4" fmla="*/ 0 w 110"/>
                <a:gd name="T5" fmla="*/ 0 h 641"/>
                <a:gd name="T6" fmla="*/ 0 w 110"/>
                <a:gd name="T7" fmla="*/ 0 h 641"/>
                <a:gd name="T8" fmla="*/ 0 w 110"/>
                <a:gd name="T9" fmla="*/ 0 h 641"/>
                <a:gd name="T10" fmla="*/ 0 w 110"/>
                <a:gd name="T11" fmla="*/ 0 h 641"/>
                <a:gd name="T12" fmla="*/ 0 60000 65536"/>
                <a:gd name="T13" fmla="*/ 0 60000 65536"/>
                <a:gd name="T14" fmla="*/ 0 60000 65536"/>
                <a:gd name="T15" fmla="*/ 0 60000 65536"/>
                <a:gd name="T16" fmla="*/ 0 60000 65536"/>
                <a:gd name="T17" fmla="*/ 0 60000 65536"/>
                <a:gd name="T18" fmla="*/ 0 w 110"/>
                <a:gd name="T19" fmla="*/ 0 h 641"/>
                <a:gd name="T20" fmla="*/ 110 w 110"/>
                <a:gd name="T21" fmla="*/ 641 h 641"/>
              </a:gdLst>
              <a:ahLst/>
              <a:cxnLst>
                <a:cxn ang="T12">
                  <a:pos x="T0" y="T1"/>
                </a:cxn>
                <a:cxn ang="T13">
                  <a:pos x="T2" y="T3"/>
                </a:cxn>
                <a:cxn ang="T14">
                  <a:pos x="T4" y="T5"/>
                </a:cxn>
                <a:cxn ang="T15">
                  <a:pos x="T6" y="T7"/>
                </a:cxn>
                <a:cxn ang="T16">
                  <a:pos x="T8" y="T9"/>
                </a:cxn>
                <a:cxn ang="T17">
                  <a:pos x="T10" y="T11"/>
                </a:cxn>
              </a:cxnLst>
              <a:rect l="T18" t="T19" r="T20" b="T21"/>
              <a:pathLst>
                <a:path w="110" h="641">
                  <a:moveTo>
                    <a:pt x="0" y="0"/>
                  </a:moveTo>
                  <a:lnTo>
                    <a:pt x="0" y="641"/>
                  </a:lnTo>
                  <a:lnTo>
                    <a:pt x="110" y="641"/>
                  </a:lnTo>
                  <a:lnTo>
                    <a:pt x="110" y="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7" name="Freeform 116"/>
            <p:cNvSpPr>
              <a:spLocks/>
            </p:cNvSpPr>
            <p:nvPr/>
          </p:nvSpPr>
          <p:spPr bwMode="auto">
            <a:xfrm>
              <a:off x="2246" y="1412"/>
              <a:ext cx="93" cy="26"/>
            </a:xfrm>
            <a:custGeom>
              <a:avLst/>
              <a:gdLst>
                <a:gd name="T0" fmla="*/ 0 w 633"/>
                <a:gd name="T1" fmla="*/ 0 h 108"/>
                <a:gd name="T2" fmla="*/ 0 w 633"/>
                <a:gd name="T3" fmla="*/ 0 h 108"/>
                <a:gd name="T4" fmla="*/ 0 w 633"/>
                <a:gd name="T5" fmla="*/ 0 h 108"/>
                <a:gd name="T6" fmla="*/ 0 w 633"/>
                <a:gd name="T7" fmla="*/ 0 h 108"/>
                <a:gd name="T8" fmla="*/ 0 w 633"/>
                <a:gd name="T9" fmla="*/ 0 h 108"/>
                <a:gd name="T10" fmla="*/ 0 w 633"/>
                <a:gd name="T11" fmla="*/ 0 h 108"/>
                <a:gd name="T12" fmla="*/ 0 60000 65536"/>
                <a:gd name="T13" fmla="*/ 0 60000 65536"/>
                <a:gd name="T14" fmla="*/ 0 60000 65536"/>
                <a:gd name="T15" fmla="*/ 0 60000 65536"/>
                <a:gd name="T16" fmla="*/ 0 60000 65536"/>
                <a:gd name="T17" fmla="*/ 0 60000 65536"/>
                <a:gd name="T18" fmla="*/ 0 w 633"/>
                <a:gd name="T19" fmla="*/ 0 h 108"/>
                <a:gd name="T20" fmla="*/ 633 w 633"/>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633" h="108">
                  <a:moveTo>
                    <a:pt x="0" y="0"/>
                  </a:moveTo>
                  <a:lnTo>
                    <a:pt x="633" y="0"/>
                  </a:lnTo>
                  <a:lnTo>
                    <a:pt x="633" y="108"/>
                  </a:lnTo>
                  <a:lnTo>
                    <a:pt x="12" y="10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8" name="Freeform 117"/>
            <p:cNvSpPr>
              <a:spLocks/>
            </p:cNvSpPr>
            <p:nvPr/>
          </p:nvSpPr>
          <p:spPr bwMode="auto">
            <a:xfrm>
              <a:off x="2246" y="1461"/>
              <a:ext cx="91" cy="23"/>
            </a:xfrm>
            <a:custGeom>
              <a:avLst/>
              <a:gdLst>
                <a:gd name="T0" fmla="*/ 0 w 622"/>
                <a:gd name="T1" fmla="*/ 0 h 99"/>
                <a:gd name="T2" fmla="*/ 0 w 622"/>
                <a:gd name="T3" fmla="*/ 0 h 99"/>
                <a:gd name="T4" fmla="*/ 0 w 622"/>
                <a:gd name="T5" fmla="*/ 0 h 99"/>
                <a:gd name="T6" fmla="*/ 0 w 622"/>
                <a:gd name="T7" fmla="*/ 0 h 99"/>
                <a:gd name="T8" fmla="*/ 0 w 622"/>
                <a:gd name="T9" fmla="*/ 0 h 99"/>
                <a:gd name="T10" fmla="*/ 0 w 622"/>
                <a:gd name="T11" fmla="*/ 0 h 99"/>
                <a:gd name="T12" fmla="*/ 0 60000 65536"/>
                <a:gd name="T13" fmla="*/ 0 60000 65536"/>
                <a:gd name="T14" fmla="*/ 0 60000 65536"/>
                <a:gd name="T15" fmla="*/ 0 60000 65536"/>
                <a:gd name="T16" fmla="*/ 0 60000 65536"/>
                <a:gd name="T17" fmla="*/ 0 60000 65536"/>
                <a:gd name="T18" fmla="*/ 0 w 622"/>
                <a:gd name="T19" fmla="*/ 0 h 99"/>
                <a:gd name="T20" fmla="*/ 622 w 622"/>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622" h="99">
                  <a:moveTo>
                    <a:pt x="0" y="0"/>
                  </a:moveTo>
                  <a:lnTo>
                    <a:pt x="622" y="0"/>
                  </a:lnTo>
                  <a:lnTo>
                    <a:pt x="622" y="99"/>
                  </a:lnTo>
                  <a:lnTo>
                    <a:pt x="0" y="9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29" name="Freeform 118"/>
            <p:cNvSpPr>
              <a:spLocks/>
            </p:cNvSpPr>
            <p:nvPr/>
          </p:nvSpPr>
          <p:spPr bwMode="auto">
            <a:xfrm>
              <a:off x="2244" y="1507"/>
              <a:ext cx="96" cy="22"/>
            </a:xfrm>
            <a:custGeom>
              <a:avLst/>
              <a:gdLst>
                <a:gd name="T0" fmla="*/ 0 w 658"/>
                <a:gd name="T1" fmla="*/ 0 h 93"/>
                <a:gd name="T2" fmla="*/ 0 w 658"/>
                <a:gd name="T3" fmla="*/ 0 h 93"/>
                <a:gd name="T4" fmla="*/ 0 w 658"/>
                <a:gd name="T5" fmla="*/ 0 h 93"/>
                <a:gd name="T6" fmla="*/ 0 w 658"/>
                <a:gd name="T7" fmla="*/ 0 h 93"/>
                <a:gd name="T8" fmla="*/ 0 w 658"/>
                <a:gd name="T9" fmla="*/ 0 h 93"/>
                <a:gd name="T10" fmla="*/ 0 w 658"/>
                <a:gd name="T11" fmla="*/ 0 h 93"/>
                <a:gd name="T12" fmla="*/ 0 60000 65536"/>
                <a:gd name="T13" fmla="*/ 0 60000 65536"/>
                <a:gd name="T14" fmla="*/ 0 60000 65536"/>
                <a:gd name="T15" fmla="*/ 0 60000 65536"/>
                <a:gd name="T16" fmla="*/ 0 60000 65536"/>
                <a:gd name="T17" fmla="*/ 0 60000 65536"/>
                <a:gd name="T18" fmla="*/ 0 w 658"/>
                <a:gd name="T19" fmla="*/ 0 h 93"/>
                <a:gd name="T20" fmla="*/ 658 w 658"/>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8" h="93">
                  <a:moveTo>
                    <a:pt x="17" y="0"/>
                  </a:moveTo>
                  <a:lnTo>
                    <a:pt x="658" y="0"/>
                  </a:lnTo>
                  <a:lnTo>
                    <a:pt x="658" y="93"/>
                  </a:lnTo>
                  <a:lnTo>
                    <a:pt x="0" y="93"/>
                  </a:lnTo>
                  <a:lnTo>
                    <a:pt x="17"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0" name="Freeform 119"/>
            <p:cNvSpPr>
              <a:spLocks/>
            </p:cNvSpPr>
            <p:nvPr/>
          </p:nvSpPr>
          <p:spPr bwMode="auto">
            <a:xfrm>
              <a:off x="2309" y="1158"/>
              <a:ext cx="63" cy="371"/>
            </a:xfrm>
            <a:custGeom>
              <a:avLst/>
              <a:gdLst>
                <a:gd name="T0" fmla="*/ 0 w 427"/>
                <a:gd name="T1" fmla="*/ 0 h 1567"/>
                <a:gd name="T2" fmla="*/ 0 w 427"/>
                <a:gd name="T3" fmla="*/ 0 h 1567"/>
                <a:gd name="T4" fmla="*/ 0 w 427"/>
                <a:gd name="T5" fmla="*/ 0 h 1567"/>
                <a:gd name="T6" fmla="*/ 0 w 427"/>
                <a:gd name="T7" fmla="*/ 0 h 1567"/>
                <a:gd name="T8" fmla="*/ 0 w 427"/>
                <a:gd name="T9" fmla="*/ 0 h 1567"/>
                <a:gd name="T10" fmla="*/ 0 w 427"/>
                <a:gd name="T11" fmla="*/ 0 h 1567"/>
                <a:gd name="T12" fmla="*/ 0 w 427"/>
                <a:gd name="T13" fmla="*/ 0 h 1567"/>
                <a:gd name="T14" fmla="*/ 0 w 427"/>
                <a:gd name="T15" fmla="*/ 0 h 1567"/>
                <a:gd name="T16" fmla="*/ 0 w 427"/>
                <a:gd name="T17" fmla="*/ 0 h 1567"/>
                <a:gd name="T18" fmla="*/ 0 w 427"/>
                <a:gd name="T19" fmla="*/ 0 h 1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7"/>
                <a:gd name="T31" fmla="*/ 0 h 1567"/>
                <a:gd name="T32" fmla="*/ 427 w 427"/>
                <a:gd name="T33" fmla="*/ 1567 h 1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7" h="1567">
                  <a:moveTo>
                    <a:pt x="0" y="831"/>
                  </a:moveTo>
                  <a:lnTo>
                    <a:pt x="0" y="0"/>
                  </a:lnTo>
                  <a:lnTo>
                    <a:pt x="427" y="0"/>
                  </a:lnTo>
                  <a:lnTo>
                    <a:pt x="427" y="1567"/>
                  </a:lnTo>
                  <a:lnTo>
                    <a:pt x="323" y="1567"/>
                  </a:lnTo>
                  <a:lnTo>
                    <a:pt x="323" y="84"/>
                  </a:lnTo>
                  <a:lnTo>
                    <a:pt x="78" y="84"/>
                  </a:lnTo>
                  <a:lnTo>
                    <a:pt x="78" y="831"/>
                  </a:lnTo>
                  <a:lnTo>
                    <a:pt x="0" y="8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1" name="Freeform 120"/>
            <p:cNvSpPr>
              <a:spLocks/>
            </p:cNvSpPr>
            <p:nvPr/>
          </p:nvSpPr>
          <p:spPr bwMode="auto">
            <a:xfrm>
              <a:off x="2398" y="1172"/>
              <a:ext cx="64" cy="11"/>
            </a:xfrm>
            <a:custGeom>
              <a:avLst/>
              <a:gdLst>
                <a:gd name="T0" fmla="*/ 0 w 443"/>
                <a:gd name="T1" fmla="*/ 0 h 46"/>
                <a:gd name="T2" fmla="*/ 0 w 443"/>
                <a:gd name="T3" fmla="*/ 0 h 46"/>
                <a:gd name="T4" fmla="*/ 0 w 443"/>
                <a:gd name="T5" fmla="*/ 0 h 46"/>
                <a:gd name="T6" fmla="*/ 0 w 443"/>
                <a:gd name="T7" fmla="*/ 0 h 46"/>
                <a:gd name="T8" fmla="*/ 0 w 443"/>
                <a:gd name="T9" fmla="*/ 0 h 46"/>
                <a:gd name="T10" fmla="*/ 0 w 443"/>
                <a:gd name="T11" fmla="*/ 0 h 46"/>
                <a:gd name="T12" fmla="*/ 0 60000 65536"/>
                <a:gd name="T13" fmla="*/ 0 60000 65536"/>
                <a:gd name="T14" fmla="*/ 0 60000 65536"/>
                <a:gd name="T15" fmla="*/ 0 60000 65536"/>
                <a:gd name="T16" fmla="*/ 0 60000 65536"/>
                <a:gd name="T17" fmla="*/ 0 60000 65536"/>
                <a:gd name="T18" fmla="*/ 0 w 443"/>
                <a:gd name="T19" fmla="*/ 0 h 46"/>
                <a:gd name="T20" fmla="*/ 443 w 443"/>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43" h="46">
                  <a:moveTo>
                    <a:pt x="0" y="0"/>
                  </a:moveTo>
                  <a:lnTo>
                    <a:pt x="443" y="0"/>
                  </a:lnTo>
                  <a:lnTo>
                    <a:pt x="443" y="46"/>
                  </a:lnTo>
                  <a:lnTo>
                    <a:pt x="27" y="4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2" name="Freeform 121"/>
            <p:cNvSpPr>
              <a:spLocks/>
            </p:cNvSpPr>
            <p:nvPr/>
          </p:nvSpPr>
          <p:spPr bwMode="auto">
            <a:xfrm>
              <a:off x="2406" y="1196"/>
              <a:ext cx="52" cy="12"/>
            </a:xfrm>
            <a:custGeom>
              <a:avLst/>
              <a:gdLst>
                <a:gd name="T0" fmla="*/ 0 w 356"/>
                <a:gd name="T1" fmla="*/ 0 h 52"/>
                <a:gd name="T2" fmla="*/ 0 w 356"/>
                <a:gd name="T3" fmla="*/ 0 h 52"/>
                <a:gd name="T4" fmla="*/ 0 w 356"/>
                <a:gd name="T5" fmla="*/ 0 h 52"/>
                <a:gd name="T6" fmla="*/ 0 w 356"/>
                <a:gd name="T7" fmla="*/ 0 h 52"/>
                <a:gd name="T8" fmla="*/ 0 w 356"/>
                <a:gd name="T9" fmla="*/ 0 h 52"/>
                <a:gd name="T10" fmla="*/ 0 w 356"/>
                <a:gd name="T11" fmla="*/ 0 h 52"/>
                <a:gd name="T12" fmla="*/ 0 60000 65536"/>
                <a:gd name="T13" fmla="*/ 0 60000 65536"/>
                <a:gd name="T14" fmla="*/ 0 60000 65536"/>
                <a:gd name="T15" fmla="*/ 0 60000 65536"/>
                <a:gd name="T16" fmla="*/ 0 60000 65536"/>
                <a:gd name="T17" fmla="*/ 0 60000 65536"/>
                <a:gd name="T18" fmla="*/ 0 w 356"/>
                <a:gd name="T19" fmla="*/ 0 h 52"/>
                <a:gd name="T20" fmla="*/ 356 w 35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6" h="52">
                  <a:moveTo>
                    <a:pt x="0" y="0"/>
                  </a:moveTo>
                  <a:lnTo>
                    <a:pt x="356" y="0"/>
                  </a:lnTo>
                  <a:lnTo>
                    <a:pt x="299" y="52"/>
                  </a:lnTo>
                  <a:lnTo>
                    <a:pt x="44" y="5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3" name="Freeform 122"/>
            <p:cNvSpPr>
              <a:spLocks/>
            </p:cNvSpPr>
            <p:nvPr/>
          </p:nvSpPr>
          <p:spPr bwMode="auto">
            <a:xfrm>
              <a:off x="2409" y="1262"/>
              <a:ext cx="13" cy="31"/>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4" name="Freeform 123"/>
            <p:cNvSpPr>
              <a:spLocks/>
            </p:cNvSpPr>
            <p:nvPr/>
          </p:nvSpPr>
          <p:spPr bwMode="auto">
            <a:xfrm>
              <a:off x="2428" y="1262"/>
              <a:ext cx="13" cy="31"/>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5" name="Freeform 124"/>
            <p:cNvSpPr>
              <a:spLocks/>
            </p:cNvSpPr>
            <p:nvPr/>
          </p:nvSpPr>
          <p:spPr bwMode="auto">
            <a:xfrm>
              <a:off x="2448" y="1262"/>
              <a:ext cx="12"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6" name="Freeform 125"/>
            <p:cNvSpPr>
              <a:spLocks/>
            </p:cNvSpPr>
            <p:nvPr/>
          </p:nvSpPr>
          <p:spPr bwMode="auto">
            <a:xfrm>
              <a:off x="2408" y="1308"/>
              <a:ext cx="13" cy="31"/>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7" name="Freeform 126"/>
            <p:cNvSpPr>
              <a:spLocks/>
            </p:cNvSpPr>
            <p:nvPr/>
          </p:nvSpPr>
          <p:spPr bwMode="auto">
            <a:xfrm>
              <a:off x="2427" y="1308"/>
              <a:ext cx="14" cy="31"/>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8" name="Freeform 127"/>
            <p:cNvSpPr>
              <a:spLocks/>
            </p:cNvSpPr>
            <p:nvPr/>
          </p:nvSpPr>
          <p:spPr bwMode="auto">
            <a:xfrm>
              <a:off x="2447" y="1308"/>
              <a:ext cx="13"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39" name="Freeform 128"/>
            <p:cNvSpPr>
              <a:spLocks/>
            </p:cNvSpPr>
            <p:nvPr/>
          </p:nvSpPr>
          <p:spPr bwMode="auto">
            <a:xfrm>
              <a:off x="2409" y="1355"/>
              <a:ext cx="13" cy="31"/>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0" name="Freeform 129"/>
            <p:cNvSpPr>
              <a:spLocks/>
            </p:cNvSpPr>
            <p:nvPr/>
          </p:nvSpPr>
          <p:spPr bwMode="auto">
            <a:xfrm>
              <a:off x="2428" y="1355"/>
              <a:ext cx="13" cy="31"/>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1" name="Freeform 130"/>
            <p:cNvSpPr>
              <a:spLocks/>
            </p:cNvSpPr>
            <p:nvPr/>
          </p:nvSpPr>
          <p:spPr bwMode="auto">
            <a:xfrm>
              <a:off x="2448" y="1355"/>
              <a:ext cx="12" cy="31"/>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2" name="Freeform 131"/>
            <p:cNvSpPr>
              <a:spLocks/>
            </p:cNvSpPr>
            <p:nvPr/>
          </p:nvSpPr>
          <p:spPr bwMode="auto">
            <a:xfrm>
              <a:off x="2409" y="1400"/>
              <a:ext cx="13" cy="30"/>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3" name="Freeform 132"/>
            <p:cNvSpPr>
              <a:spLocks/>
            </p:cNvSpPr>
            <p:nvPr/>
          </p:nvSpPr>
          <p:spPr bwMode="auto">
            <a:xfrm>
              <a:off x="2428" y="1400"/>
              <a:ext cx="13" cy="30"/>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4" name="Freeform 133"/>
            <p:cNvSpPr>
              <a:spLocks/>
            </p:cNvSpPr>
            <p:nvPr/>
          </p:nvSpPr>
          <p:spPr bwMode="auto">
            <a:xfrm>
              <a:off x="2448" y="1400"/>
              <a:ext cx="12" cy="30"/>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5" name="Freeform 134"/>
            <p:cNvSpPr>
              <a:spLocks/>
            </p:cNvSpPr>
            <p:nvPr/>
          </p:nvSpPr>
          <p:spPr bwMode="auto">
            <a:xfrm>
              <a:off x="2409" y="1450"/>
              <a:ext cx="13" cy="31"/>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6" name="Freeform 135"/>
            <p:cNvSpPr>
              <a:spLocks/>
            </p:cNvSpPr>
            <p:nvPr/>
          </p:nvSpPr>
          <p:spPr bwMode="auto">
            <a:xfrm>
              <a:off x="2428" y="1450"/>
              <a:ext cx="13" cy="31"/>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7" name="Freeform 136"/>
            <p:cNvSpPr>
              <a:spLocks/>
            </p:cNvSpPr>
            <p:nvPr/>
          </p:nvSpPr>
          <p:spPr bwMode="auto">
            <a:xfrm>
              <a:off x="2448" y="1450"/>
              <a:ext cx="12" cy="31"/>
            </a:xfrm>
            <a:custGeom>
              <a:avLst/>
              <a:gdLst>
                <a:gd name="T0" fmla="*/ 0 w 87"/>
                <a:gd name="T1" fmla="*/ 0 h 130"/>
                <a:gd name="T2" fmla="*/ 0 w 87"/>
                <a:gd name="T3" fmla="*/ 0 h 130"/>
                <a:gd name="T4" fmla="*/ 0 w 87"/>
                <a:gd name="T5" fmla="*/ 0 h 130"/>
                <a:gd name="T6" fmla="*/ 0 w 87"/>
                <a:gd name="T7" fmla="*/ 0 h 130"/>
                <a:gd name="T8" fmla="*/ 0 w 87"/>
                <a:gd name="T9" fmla="*/ 0 h 130"/>
                <a:gd name="T10" fmla="*/ 0 w 87"/>
                <a:gd name="T11" fmla="*/ 0 h 130"/>
                <a:gd name="T12" fmla="*/ 0 60000 65536"/>
                <a:gd name="T13" fmla="*/ 0 60000 65536"/>
                <a:gd name="T14" fmla="*/ 0 60000 65536"/>
                <a:gd name="T15" fmla="*/ 0 60000 65536"/>
                <a:gd name="T16" fmla="*/ 0 60000 65536"/>
                <a:gd name="T17" fmla="*/ 0 60000 65536"/>
                <a:gd name="T18" fmla="*/ 0 w 87"/>
                <a:gd name="T19" fmla="*/ 0 h 130"/>
                <a:gd name="T20" fmla="*/ 87 w 87"/>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7" h="130">
                  <a:moveTo>
                    <a:pt x="0" y="130"/>
                  </a:moveTo>
                  <a:lnTo>
                    <a:pt x="87" y="130"/>
                  </a:lnTo>
                  <a:lnTo>
                    <a:pt x="87"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8" name="Freeform 137"/>
            <p:cNvSpPr>
              <a:spLocks/>
            </p:cNvSpPr>
            <p:nvPr/>
          </p:nvSpPr>
          <p:spPr bwMode="auto">
            <a:xfrm>
              <a:off x="2409" y="1498"/>
              <a:ext cx="13" cy="31"/>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49" name="Freeform 138"/>
            <p:cNvSpPr>
              <a:spLocks/>
            </p:cNvSpPr>
            <p:nvPr/>
          </p:nvSpPr>
          <p:spPr bwMode="auto">
            <a:xfrm>
              <a:off x="2428" y="1498"/>
              <a:ext cx="13" cy="31"/>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0" name="Freeform 139"/>
            <p:cNvSpPr>
              <a:spLocks/>
            </p:cNvSpPr>
            <p:nvPr/>
          </p:nvSpPr>
          <p:spPr bwMode="auto">
            <a:xfrm>
              <a:off x="2448" y="1498"/>
              <a:ext cx="12" cy="31"/>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1" name="Freeform 140"/>
            <p:cNvSpPr>
              <a:spLocks/>
            </p:cNvSpPr>
            <p:nvPr/>
          </p:nvSpPr>
          <p:spPr bwMode="auto">
            <a:xfrm>
              <a:off x="2181" y="1074"/>
              <a:ext cx="104" cy="455"/>
            </a:xfrm>
            <a:custGeom>
              <a:avLst/>
              <a:gdLst>
                <a:gd name="T0" fmla="*/ 0 w 706"/>
                <a:gd name="T1" fmla="*/ 0 h 1922"/>
                <a:gd name="T2" fmla="*/ 0 w 706"/>
                <a:gd name="T3" fmla="*/ 0 h 1922"/>
                <a:gd name="T4" fmla="*/ 0 w 706"/>
                <a:gd name="T5" fmla="*/ 0 h 1922"/>
                <a:gd name="T6" fmla="*/ 0 w 706"/>
                <a:gd name="T7" fmla="*/ 0 h 1922"/>
                <a:gd name="T8" fmla="*/ 0 w 706"/>
                <a:gd name="T9" fmla="*/ 0 h 1922"/>
                <a:gd name="T10" fmla="*/ 0 w 706"/>
                <a:gd name="T11" fmla="*/ 0 h 1922"/>
                <a:gd name="T12" fmla="*/ 0 w 706"/>
                <a:gd name="T13" fmla="*/ 0 h 1922"/>
                <a:gd name="T14" fmla="*/ 0 w 706"/>
                <a:gd name="T15" fmla="*/ 0 h 1922"/>
                <a:gd name="T16" fmla="*/ 0 w 706"/>
                <a:gd name="T17" fmla="*/ 0 h 1922"/>
                <a:gd name="T18" fmla="*/ 0 w 706"/>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1922"/>
                <a:gd name="T32" fmla="*/ 706 w 706"/>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1922">
                  <a:moveTo>
                    <a:pt x="706" y="1192"/>
                  </a:moveTo>
                  <a:lnTo>
                    <a:pt x="706" y="0"/>
                  </a:lnTo>
                  <a:lnTo>
                    <a:pt x="0" y="0"/>
                  </a:lnTo>
                  <a:lnTo>
                    <a:pt x="0" y="1922"/>
                  </a:lnTo>
                  <a:lnTo>
                    <a:pt x="111" y="1922"/>
                  </a:lnTo>
                  <a:lnTo>
                    <a:pt x="111" y="89"/>
                  </a:lnTo>
                  <a:lnTo>
                    <a:pt x="614" y="89"/>
                  </a:lnTo>
                  <a:lnTo>
                    <a:pt x="614" y="1186"/>
                  </a:lnTo>
                  <a:lnTo>
                    <a:pt x="706" y="119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2" name="Freeform 141"/>
            <p:cNvSpPr>
              <a:spLocks/>
            </p:cNvSpPr>
            <p:nvPr/>
          </p:nvSpPr>
          <p:spPr bwMode="auto">
            <a:xfrm>
              <a:off x="2241" y="1083"/>
              <a:ext cx="17" cy="272"/>
            </a:xfrm>
            <a:custGeom>
              <a:avLst/>
              <a:gdLst>
                <a:gd name="T0" fmla="*/ 0 w 112"/>
                <a:gd name="T1" fmla="*/ 0 h 1148"/>
                <a:gd name="T2" fmla="*/ 0 w 112"/>
                <a:gd name="T3" fmla="*/ 0 h 1148"/>
                <a:gd name="T4" fmla="*/ 0 w 112"/>
                <a:gd name="T5" fmla="*/ 0 h 1148"/>
                <a:gd name="T6" fmla="*/ 0 w 112"/>
                <a:gd name="T7" fmla="*/ 0 h 1148"/>
                <a:gd name="T8" fmla="*/ 0 w 112"/>
                <a:gd name="T9" fmla="*/ 0 h 1148"/>
                <a:gd name="T10" fmla="*/ 0 w 112"/>
                <a:gd name="T11" fmla="*/ 0 h 1148"/>
                <a:gd name="T12" fmla="*/ 0 60000 65536"/>
                <a:gd name="T13" fmla="*/ 0 60000 65536"/>
                <a:gd name="T14" fmla="*/ 0 60000 65536"/>
                <a:gd name="T15" fmla="*/ 0 60000 65536"/>
                <a:gd name="T16" fmla="*/ 0 60000 65536"/>
                <a:gd name="T17" fmla="*/ 0 60000 65536"/>
                <a:gd name="T18" fmla="*/ 0 w 112"/>
                <a:gd name="T19" fmla="*/ 0 h 1148"/>
                <a:gd name="T20" fmla="*/ 112 w 112"/>
                <a:gd name="T21" fmla="*/ 1148 h 1148"/>
              </a:gdLst>
              <a:ahLst/>
              <a:cxnLst>
                <a:cxn ang="T12">
                  <a:pos x="T0" y="T1"/>
                </a:cxn>
                <a:cxn ang="T13">
                  <a:pos x="T2" y="T3"/>
                </a:cxn>
                <a:cxn ang="T14">
                  <a:pos x="T4" y="T5"/>
                </a:cxn>
                <a:cxn ang="T15">
                  <a:pos x="T6" y="T7"/>
                </a:cxn>
                <a:cxn ang="T16">
                  <a:pos x="T8" y="T9"/>
                </a:cxn>
                <a:cxn ang="T17">
                  <a:pos x="T10" y="T11"/>
                </a:cxn>
              </a:cxnLst>
              <a:rect l="T18" t="T19" r="T20" b="T21"/>
              <a:pathLst>
                <a:path w="112" h="1148">
                  <a:moveTo>
                    <a:pt x="0" y="0"/>
                  </a:moveTo>
                  <a:lnTo>
                    <a:pt x="0" y="1148"/>
                  </a:lnTo>
                  <a:lnTo>
                    <a:pt x="112" y="1148"/>
                  </a:lnTo>
                  <a:lnTo>
                    <a:pt x="112" y="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3" name="Freeform 142"/>
            <p:cNvSpPr>
              <a:spLocks/>
            </p:cNvSpPr>
            <p:nvPr/>
          </p:nvSpPr>
          <p:spPr bwMode="auto">
            <a:xfrm>
              <a:off x="1953" y="1156"/>
              <a:ext cx="171" cy="373"/>
            </a:xfrm>
            <a:custGeom>
              <a:avLst/>
              <a:gdLst>
                <a:gd name="T0" fmla="*/ 0 w 1167"/>
                <a:gd name="T1" fmla="*/ 0 h 1576"/>
                <a:gd name="T2" fmla="*/ 0 w 1167"/>
                <a:gd name="T3" fmla="*/ 0 h 1576"/>
                <a:gd name="T4" fmla="*/ 0 w 1167"/>
                <a:gd name="T5" fmla="*/ 0 h 1576"/>
                <a:gd name="T6" fmla="*/ 0 w 1167"/>
                <a:gd name="T7" fmla="*/ 0 h 1576"/>
                <a:gd name="T8" fmla="*/ 0 w 1167"/>
                <a:gd name="T9" fmla="*/ 0 h 1576"/>
                <a:gd name="T10" fmla="*/ 0 w 1167"/>
                <a:gd name="T11" fmla="*/ 0 h 1576"/>
                <a:gd name="T12" fmla="*/ 0 w 1167"/>
                <a:gd name="T13" fmla="*/ 0 h 1576"/>
                <a:gd name="T14" fmla="*/ 0 w 1167"/>
                <a:gd name="T15" fmla="*/ 0 h 1576"/>
                <a:gd name="T16" fmla="*/ 0 w 1167"/>
                <a:gd name="T17" fmla="*/ 0 h 1576"/>
                <a:gd name="T18" fmla="*/ 0 w 1167"/>
                <a:gd name="T19" fmla="*/ 0 h 15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6"/>
                <a:gd name="T32" fmla="*/ 1167 w 1167"/>
                <a:gd name="T33" fmla="*/ 1576 h 15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6">
                  <a:moveTo>
                    <a:pt x="0" y="0"/>
                  </a:moveTo>
                  <a:lnTo>
                    <a:pt x="1167" y="4"/>
                  </a:lnTo>
                  <a:lnTo>
                    <a:pt x="1167" y="521"/>
                  </a:lnTo>
                  <a:lnTo>
                    <a:pt x="1066" y="517"/>
                  </a:lnTo>
                  <a:lnTo>
                    <a:pt x="1066" y="76"/>
                  </a:lnTo>
                  <a:lnTo>
                    <a:pt x="121" y="76"/>
                  </a:lnTo>
                  <a:lnTo>
                    <a:pt x="121" y="1576"/>
                  </a:lnTo>
                  <a:lnTo>
                    <a:pt x="3" y="15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4" name="Freeform 143"/>
            <p:cNvSpPr>
              <a:spLocks/>
            </p:cNvSpPr>
            <p:nvPr/>
          </p:nvSpPr>
          <p:spPr bwMode="auto">
            <a:xfrm>
              <a:off x="1961" y="1194"/>
              <a:ext cx="152" cy="19"/>
            </a:xfrm>
            <a:custGeom>
              <a:avLst/>
              <a:gdLst>
                <a:gd name="T0" fmla="*/ 0 w 1038"/>
                <a:gd name="T1" fmla="*/ 0 h 77"/>
                <a:gd name="T2" fmla="*/ 0 w 1038"/>
                <a:gd name="T3" fmla="*/ 0 h 77"/>
                <a:gd name="T4" fmla="*/ 0 w 1038"/>
                <a:gd name="T5" fmla="*/ 0 h 77"/>
                <a:gd name="T6" fmla="*/ 0 w 1038"/>
                <a:gd name="T7" fmla="*/ 0 h 77"/>
                <a:gd name="T8" fmla="*/ 0 w 1038"/>
                <a:gd name="T9" fmla="*/ 0 h 77"/>
                <a:gd name="T10" fmla="*/ 0 w 1038"/>
                <a:gd name="T11" fmla="*/ 0 h 77"/>
                <a:gd name="T12" fmla="*/ 0 60000 65536"/>
                <a:gd name="T13" fmla="*/ 0 60000 65536"/>
                <a:gd name="T14" fmla="*/ 0 60000 65536"/>
                <a:gd name="T15" fmla="*/ 0 60000 65536"/>
                <a:gd name="T16" fmla="*/ 0 60000 65536"/>
                <a:gd name="T17" fmla="*/ 0 60000 65536"/>
                <a:gd name="T18" fmla="*/ 0 w 1038"/>
                <a:gd name="T19" fmla="*/ 0 h 77"/>
                <a:gd name="T20" fmla="*/ 1038 w 1038"/>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1038" h="77">
                  <a:moveTo>
                    <a:pt x="0" y="0"/>
                  </a:moveTo>
                  <a:lnTo>
                    <a:pt x="1038" y="0"/>
                  </a:lnTo>
                  <a:lnTo>
                    <a:pt x="1038" y="77"/>
                  </a:lnTo>
                  <a:lnTo>
                    <a:pt x="0" y="77"/>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5" name="Freeform 144"/>
            <p:cNvSpPr>
              <a:spLocks/>
            </p:cNvSpPr>
            <p:nvPr/>
          </p:nvSpPr>
          <p:spPr bwMode="auto">
            <a:xfrm>
              <a:off x="1962" y="1228"/>
              <a:ext cx="152" cy="18"/>
            </a:xfrm>
            <a:custGeom>
              <a:avLst/>
              <a:gdLst>
                <a:gd name="T0" fmla="*/ 0 w 1040"/>
                <a:gd name="T1" fmla="*/ 0 h 76"/>
                <a:gd name="T2" fmla="*/ 0 w 1040"/>
                <a:gd name="T3" fmla="*/ 0 h 76"/>
                <a:gd name="T4" fmla="*/ 0 w 1040"/>
                <a:gd name="T5" fmla="*/ 0 h 76"/>
                <a:gd name="T6" fmla="*/ 0 w 1040"/>
                <a:gd name="T7" fmla="*/ 0 h 76"/>
                <a:gd name="T8" fmla="*/ 0 w 1040"/>
                <a:gd name="T9" fmla="*/ 0 h 76"/>
                <a:gd name="T10" fmla="*/ 0 w 1040"/>
                <a:gd name="T11" fmla="*/ 0 h 76"/>
                <a:gd name="T12" fmla="*/ 0 60000 65536"/>
                <a:gd name="T13" fmla="*/ 0 60000 65536"/>
                <a:gd name="T14" fmla="*/ 0 60000 65536"/>
                <a:gd name="T15" fmla="*/ 0 60000 65536"/>
                <a:gd name="T16" fmla="*/ 0 60000 65536"/>
                <a:gd name="T17" fmla="*/ 0 60000 65536"/>
                <a:gd name="T18" fmla="*/ 0 w 1040"/>
                <a:gd name="T19" fmla="*/ 0 h 76"/>
                <a:gd name="T20" fmla="*/ 1040 w 1040"/>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1040" h="76">
                  <a:moveTo>
                    <a:pt x="0" y="0"/>
                  </a:moveTo>
                  <a:lnTo>
                    <a:pt x="1040" y="0"/>
                  </a:lnTo>
                  <a:lnTo>
                    <a:pt x="1040" y="76"/>
                  </a:lnTo>
                  <a:lnTo>
                    <a:pt x="0" y="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6" name="Freeform 145"/>
            <p:cNvSpPr>
              <a:spLocks/>
            </p:cNvSpPr>
            <p:nvPr/>
          </p:nvSpPr>
          <p:spPr bwMode="auto">
            <a:xfrm>
              <a:off x="1963" y="1261"/>
              <a:ext cx="151" cy="19"/>
            </a:xfrm>
            <a:custGeom>
              <a:avLst/>
              <a:gdLst>
                <a:gd name="T0" fmla="*/ 0 w 1036"/>
                <a:gd name="T1" fmla="*/ 0 h 78"/>
                <a:gd name="T2" fmla="*/ 0 w 1036"/>
                <a:gd name="T3" fmla="*/ 0 h 78"/>
                <a:gd name="T4" fmla="*/ 0 w 1036"/>
                <a:gd name="T5" fmla="*/ 0 h 78"/>
                <a:gd name="T6" fmla="*/ 0 w 1036"/>
                <a:gd name="T7" fmla="*/ 0 h 78"/>
                <a:gd name="T8" fmla="*/ 0 w 1036"/>
                <a:gd name="T9" fmla="*/ 0 h 78"/>
                <a:gd name="T10" fmla="*/ 0 w 1036"/>
                <a:gd name="T11" fmla="*/ 0 h 78"/>
                <a:gd name="T12" fmla="*/ 0 60000 65536"/>
                <a:gd name="T13" fmla="*/ 0 60000 65536"/>
                <a:gd name="T14" fmla="*/ 0 60000 65536"/>
                <a:gd name="T15" fmla="*/ 0 60000 65536"/>
                <a:gd name="T16" fmla="*/ 0 60000 65536"/>
                <a:gd name="T17" fmla="*/ 0 60000 65536"/>
                <a:gd name="T18" fmla="*/ 0 w 1036"/>
                <a:gd name="T19" fmla="*/ 0 h 78"/>
                <a:gd name="T20" fmla="*/ 1036 w 1036"/>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6" h="78">
                  <a:moveTo>
                    <a:pt x="0" y="0"/>
                  </a:moveTo>
                  <a:lnTo>
                    <a:pt x="1036" y="0"/>
                  </a:lnTo>
                  <a:lnTo>
                    <a:pt x="1036" y="78"/>
                  </a:lnTo>
                  <a:lnTo>
                    <a:pt x="0" y="7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7" name="Freeform 146"/>
            <p:cNvSpPr>
              <a:spLocks/>
            </p:cNvSpPr>
            <p:nvPr/>
          </p:nvSpPr>
          <p:spPr bwMode="auto">
            <a:xfrm>
              <a:off x="2141" y="1282"/>
              <a:ext cx="31" cy="247"/>
            </a:xfrm>
            <a:custGeom>
              <a:avLst/>
              <a:gdLst>
                <a:gd name="T0" fmla="*/ 0 w 211"/>
                <a:gd name="T1" fmla="*/ 0 h 1044"/>
                <a:gd name="T2" fmla="*/ 0 w 211"/>
                <a:gd name="T3" fmla="*/ 0 h 1044"/>
                <a:gd name="T4" fmla="*/ 0 w 211"/>
                <a:gd name="T5" fmla="*/ 0 h 1044"/>
                <a:gd name="T6" fmla="*/ 0 w 211"/>
                <a:gd name="T7" fmla="*/ 0 h 1044"/>
                <a:gd name="T8" fmla="*/ 0 w 211"/>
                <a:gd name="T9" fmla="*/ 0 h 1044"/>
                <a:gd name="T10" fmla="*/ 0 w 211"/>
                <a:gd name="T11" fmla="*/ 0 h 1044"/>
                <a:gd name="T12" fmla="*/ 0 60000 65536"/>
                <a:gd name="T13" fmla="*/ 0 60000 65536"/>
                <a:gd name="T14" fmla="*/ 0 60000 65536"/>
                <a:gd name="T15" fmla="*/ 0 60000 65536"/>
                <a:gd name="T16" fmla="*/ 0 60000 65536"/>
                <a:gd name="T17" fmla="*/ 0 60000 65536"/>
                <a:gd name="T18" fmla="*/ 0 w 211"/>
                <a:gd name="T19" fmla="*/ 0 h 1044"/>
                <a:gd name="T20" fmla="*/ 211 w 211"/>
                <a:gd name="T21" fmla="*/ 1044 h 1044"/>
              </a:gdLst>
              <a:ahLst/>
              <a:cxnLst>
                <a:cxn ang="T12">
                  <a:pos x="T0" y="T1"/>
                </a:cxn>
                <a:cxn ang="T13">
                  <a:pos x="T2" y="T3"/>
                </a:cxn>
                <a:cxn ang="T14">
                  <a:pos x="T4" y="T5"/>
                </a:cxn>
                <a:cxn ang="T15">
                  <a:pos x="T6" y="T7"/>
                </a:cxn>
                <a:cxn ang="T16">
                  <a:pos x="T8" y="T9"/>
                </a:cxn>
                <a:cxn ang="T17">
                  <a:pos x="T10" y="T11"/>
                </a:cxn>
              </a:cxnLst>
              <a:rect l="T18" t="T19" r="T20" b="T21"/>
              <a:pathLst>
                <a:path w="211" h="1044">
                  <a:moveTo>
                    <a:pt x="0" y="1044"/>
                  </a:moveTo>
                  <a:lnTo>
                    <a:pt x="211" y="1044"/>
                  </a:lnTo>
                  <a:lnTo>
                    <a:pt x="211" y="0"/>
                  </a:lnTo>
                  <a:lnTo>
                    <a:pt x="0" y="0"/>
                  </a:lnTo>
                  <a:lnTo>
                    <a:pt x="0" y="10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8" name="Freeform 147"/>
            <p:cNvSpPr>
              <a:spLocks/>
            </p:cNvSpPr>
            <p:nvPr/>
          </p:nvSpPr>
          <p:spPr bwMode="auto">
            <a:xfrm>
              <a:off x="2115" y="1300"/>
              <a:ext cx="13" cy="29"/>
            </a:xfrm>
            <a:custGeom>
              <a:avLst/>
              <a:gdLst>
                <a:gd name="T0" fmla="*/ 0 w 83"/>
                <a:gd name="T1" fmla="*/ 0 h 124"/>
                <a:gd name="T2" fmla="*/ 0 w 83"/>
                <a:gd name="T3" fmla="*/ 0 h 124"/>
                <a:gd name="T4" fmla="*/ 0 w 83"/>
                <a:gd name="T5" fmla="*/ 0 h 124"/>
                <a:gd name="T6" fmla="*/ 0 w 83"/>
                <a:gd name="T7" fmla="*/ 0 h 124"/>
                <a:gd name="T8" fmla="*/ 0 w 83"/>
                <a:gd name="T9" fmla="*/ 0 h 124"/>
                <a:gd name="T10" fmla="*/ 0 w 83"/>
                <a:gd name="T11" fmla="*/ 0 h 124"/>
                <a:gd name="T12" fmla="*/ 0 60000 65536"/>
                <a:gd name="T13" fmla="*/ 0 60000 65536"/>
                <a:gd name="T14" fmla="*/ 0 60000 65536"/>
                <a:gd name="T15" fmla="*/ 0 60000 65536"/>
                <a:gd name="T16" fmla="*/ 0 60000 65536"/>
                <a:gd name="T17" fmla="*/ 0 60000 65536"/>
                <a:gd name="T18" fmla="*/ 0 w 83"/>
                <a:gd name="T19" fmla="*/ 0 h 124"/>
                <a:gd name="T20" fmla="*/ 83 w 8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3" h="124">
                  <a:moveTo>
                    <a:pt x="0" y="124"/>
                  </a:moveTo>
                  <a:lnTo>
                    <a:pt x="83" y="124"/>
                  </a:lnTo>
                  <a:lnTo>
                    <a:pt x="83" y="0"/>
                  </a:lnTo>
                  <a:lnTo>
                    <a:pt x="0" y="0"/>
                  </a:lnTo>
                  <a:lnTo>
                    <a:pt x="0" y="12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59" name="Freeform 148"/>
            <p:cNvSpPr>
              <a:spLocks/>
            </p:cNvSpPr>
            <p:nvPr/>
          </p:nvSpPr>
          <p:spPr bwMode="auto">
            <a:xfrm>
              <a:off x="2115" y="1349"/>
              <a:ext cx="13" cy="30"/>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0" name="Freeform 149"/>
            <p:cNvSpPr>
              <a:spLocks/>
            </p:cNvSpPr>
            <p:nvPr/>
          </p:nvSpPr>
          <p:spPr bwMode="auto">
            <a:xfrm>
              <a:off x="2115" y="1500"/>
              <a:ext cx="13" cy="29"/>
            </a:xfrm>
            <a:custGeom>
              <a:avLst/>
              <a:gdLst>
                <a:gd name="T0" fmla="*/ 0 w 83"/>
                <a:gd name="T1" fmla="*/ 0 h 123"/>
                <a:gd name="T2" fmla="*/ 0 w 83"/>
                <a:gd name="T3" fmla="*/ 0 h 123"/>
                <a:gd name="T4" fmla="*/ 0 w 83"/>
                <a:gd name="T5" fmla="*/ 0 h 123"/>
                <a:gd name="T6" fmla="*/ 0 w 83"/>
                <a:gd name="T7" fmla="*/ 0 h 123"/>
                <a:gd name="T8" fmla="*/ 0 w 83"/>
                <a:gd name="T9" fmla="*/ 0 h 123"/>
                <a:gd name="T10" fmla="*/ 0 w 83"/>
                <a:gd name="T11" fmla="*/ 0 h 123"/>
                <a:gd name="T12" fmla="*/ 0 60000 65536"/>
                <a:gd name="T13" fmla="*/ 0 60000 65536"/>
                <a:gd name="T14" fmla="*/ 0 60000 65536"/>
                <a:gd name="T15" fmla="*/ 0 60000 65536"/>
                <a:gd name="T16" fmla="*/ 0 60000 65536"/>
                <a:gd name="T17" fmla="*/ 0 60000 65536"/>
                <a:gd name="T18" fmla="*/ 0 w 83"/>
                <a:gd name="T19" fmla="*/ 0 h 123"/>
                <a:gd name="T20" fmla="*/ 83 w 83"/>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3" h="123">
                  <a:moveTo>
                    <a:pt x="0" y="123"/>
                  </a:moveTo>
                  <a:lnTo>
                    <a:pt x="83" y="123"/>
                  </a:lnTo>
                  <a:lnTo>
                    <a:pt x="83"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1" name="Freeform 150"/>
            <p:cNvSpPr>
              <a:spLocks/>
            </p:cNvSpPr>
            <p:nvPr/>
          </p:nvSpPr>
          <p:spPr bwMode="auto">
            <a:xfrm>
              <a:off x="2090" y="1500"/>
              <a:ext cx="12" cy="29"/>
            </a:xfrm>
            <a:custGeom>
              <a:avLst/>
              <a:gdLst>
                <a:gd name="T0" fmla="*/ 0 w 85"/>
                <a:gd name="T1" fmla="*/ 0 h 123"/>
                <a:gd name="T2" fmla="*/ 0 w 85"/>
                <a:gd name="T3" fmla="*/ 0 h 123"/>
                <a:gd name="T4" fmla="*/ 0 w 85"/>
                <a:gd name="T5" fmla="*/ 0 h 123"/>
                <a:gd name="T6" fmla="*/ 0 w 85"/>
                <a:gd name="T7" fmla="*/ 0 h 123"/>
                <a:gd name="T8" fmla="*/ 0 w 85"/>
                <a:gd name="T9" fmla="*/ 0 h 123"/>
                <a:gd name="T10" fmla="*/ 0 w 85"/>
                <a:gd name="T11" fmla="*/ 0 h 123"/>
                <a:gd name="T12" fmla="*/ 0 60000 65536"/>
                <a:gd name="T13" fmla="*/ 0 60000 65536"/>
                <a:gd name="T14" fmla="*/ 0 60000 65536"/>
                <a:gd name="T15" fmla="*/ 0 60000 65536"/>
                <a:gd name="T16" fmla="*/ 0 60000 65536"/>
                <a:gd name="T17" fmla="*/ 0 60000 65536"/>
                <a:gd name="T18" fmla="*/ 0 w 85"/>
                <a:gd name="T19" fmla="*/ 0 h 123"/>
                <a:gd name="T20" fmla="*/ 85 w 85"/>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5" h="123">
                  <a:moveTo>
                    <a:pt x="0" y="123"/>
                  </a:moveTo>
                  <a:lnTo>
                    <a:pt x="85" y="123"/>
                  </a:lnTo>
                  <a:lnTo>
                    <a:pt x="85"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2" name="Freeform 151"/>
            <p:cNvSpPr>
              <a:spLocks/>
            </p:cNvSpPr>
            <p:nvPr/>
          </p:nvSpPr>
          <p:spPr bwMode="auto">
            <a:xfrm>
              <a:off x="2064" y="1500"/>
              <a:ext cx="12" cy="29"/>
            </a:xfrm>
            <a:custGeom>
              <a:avLst/>
              <a:gdLst>
                <a:gd name="T0" fmla="*/ 0 w 82"/>
                <a:gd name="T1" fmla="*/ 0 h 123"/>
                <a:gd name="T2" fmla="*/ 0 w 82"/>
                <a:gd name="T3" fmla="*/ 0 h 123"/>
                <a:gd name="T4" fmla="*/ 0 w 82"/>
                <a:gd name="T5" fmla="*/ 0 h 123"/>
                <a:gd name="T6" fmla="*/ 0 w 82"/>
                <a:gd name="T7" fmla="*/ 0 h 123"/>
                <a:gd name="T8" fmla="*/ 0 w 82"/>
                <a:gd name="T9" fmla="*/ 0 h 123"/>
                <a:gd name="T10" fmla="*/ 0 w 82"/>
                <a:gd name="T11" fmla="*/ 0 h 123"/>
                <a:gd name="T12" fmla="*/ 0 60000 65536"/>
                <a:gd name="T13" fmla="*/ 0 60000 65536"/>
                <a:gd name="T14" fmla="*/ 0 60000 65536"/>
                <a:gd name="T15" fmla="*/ 0 60000 65536"/>
                <a:gd name="T16" fmla="*/ 0 60000 65536"/>
                <a:gd name="T17" fmla="*/ 0 60000 65536"/>
                <a:gd name="T18" fmla="*/ 0 w 82"/>
                <a:gd name="T19" fmla="*/ 0 h 123"/>
                <a:gd name="T20" fmla="*/ 82 w 82"/>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2" h="123">
                  <a:moveTo>
                    <a:pt x="0" y="123"/>
                  </a:moveTo>
                  <a:lnTo>
                    <a:pt x="82" y="123"/>
                  </a:lnTo>
                  <a:lnTo>
                    <a:pt x="82"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3" name="Freeform 152"/>
            <p:cNvSpPr>
              <a:spLocks/>
            </p:cNvSpPr>
            <p:nvPr/>
          </p:nvSpPr>
          <p:spPr bwMode="auto">
            <a:xfrm>
              <a:off x="2036" y="1500"/>
              <a:ext cx="12" cy="29"/>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4" name="Freeform 153"/>
            <p:cNvSpPr>
              <a:spLocks/>
            </p:cNvSpPr>
            <p:nvPr/>
          </p:nvSpPr>
          <p:spPr bwMode="auto">
            <a:xfrm>
              <a:off x="2010" y="1500"/>
              <a:ext cx="12" cy="29"/>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5" name="Freeform 154"/>
            <p:cNvSpPr>
              <a:spLocks/>
            </p:cNvSpPr>
            <p:nvPr/>
          </p:nvSpPr>
          <p:spPr bwMode="auto">
            <a:xfrm>
              <a:off x="1982" y="1500"/>
              <a:ext cx="12" cy="29"/>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6" name="Freeform 155"/>
            <p:cNvSpPr>
              <a:spLocks/>
            </p:cNvSpPr>
            <p:nvPr/>
          </p:nvSpPr>
          <p:spPr bwMode="auto">
            <a:xfrm>
              <a:off x="2115" y="1452"/>
              <a:ext cx="13" cy="30"/>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7" name="Freeform 156"/>
            <p:cNvSpPr>
              <a:spLocks/>
            </p:cNvSpPr>
            <p:nvPr/>
          </p:nvSpPr>
          <p:spPr bwMode="auto">
            <a:xfrm>
              <a:off x="2090" y="1452"/>
              <a:ext cx="12" cy="30"/>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8" name="Freeform 157"/>
            <p:cNvSpPr>
              <a:spLocks/>
            </p:cNvSpPr>
            <p:nvPr/>
          </p:nvSpPr>
          <p:spPr bwMode="auto">
            <a:xfrm>
              <a:off x="2064" y="1452"/>
              <a:ext cx="12" cy="30"/>
            </a:xfrm>
            <a:custGeom>
              <a:avLst/>
              <a:gdLst>
                <a:gd name="T0" fmla="*/ 0 w 82"/>
                <a:gd name="T1" fmla="*/ 0 h 126"/>
                <a:gd name="T2" fmla="*/ 0 w 82"/>
                <a:gd name="T3" fmla="*/ 0 h 126"/>
                <a:gd name="T4" fmla="*/ 0 w 82"/>
                <a:gd name="T5" fmla="*/ 0 h 126"/>
                <a:gd name="T6" fmla="*/ 0 w 82"/>
                <a:gd name="T7" fmla="*/ 0 h 126"/>
                <a:gd name="T8" fmla="*/ 0 w 82"/>
                <a:gd name="T9" fmla="*/ 0 h 126"/>
                <a:gd name="T10" fmla="*/ 0 w 82"/>
                <a:gd name="T11" fmla="*/ 0 h 126"/>
                <a:gd name="T12" fmla="*/ 0 60000 65536"/>
                <a:gd name="T13" fmla="*/ 0 60000 65536"/>
                <a:gd name="T14" fmla="*/ 0 60000 65536"/>
                <a:gd name="T15" fmla="*/ 0 60000 65536"/>
                <a:gd name="T16" fmla="*/ 0 60000 65536"/>
                <a:gd name="T17" fmla="*/ 0 60000 65536"/>
                <a:gd name="T18" fmla="*/ 0 w 82"/>
                <a:gd name="T19" fmla="*/ 0 h 126"/>
                <a:gd name="T20" fmla="*/ 82 w 82"/>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2" h="126">
                  <a:moveTo>
                    <a:pt x="0" y="126"/>
                  </a:moveTo>
                  <a:lnTo>
                    <a:pt x="82" y="126"/>
                  </a:lnTo>
                  <a:lnTo>
                    <a:pt x="82"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69" name="Freeform 158"/>
            <p:cNvSpPr>
              <a:spLocks/>
            </p:cNvSpPr>
            <p:nvPr/>
          </p:nvSpPr>
          <p:spPr bwMode="auto">
            <a:xfrm>
              <a:off x="2036" y="1452"/>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0" name="Freeform 159"/>
            <p:cNvSpPr>
              <a:spLocks/>
            </p:cNvSpPr>
            <p:nvPr/>
          </p:nvSpPr>
          <p:spPr bwMode="auto">
            <a:xfrm>
              <a:off x="2010" y="1452"/>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1" name="Freeform 160"/>
            <p:cNvSpPr>
              <a:spLocks/>
            </p:cNvSpPr>
            <p:nvPr/>
          </p:nvSpPr>
          <p:spPr bwMode="auto">
            <a:xfrm>
              <a:off x="1982" y="1452"/>
              <a:ext cx="12" cy="30"/>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2" name="Freeform 161"/>
            <p:cNvSpPr>
              <a:spLocks/>
            </p:cNvSpPr>
            <p:nvPr/>
          </p:nvSpPr>
          <p:spPr bwMode="auto">
            <a:xfrm>
              <a:off x="2115" y="1403"/>
              <a:ext cx="13" cy="29"/>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3" name="Freeform 162"/>
            <p:cNvSpPr>
              <a:spLocks/>
            </p:cNvSpPr>
            <p:nvPr/>
          </p:nvSpPr>
          <p:spPr bwMode="auto">
            <a:xfrm>
              <a:off x="2090" y="1403"/>
              <a:ext cx="12" cy="29"/>
            </a:xfrm>
            <a:custGeom>
              <a:avLst/>
              <a:gdLst>
                <a:gd name="T0" fmla="*/ 0 w 85"/>
                <a:gd name="T1" fmla="*/ 0 h 125"/>
                <a:gd name="T2" fmla="*/ 0 w 85"/>
                <a:gd name="T3" fmla="*/ 0 h 125"/>
                <a:gd name="T4" fmla="*/ 0 w 85"/>
                <a:gd name="T5" fmla="*/ 0 h 125"/>
                <a:gd name="T6" fmla="*/ 0 w 85"/>
                <a:gd name="T7" fmla="*/ 0 h 125"/>
                <a:gd name="T8" fmla="*/ 0 w 85"/>
                <a:gd name="T9" fmla="*/ 0 h 125"/>
                <a:gd name="T10" fmla="*/ 0 w 85"/>
                <a:gd name="T11" fmla="*/ 0 h 125"/>
                <a:gd name="T12" fmla="*/ 0 60000 65536"/>
                <a:gd name="T13" fmla="*/ 0 60000 65536"/>
                <a:gd name="T14" fmla="*/ 0 60000 65536"/>
                <a:gd name="T15" fmla="*/ 0 60000 65536"/>
                <a:gd name="T16" fmla="*/ 0 60000 65536"/>
                <a:gd name="T17" fmla="*/ 0 60000 65536"/>
                <a:gd name="T18" fmla="*/ 0 w 85"/>
                <a:gd name="T19" fmla="*/ 0 h 125"/>
                <a:gd name="T20" fmla="*/ 85 w 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5" h="125">
                  <a:moveTo>
                    <a:pt x="0" y="125"/>
                  </a:moveTo>
                  <a:lnTo>
                    <a:pt x="85" y="125"/>
                  </a:lnTo>
                  <a:lnTo>
                    <a:pt x="85"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4" name="Freeform 163"/>
            <p:cNvSpPr>
              <a:spLocks/>
            </p:cNvSpPr>
            <p:nvPr/>
          </p:nvSpPr>
          <p:spPr bwMode="auto">
            <a:xfrm>
              <a:off x="2064" y="1403"/>
              <a:ext cx="12" cy="29"/>
            </a:xfrm>
            <a:custGeom>
              <a:avLst/>
              <a:gdLst>
                <a:gd name="T0" fmla="*/ 0 w 82"/>
                <a:gd name="T1" fmla="*/ 0 h 125"/>
                <a:gd name="T2" fmla="*/ 0 w 82"/>
                <a:gd name="T3" fmla="*/ 0 h 125"/>
                <a:gd name="T4" fmla="*/ 0 w 82"/>
                <a:gd name="T5" fmla="*/ 0 h 125"/>
                <a:gd name="T6" fmla="*/ 0 w 82"/>
                <a:gd name="T7" fmla="*/ 0 h 125"/>
                <a:gd name="T8" fmla="*/ 0 w 82"/>
                <a:gd name="T9" fmla="*/ 0 h 125"/>
                <a:gd name="T10" fmla="*/ 0 w 82"/>
                <a:gd name="T11" fmla="*/ 0 h 125"/>
                <a:gd name="T12" fmla="*/ 0 60000 65536"/>
                <a:gd name="T13" fmla="*/ 0 60000 65536"/>
                <a:gd name="T14" fmla="*/ 0 60000 65536"/>
                <a:gd name="T15" fmla="*/ 0 60000 65536"/>
                <a:gd name="T16" fmla="*/ 0 60000 65536"/>
                <a:gd name="T17" fmla="*/ 0 60000 65536"/>
                <a:gd name="T18" fmla="*/ 0 w 82"/>
                <a:gd name="T19" fmla="*/ 0 h 125"/>
                <a:gd name="T20" fmla="*/ 82 w 82"/>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2" h="125">
                  <a:moveTo>
                    <a:pt x="0" y="125"/>
                  </a:moveTo>
                  <a:lnTo>
                    <a:pt x="82" y="125"/>
                  </a:lnTo>
                  <a:lnTo>
                    <a:pt x="82"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5" name="Freeform 164"/>
            <p:cNvSpPr>
              <a:spLocks/>
            </p:cNvSpPr>
            <p:nvPr/>
          </p:nvSpPr>
          <p:spPr bwMode="auto">
            <a:xfrm>
              <a:off x="2036" y="1403"/>
              <a:ext cx="12" cy="29"/>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6" name="Freeform 165"/>
            <p:cNvSpPr>
              <a:spLocks/>
            </p:cNvSpPr>
            <p:nvPr/>
          </p:nvSpPr>
          <p:spPr bwMode="auto">
            <a:xfrm>
              <a:off x="2010" y="1403"/>
              <a:ext cx="12" cy="29"/>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7" name="Freeform 166"/>
            <p:cNvSpPr>
              <a:spLocks/>
            </p:cNvSpPr>
            <p:nvPr/>
          </p:nvSpPr>
          <p:spPr bwMode="auto">
            <a:xfrm>
              <a:off x="1982" y="1403"/>
              <a:ext cx="12" cy="29"/>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8" name="Freeform 167"/>
            <p:cNvSpPr>
              <a:spLocks/>
            </p:cNvSpPr>
            <p:nvPr/>
          </p:nvSpPr>
          <p:spPr bwMode="auto">
            <a:xfrm>
              <a:off x="1966" y="1297"/>
              <a:ext cx="113" cy="21"/>
            </a:xfrm>
            <a:custGeom>
              <a:avLst/>
              <a:gdLst>
                <a:gd name="T0" fmla="*/ 0 w 768"/>
                <a:gd name="T1" fmla="*/ 0 h 89"/>
                <a:gd name="T2" fmla="*/ 0 w 768"/>
                <a:gd name="T3" fmla="*/ 0 h 89"/>
                <a:gd name="T4" fmla="*/ 0 w 768"/>
                <a:gd name="T5" fmla="*/ 0 h 89"/>
                <a:gd name="T6" fmla="*/ 0 w 768"/>
                <a:gd name="T7" fmla="*/ 0 h 89"/>
                <a:gd name="T8" fmla="*/ 0 w 768"/>
                <a:gd name="T9" fmla="*/ 0 h 89"/>
                <a:gd name="T10" fmla="*/ 0 w 768"/>
                <a:gd name="T11" fmla="*/ 0 h 89"/>
                <a:gd name="T12" fmla="*/ 0 60000 65536"/>
                <a:gd name="T13" fmla="*/ 0 60000 65536"/>
                <a:gd name="T14" fmla="*/ 0 60000 65536"/>
                <a:gd name="T15" fmla="*/ 0 60000 65536"/>
                <a:gd name="T16" fmla="*/ 0 60000 65536"/>
                <a:gd name="T17" fmla="*/ 0 60000 65536"/>
                <a:gd name="T18" fmla="*/ 0 w 768"/>
                <a:gd name="T19" fmla="*/ 0 h 89"/>
                <a:gd name="T20" fmla="*/ 768 w 768"/>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68" h="89">
                  <a:moveTo>
                    <a:pt x="0" y="89"/>
                  </a:moveTo>
                  <a:lnTo>
                    <a:pt x="768" y="89"/>
                  </a:lnTo>
                  <a:lnTo>
                    <a:pt x="768" y="0"/>
                  </a:lnTo>
                  <a:lnTo>
                    <a:pt x="0" y="0"/>
                  </a:lnTo>
                  <a:lnTo>
                    <a:pt x="0" y="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79" name="Freeform 168"/>
            <p:cNvSpPr>
              <a:spLocks/>
            </p:cNvSpPr>
            <p:nvPr/>
          </p:nvSpPr>
          <p:spPr bwMode="auto">
            <a:xfrm>
              <a:off x="1964" y="1334"/>
              <a:ext cx="115" cy="20"/>
            </a:xfrm>
            <a:custGeom>
              <a:avLst/>
              <a:gdLst>
                <a:gd name="T0" fmla="*/ 0 w 783"/>
                <a:gd name="T1" fmla="*/ 0 h 82"/>
                <a:gd name="T2" fmla="*/ 0 w 783"/>
                <a:gd name="T3" fmla="*/ 0 h 82"/>
                <a:gd name="T4" fmla="*/ 0 w 783"/>
                <a:gd name="T5" fmla="*/ 0 h 82"/>
                <a:gd name="T6" fmla="*/ 0 w 783"/>
                <a:gd name="T7" fmla="*/ 0 h 82"/>
                <a:gd name="T8" fmla="*/ 0 w 783"/>
                <a:gd name="T9" fmla="*/ 0 h 82"/>
                <a:gd name="T10" fmla="*/ 0 w 783"/>
                <a:gd name="T11" fmla="*/ 0 h 82"/>
                <a:gd name="T12" fmla="*/ 0 60000 65536"/>
                <a:gd name="T13" fmla="*/ 0 60000 65536"/>
                <a:gd name="T14" fmla="*/ 0 60000 65536"/>
                <a:gd name="T15" fmla="*/ 0 60000 65536"/>
                <a:gd name="T16" fmla="*/ 0 60000 65536"/>
                <a:gd name="T17" fmla="*/ 0 60000 65536"/>
                <a:gd name="T18" fmla="*/ 0 w 783"/>
                <a:gd name="T19" fmla="*/ 0 h 82"/>
                <a:gd name="T20" fmla="*/ 783 w 783"/>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783" h="82">
                  <a:moveTo>
                    <a:pt x="0" y="82"/>
                  </a:moveTo>
                  <a:lnTo>
                    <a:pt x="783" y="82"/>
                  </a:lnTo>
                  <a:lnTo>
                    <a:pt x="783" y="0"/>
                  </a:lnTo>
                  <a:lnTo>
                    <a:pt x="0" y="0"/>
                  </a:lnTo>
                  <a:lnTo>
                    <a:pt x="0" y="8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0" name="Freeform 169"/>
            <p:cNvSpPr>
              <a:spLocks/>
            </p:cNvSpPr>
            <p:nvPr/>
          </p:nvSpPr>
          <p:spPr bwMode="auto">
            <a:xfrm>
              <a:off x="2090" y="1300"/>
              <a:ext cx="12" cy="29"/>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1" name="Freeform 170"/>
            <p:cNvSpPr>
              <a:spLocks/>
            </p:cNvSpPr>
            <p:nvPr/>
          </p:nvSpPr>
          <p:spPr bwMode="auto">
            <a:xfrm>
              <a:off x="2090" y="1347"/>
              <a:ext cx="12" cy="30"/>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2" name="Freeform 171"/>
            <p:cNvSpPr>
              <a:spLocks/>
            </p:cNvSpPr>
            <p:nvPr/>
          </p:nvSpPr>
          <p:spPr bwMode="auto">
            <a:xfrm>
              <a:off x="2315" y="1190"/>
              <a:ext cx="51" cy="17"/>
            </a:xfrm>
            <a:custGeom>
              <a:avLst/>
              <a:gdLst>
                <a:gd name="T0" fmla="*/ 0 w 348"/>
                <a:gd name="T1" fmla="*/ 0 h 72"/>
                <a:gd name="T2" fmla="*/ 0 w 348"/>
                <a:gd name="T3" fmla="*/ 0 h 72"/>
                <a:gd name="T4" fmla="*/ 0 w 348"/>
                <a:gd name="T5" fmla="*/ 0 h 72"/>
                <a:gd name="T6" fmla="*/ 0 w 348"/>
                <a:gd name="T7" fmla="*/ 0 h 72"/>
                <a:gd name="T8" fmla="*/ 0 w 348"/>
                <a:gd name="T9" fmla="*/ 0 h 72"/>
                <a:gd name="T10" fmla="*/ 0 w 348"/>
                <a:gd name="T11" fmla="*/ 0 h 72"/>
                <a:gd name="T12" fmla="*/ 0 60000 65536"/>
                <a:gd name="T13" fmla="*/ 0 60000 65536"/>
                <a:gd name="T14" fmla="*/ 0 60000 65536"/>
                <a:gd name="T15" fmla="*/ 0 60000 65536"/>
                <a:gd name="T16" fmla="*/ 0 60000 65536"/>
                <a:gd name="T17" fmla="*/ 0 60000 65536"/>
                <a:gd name="T18" fmla="*/ 0 w 348"/>
                <a:gd name="T19" fmla="*/ 0 h 72"/>
                <a:gd name="T20" fmla="*/ 348 w 34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48" h="72">
                  <a:moveTo>
                    <a:pt x="0" y="0"/>
                  </a:moveTo>
                  <a:lnTo>
                    <a:pt x="348" y="0"/>
                  </a:lnTo>
                  <a:lnTo>
                    <a:pt x="348"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3" name="Freeform 172"/>
            <p:cNvSpPr>
              <a:spLocks/>
            </p:cNvSpPr>
            <p:nvPr/>
          </p:nvSpPr>
          <p:spPr bwMode="auto">
            <a:xfrm>
              <a:off x="2316" y="1219"/>
              <a:ext cx="51" cy="17"/>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4" name="Freeform 173"/>
            <p:cNvSpPr>
              <a:spLocks/>
            </p:cNvSpPr>
            <p:nvPr/>
          </p:nvSpPr>
          <p:spPr bwMode="auto">
            <a:xfrm>
              <a:off x="2314" y="1249"/>
              <a:ext cx="52" cy="17"/>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5" name="Freeform 174"/>
            <p:cNvSpPr>
              <a:spLocks/>
            </p:cNvSpPr>
            <p:nvPr/>
          </p:nvSpPr>
          <p:spPr bwMode="auto">
            <a:xfrm>
              <a:off x="2315" y="1279"/>
              <a:ext cx="52" cy="18"/>
            </a:xfrm>
            <a:custGeom>
              <a:avLst/>
              <a:gdLst>
                <a:gd name="T0" fmla="*/ 0 w 351"/>
                <a:gd name="T1" fmla="*/ 0 h 74"/>
                <a:gd name="T2" fmla="*/ 0 w 351"/>
                <a:gd name="T3" fmla="*/ 0 h 74"/>
                <a:gd name="T4" fmla="*/ 0 w 351"/>
                <a:gd name="T5" fmla="*/ 0 h 74"/>
                <a:gd name="T6" fmla="*/ 0 w 351"/>
                <a:gd name="T7" fmla="*/ 0 h 74"/>
                <a:gd name="T8" fmla="*/ 0 w 351"/>
                <a:gd name="T9" fmla="*/ 0 h 74"/>
                <a:gd name="T10" fmla="*/ 0 w 351"/>
                <a:gd name="T11" fmla="*/ 0 h 74"/>
                <a:gd name="T12" fmla="*/ 0 60000 65536"/>
                <a:gd name="T13" fmla="*/ 0 60000 65536"/>
                <a:gd name="T14" fmla="*/ 0 60000 65536"/>
                <a:gd name="T15" fmla="*/ 0 60000 65536"/>
                <a:gd name="T16" fmla="*/ 0 60000 65536"/>
                <a:gd name="T17" fmla="*/ 0 60000 65536"/>
                <a:gd name="T18" fmla="*/ 0 w 351"/>
                <a:gd name="T19" fmla="*/ 0 h 74"/>
                <a:gd name="T20" fmla="*/ 351 w 351"/>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1" h="74">
                  <a:moveTo>
                    <a:pt x="0" y="0"/>
                  </a:moveTo>
                  <a:lnTo>
                    <a:pt x="351" y="0"/>
                  </a:lnTo>
                  <a:lnTo>
                    <a:pt x="351"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6" name="Freeform 175"/>
            <p:cNvSpPr>
              <a:spLocks/>
            </p:cNvSpPr>
            <p:nvPr/>
          </p:nvSpPr>
          <p:spPr bwMode="auto">
            <a:xfrm>
              <a:off x="2314" y="1309"/>
              <a:ext cx="52" cy="17"/>
            </a:xfrm>
            <a:custGeom>
              <a:avLst/>
              <a:gdLst>
                <a:gd name="T0" fmla="*/ 0 w 350"/>
                <a:gd name="T1" fmla="*/ 0 h 72"/>
                <a:gd name="T2" fmla="*/ 0 w 350"/>
                <a:gd name="T3" fmla="*/ 0 h 72"/>
                <a:gd name="T4" fmla="*/ 0 w 350"/>
                <a:gd name="T5" fmla="*/ 0 h 72"/>
                <a:gd name="T6" fmla="*/ 0 w 350"/>
                <a:gd name="T7" fmla="*/ 0 h 72"/>
                <a:gd name="T8" fmla="*/ 0 w 350"/>
                <a:gd name="T9" fmla="*/ 0 h 72"/>
                <a:gd name="T10" fmla="*/ 0 w 350"/>
                <a:gd name="T11" fmla="*/ 0 h 72"/>
                <a:gd name="T12" fmla="*/ 0 60000 65536"/>
                <a:gd name="T13" fmla="*/ 0 60000 65536"/>
                <a:gd name="T14" fmla="*/ 0 60000 65536"/>
                <a:gd name="T15" fmla="*/ 0 60000 65536"/>
                <a:gd name="T16" fmla="*/ 0 60000 65536"/>
                <a:gd name="T17" fmla="*/ 0 60000 65536"/>
                <a:gd name="T18" fmla="*/ 0 w 350"/>
                <a:gd name="T19" fmla="*/ 0 h 72"/>
                <a:gd name="T20" fmla="*/ 350 w 35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0" h="72">
                  <a:moveTo>
                    <a:pt x="0" y="0"/>
                  </a:moveTo>
                  <a:lnTo>
                    <a:pt x="350" y="0"/>
                  </a:lnTo>
                  <a:lnTo>
                    <a:pt x="350"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7" name="Freeform 176"/>
            <p:cNvSpPr>
              <a:spLocks/>
            </p:cNvSpPr>
            <p:nvPr/>
          </p:nvSpPr>
          <p:spPr bwMode="auto">
            <a:xfrm>
              <a:off x="2314" y="1337"/>
              <a:ext cx="51" cy="18"/>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8" name="Freeform 177"/>
            <p:cNvSpPr>
              <a:spLocks/>
            </p:cNvSpPr>
            <p:nvPr/>
          </p:nvSpPr>
          <p:spPr bwMode="auto">
            <a:xfrm>
              <a:off x="2211" y="1086"/>
              <a:ext cx="16" cy="443"/>
            </a:xfrm>
            <a:custGeom>
              <a:avLst/>
              <a:gdLst>
                <a:gd name="T0" fmla="*/ 0 w 110"/>
                <a:gd name="T1" fmla="*/ 0 h 1873"/>
                <a:gd name="T2" fmla="*/ 0 w 110"/>
                <a:gd name="T3" fmla="*/ 0 h 1873"/>
                <a:gd name="T4" fmla="*/ 0 w 110"/>
                <a:gd name="T5" fmla="*/ 0 h 1873"/>
                <a:gd name="T6" fmla="*/ 0 w 110"/>
                <a:gd name="T7" fmla="*/ 0 h 1873"/>
                <a:gd name="T8" fmla="*/ 0 w 110"/>
                <a:gd name="T9" fmla="*/ 0 h 1873"/>
                <a:gd name="T10" fmla="*/ 0 w 110"/>
                <a:gd name="T11" fmla="*/ 0 h 1873"/>
                <a:gd name="T12" fmla="*/ 0 60000 65536"/>
                <a:gd name="T13" fmla="*/ 0 60000 65536"/>
                <a:gd name="T14" fmla="*/ 0 60000 65536"/>
                <a:gd name="T15" fmla="*/ 0 60000 65536"/>
                <a:gd name="T16" fmla="*/ 0 60000 65536"/>
                <a:gd name="T17" fmla="*/ 0 60000 65536"/>
                <a:gd name="T18" fmla="*/ 0 w 110"/>
                <a:gd name="T19" fmla="*/ 0 h 1873"/>
                <a:gd name="T20" fmla="*/ 110 w 110"/>
                <a:gd name="T21" fmla="*/ 1873 h 1873"/>
              </a:gdLst>
              <a:ahLst/>
              <a:cxnLst>
                <a:cxn ang="T12">
                  <a:pos x="T0" y="T1"/>
                </a:cxn>
                <a:cxn ang="T13">
                  <a:pos x="T2" y="T3"/>
                </a:cxn>
                <a:cxn ang="T14">
                  <a:pos x="T4" y="T5"/>
                </a:cxn>
                <a:cxn ang="T15">
                  <a:pos x="T6" y="T7"/>
                </a:cxn>
                <a:cxn ang="T16">
                  <a:pos x="T8" y="T9"/>
                </a:cxn>
                <a:cxn ang="T17">
                  <a:pos x="T10" y="T11"/>
                </a:cxn>
              </a:cxnLst>
              <a:rect l="T18" t="T19" r="T20" b="T21"/>
              <a:pathLst>
                <a:path w="110" h="1873">
                  <a:moveTo>
                    <a:pt x="0" y="1873"/>
                  </a:moveTo>
                  <a:lnTo>
                    <a:pt x="110" y="1873"/>
                  </a:lnTo>
                  <a:lnTo>
                    <a:pt x="110" y="0"/>
                  </a:lnTo>
                  <a:lnTo>
                    <a:pt x="0" y="0"/>
                  </a:lnTo>
                  <a:lnTo>
                    <a:pt x="0" y="18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89" name="Freeform 178"/>
            <p:cNvSpPr>
              <a:spLocks/>
            </p:cNvSpPr>
            <p:nvPr/>
          </p:nvSpPr>
          <p:spPr bwMode="auto">
            <a:xfrm>
              <a:off x="2493" y="1505"/>
              <a:ext cx="133" cy="25"/>
            </a:xfrm>
            <a:custGeom>
              <a:avLst/>
              <a:gdLst>
                <a:gd name="T0" fmla="*/ 0 w 905"/>
                <a:gd name="T1" fmla="*/ 0 h 105"/>
                <a:gd name="T2" fmla="*/ 0 w 905"/>
                <a:gd name="T3" fmla="*/ 0 h 105"/>
                <a:gd name="T4" fmla="*/ 0 w 905"/>
                <a:gd name="T5" fmla="*/ 0 h 105"/>
                <a:gd name="T6" fmla="*/ 0 w 905"/>
                <a:gd name="T7" fmla="*/ 0 h 105"/>
                <a:gd name="T8" fmla="*/ 0 w 905"/>
                <a:gd name="T9" fmla="*/ 0 h 105"/>
                <a:gd name="T10" fmla="*/ 0 w 905"/>
                <a:gd name="T11" fmla="*/ 0 h 105"/>
                <a:gd name="T12" fmla="*/ 0 60000 65536"/>
                <a:gd name="T13" fmla="*/ 0 60000 65536"/>
                <a:gd name="T14" fmla="*/ 0 60000 65536"/>
                <a:gd name="T15" fmla="*/ 0 60000 65536"/>
                <a:gd name="T16" fmla="*/ 0 60000 65536"/>
                <a:gd name="T17" fmla="*/ 0 60000 65536"/>
                <a:gd name="T18" fmla="*/ 0 w 905"/>
                <a:gd name="T19" fmla="*/ 0 h 105"/>
                <a:gd name="T20" fmla="*/ 905 w 905"/>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05" h="105">
                  <a:moveTo>
                    <a:pt x="0" y="105"/>
                  </a:moveTo>
                  <a:lnTo>
                    <a:pt x="905" y="105"/>
                  </a:lnTo>
                  <a:lnTo>
                    <a:pt x="905" y="0"/>
                  </a:lnTo>
                  <a:lnTo>
                    <a:pt x="0" y="2"/>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0" name="Freeform 179"/>
            <p:cNvSpPr>
              <a:spLocks/>
            </p:cNvSpPr>
            <p:nvPr/>
          </p:nvSpPr>
          <p:spPr bwMode="auto">
            <a:xfrm>
              <a:off x="2493" y="1466"/>
              <a:ext cx="133" cy="25"/>
            </a:xfrm>
            <a:custGeom>
              <a:avLst/>
              <a:gdLst>
                <a:gd name="T0" fmla="*/ 0 w 911"/>
                <a:gd name="T1" fmla="*/ 0 h 105"/>
                <a:gd name="T2" fmla="*/ 0 w 911"/>
                <a:gd name="T3" fmla="*/ 0 h 105"/>
                <a:gd name="T4" fmla="*/ 0 w 911"/>
                <a:gd name="T5" fmla="*/ 0 h 105"/>
                <a:gd name="T6" fmla="*/ 0 w 911"/>
                <a:gd name="T7" fmla="*/ 0 h 105"/>
                <a:gd name="T8" fmla="*/ 0 w 911"/>
                <a:gd name="T9" fmla="*/ 0 h 105"/>
                <a:gd name="T10" fmla="*/ 0 w 911"/>
                <a:gd name="T11" fmla="*/ 0 h 105"/>
                <a:gd name="T12" fmla="*/ 0 60000 65536"/>
                <a:gd name="T13" fmla="*/ 0 60000 65536"/>
                <a:gd name="T14" fmla="*/ 0 60000 65536"/>
                <a:gd name="T15" fmla="*/ 0 60000 65536"/>
                <a:gd name="T16" fmla="*/ 0 60000 65536"/>
                <a:gd name="T17" fmla="*/ 0 60000 65536"/>
                <a:gd name="T18" fmla="*/ 0 w 911"/>
                <a:gd name="T19" fmla="*/ 0 h 105"/>
                <a:gd name="T20" fmla="*/ 911 w 911"/>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1" h="105">
                  <a:moveTo>
                    <a:pt x="0" y="105"/>
                  </a:moveTo>
                  <a:lnTo>
                    <a:pt x="911" y="105"/>
                  </a:lnTo>
                  <a:lnTo>
                    <a:pt x="911" y="0"/>
                  </a:lnTo>
                  <a:lnTo>
                    <a:pt x="0" y="0"/>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1" name="Freeform 180"/>
            <p:cNvSpPr>
              <a:spLocks/>
            </p:cNvSpPr>
            <p:nvPr/>
          </p:nvSpPr>
          <p:spPr bwMode="auto">
            <a:xfrm>
              <a:off x="2493" y="1428"/>
              <a:ext cx="132" cy="24"/>
            </a:xfrm>
            <a:custGeom>
              <a:avLst/>
              <a:gdLst>
                <a:gd name="T0" fmla="*/ 0 w 903"/>
                <a:gd name="T1" fmla="*/ 0 h 103"/>
                <a:gd name="T2" fmla="*/ 0 w 903"/>
                <a:gd name="T3" fmla="*/ 0 h 103"/>
                <a:gd name="T4" fmla="*/ 0 w 903"/>
                <a:gd name="T5" fmla="*/ 0 h 103"/>
                <a:gd name="T6" fmla="*/ 0 w 903"/>
                <a:gd name="T7" fmla="*/ 0 h 103"/>
                <a:gd name="T8" fmla="*/ 0 w 903"/>
                <a:gd name="T9" fmla="*/ 0 h 103"/>
                <a:gd name="T10" fmla="*/ 0 w 903"/>
                <a:gd name="T11" fmla="*/ 0 h 103"/>
                <a:gd name="T12" fmla="*/ 0 60000 65536"/>
                <a:gd name="T13" fmla="*/ 0 60000 65536"/>
                <a:gd name="T14" fmla="*/ 0 60000 65536"/>
                <a:gd name="T15" fmla="*/ 0 60000 65536"/>
                <a:gd name="T16" fmla="*/ 0 60000 65536"/>
                <a:gd name="T17" fmla="*/ 0 60000 65536"/>
                <a:gd name="T18" fmla="*/ 0 w 903"/>
                <a:gd name="T19" fmla="*/ 0 h 103"/>
                <a:gd name="T20" fmla="*/ 903 w 903"/>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903" h="103">
                  <a:moveTo>
                    <a:pt x="0" y="103"/>
                  </a:moveTo>
                  <a:lnTo>
                    <a:pt x="903" y="103"/>
                  </a:lnTo>
                  <a:lnTo>
                    <a:pt x="903" y="0"/>
                  </a:lnTo>
                  <a:lnTo>
                    <a:pt x="0" y="0"/>
                  </a:lnTo>
                  <a:lnTo>
                    <a:pt x="0" y="10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2" name="Freeform 181"/>
            <p:cNvSpPr>
              <a:spLocks/>
            </p:cNvSpPr>
            <p:nvPr/>
          </p:nvSpPr>
          <p:spPr bwMode="auto">
            <a:xfrm>
              <a:off x="2493" y="1388"/>
              <a:ext cx="147" cy="26"/>
            </a:xfrm>
            <a:custGeom>
              <a:avLst/>
              <a:gdLst>
                <a:gd name="T0" fmla="*/ 0 w 1002"/>
                <a:gd name="T1" fmla="*/ 0 h 110"/>
                <a:gd name="T2" fmla="*/ 0 w 1002"/>
                <a:gd name="T3" fmla="*/ 0 h 110"/>
                <a:gd name="T4" fmla="*/ 0 w 1002"/>
                <a:gd name="T5" fmla="*/ 0 h 110"/>
                <a:gd name="T6" fmla="*/ 0 w 1002"/>
                <a:gd name="T7" fmla="*/ 0 h 110"/>
                <a:gd name="T8" fmla="*/ 0 w 1002"/>
                <a:gd name="T9" fmla="*/ 0 h 110"/>
                <a:gd name="T10" fmla="*/ 0 w 1002"/>
                <a:gd name="T11" fmla="*/ 0 h 110"/>
                <a:gd name="T12" fmla="*/ 0 60000 65536"/>
                <a:gd name="T13" fmla="*/ 0 60000 65536"/>
                <a:gd name="T14" fmla="*/ 0 60000 65536"/>
                <a:gd name="T15" fmla="*/ 0 60000 65536"/>
                <a:gd name="T16" fmla="*/ 0 60000 65536"/>
                <a:gd name="T17" fmla="*/ 0 60000 65536"/>
                <a:gd name="T18" fmla="*/ 0 w 1002"/>
                <a:gd name="T19" fmla="*/ 0 h 110"/>
                <a:gd name="T20" fmla="*/ 1002 w 100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002" h="110">
                  <a:moveTo>
                    <a:pt x="0" y="110"/>
                  </a:moveTo>
                  <a:lnTo>
                    <a:pt x="993" y="110"/>
                  </a:lnTo>
                  <a:lnTo>
                    <a:pt x="1002" y="0"/>
                  </a:lnTo>
                  <a:lnTo>
                    <a:pt x="0" y="0"/>
                  </a:lnTo>
                  <a:lnTo>
                    <a:pt x="0" y="11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3" name="Freeform 182"/>
            <p:cNvSpPr>
              <a:spLocks/>
            </p:cNvSpPr>
            <p:nvPr/>
          </p:nvSpPr>
          <p:spPr bwMode="auto">
            <a:xfrm>
              <a:off x="2493" y="1350"/>
              <a:ext cx="151" cy="24"/>
            </a:xfrm>
            <a:custGeom>
              <a:avLst/>
              <a:gdLst>
                <a:gd name="T0" fmla="*/ 0 w 1031"/>
                <a:gd name="T1" fmla="*/ 0 h 101"/>
                <a:gd name="T2" fmla="*/ 0 w 1031"/>
                <a:gd name="T3" fmla="*/ 0 h 101"/>
                <a:gd name="T4" fmla="*/ 0 w 1031"/>
                <a:gd name="T5" fmla="*/ 0 h 101"/>
                <a:gd name="T6" fmla="*/ 0 w 1031"/>
                <a:gd name="T7" fmla="*/ 0 h 101"/>
                <a:gd name="T8" fmla="*/ 0 w 1031"/>
                <a:gd name="T9" fmla="*/ 0 h 101"/>
                <a:gd name="T10" fmla="*/ 0 w 1031"/>
                <a:gd name="T11" fmla="*/ 0 h 101"/>
                <a:gd name="T12" fmla="*/ 0 60000 65536"/>
                <a:gd name="T13" fmla="*/ 0 60000 65536"/>
                <a:gd name="T14" fmla="*/ 0 60000 65536"/>
                <a:gd name="T15" fmla="*/ 0 60000 65536"/>
                <a:gd name="T16" fmla="*/ 0 60000 65536"/>
                <a:gd name="T17" fmla="*/ 0 60000 65536"/>
                <a:gd name="T18" fmla="*/ 0 w 1031"/>
                <a:gd name="T19" fmla="*/ 0 h 101"/>
                <a:gd name="T20" fmla="*/ 1031 w 1031"/>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1031" h="101">
                  <a:moveTo>
                    <a:pt x="0" y="101"/>
                  </a:moveTo>
                  <a:lnTo>
                    <a:pt x="1031" y="99"/>
                  </a:lnTo>
                  <a:lnTo>
                    <a:pt x="1010" y="0"/>
                  </a:lnTo>
                  <a:lnTo>
                    <a:pt x="0" y="0"/>
                  </a:lnTo>
                  <a:lnTo>
                    <a:pt x="0" y="10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4" name="Freeform 183"/>
            <p:cNvSpPr>
              <a:spLocks/>
            </p:cNvSpPr>
            <p:nvPr/>
          </p:nvSpPr>
          <p:spPr bwMode="auto">
            <a:xfrm>
              <a:off x="1855" y="1298"/>
              <a:ext cx="16" cy="23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5" name="Freeform 184"/>
            <p:cNvSpPr>
              <a:spLocks/>
            </p:cNvSpPr>
            <p:nvPr/>
          </p:nvSpPr>
          <p:spPr bwMode="auto">
            <a:xfrm>
              <a:off x="1881" y="1298"/>
              <a:ext cx="15" cy="232"/>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6" name="Freeform 185"/>
            <p:cNvSpPr>
              <a:spLocks/>
            </p:cNvSpPr>
            <p:nvPr/>
          </p:nvSpPr>
          <p:spPr bwMode="auto">
            <a:xfrm>
              <a:off x="1904" y="1298"/>
              <a:ext cx="16" cy="232"/>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7" name="Freeform 186"/>
            <p:cNvSpPr>
              <a:spLocks/>
            </p:cNvSpPr>
            <p:nvPr/>
          </p:nvSpPr>
          <p:spPr bwMode="auto">
            <a:xfrm>
              <a:off x="1928" y="1298"/>
              <a:ext cx="16" cy="23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8" name="Freeform 187"/>
            <p:cNvSpPr>
              <a:spLocks/>
            </p:cNvSpPr>
            <p:nvPr/>
          </p:nvSpPr>
          <p:spPr bwMode="auto">
            <a:xfrm>
              <a:off x="1838" y="1119"/>
              <a:ext cx="80" cy="52"/>
            </a:xfrm>
            <a:custGeom>
              <a:avLst/>
              <a:gdLst>
                <a:gd name="T0" fmla="*/ 0 w 546"/>
                <a:gd name="T1" fmla="*/ 0 h 219"/>
                <a:gd name="T2" fmla="*/ 0 w 546"/>
                <a:gd name="T3" fmla="*/ 0 h 219"/>
                <a:gd name="T4" fmla="*/ 0 w 546"/>
                <a:gd name="T5" fmla="*/ 0 h 219"/>
                <a:gd name="T6" fmla="*/ 0 w 546"/>
                <a:gd name="T7" fmla="*/ 0 h 219"/>
                <a:gd name="T8" fmla="*/ 0 w 546"/>
                <a:gd name="T9" fmla="*/ 0 h 219"/>
                <a:gd name="T10" fmla="*/ 0 w 546"/>
                <a:gd name="T11" fmla="*/ 0 h 219"/>
                <a:gd name="T12" fmla="*/ 0 w 546"/>
                <a:gd name="T13" fmla="*/ 0 h 219"/>
                <a:gd name="T14" fmla="*/ 0 w 546"/>
                <a:gd name="T15" fmla="*/ 0 h 219"/>
                <a:gd name="T16" fmla="*/ 0 w 546"/>
                <a:gd name="T17" fmla="*/ 0 h 219"/>
                <a:gd name="T18" fmla="*/ 0 w 546"/>
                <a:gd name="T19" fmla="*/ 0 h 219"/>
                <a:gd name="T20" fmla="*/ 0 w 546"/>
                <a:gd name="T21" fmla="*/ 0 h 219"/>
                <a:gd name="T22" fmla="*/ 0 w 546"/>
                <a:gd name="T23" fmla="*/ 0 h 219"/>
                <a:gd name="T24" fmla="*/ 0 w 546"/>
                <a:gd name="T25" fmla="*/ 0 h 219"/>
                <a:gd name="T26" fmla="*/ 0 w 546"/>
                <a:gd name="T27" fmla="*/ 0 h 219"/>
                <a:gd name="T28" fmla="*/ 0 w 546"/>
                <a:gd name="T29" fmla="*/ 0 h 219"/>
                <a:gd name="T30" fmla="*/ 0 w 546"/>
                <a:gd name="T31" fmla="*/ 0 h 219"/>
                <a:gd name="T32" fmla="*/ 0 w 546"/>
                <a:gd name="T33" fmla="*/ 0 h 219"/>
                <a:gd name="T34" fmla="*/ 0 w 546"/>
                <a:gd name="T35" fmla="*/ 0 h 219"/>
                <a:gd name="T36" fmla="*/ 0 w 546"/>
                <a:gd name="T37" fmla="*/ 0 h 219"/>
                <a:gd name="T38" fmla="*/ 0 w 546"/>
                <a:gd name="T39" fmla="*/ 0 h 219"/>
                <a:gd name="T40" fmla="*/ 0 w 546"/>
                <a:gd name="T41" fmla="*/ 0 h 219"/>
                <a:gd name="T42" fmla="*/ 0 w 546"/>
                <a:gd name="T43" fmla="*/ 0 h 219"/>
                <a:gd name="T44" fmla="*/ 0 w 546"/>
                <a:gd name="T45" fmla="*/ 0 h 219"/>
                <a:gd name="T46" fmla="*/ 0 w 546"/>
                <a:gd name="T47" fmla="*/ 0 h 219"/>
                <a:gd name="T48" fmla="*/ 0 w 546"/>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6"/>
                <a:gd name="T76" fmla="*/ 0 h 219"/>
                <a:gd name="T77" fmla="*/ 546 w 546"/>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6" h="219">
                  <a:moveTo>
                    <a:pt x="0" y="51"/>
                  </a:moveTo>
                  <a:lnTo>
                    <a:pt x="21" y="44"/>
                  </a:lnTo>
                  <a:lnTo>
                    <a:pt x="76" y="23"/>
                  </a:lnTo>
                  <a:lnTo>
                    <a:pt x="162" y="4"/>
                  </a:lnTo>
                  <a:lnTo>
                    <a:pt x="268" y="0"/>
                  </a:lnTo>
                  <a:lnTo>
                    <a:pt x="379" y="25"/>
                  </a:lnTo>
                  <a:lnTo>
                    <a:pt x="426" y="48"/>
                  </a:lnTo>
                  <a:lnTo>
                    <a:pt x="466" y="72"/>
                  </a:lnTo>
                  <a:lnTo>
                    <a:pt x="500" y="97"/>
                  </a:lnTo>
                  <a:lnTo>
                    <a:pt x="525" y="120"/>
                  </a:lnTo>
                  <a:lnTo>
                    <a:pt x="546" y="141"/>
                  </a:lnTo>
                  <a:lnTo>
                    <a:pt x="502" y="219"/>
                  </a:lnTo>
                  <a:lnTo>
                    <a:pt x="485" y="198"/>
                  </a:lnTo>
                  <a:lnTo>
                    <a:pt x="464" y="175"/>
                  </a:lnTo>
                  <a:lnTo>
                    <a:pt x="436" y="148"/>
                  </a:lnTo>
                  <a:lnTo>
                    <a:pt x="400" y="122"/>
                  </a:lnTo>
                  <a:lnTo>
                    <a:pt x="358" y="97"/>
                  </a:lnTo>
                  <a:lnTo>
                    <a:pt x="308" y="82"/>
                  </a:lnTo>
                  <a:lnTo>
                    <a:pt x="255" y="72"/>
                  </a:lnTo>
                  <a:lnTo>
                    <a:pt x="154" y="80"/>
                  </a:lnTo>
                  <a:lnTo>
                    <a:pt x="78" y="103"/>
                  </a:lnTo>
                  <a:lnTo>
                    <a:pt x="33" y="129"/>
                  </a:lnTo>
                  <a:lnTo>
                    <a:pt x="17" y="141"/>
                  </a:lnTo>
                  <a:lnTo>
                    <a:pt x="0" y="5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499" name="Freeform 188"/>
            <p:cNvSpPr>
              <a:spLocks/>
            </p:cNvSpPr>
            <p:nvPr/>
          </p:nvSpPr>
          <p:spPr bwMode="auto">
            <a:xfrm>
              <a:off x="1888" y="1043"/>
              <a:ext cx="231" cy="196"/>
            </a:xfrm>
            <a:custGeom>
              <a:avLst/>
              <a:gdLst>
                <a:gd name="T0" fmla="*/ 0 w 1579"/>
                <a:gd name="T1" fmla="*/ 0 h 827"/>
                <a:gd name="T2" fmla="*/ 0 w 1579"/>
                <a:gd name="T3" fmla="*/ 0 h 827"/>
                <a:gd name="T4" fmla="*/ 0 w 1579"/>
                <a:gd name="T5" fmla="*/ 0 h 827"/>
                <a:gd name="T6" fmla="*/ 0 w 1579"/>
                <a:gd name="T7" fmla="*/ 0 h 827"/>
                <a:gd name="T8" fmla="*/ 0 w 1579"/>
                <a:gd name="T9" fmla="*/ 0 h 827"/>
                <a:gd name="T10" fmla="*/ 0 w 1579"/>
                <a:gd name="T11" fmla="*/ 0 h 827"/>
                <a:gd name="T12" fmla="*/ 0 w 1579"/>
                <a:gd name="T13" fmla="*/ 0 h 827"/>
                <a:gd name="T14" fmla="*/ 0 w 1579"/>
                <a:gd name="T15" fmla="*/ 0 h 827"/>
                <a:gd name="T16" fmla="*/ 0 w 1579"/>
                <a:gd name="T17" fmla="*/ 0 h 827"/>
                <a:gd name="T18" fmla="*/ 0 w 1579"/>
                <a:gd name="T19" fmla="*/ 0 h 827"/>
                <a:gd name="T20" fmla="*/ 0 w 1579"/>
                <a:gd name="T21" fmla="*/ 0 h 827"/>
                <a:gd name="T22" fmla="*/ 0 w 1579"/>
                <a:gd name="T23" fmla="*/ 0 h 827"/>
                <a:gd name="T24" fmla="*/ 0 w 1579"/>
                <a:gd name="T25" fmla="*/ 0 h 827"/>
                <a:gd name="T26" fmla="*/ 0 w 1579"/>
                <a:gd name="T27" fmla="*/ 0 h 827"/>
                <a:gd name="T28" fmla="*/ 0 w 1579"/>
                <a:gd name="T29" fmla="*/ 0 h 827"/>
                <a:gd name="T30" fmla="*/ 0 w 1579"/>
                <a:gd name="T31" fmla="*/ 0 h 827"/>
                <a:gd name="T32" fmla="*/ 0 w 1579"/>
                <a:gd name="T33" fmla="*/ 0 h 827"/>
                <a:gd name="T34" fmla="*/ 0 w 1579"/>
                <a:gd name="T35" fmla="*/ 0 h 827"/>
                <a:gd name="T36" fmla="*/ 0 w 1579"/>
                <a:gd name="T37" fmla="*/ 0 h 827"/>
                <a:gd name="T38" fmla="*/ 0 w 1579"/>
                <a:gd name="T39" fmla="*/ 0 h 827"/>
                <a:gd name="T40" fmla="*/ 0 w 1579"/>
                <a:gd name="T41" fmla="*/ 0 h 827"/>
                <a:gd name="T42" fmla="*/ 0 w 1579"/>
                <a:gd name="T43" fmla="*/ 0 h 827"/>
                <a:gd name="T44" fmla="*/ 0 w 1579"/>
                <a:gd name="T45" fmla="*/ 0 h 827"/>
                <a:gd name="T46" fmla="*/ 0 w 1579"/>
                <a:gd name="T47" fmla="*/ 0 h 827"/>
                <a:gd name="T48" fmla="*/ 0 w 1579"/>
                <a:gd name="T49" fmla="*/ 0 h 827"/>
                <a:gd name="T50" fmla="*/ 0 w 1579"/>
                <a:gd name="T51" fmla="*/ 0 h 827"/>
                <a:gd name="T52" fmla="*/ 0 w 1579"/>
                <a:gd name="T53" fmla="*/ 0 h 827"/>
                <a:gd name="T54" fmla="*/ 0 w 1579"/>
                <a:gd name="T55" fmla="*/ 0 h 827"/>
                <a:gd name="T56" fmla="*/ 0 w 1579"/>
                <a:gd name="T57" fmla="*/ 0 h 827"/>
                <a:gd name="T58" fmla="*/ 0 w 1579"/>
                <a:gd name="T59" fmla="*/ 0 h 827"/>
                <a:gd name="T60" fmla="*/ 0 w 1579"/>
                <a:gd name="T61" fmla="*/ 0 h 827"/>
                <a:gd name="T62" fmla="*/ 0 w 1579"/>
                <a:gd name="T63" fmla="*/ 0 h 827"/>
                <a:gd name="T64" fmla="*/ 0 w 1579"/>
                <a:gd name="T65" fmla="*/ 0 h 827"/>
                <a:gd name="T66" fmla="*/ 0 w 1579"/>
                <a:gd name="T67" fmla="*/ 0 h 827"/>
                <a:gd name="T68" fmla="*/ 0 w 1579"/>
                <a:gd name="T69" fmla="*/ 0 h 827"/>
                <a:gd name="T70" fmla="*/ 0 w 1579"/>
                <a:gd name="T71" fmla="*/ 0 h 827"/>
                <a:gd name="T72" fmla="*/ 0 w 1579"/>
                <a:gd name="T73" fmla="*/ 0 h 827"/>
                <a:gd name="T74" fmla="*/ 0 w 1579"/>
                <a:gd name="T75" fmla="*/ 0 h 827"/>
                <a:gd name="T76" fmla="*/ 0 w 1579"/>
                <a:gd name="T77" fmla="*/ 0 h 827"/>
                <a:gd name="T78" fmla="*/ 0 w 1579"/>
                <a:gd name="T79" fmla="*/ 0 h 827"/>
                <a:gd name="T80" fmla="*/ 0 w 1579"/>
                <a:gd name="T81" fmla="*/ 0 h 827"/>
                <a:gd name="T82" fmla="*/ 0 w 1579"/>
                <a:gd name="T83" fmla="*/ 0 h 827"/>
                <a:gd name="T84" fmla="*/ 0 w 1579"/>
                <a:gd name="T85" fmla="*/ 0 h 827"/>
                <a:gd name="T86" fmla="*/ 0 w 1579"/>
                <a:gd name="T87" fmla="*/ 0 h 827"/>
                <a:gd name="T88" fmla="*/ 0 w 1579"/>
                <a:gd name="T89" fmla="*/ 0 h 827"/>
                <a:gd name="T90" fmla="*/ 0 w 1579"/>
                <a:gd name="T91" fmla="*/ 0 h 827"/>
                <a:gd name="T92" fmla="*/ 0 w 1579"/>
                <a:gd name="T93" fmla="*/ 0 h 827"/>
                <a:gd name="T94" fmla="*/ 0 w 1579"/>
                <a:gd name="T95" fmla="*/ 0 h 827"/>
                <a:gd name="T96" fmla="*/ 0 w 1579"/>
                <a:gd name="T97" fmla="*/ 0 h 827"/>
                <a:gd name="T98" fmla="*/ 0 w 1579"/>
                <a:gd name="T99" fmla="*/ 0 h 827"/>
                <a:gd name="T100" fmla="*/ 0 w 1579"/>
                <a:gd name="T101" fmla="*/ 0 h 827"/>
                <a:gd name="T102" fmla="*/ 0 w 1579"/>
                <a:gd name="T103" fmla="*/ 0 h 827"/>
                <a:gd name="T104" fmla="*/ 0 w 1579"/>
                <a:gd name="T105" fmla="*/ 0 h 827"/>
                <a:gd name="T106" fmla="*/ 0 w 1579"/>
                <a:gd name="T107" fmla="*/ 0 h 827"/>
                <a:gd name="T108" fmla="*/ 0 w 1579"/>
                <a:gd name="T109" fmla="*/ 0 h 827"/>
                <a:gd name="T110" fmla="*/ 0 w 1579"/>
                <a:gd name="T111" fmla="*/ 0 h 827"/>
                <a:gd name="T112" fmla="*/ 0 w 1579"/>
                <a:gd name="T113" fmla="*/ 0 h 827"/>
                <a:gd name="T114" fmla="*/ 0 w 1579"/>
                <a:gd name="T115" fmla="*/ 0 h 827"/>
                <a:gd name="T116" fmla="*/ 0 w 1579"/>
                <a:gd name="T117" fmla="*/ 0 h 827"/>
                <a:gd name="T118" fmla="*/ 0 w 1579"/>
                <a:gd name="T119" fmla="*/ 0 h 827"/>
                <a:gd name="T120" fmla="*/ 0 w 1579"/>
                <a:gd name="T121" fmla="*/ 0 h 8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79"/>
                <a:gd name="T184" fmla="*/ 0 h 827"/>
                <a:gd name="T185" fmla="*/ 1579 w 1579"/>
                <a:gd name="T186" fmla="*/ 827 h 8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79" h="827">
                  <a:moveTo>
                    <a:pt x="0" y="789"/>
                  </a:moveTo>
                  <a:lnTo>
                    <a:pt x="22" y="728"/>
                  </a:lnTo>
                  <a:lnTo>
                    <a:pt x="55" y="663"/>
                  </a:lnTo>
                  <a:lnTo>
                    <a:pt x="99" y="587"/>
                  </a:lnTo>
                  <a:lnTo>
                    <a:pt x="154" y="502"/>
                  </a:lnTo>
                  <a:lnTo>
                    <a:pt x="186" y="460"/>
                  </a:lnTo>
                  <a:lnTo>
                    <a:pt x="281" y="361"/>
                  </a:lnTo>
                  <a:lnTo>
                    <a:pt x="300" y="344"/>
                  </a:lnTo>
                  <a:lnTo>
                    <a:pt x="346" y="310"/>
                  </a:lnTo>
                  <a:lnTo>
                    <a:pt x="393" y="283"/>
                  </a:lnTo>
                  <a:lnTo>
                    <a:pt x="443" y="260"/>
                  </a:lnTo>
                  <a:lnTo>
                    <a:pt x="490" y="243"/>
                  </a:lnTo>
                  <a:lnTo>
                    <a:pt x="581" y="222"/>
                  </a:lnTo>
                  <a:lnTo>
                    <a:pt x="739" y="222"/>
                  </a:lnTo>
                  <a:lnTo>
                    <a:pt x="846" y="245"/>
                  </a:lnTo>
                  <a:lnTo>
                    <a:pt x="886" y="262"/>
                  </a:lnTo>
                  <a:lnTo>
                    <a:pt x="903" y="230"/>
                  </a:lnTo>
                  <a:lnTo>
                    <a:pt x="950" y="157"/>
                  </a:lnTo>
                  <a:lnTo>
                    <a:pt x="1030" y="74"/>
                  </a:lnTo>
                  <a:lnTo>
                    <a:pt x="1059" y="55"/>
                  </a:lnTo>
                  <a:lnTo>
                    <a:pt x="1085" y="38"/>
                  </a:lnTo>
                  <a:lnTo>
                    <a:pt x="1152" y="11"/>
                  </a:lnTo>
                  <a:lnTo>
                    <a:pt x="1290" y="0"/>
                  </a:lnTo>
                  <a:lnTo>
                    <a:pt x="1410" y="34"/>
                  </a:lnTo>
                  <a:lnTo>
                    <a:pt x="1458" y="60"/>
                  </a:lnTo>
                  <a:lnTo>
                    <a:pt x="1500" y="93"/>
                  </a:lnTo>
                  <a:lnTo>
                    <a:pt x="1545" y="157"/>
                  </a:lnTo>
                  <a:lnTo>
                    <a:pt x="1579" y="298"/>
                  </a:lnTo>
                  <a:lnTo>
                    <a:pt x="1500" y="298"/>
                  </a:lnTo>
                  <a:lnTo>
                    <a:pt x="1490" y="260"/>
                  </a:lnTo>
                  <a:lnTo>
                    <a:pt x="1477" y="222"/>
                  </a:lnTo>
                  <a:lnTo>
                    <a:pt x="1456" y="178"/>
                  </a:lnTo>
                  <a:lnTo>
                    <a:pt x="1437" y="157"/>
                  </a:lnTo>
                  <a:lnTo>
                    <a:pt x="1420" y="137"/>
                  </a:lnTo>
                  <a:lnTo>
                    <a:pt x="1397" y="118"/>
                  </a:lnTo>
                  <a:lnTo>
                    <a:pt x="1370" y="102"/>
                  </a:lnTo>
                  <a:lnTo>
                    <a:pt x="1306" y="83"/>
                  </a:lnTo>
                  <a:lnTo>
                    <a:pt x="1220" y="83"/>
                  </a:lnTo>
                  <a:lnTo>
                    <a:pt x="1136" y="104"/>
                  </a:lnTo>
                  <a:lnTo>
                    <a:pt x="1072" y="142"/>
                  </a:lnTo>
                  <a:lnTo>
                    <a:pt x="1024" y="190"/>
                  </a:lnTo>
                  <a:lnTo>
                    <a:pt x="990" y="243"/>
                  </a:lnTo>
                  <a:lnTo>
                    <a:pt x="946" y="380"/>
                  </a:lnTo>
                  <a:lnTo>
                    <a:pt x="905" y="355"/>
                  </a:lnTo>
                  <a:lnTo>
                    <a:pt x="855" y="330"/>
                  </a:lnTo>
                  <a:lnTo>
                    <a:pt x="794" y="310"/>
                  </a:lnTo>
                  <a:lnTo>
                    <a:pt x="718" y="294"/>
                  </a:lnTo>
                  <a:lnTo>
                    <a:pt x="631" y="292"/>
                  </a:lnTo>
                  <a:lnTo>
                    <a:pt x="536" y="310"/>
                  </a:lnTo>
                  <a:lnTo>
                    <a:pt x="433" y="349"/>
                  </a:lnTo>
                  <a:lnTo>
                    <a:pt x="384" y="380"/>
                  </a:lnTo>
                  <a:lnTo>
                    <a:pt x="338" y="412"/>
                  </a:lnTo>
                  <a:lnTo>
                    <a:pt x="298" y="450"/>
                  </a:lnTo>
                  <a:lnTo>
                    <a:pt x="260" y="486"/>
                  </a:lnTo>
                  <a:lnTo>
                    <a:pt x="226" y="526"/>
                  </a:lnTo>
                  <a:lnTo>
                    <a:pt x="197" y="566"/>
                  </a:lnTo>
                  <a:lnTo>
                    <a:pt x="148" y="644"/>
                  </a:lnTo>
                  <a:lnTo>
                    <a:pt x="87" y="774"/>
                  </a:lnTo>
                  <a:lnTo>
                    <a:pt x="70" y="827"/>
                  </a:lnTo>
                  <a:lnTo>
                    <a:pt x="0" y="7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00" name="Freeform 189"/>
            <p:cNvSpPr>
              <a:spLocks/>
            </p:cNvSpPr>
            <p:nvPr/>
          </p:nvSpPr>
          <p:spPr bwMode="auto">
            <a:xfrm>
              <a:off x="2102" y="1017"/>
              <a:ext cx="148" cy="78"/>
            </a:xfrm>
            <a:custGeom>
              <a:avLst/>
              <a:gdLst>
                <a:gd name="T0" fmla="*/ 0 w 1011"/>
                <a:gd name="T1" fmla="*/ 0 h 331"/>
                <a:gd name="T2" fmla="*/ 0 w 1011"/>
                <a:gd name="T3" fmla="*/ 0 h 331"/>
                <a:gd name="T4" fmla="*/ 0 w 1011"/>
                <a:gd name="T5" fmla="*/ 0 h 331"/>
                <a:gd name="T6" fmla="*/ 0 w 1011"/>
                <a:gd name="T7" fmla="*/ 0 h 331"/>
                <a:gd name="T8" fmla="*/ 0 w 1011"/>
                <a:gd name="T9" fmla="*/ 0 h 331"/>
                <a:gd name="T10" fmla="*/ 0 w 1011"/>
                <a:gd name="T11" fmla="*/ 0 h 331"/>
                <a:gd name="T12" fmla="*/ 0 w 1011"/>
                <a:gd name="T13" fmla="*/ 0 h 331"/>
                <a:gd name="T14" fmla="*/ 0 w 1011"/>
                <a:gd name="T15" fmla="*/ 0 h 331"/>
                <a:gd name="T16" fmla="*/ 0 w 1011"/>
                <a:gd name="T17" fmla="*/ 0 h 331"/>
                <a:gd name="T18" fmla="*/ 0 w 1011"/>
                <a:gd name="T19" fmla="*/ 0 h 331"/>
                <a:gd name="T20" fmla="*/ 0 w 1011"/>
                <a:gd name="T21" fmla="*/ 0 h 331"/>
                <a:gd name="T22" fmla="*/ 0 w 1011"/>
                <a:gd name="T23" fmla="*/ 0 h 331"/>
                <a:gd name="T24" fmla="*/ 0 w 1011"/>
                <a:gd name="T25" fmla="*/ 0 h 331"/>
                <a:gd name="T26" fmla="*/ 0 w 1011"/>
                <a:gd name="T27" fmla="*/ 0 h 331"/>
                <a:gd name="T28" fmla="*/ 0 w 1011"/>
                <a:gd name="T29" fmla="*/ 0 h 331"/>
                <a:gd name="T30" fmla="*/ 0 w 1011"/>
                <a:gd name="T31" fmla="*/ 0 h 331"/>
                <a:gd name="T32" fmla="*/ 0 w 1011"/>
                <a:gd name="T33" fmla="*/ 0 h 331"/>
                <a:gd name="T34" fmla="*/ 0 w 1011"/>
                <a:gd name="T35" fmla="*/ 0 h 331"/>
                <a:gd name="T36" fmla="*/ 0 w 1011"/>
                <a:gd name="T37" fmla="*/ 0 h 331"/>
                <a:gd name="T38" fmla="*/ 0 w 1011"/>
                <a:gd name="T39" fmla="*/ 0 h 331"/>
                <a:gd name="T40" fmla="*/ 0 w 1011"/>
                <a:gd name="T41" fmla="*/ 0 h 331"/>
                <a:gd name="T42" fmla="*/ 0 w 1011"/>
                <a:gd name="T43" fmla="*/ 0 h 331"/>
                <a:gd name="T44" fmla="*/ 0 w 1011"/>
                <a:gd name="T45" fmla="*/ 0 h 331"/>
                <a:gd name="T46" fmla="*/ 0 w 1011"/>
                <a:gd name="T47" fmla="*/ 0 h 331"/>
                <a:gd name="T48" fmla="*/ 0 w 1011"/>
                <a:gd name="T49" fmla="*/ 0 h 331"/>
                <a:gd name="T50" fmla="*/ 0 w 1011"/>
                <a:gd name="T51" fmla="*/ 0 h 331"/>
                <a:gd name="T52" fmla="*/ 0 w 1011"/>
                <a:gd name="T53" fmla="*/ 0 h 331"/>
                <a:gd name="T54" fmla="*/ 0 w 1011"/>
                <a:gd name="T55" fmla="*/ 0 h 331"/>
                <a:gd name="T56" fmla="*/ 0 w 1011"/>
                <a:gd name="T57" fmla="*/ 0 h 331"/>
                <a:gd name="T58" fmla="*/ 0 w 1011"/>
                <a:gd name="T59" fmla="*/ 0 h 331"/>
                <a:gd name="T60" fmla="*/ 0 w 1011"/>
                <a:gd name="T61" fmla="*/ 0 h 331"/>
                <a:gd name="T62" fmla="*/ 0 w 1011"/>
                <a:gd name="T63" fmla="*/ 0 h 331"/>
                <a:gd name="T64" fmla="*/ 0 w 1011"/>
                <a:gd name="T65" fmla="*/ 0 h 331"/>
                <a:gd name="T66" fmla="*/ 0 w 1011"/>
                <a:gd name="T67" fmla="*/ 0 h 331"/>
                <a:gd name="T68" fmla="*/ 0 w 1011"/>
                <a:gd name="T69" fmla="*/ 0 h 3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1"/>
                <a:gd name="T106" fmla="*/ 0 h 331"/>
                <a:gd name="T107" fmla="*/ 1011 w 1011"/>
                <a:gd name="T108" fmla="*/ 331 h 3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1" h="331">
                  <a:moveTo>
                    <a:pt x="0" y="248"/>
                  </a:moveTo>
                  <a:lnTo>
                    <a:pt x="53" y="191"/>
                  </a:lnTo>
                  <a:lnTo>
                    <a:pt x="133" y="122"/>
                  </a:lnTo>
                  <a:lnTo>
                    <a:pt x="169" y="101"/>
                  </a:lnTo>
                  <a:lnTo>
                    <a:pt x="205" y="78"/>
                  </a:lnTo>
                  <a:lnTo>
                    <a:pt x="249" y="57"/>
                  </a:lnTo>
                  <a:lnTo>
                    <a:pt x="292" y="38"/>
                  </a:lnTo>
                  <a:lnTo>
                    <a:pt x="342" y="21"/>
                  </a:lnTo>
                  <a:lnTo>
                    <a:pt x="391" y="10"/>
                  </a:lnTo>
                  <a:lnTo>
                    <a:pt x="505" y="0"/>
                  </a:lnTo>
                  <a:lnTo>
                    <a:pt x="617" y="10"/>
                  </a:lnTo>
                  <a:lnTo>
                    <a:pt x="718" y="38"/>
                  </a:lnTo>
                  <a:lnTo>
                    <a:pt x="804" y="78"/>
                  </a:lnTo>
                  <a:lnTo>
                    <a:pt x="842" y="101"/>
                  </a:lnTo>
                  <a:lnTo>
                    <a:pt x="876" y="122"/>
                  </a:lnTo>
                  <a:lnTo>
                    <a:pt x="906" y="147"/>
                  </a:lnTo>
                  <a:lnTo>
                    <a:pt x="933" y="170"/>
                  </a:lnTo>
                  <a:lnTo>
                    <a:pt x="1011" y="248"/>
                  </a:lnTo>
                  <a:lnTo>
                    <a:pt x="929" y="278"/>
                  </a:lnTo>
                  <a:lnTo>
                    <a:pt x="920" y="269"/>
                  </a:lnTo>
                  <a:lnTo>
                    <a:pt x="897" y="242"/>
                  </a:lnTo>
                  <a:lnTo>
                    <a:pt x="859" y="208"/>
                  </a:lnTo>
                  <a:lnTo>
                    <a:pt x="741" y="128"/>
                  </a:lnTo>
                  <a:lnTo>
                    <a:pt x="707" y="111"/>
                  </a:lnTo>
                  <a:lnTo>
                    <a:pt x="669" y="96"/>
                  </a:lnTo>
                  <a:lnTo>
                    <a:pt x="587" y="75"/>
                  </a:lnTo>
                  <a:lnTo>
                    <a:pt x="498" y="71"/>
                  </a:lnTo>
                  <a:lnTo>
                    <a:pt x="408" y="86"/>
                  </a:lnTo>
                  <a:lnTo>
                    <a:pt x="327" y="116"/>
                  </a:lnTo>
                  <a:lnTo>
                    <a:pt x="252" y="158"/>
                  </a:lnTo>
                  <a:lnTo>
                    <a:pt x="220" y="183"/>
                  </a:lnTo>
                  <a:lnTo>
                    <a:pt x="116" y="274"/>
                  </a:lnTo>
                  <a:lnTo>
                    <a:pt x="64" y="331"/>
                  </a:lnTo>
                  <a:lnTo>
                    <a:pt x="0"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01" name="Freeform 190"/>
            <p:cNvSpPr>
              <a:spLocks/>
            </p:cNvSpPr>
            <p:nvPr/>
          </p:nvSpPr>
          <p:spPr bwMode="auto">
            <a:xfrm>
              <a:off x="2282" y="1082"/>
              <a:ext cx="133" cy="72"/>
            </a:xfrm>
            <a:custGeom>
              <a:avLst/>
              <a:gdLst>
                <a:gd name="T0" fmla="*/ 0 w 909"/>
                <a:gd name="T1" fmla="*/ 0 h 306"/>
                <a:gd name="T2" fmla="*/ 0 w 909"/>
                <a:gd name="T3" fmla="*/ 0 h 306"/>
                <a:gd name="T4" fmla="*/ 0 w 909"/>
                <a:gd name="T5" fmla="*/ 0 h 306"/>
                <a:gd name="T6" fmla="*/ 0 w 909"/>
                <a:gd name="T7" fmla="*/ 0 h 306"/>
                <a:gd name="T8" fmla="*/ 0 w 909"/>
                <a:gd name="T9" fmla="*/ 0 h 306"/>
                <a:gd name="T10" fmla="*/ 0 w 909"/>
                <a:gd name="T11" fmla="*/ 0 h 306"/>
                <a:gd name="T12" fmla="*/ 0 w 909"/>
                <a:gd name="T13" fmla="*/ 0 h 306"/>
                <a:gd name="T14" fmla="*/ 0 w 909"/>
                <a:gd name="T15" fmla="*/ 0 h 306"/>
                <a:gd name="T16" fmla="*/ 0 w 909"/>
                <a:gd name="T17" fmla="*/ 0 h 306"/>
                <a:gd name="T18" fmla="*/ 0 w 909"/>
                <a:gd name="T19" fmla="*/ 0 h 306"/>
                <a:gd name="T20" fmla="*/ 0 w 909"/>
                <a:gd name="T21" fmla="*/ 0 h 306"/>
                <a:gd name="T22" fmla="*/ 0 w 909"/>
                <a:gd name="T23" fmla="*/ 0 h 306"/>
                <a:gd name="T24" fmla="*/ 0 w 909"/>
                <a:gd name="T25" fmla="*/ 0 h 306"/>
                <a:gd name="T26" fmla="*/ 0 w 909"/>
                <a:gd name="T27" fmla="*/ 0 h 306"/>
                <a:gd name="T28" fmla="*/ 0 w 909"/>
                <a:gd name="T29" fmla="*/ 0 h 306"/>
                <a:gd name="T30" fmla="*/ 0 w 909"/>
                <a:gd name="T31" fmla="*/ 0 h 306"/>
                <a:gd name="T32" fmla="*/ 0 w 909"/>
                <a:gd name="T33" fmla="*/ 0 h 306"/>
                <a:gd name="T34" fmla="*/ 0 w 909"/>
                <a:gd name="T35" fmla="*/ 0 h 306"/>
                <a:gd name="T36" fmla="*/ 0 w 909"/>
                <a:gd name="T37" fmla="*/ 0 h 306"/>
                <a:gd name="T38" fmla="*/ 0 w 909"/>
                <a:gd name="T39" fmla="*/ 0 h 306"/>
                <a:gd name="T40" fmla="*/ 0 w 909"/>
                <a:gd name="T41" fmla="*/ 0 h 306"/>
                <a:gd name="T42" fmla="*/ 0 w 909"/>
                <a:gd name="T43" fmla="*/ 0 h 306"/>
                <a:gd name="T44" fmla="*/ 0 w 909"/>
                <a:gd name="T45" fmla="*/ 0 h 306"/>
                <a:gd name="T46" fmla="*/ 0 w 909"/>
                <a:gd name="T47" fmla="*/ 0 h 306"/>
                <a:gd name="T48" fmla="*/ 0 w 909"/>
                <a:gd name="T49" fmla="*/ 0 h 306"/>
                <a:gd name="T50" fmla="*/ 0 w 909"/>
                <a:gd name="T51" fmla="*/ 0 h 306"/>
                <a:gd name="T52" fmla="*/ 0 w 909"/>
                <a:gd name="T53" fmla="*/ 0 h 306"/>
                <a:gd name="T54" fmla="*/ 0 w 909"/>
                <a:gd name="T55" fmla="*/ 0 h 306"/>
                <a:gd name="T56" fmla="*/ 0 w 909"/>
                <a:gd name="T57" fmla="*/ 0 h 306"/>
                <a:gd name="T58" fmla="*/ 0 w 909"/>
                <a:gd name="T59" fmla="*/ 0 h 306"/>
                <a:gd name="T60" fmla="*/ 0 w 909"/>
                <a:gd name="T61" fmla="*/ 0 h 306"/>
                <a:gd name="T62" fmla="*/ 0 w 909"/>
                <a:gd name="T63" fmla="*/ 0 h 306"/>
                <a:gd name="T64" fmla="*/ 0 w 909"/>
                <a:gd name="T65" fmla="*/ 0 h 306"/>
                <a:gd name="T66" fmla="*/ 0 w 909"/>
                <a:gd name="T67" fmla="*/ 0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9"/>
                <a:gd name="T103" fmla="*/ 0 h 306"/>
                <a:gd name="T104" fmla="*/ 909 w 9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9" h="306">
                  <a:moveTo>
                    <a:pt x="0" y="188"/>
                  </a:moveTo>
                  <a:lnTo>
                    <a:pt x="37" y="162"/>
                  </a:lnTo>
                  <a:lnTo>
                    <a:pt x="78" y="131"/>
                  </a:lnTo>
                  <a:lnTo>
                    <a:pt x="135" y="99"/>
                  </a:lnTo>
                  <a:lnTo>
                    <a:pt x="168" y="80"/>
                  </a:lnTo>
                  <a:lnTo>
                    <a:pt x="204" y="65"/>
                  </a:lnTo>
                  <a:lnTo>
                    <a:pt x="286" y="34"/>
                  </a:lnTo>
                  <a:lnTo>
                    <a:pt x="373" y="12"/>
                  </a:lnTo>
                  <a:lnTo>
                    <a:pt x="470" y="0"/>
                  </a:lnTo>
                  <a:lnTo>
                    <a:pt x="651" y="23"/>
                  </a:lnTo>
                  <a:lnTo>
                    <a:pt x="727" y="50"/>
                  </a:lnTo>
                  <a:lnTo>
                    <a:pt x="789" y="80"/>
                  </a:lnTo>
                  <a:lnTo>
                    <a:pt x="841" y="114"/>
                  </a:lnTo>
                  <a:lnTo>
                    <a:pt x="879" y="143"/>
                  </a:lnTo>
                  <a:lnTo>
                    <a:pt x="909" y="171"/>
                  </a:lnTo>
                  <a:lnTo>
                    <a:pt x="884" y="249"/>
                  </a:lnTo>
                  <a:lnTo>
                    <a:pt x="860" y="219"/>
                  </a:lnTo>
                  <a:lnTo>
                    <a:pt x="827" y="188"/>
                  </a:lnTo>
                  <a:lnTo>
                    <a:pt x="807" y="171"/>
                  </a:lnTo>
                  <a:lnTo>
                    <a:pt x="782" y="156"/>
                  </a:lnTo>
                  <a:lnTo>
                    <a:pt x="755" y="137"/>
                  </a:lnTo>
                  <a:lnTo>
                    <a:pt x="725" y="122"/>
                  </a:lnTo>
                  <a:lnTo>
                    <a:pt x="651" y="93"/>
                  </a:lnTo>
                  <a:lnTo>
                    <a:pt x="563" y="74"/>
                  </a:lnTo>
                  <a:lnTo>
                    <a:pt x="461" y="71"/>
                  </a:lnTo>
                  <a:lnTo>
                    <a:pt x="267" y="114"/>
                  </a:lnTo>
                  <a:lnTo>
                    <a:pt x="189" y="152"/>
                  </a:lnTo>
                  <a:lnTo>
                    <a:pt x="122" y="196"/>
                  </a:lnTo>
                  <a:lnTo>
                    <a:pt x="94" y="217"/>
                  </a:lnTo>
                  <a:lnTo>
                    <a:pt x="71" y="238"/>
                  </a:lnTo>
                  <a:lnTo>
                    <a:pt x="33" y="272"/>
                  </a:lnTo>
                  <a:lnTo>
                    <a:pt x="2" y="306"/>
                  </a:lnTo>
                  <a:lnTo>
                    <a:pt x="0" y="18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02" name="Freeform 191"/>
            <p:cNvSpPr>
              <a:spLocks/>
            </p:cNvSpPr>
            <p:nvPr/>
          </p:nvSpPr>
          <p:spPr bwMode="auto">
            <a:xfrm>
              <a:off x="2449" y="1096"/>
              <a:ext cx="174" cy="141"/>
            </a:xfrm>
            <a:custGeom>
              <a:avLst/>
              <a:gdLst>
                <a:gd name="T0" fmla="*/ 0 w 1190"/>
                <a:gd name="T1" fmla="*/ 0 h 597"/>
                <a:gd name="T2" fmla="*/ 0 w 1190"/>
                <a:gd name="T3" fmla="*/ 0 h 597"/>
                <a:gd name="T4" fmla="*/ 0 w 1190"/>
                <a:gd name="T5" fmla="*/ 0 h 597"/>
                <a:gd name="T6" fmla="*/ 0 w 1190"/>
                <a:gd name="T7" fmla="*/ 0 h 597"/>
                <a:gd name="T8" fmla="*/ 0 w 1190"/>
                <a:gd name="T9" fmla="*/ 0 h 597"/>
                <a:gd name="T10" fmla="*/ 0 w 1190"/>
                <a:gd name="T11" fmla="*/ 0 h 597"/>
                <a:gd name="T12" fmla="*/ 0 w 1190"/>
                <a:gd name="T13" fmla="*/ 0 h 597"/>
                <a:gd name="T14" fmla="*/ 0 w 1190"/>
                <a:gd name="T15" fmla="*/ 0 h 597"/>
                <a:gd name="T16" fmla="*/ 0 w 1190"/>
                <a:gd name="T17" fmla="*/ 0 h 597"/>
                <a:gd name="T18" fmla="*/ 0 w 1190"/>
                <a:gd name="T19" fmla="*/ 0 h 597"/>
                <a:gd name="T20" fmla="*/ 0 w 1190"/>
                <a:gd name="T21" fmla="*/ 0 h 597"/>
                <a:gd name="T22" fmla="*/ 0 w 1190"/>
                <a:gd name="T23" fmla="*/ 0 h 597"/>
                <a:gd name="T24" fmla="*/ 0 w 1190"/>
                <a:gd name="T25" fmla="*/ 0 h 597"/>
                <a:gd name="T26" fmla="*/ 0 w 1190"/>
                <a:gd name="T27" fmla="*/ 0 h 597"/>
                <a:gd name="T28" fmla="*/ 0 w 1190"/>
                <a:gd name="T29" fmla="*/ 0 h 597"/>
                <a:gd name="T30" fmla="*/ 0 w 1190"/>
                <a:gd name="T31" fmla="*/ 0 h 597"/>
                <a:gd name="T32" fmla="*/ 0 w 1190"/>
                <a:gd name="T33" fmla="*/ 0 h 597"/>
                <a:gd name="T34" fmla="*/ 0 w 1190"/>
                <a:gd name="T35" fmla="*/ 0 h 597"/>
                <a:gd name="T36" fmla="*/ 0 w 1190"/>
                <a:gd name="T37" fmla="*/ 0 h 597"/>
                <a:gd name="T38" fmla="*/ 0 w 1190"/>
                <a:gd name="T39" fmla="*/ 0 h 597"/>
                <a:gd name="T40" fmla="*/ 0 w 1190"/>
                <a:gd name="T41" fmla="*/ 0 h 597"/>
                <a:gd name="T42" fmla="*/ 0 w 1190"/>
                <a:gd name="T43" fmla="*/ 0 h 597"/>
                <a:gd name="T44" fmla="*/ 0 w 1190"/>
                <a:gd name="T45" fmla="*/ 0 h 597"/>
                <a:gd name="T46" fmla="*/ 0 w 1190"/>
                <a:gd name="T47" fmla="*/ 0 h 597"/>
                <a:gd name="T48" fmla="*/ 0 w 1190"/>
                <a:gd name="T49" fmla="*/ 0 h 597"/>
                <a:gd name="T50" fmla="*/ 0 w 1190"/>
                <a:gd name="T51" fmla="*/ 0 h 597"/>
                <a:gd name="T52" fmla="*/ 0 w 1190"/>
                <a:gd name="T53" fmla="*/ 0 h 597"/>
                <a:gd name="T54" fmla="*/ 0 w 1190"/>
                <a:gd name="T55" fmla="*/ 0 h 597"/>
                <a:gd name="T56" fmla="*/ 0 w 1190"/>
                <a:gd name="T57" fmla="*/ 0 h 597"/>
                <a:gd name="T58" fmla="*/ 0 w 1190"/>
                <a:gd name="T59" fmla="*/ 0 h 597"/>
                <a:gd name="T60" fmla="*/ 0 w 1190"/>
                <a:gd name="T61" fmla="*/ 0 h 597"/>
                <a:gd name="T62" fmla="*/ 0 w 1190"/>
                <a:gd name="T63" fmla="*/ 0 h 597"/>
                <a:gd name="T64" fmla="*/ 0 w 1190"/>
                <a:gd name="T65" fmla="*/ 0 h 597"/>
                <a:gd name="T66" fmla="*/ 0 w 1190"/>
                <a:gd name="T67" fmla="*/ 0 h 597"/>
                <a:gd name="T68" fmla="*/ 0 w 1190"/>
                <a:gd name="T69" fmla="*/ 0 h 597"/>
                <a:gd name="T70" fmla="*/ 0 w 1190"/>
                <a:gd name="T71" fmla="*/ 0 h 597"/>
                <a:gd name="T72" fmla="*/ 0 w 1190"/>
                <a:gd name="T73" fmla="*/ 0 h 597"/>
                <a:gd name="T74" fmla="*/ 0 w 1190"/>
                <a:gd name="T75" fmla="*/ 0 h 597"/>
                <a:gd name="T76" fmla="*/ 0 w 1190"/>
                <a:gd name="T77" fmla="*/ 0 h 597"/>
                <a:gd name="T78" fmla="*/ 0 w 1190"/>
                <a:gd name="T79" fmla="*/ 0 h 597"/>
                <a:gd name="T80" fmla="*/ 0 w 1190"/>
                <a:gd name="T81" fmla="*/ 0 h 597"/>
                <a:gd name="T82" fmla="*/ 0 w 1190"/>
                <a:gd name="T83" fmla="*/ 0 h 597"/>
                <a:gd name="T84" fmla="*/ 0 w 1190"/>
                <a:gd name="T85" fmla="*/ 0 h 597"/>
                <a:gd name="T86" fmla="*/ 0 w 1190"/>
                <a:gd name="T87" fmla="*/ 0 h 597"/>
                <a:gd name="T88" fmla="*/ 0 w 1190"/>
                <a:gd name="T89" fmla="*/ 0 h 597"/>
                <a:gd name="T90" fmla="*/ 0 w 1190"/>
                <a:gd name="T91" fmla="*/ 0 h 5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0"/>
                <a:gd name="T139" fmla="*/ 0 h 597"/>
                <a:gd name="T140" fmla="*/ 1190 w 1190"/>
                <a:gd name="T141" fmla="*/ 597 h 5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0" h="597">
                  <a:moveTo>
                    <a:pt x="0" y="114"/>
                  </a:moveTo>
                  <a:lnTo>
                    <a:pt x="48" y="88"/>
                  </a:lnTo>
                  <a:lnTo>
                    <a:pt x="107" y="61"/>
                  </a:lnTo>
                  <a:lnTo>
                    <a:pt x="181" y="34"/>
                  </a:lnTo>
                  <a:lnTo>
                    <a:pt x="266" y="12"/>
                  </a:lnTo>
                  <a:lnTo>
                    <a:pt x="363" y="0"/>
                  </a:lnTo>
                  <a:lnTo>
                    <a:pt x="572" y="25"/>
                  </a:lnTo>
                  <a:lnTo>
                    <a:pt x="666" y="63"/>
                  </a:lnTo>
                  <a:lnTo>
                    <a:pt x="738" y="101"/>
                  </a:lnTo>
                  <a:lnTo>
                    <a:pt x="793" y="143"/>
                  </a:lnTo>
                  <a:lnTo>
                    <a:pt x="831" y="179"/>
                  </a:lnTo>
                  <a:lnTo>
                    <a:pt x="880" y="264"/>
                  </a:lnTo>
                  <a:lnTo>
                    <a:pt x="909" y="253"/>
                  </a:lnTo>
                  <a:lnTo>
                    <a:pt x="1010" y="236"/>
                  </a:lnTo>
                  <a:lnTo>
                    <a:pt x="1135" y="240"/>
                  </a:lnTo>
                  <a:lnTo>
                    <a:pt x="1190" y="251"/>
                  </a:lnTo>
                  <a:lnTo>
                    <a:pt x="1167" y="318"/>
                  </a:lnTo>
                  <a:lnTo>
                    <a:pt x="1076" y="308"/>
                  </a:lnTo>
                  <a:lnTo>
                    <a:pt x="983" y="318"/>
                  </a:lnTo>
                  <a:lnTo>
                    <a:pt x="880" y="358"/>
                  </a:lnTo>
                  <a:lnTo>
                    <a:pt x="833" y="390"/>
                  </a:lnTo>
                  <a:lnTo>
                    <a:pt x="797" y="428"/>
                  </a:lnTo>
                  <a:lnTo>
                    <a:pt x="749" y="506"/>
                  </a:lnTo>
                  <a:lnTo>
                    <a:pt x="724" y="597"/>
                  </a:lnTo>
                  <a:lnTo>
                    <a:pt x="656" y="580"/>
                  </a:lnTo>
                  <a:lnTo>
                    <a:pt x="667" y="525"/>
                  </a:lnTo>
                  <a:lnTo>
                    <a:pt x="681" y="474"/>
                  </a:lnTo>
                  <a:lnTo>
                    <a:pt x="702" y="424"/>
                  </a:lnTo>
                  <a:lnTo>
                    <a:pt x="730" y="380"/>
                  </a:lnTo>
                  <a:lnTo>
                    <a:pt x="751" y="359"/>
                  </a:lnTo>
                  <a:lnTo>
                    <a:pt x="812" y="299"/>
                  </a:lnTo>
                  <a:lnTo>
                    <a:pt x="795" y="268"/>
                  </a:lnTo>
                  <a:lnTo>
                    <a:pt x="770" y="238"/>
                  </a:lnTo>
                  <a:lnTo>
                    <a:pt x="738" y="198"/>
                  </a:lnTo>
                  <a:lnTo>
                    <a:pt x="715" y="179"/>
                  </a:lnTo>
                  <a:lnTo>
                    <a:pt x="690" y="160"/>
                  </a:lnTo>
                  <a:lnTo>
                    <a:pt x="662" y="141"/>
                  </a:lnTo>
                  <a:lnTo>
                    <a:pt x="631" y="124"/>
                  </a:lnTo>
                  <a:lnTo>
                    <a:pt x="555" y="95"/>
                  </a:lnTo>
                  <a:lnTo>
                    <a:pt x="466" y="78"/>
                  </a:lnTo>
                  <a:lnTo>
                    <a:pt x="287" y="84"/>
                  </a:lnTo>
                  <a:lnTo>
                    <a:pt x="150" y="122"/>
                  </a:lnTo>
                  <a:lnTo>
                    <a:pt x="65" y="164"/>
                  </a:lnTo>
                  <a:lnTo>
                    <a:pt x="33" y="183"/>
                  </a:lnTo>
                  <a:lnTo>
                    <a:pt x="0" y="11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03" name="Text Box 192"/>
            <p:cNvSpPr txBox="1">
              <a:spLocks noChangeArrowheads="1"/>
            </p:cNvSpPr>
            <p:nvPr/>
          </p:nvSpPr>
          <p:spPr bwMode="auto">
            <a:xfrm>
              <a:off x="816" y="2055"/>
              <a:ext cx="1151" cy="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400" b="1">
                  <a:latin typeface="Calibri" panose="020F0502020204030204" pitchFamily="34" charset="0"/>
                </a:rPr>
                <a:t>Environment</a:t>
              </a:r>
            </a:p>
          </p:txBody>
        </p:sp>
        <p:sp>
          <p:nvSpPr>
            <p:cNvPr id="13504" name="Oval 194"/>
            <p:cNvSpPr>
              <a:spLocks noChangeArrowheads="1"/>
            </p:cNvSpPr>
            <p:nvPr/>
          </p:nvSpPr>
          <p:spPr bwMode="auto">
            <a:xfrm>
              <a:off x="3337" y="2733"/>
              <a:ext cx="181" cy="147"/>
            </a:xfrm>
            <a:prstGeom prst="ellipse">
              <a:avLst/>
            </a:prstGeom>
            <a:solidFill>
              <a:schemeClr val="bg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05" name="Rectangle 195"/>
            <p:cNvSpPr>
              <a:spLocks noChangeArrowheads="1"/>
            </p:cNvSpPr>
            <p:nvPr/>
          </p:nvSpPr>
          <p:spPr bwMode="auto">
            <a:xfrm>
              <a:off x="3337" y="2806"/>
              <a:ext cx="181" cy="441"/>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06" name="Oval 196"/>
            <p:cNvSpPr>
              <a:spLocks noChangeArrowheads="1"/>
            </p:cNvSpPr>
            <p:nvPr/>
          </p:nvSpPr>
          <p:spPr bwMode="auto">
            <a:xfrm>
              <a:off x="3337" y="3174"/>
              <a:ext cx="181" cy="220"/>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07" name="Rectangle 198"/>
            <p:cNvSpPr>
              <a:spLocks noChangeArrowheads="1"/>
            </p:cNvSpPr>
            <p:nvPr/>
          </p:nvSpPr>
          <p:spPr bwMode="auto">
            <a:xfrm rot="-243397">
              <a:off x="2945" y="3047"/>
              <a:ext cx="454" cy="345"/>
            </a:xfrm>
            <a:prstGeom prst="rect">
              <a:avLst/>
            </a:prstGeom>
            <a:solidFill>
              <a:schemeClr val="bg2"/>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bg2"/>
              </a:extrusionClr>
              <a:contourClr>
                <a:schemeClr val="bg2"/>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08" name="Rectangle 199"/>
            <p:cNvSpPr>
              <a:spLocks noChangeArrowheads="1"/>
            </p:cNvSpPr>
            <p:nvPr/>
          </p:nvSpPr>
          <p:spPr bwMode="auto">
            <a:xfrm rot="-243397">
              <a:off x="2818" y="2922"/>
              <a:ext cx="464" cy="43"/>
            </a:xfrm>
            <a:prstGeom prst="rect">
              <a:avLst/>
            </a:prstGeom>
            <a:solidFill>
              <a:schemeClr val="tx1"/>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09" name="Rectangle 200"/>
            <p:cNvSpPr>
              <a:spLocks noChangeArrowheads="1"/>
            </p:cNvSpPr>
            <p:nvPr/>
          </p:nvSpPr>
          <p:spPr bwMode="auto">
            <a:xfrm rot="-9045775" flipH="1" flipV="1">
              <a:off x="2631" y="3064"/>
              <a:ext cx="264" cy="78"/>
            </a:xfrm>
            <a:prstGeom prst="rect">
              <a:avLst/>
            </a:prstGeom>
            <a:solidFill>
              <a:schemeClr val="tx1"/>
            </a:solidFill>
            <a:ln w="9525">
              <a:miter lim="800000"/>
              <a:headEnd/>
              <a:tailEnd/>
            </a:ln>
            <a:scene3d>
              <a:camera prst="legacyPerspectiveFront">
                <a:rot lat="1500000" lon="1500000" rev="0"/>
              </a:camera>
              <a:lightRig rig="legacyFlat2" dir="b"/>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2400">
                <a:latin typeface="Calibri" panose="020F0502020204030204" pitchFamily="34" charset="0"/>
              </a:endParaRPr>
            </a:p>
          </p:txBody>
        </p:sp>
        <p:sp>
          <p:nvSpPr>
            <p:cNvPr id="13510" name="Text Box 201"/>
            <p:cNvSpPr txBox="1">
              <a:spLocks noChangeArrowheads="1"/>
            </p:cNvSpPr>
            <p:nvPr/>
          </p:nvSpPr>
          <p:spPr bwMode="auto">
            <a:xfrm>
              <a:off x="2685" y="3470"/>
              <a:ext cx="881" cy="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400" b="1">
                  <a:latin typeface="Calibri" panose="020F0502020204030204" pitchFamily="34" charset="0"/>
                </a:rPr>
                <a:t>Materials</a:t>
              </a:r>
            </a:p>
          </p:txBody>
        </p:sp>
        <p:sp>
          <p:nvSpPr>
            <p:cNvPr id="48331" name="Rectangle 203"/>
            <p:cNvSpPr>
              <a:spLocks noChangeArrowheads="1"/>
            </p:cNvSpPr>
            <p:nvPr/>
          </p:nvSpPr>
          <p:spPr bwMode="auto">
            <a:xfrm rot="2882507">
              <a:off x="4465" y="1437"/>
              <a:ext cx="88" cy="14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32" name="Rectangle 204"/>
            <p:cNvSpPr>
              <a:spLocks noChangeArrowheads="1"/>
            </p:cNvSpPr>
            <p:nvPr/>
          </p:nvSpPr>
          <p:spPr bwMode="auto">
            <a:xfrm rot="-15539178">
              <a:off x="4521" y="1533"/>
              <a:ext cx="87" cy="13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33" name="Rectangle 205"/>
            <p:cNvSpPr>
              <a:spLocks noChangeArrowheads="1"/>
            </p:cNvSpPr>
            <p:nvPr/>
          </p:nvSpPr>
          <p:spPr bwMode="auto">
            <a:xfrm rot="-11467919">
              <a:off x="4347" y="1744"/>
              <a:ext cx="90" cy="124"/>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34" name="Rectangle 206"/>
            <p:cNvSpPr>
              <a:spLocks noChangeArrowheads="1"/>
            </p:cNvSpPr>
            <p:nvPr/>
          </p:nvSpPr>
          <p:spPr bwMode="auto">
            <a:xfrm rot="-14013864">
              <a:off x="4461" y="1671"/>
              <a:ext cx="88" cy="13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35" name="Oval 207"/>
            <p:cNvSpPr>
              <a:spLocks noChangeArrowheads="1"/>
            </p:cNvSpPr>
            <p:nvPr/>
          </p:nvSpPr>
          <p:spPr bwMode="auto">
            <a:xfrm>
              <a:off x="4258" y="1491"/>
              <a:ext cx="246" cy="248"/>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36" name="Rectangle 208"/>
            <p:cNvSpPr>
              <a:spLocks noChangeArrowheads="1"/>
            </p:cNvSpPr>
            <p:nvPr/>
          </p:nvSpPr>
          <p:spPr bwMode="auto">
            <a:xfrm rot="20885237">
              <a:off x="4344" y="1366"/>
              <a:ext cx="91" cy="13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13517" name="Freeform 209"/>
            <p:cNvSpPr>
              <a:spLocks/>
            </p:cNvSpPr>
            <p:nvPr/>
          </p:nvSpPr>
          <p:spPr bwMode="auto">
            <a:xfrm rot="4703630">
              <a:off x="4216" y="1438"/>
              <a:ext cx="342" cy="363"/>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18" name="Freeform 210"/>
            <p:cNvSpPr>
              <a:spLocks/>
            </p:cNvSpPr>
            <p:nvPr/>
          </p:nvSpPr>
          <p:spPr bwMode="auto">
            <a:xfrm rot="4703630">
              <a:off x="4290" y="1716"/>
              <a:ext cx="69" cy="72"/>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48339" name="Rectangle 211"/>
            <p:cNvSpPr>
              <a:spLocks noChangeArrowheads="1"/>
            </p:cNvSpPr>
            <p:nvPr/>
          </p:nvSpPr>
          <p:spPr bwMode="auto">
            <a:xfrm rot="-8428918">
              <a:off x="4211" y="1699"/>
              <a:ext cx="91" cy="129"/>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0" name="Rectangle 212"/>
            <p:cNvSpPr>
              <a:spLocks noChangeArrowheads="1"/>
            </p:cNvSpPr>
            <p:nvPr/>
          </p:nvSpPr>
          <p:spPr bwMode="auto">
            <a:xfrm rot="16789563">
              <a:off x="4147" y="1549"/>
              <a:ext cx="92" cy="13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1" name="Rectangle 213"/>
            <p:cNvSpPr>
              <a:spLocks noChangeArrowheads="1"/>
            </p:cNvSpPr>
            <p:nvPr/>
          </p:nvSpPr>
          <p:spPr bwMode="auto">
            <a:xfrm rot="-1993480">
              <a:off x="4211" y="1407"/>
              <a:ext cx="91" cy="13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2" name="Oval 214"/>
            <p:cNvSpPr>
              <a:spLocks noChangeArrowheads="1"/>
            </p:cNvSpPr>
            <p:nvPr/>
          </p:nvSpPr>
          <p:spPr bwMode="auto">
            <a:xfrm>
              <a:off x="4302" y="1508"/>
              <a:ext cx="179" cy="189"/>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sz="2400" dirty="0">
                <a:latin typeface="Calibri" pitchFamily="34" charset="0"/>
                <a:cs typeface="Arial" charset="0"/>
              </a:endParaRPr>
            </a:p>
          </p:txBody>
        </p:sp>
        <p:sp>
          <p:nvSpPr>
            <p:cNvPr id="48344" name="Rectangle 216"/>
            <p:cNvSpPr>
              <a:spLocks noChangeArrowheads="1"/>
            </p:cNvSpPr>
            <p:nvPr/>
          </p:nvSpPr>
          <p:spPr bwMode="auto">
            <a:xfrm rot="2882507">
              <a:off x="4081" y="1217"/>
              <a:ext cx="53" cy="7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5" name="Rectangle 217"/>
            <p:cNvSpPr>
              <a:spLocks noChangeArrowheads="1"/>
            </p:cNvSpPr>
            <p:nvPr/>
          </p:nvSpPr>
          <p:spPr bwMode="auto">
            <a:xfrm rot="-15539178">
              <a:off x="4091" y="1280"/>
              <a:ext cx="48" cy="7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6" name="Rectangle 218"/>
            <p:cNvSpPr>
              <a:spLocks noChangeArrowheads="1"/>
            </p:cNvSpPr>
            <p:nvPr/>
          </p:nvSpPr>
          <p:spPr bwMode="auto">
            <a:xfrm rot="-11467919">
              <a:off x="4019" y="1388"/>
              <a:ext cx="50" cy="7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7" name="Rectangle 219"/>
            <p:cNvSpPr>
              <a:spLocks noChangeArrowheads="1"/>
            </p:cNvSpPr>
            <p:nvPr/>
          </p:nvSpPr>
          <p:spPr bwMode="auto">
            <a:xfrm rot="-14013864">
              <a:off x="4085" y="1346"/>
              <a:ext cx="42" cy="74"/>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8" name="Oval 220"/>
            <p:cNvSpPr>
              <a:spLocks noChangeArrowheads="1"/>
            </p:cNvSpPr>
            <p:nvPr/>
          </p:nvSpPr>
          <p:spPr bwMode="auto">
            <a:xfrm>
              <a:off x="3971" y="1247"/>
              <a:ext cx="135" cy="143"/>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49" name="Rectangle 221"/>
            <p:cNvSpPr>
              <a:spLocks noChangeArrowheads="1"/>
            </p:cNvSpPr>
            <p:nvPr/>
          </p:nvSpPr>
          <p:spPr bwMode="auto">
            <a:xfrm rot="20885237">
              <a:off x="4018" y="1178"/>
              <a:ext cx="50" cy="7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13529" name="Freeform 222"/>
            <p:cNvSpPr>
              <a:spLocks/>
            </p:cNvSpPr>
            <p:nvPr/>
          </p:nvSpPr>
          <p:spPr bwMode="auto">
            <a:xfrm rot="4703630">
              <a:off x="3947" y="1219"/>
              <a:ext cx="190" cy="199"/>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30" name="Freeform 223"/>
            <p:cNvSpPr>
              <a:spLocks/>
            </p:cNvSpPr>
            <p:nvPr/>
          </p:nvSpPr>
          <p:spPr bwMode="auto">
            <a:xfrm rot="4703630">
              <a:off x="3989" y="1372"/>
              <a:ext cx="38" cy="39"/>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48352" name="Rectangle 224"/>
            <p:cNvSpPr>
              <a:spLocks noChangeArrowheads="1"/>
            </p:cNvSpPr>
            <p:nvPr/>
          </p:nvSpPr>
          <p:spPr bwMode="auto">
            <a:xfrm rot="-8428918">
              <a:off x="3945" y="1363"/>
              <a:ext cx="50" cy="71"/>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53" name="Rectangle 225"/>
            <p:cNvSpPr>
              <a:spLocks noChangeArrowheads="1"/>
            </p:cNvSpPr>
            <p:nvPr/>
          </p:nvSpPr>
          <p:spPr bwMode="auto">
            <a:xfrm rot="16789563">
              <a:off x="3895" y="1285"/>
              <a:ext cx="48" cy="7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54" name="Rectangle 226"/>
            <p:cNvSpPr>
              <a:spLocks noChangeArrowheads="1"/>
            </p:cNvSpPr>
            <p:nvPr/>
          </p:nvSpPr>
          <p:spPr bwMode="auto">
            <a:xfrm rot="-1993480">
              <a:off x="3945" y="1201"/>
              <a:ext cx="50" cy="7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55" name="Oval 227"/>
            <p:cNvSpPr>
              <a:spLocks noChangeArrowheads="1"/>
            </p:cNvSpPr>
            <p:nvPr/>
          </p:nvSpPr>
          <p:spPr bwMode="auto">
            <a:xfrm>
              <a:off x="3995" y="1257"/>
              <a:ext cx="98" cy="103"/>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sz="2400" dirty="0">
                <a:latin typeface="Calibri" pitchFamily="34" charset="0"/>
                <a:cs typeface="Arial" charset="0"/>
              </a:endParaRPr>
            </a:p>
          </p:txBody>
        </p:sp>
        <p:sp>
          <p:nvSpPr>
            <p:cNvPr id="48357" name="Rectangle 229"/>
            <p:cNvSpPr>
              <a:spLocks noChangeArrowheads="1"/>
            </p:cNvSpPr>
            <p:nvPr/>
          </p:nvSpPr>
          <p:spPr bwMode="auto">
            <a:xfrm rot="2882507">
              <a:off x="4682" y="1174"/>
              <a:ext cx="58" cy="101"/>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58" name="Rectangle 230"/>
            <p:cNvSpPr>
              <a:spLocks noChangeArrowheads="1"/>
            </p:cNvSpPr>
            <p:nvPr/>
          </p:nvSpPr>
          <p:spPr bwMode="auto">
            <a:xfrm rot="-15539178">
              <a:off x="4723" y="1232"/>
              <a:ext cx="48" cy="9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59" name="Rectangle 231"/>
            <p:cNvSpPr>
              <a:spLocks noChangeArrowheads="1"/>
            </p:cNvSpPr>
            <p:nvPr/>
          </p:nvSpPr>
          <p:spPr bwMode="auto">
            <a:xfrm rot="-11467919">
              <a:off x="4600" y="1367"/>
              <a:ext cx="66" cy="8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0" name="Rectangle 232"/>
            <p:cNvSpPr>
              <a:spLocks noChangeArrowheads="1"/>
            </p:cNvSpPr>
            <p:nvPr/>
          </p:nvSpPr>
          <p:spPr bwMode="auto">
            <a:xfrm rot="-14013864">
              <a:off x="4690" y="1316"/>
              <a:ext cx="48" cy="9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1" name="Oval 233"/>
            <p:cNvSpPr>
              <a:spLocks noChangeArrowheads="1"/>
            </p:cNvSpPr>
            <p:nvPr/>
          </p:nvSpPr>
          <p:spPr bwMode="auto">
            <a:xfrm>
              <a:off x="4535" y="1209"/>
              <a:ext cx="179" cy="156"/>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2" name="Rectangle 234"/>
            <p:cNvSpPr>
              <a:spLocks noChangeArrowheads="1"/>
            </p:cNvSpPr>
            <p:nvPr/>
          </p:nvSpPr>
          <p:spPr bwMode="auto">
            <a:xfrm rot="20885237">
              <a:off x="4598" y="1130"/>
              <a:ext cx="66" cy="8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13541" name="Freeform 235"/>
            <p:cNvSpPr>
              <a:spLocks/>
            </p:cNvSpPr>
            <p:nvPr/>
          </p:nvSpPr>
          <p:spPr bwMode="auto">
            <a:xfrm rot="4703630">
              <a:off x="4521" y="1158"/>
              <a:ext cx="215" cy="264"/>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13542" name="Freeform 236"/>
            <p:cNvSpPr>
              <a:spLocks/>
            </p:cNvSpPr>
            <p:nvPr/>
          </p:nvSpPr>
          <p:spPr bwMode="auto">
            <a:xfrm rot="4703630">
              <a:off x="4562" y="1347"/>
              <a:ext cx="43" cy="52"/>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sz="2400">
                <a:latin typeface="Calibri" panose="020F0502020204030204" pitchFamily="34" charset="0"/>
              </a:endParaRPr>
            </a:p>
          </p:txBody>
        </p:sp>
        <p:sp>
          <p:nvSpPr>
            <p:cNvPr id="48365" name="Rectangle 237"/>
            <p:cNvSpPr>
              <a:spLocks noChangeArrowheads="1"/>
            </p:cNvSpPr>
            <p:nvPr/>
          </p:nvSpPr>
          <p:spPr bwMode="auto">
            <a:xfrm rot="-8428918">
              <a:off x="4501" y="1339"/>
              <a:ext cx="66" cy="81"/>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6" name="Rectangle 238"/>
            <p:cNvSpPr>
              <a:spLocks noChangeArrowheads="1"/>
            </p:cNvSpPr>
            <p:nvPr/>
          </p:nvSpPr>
          <p:spPr bwMode="auto">
            <a:xfrm rot="16789563">
              <a:off x="4468" y="1238"/>
              <a:ext cx="51" cy="9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7" name="Rectangle 239"/>
            <p:cNvSpPr>
              <a:spLocks noChangeArrowheads="1"/>
            </p:cNvSpPr>
            <p:nvPr/>
          </p:nvSpPr>
          <p:spPr bwMode="auto">
            <a:xfrm rot="-1993480">
              <a:off x="4501" y="1156"/>
              <a:ext cx="66" cy="8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sz="2400" dirty="0">
                <a:latin typeface="Calibri" pitchFamily="34" charset="0"/>
                <a:cs typeface="Arial" charset="0"/>
              </a:endParaRPr>
            </a:p>
          </p:txBody>
        </p:sp>
        <p:sp>
          <p:nvSpPr>
            <p:cNvPr id="48368" name="Oval 240"/>
            <p:cNvSpPr>
              <a:spLocks noChangeArrowheads="1"/>
            </p:cNvSpPr>
            <p:nvPr/>
          </p:nvSpPr>
          <p:spPr bwMode="auto">
            <a:xfrm>
              <a:off x="4567" y="1219"/>
              <a:ext cx="131" cy="123"/>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sz="2400" dirty="0">
                <a:latin typeface="Calibri" pitchFamily="34" charset="0"/>
                <a:cs typeface="Arial" charset="0"/>
              </a:endParaRPr>
            </a:p>
          </p:txBody>
        </p:sp>
        <p:sp>
          <p:nvSpPr>
            <p:cNvPr id="13547" name="Text Box 241"/>
            <p:cNvSpPr txBox="1">
              <a:spLocks noChangeArrowheads="1"/>
            </p:cNvSpPr>
            <p:nvPr/>
          </p:nvSpPr>
          <p:spPr bwMode="auto">
            <a:xfrm>
              <a:off x="4223" y="1992"/>
              <a:ext cx="993" cy="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400" b="1">
                  <a:latin typeface="Calibri" panose="020F0502020204030204" pitchFamily="34" charset="0"/>
                </a:rPr>
                <a:t>Equipment</a:t>
              </a:r>
            </a:p>
          </p:txBody>
        </p:sp>
      </p:grpSp>
      <p:sp>
        <p:nvSpPr>
          <p:cNvPr id="15364" name="TextBox 231"/>
          <p:cNvSpPr txBox="1">
            <a:spLocks noChangeArrowheads="1"/>
          </p:cNvSpPr>
          <p:nvPr/>
        </p:nvSpPr>
        <p:spPr bwMode="auto">
          <a:xfrm>
            <a:off x="2166938" y="142875"/>
            <a:ext cx="8001000" cy="1500188"/>
          </a:xfrm>
          <a:prstGeom prst="rect">
            <a:avLst/>
          </a:prstGeom>
          <a:noFill/>
          <a:ln w="9525">
            <a:noFill/>
            <a:miter lim="800000"/>
            <a:headEnd/>
            <a:tailEnd/>
          </a:ln>
        </p:spPr>
        <p:txBody>
          <a:bodyPr>
            <a:spAutoFit/>
          </a:bodyPr>
          <a:lstStyle/>
          <a:p>
            <a:pPr algn="ctr">
              <a:defRPr/>
            </a:pPr>
            <a:r>
              <a:rPr lang="en-US" sz="4400" b="1" spc="600" dirty="0">
                <a:latin typeface="Calibri" pitchFamily="34" charset="0"/>
                <a:cs typeface="Segoe UI" pitchFamily="34" charset="0"/>
              </a:rPr>
              <a:t>Background :</a:t>
            </a:r>
          </a:p>
          <a:p>
            <a:pPr algn="ctr">
              <a:defRPr/>
            </a:pPr>
            <a:r>
              <a:rPr lang="en-US" sz="4400" b="1" spc="600" dirty="0">
                <a:effectLst>
                  <a:outerShdw blurRad="38100" dist="38100" dir="2700000" algn="tl">
                    <a:srgbClr val="000000">
                      <a:alpha val="43137"/>
                    </a:srgbClr>
                  </a:outerShdw>
                </a:effectLst>
                <a:latin typeface="Calibri" pitchFamily="34" charset="0"/>
                <a:cs typeface="Segoe UI" pitchFamily="34" charset="0"/>
              </a:rPr>
              <a:t> </a:t>
            </a:r>
            <a:r>
              <a:rPr lang="en-US" sz="4400" b="1" spc="600" dirty="0">
                <a:solidFill>
                  <a:srgbClr val="C00000"/>
                </a:solidFill>
                <a:effectLst>
                  <a:outerShdw blurRad="38100" dist="38100" dir="2700000" algn="tl">
                    <a:srgbClr val="000000">
                      <a:alpha val="43137"/>
                    </a:srgbClr>
                  </a:outerShdw>
                </a:effectLst>
                <a:latin typeface="Calibri" pitchFamily="34" charset="0"/>
                <a:cs typeface="Segoe UI" pitchFamily="34" charset="0"/>
              </a:rPr>
              <a:t>The WORK SYSTEM</a:t>
            </a:r>
          </a:p>
        </p:txBody>
      </p:sp>
      <p:grpSp>
        <p:nvGrpSpPr>
          <p:cNvPr id="13316" name="Group 7"/>
          <p:cNvGrpSpPr>
            <a:grpSpLocks/>
          </p:cNvGrpSpPr>
          <p:nvPr/>
        </p:nvGrpSpPr>
        <p:grpSpPr bwMode="auto">
          <a:xfrm>
            <a:off x="5953125" y="3352800"/>
            <a:ext cx="414338" cy="1049338"/>
            <a:chOff x="336" y="2736"/>
            <a:chExt cx="288" cy="672"/>
          </a:xfrm>
        </p:grpSpPr>
        <p:sp>
          <p:nvSpPr>
            <p:cNvPr id="13317" name="Oval 8"/>
            <p:cNvSpPr>
              <a:spLocks noChangeArrowheads="1"/>
            </p:cNvSpPr>
            <p:nvPr/>
          </p:nvSpPr>
          <p:spPr bwMode="auto">
            <a:xfrm>
              <a:off x="377" y="2736"/>
              <a:ext cx="206" cy="125"/>
            </a:xfrm>
            <a:prstGeom prst="ellipse">
              <a:avLst/>
            </a:prstGeom>
            <a:solidFill>
              <a:schemeClr val="bg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3318" name="Rectangle 9"/>
            <p:cNvSpPr>
              <a:spLocks noChangeArrowheads="1"/>
            </p:cNvSpPr>
            <p:nvPr/>
          </p:nvSpPr>
          <p:spPr bwMode="auto">
            <a:xfrm>
              <a:off x="384" y="2861"/>
              <a:ext cx="199" cy="547"/>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3319" name="Rectangle 10"/>
            <p:cNvSpPr>
              <a:spLocks noChangeArrowheads="1"/>
            </p:cNvSpPr>
            <p:nvPr/>
          </p:nvSpPr>
          <p:spPr bwMode="auto">
            <a:xfrm>
              <a:off x="583" y="2861"/>
              <a:ext cx="41" cy="165"/>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3320" name="Rectangle 11"/>
            <p:cNvSpPr>
              <a:spLocks noChangeArrowheads="1"/>
            </p:cNvSpPr>
            <p:nvPr/>
          </p:nvSpPr>
          <p:spPr bwMode="auto">
            <a:xfrm>
              <a:off x="336" y="2861"/>
              <a:ext cx="41" cy="165"/>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3321" name="Line 12"/>
            <p:cNvSpPr>
              <a:spLocks noChangeShapeType="1"/>
            </p:cNvSpPr>
            <p:nvPr/>
          </p:nvSpPr>
          <p:spPr bwMode="auto">
            <a:xfrm flipV="1">
              <a:off x="480" y="3120"/>
              <a:ext cx="0" cy="28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PH"/>
            </a:p>
          </p:txBody>
        </p:sp>
      </p:grpSp>
    </p:spTree>
    <p:extLst>
      <p:ext uri="{BB962C8B-B14F-4D97-AF65-F5344CB8AC3E}">
        <p14:creationId xmlns:p14="http://schemas.microsoft.com/office/powerpoint/2010/main" xmlns="" val="2470696046"/>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541" y="1237129"/>
            <a:ext cx="11134165" cy="5284695"/>
          </a:xfrm>
        </p:spPr>
        <p:txBody>
          <a:bodyPr>
            <a:normAutofit/>
          </a:bodyPr>
          <a:lstStyle/>
          <a:p>
            <a:pPr marL="45720" indent="0">
              <a:buNone/>
            </a:pPr>
            <a:r>
              <a:rPr lang="en-PH" sz="2800" b="1" dirty="0" smtClean="0">
                <a:latin typeface="Arial" panose="020B0604020202020204" pitchFamily="34" charset="0"/>
                <a:cs typeface="Arial" panose="020B0604020202020204" pitchFamily="34" charset="0"/>
              </a:rPr>
              <a:t>VII.MANAGEMENT FAILURES</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Injuries results from series of factors, one is the accident itself.</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Accident occurs only from unsafe act by a person and/or hazardous condition.</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Most accidents result from unsafe behaviour.</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Unsafe act does not always immediately result in accident.</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Reason for unsafe act can guide correction.</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Severity of accident is fortuitous and accident is preventable.</a:t>
            </a:r>
          </a:p>
        </p:txBody>
      </p:sp>
    </p:spTree>
    <p:extLst>
      <p:ext uri="{BB962C8B-B14F-4D97-AF65-F5344CB8AC3E}">
        <p14:creationId xmlns:p14="http://schemas.microsoft.com/office/powerpoint/2010/main" xmlns="" val="6940024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541" y="1237129"/>
            <a:ext cx="11134165" cy="5284695"/>
          </a:xfrm>
        </p:spPr>
        <p:txBody>
          <a:bodyPr>
            <a:normAutofit/>
          </a:bodyPr>
          <a:lstStyle/>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Best accident prevention – best quality and production techniques.</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Management should assume responsibility for safety.</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Supervisor is key in prevention.</a:t>
            </a:r>
          </a:p>
          <a:p>
            <a:pPr>
              <a:buFont typeface="Wingdings" panose="05000000000000000000" pitchFamily="2" charset="2"/>
              <a:buChar char="§"/>
            </a:pPr>
            <a:r>
              <a:rPr lang="en-PH" sz="2800" b="1" dirty="0" smtClean="0">
                <a:latin typeface="Arial" panose="020B0604020202020204" pitchFamily="34" charset="0"/>
                <a:cs typeface="Arial" panose="020B0604020202020204" pitchFamily="34" charset="0"/>
              </a:rPr>
              <a:t>Accidents have direct and indirect costs.</a:t>
            </a:r>
          </a:p>
        </p:txBody>
      </p:sp>
    </p:spTree>
    <p:extLst>
      <p:ext uri="{BB962C8B-B14F-4D97-AF65-F5344CB8AC3E}">
        <p14:creationId xmlns:p14="http://schemas.microsoft.com/office/powerpoint/2010/main" xmlns="" val="13588496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381250" y="1643064"/>
            <a:ext cx="7848600" cy="1157287"/>
          </a:xfrm>
        </p:spPr>
        <p:txBody>
          <a:bodyPr rtlCol="0">
            <a:noAutofit/>
          </a:bodyPr>
          <a:lstStyle/>
          <a:p>
            <a:pPr algn="ctr">
              <a:defRPr/>
            </a:pPr>
            <a:r>
              <a:rPr lang="en-US" b="1" dirty="0">
                <a:effectLst>
                  <a:outerShdw blurRad="38100" dist="38100" dir="2700000" algn="tl">
                    <a:srgbClr val="000000">
                      <a:alpha val="43137"/>
                    </a:srgbClr>
                  </a:outerShdw>
                </a:effectLst>
              </a:rPr>
              <a:t>Immediate </a:t>
            </a:r>
            <a:r>
              <a:rPr lang="en-US" b="1" dirty="0">
                <a:solidFill>
                  <a:srgbClr val="0066CC"/>
                </a:solidFill>
                <a:effectLst>
                  <a:outerShdw blurRad="38100" dist="38100" dir="2700000" algn="tl">
                    <a:srgbClr val="000000">
                      <a:alpha val="43137"/>
                    </a:srgbClr>
                  </a:outerShdw>
                </a:effectLst>
              </a:rPr>
              <a:t>CAUSES</a:t>
            </a:r>
            <a:r>
              <a:rPr lang="en-US" b="1" dirty="0">
                <a:effectLst>
                  <a:outerShdw blurRad="38100" dist="38100" dir="2700000" algn="tl">
                    <a:srgbClr val="000000">
                      <a:alpha val="43137"/>
                    </a:srgbClr>
                  </a:outerShdw>
                </a:effectLst>
              </a:rPr>
              <a:t> of accidents</a:t>
            </a:r>
          </a:p>
        </p:txBody>
      </p:sp>
      <p:sp>
        <p:nvSpPr>
          <p:cNvPr id="32771" name="Rectangle 3"/>
          <p:cNvSpPr>
            <a:spLocks noGrp="1" noChangeArrowheads="1"/>
          </p:cNvSpPr>
          <p:nvPr>
            <p:ph idx="1"/>
          </p:nvPr>
        </p:nvSpPr>
        <p:spPr>
          <a:xfrm>
            <a:off x="3095625" y="3000375"/>
            <a:ext cx="6643688" cy="2000250"/>
          </a:xfrm>
        </p:spPr>
        <p:txBody>
          <a:bodyPr/>
          <a:lstStyle/>
          <a:p>
            <a:pPr eaLnBrk="1" hangingPunct="1">
              <a:buClr>
                <a:srgbClr val="FFC000"/>
              </a:buClr>
              <a:buSzPct val="90000"/>
            </a:pPr>
            <a:r>
              <a:rPr lang="en-US" sz="4600" b="1"/>
              <a:t> Unsafe Acts</a:t>
            </a:r>
          </a:p>
          <a:p>
            <a:pPr eaLnBrk="1" hangingPunct="1">
              <a:buClr>
                <a:srgbClr val="FFC000"/>
              </a:buClr>
              <a:buSzPct val="90000"/>
            </a:pPr>
            <a:r>
              <a:rPr lang="en-US" sz="4600" b="1"/>
              <a:t> Unsafe Conditions</a:t>
            </a:r>
          </a:p>
        </p:txBody>
      </p:sp>
      <p:sp>
        <p:nvSpPr>
          <p:cNvPr id="4" name="Rectangle 2"/>
          <p:cNvSpPr txBox="1">
            <a:spLocks noChangeArrowheads="1"/>
          </p:cNvSpPr>
          <p:nvPr/>
        </p:nvSpPr>
        <p:spPr bwMode="auto">
          <a:xfrm>
            <a:off x="3381376" y="214314"/>
            <a:ext cx="6215063" cy="1189037"/>
          </a:xfrm>
          <a:prstGeom prst="rect">
            <a:avLst/>
          </a:prstGeom>
          <a:noFill/>
          <a:ln w="9525">
            <a:noFill/>
            <a:miter lim="800000"/>
            <a:headEnd/>
            <a:tailEnd/>
          </a:ln>
        </p:spPr>
        <p:txBody>
          <a:bodyPr anchor="ctr"/>
          <a:lstStyle/>
          <a:p>
            <a:pPr algn="ctr">
              <a:defRPr/>
            </a:pPr>
            <a:r>
              <a:rPr lang="en-US" sz="5400" b="1" kern="0">
                <a:solidFill>
                  <a:srgbClr val="002060"/>
                </a:solidFill>
                <a:effectLst>
                  <a:outerShdw blurRad="38100" dist="38100" dir="2700000" algn="tl">
                    <a:srgbClr val="000000">
                      <a:alpha val="43137"/>
                    </a:srgbClr>
                  </a:outerShdw>
                </a:effectLst>
                <a:latin typeface="Calibri" pitchFamily="34" charset="0"/>
                <a:ea typeface="+mj-ea"/>
                <a:cs typeface="+mj-cs"/>
              </a:rPr>
              <a:t>Accident Causation</a:t>
            </a:r>
            <a:endParaRPr lang="en-US" sz="5400" b="1" kern="0" dirty="0">
              <a:solidFill>
                <a:srgbClr val="002060"/>
              </a:solidFill>
              <a:effectLst>
                <a:outerShdw blurRad="38100" dist="38100" dir="2700000" algn="tl">
                  <a:srgbClr val="000000">
                    <a:alpha val="43137"/>
                  </a:srgbClr>
                </a:outerShdw>
              </a:effectLst>
              <a:latin typeface="Calibri" pitchFamily="34" charset="0"/>
              <a:ea typeface="+mj-ea"/>
              <a:cs typeface="+mj-cs"/>
            </a:endParaRPr>
          </a:p>
        </p:txBody>
      </p:sp>
    </p:spTree>
    <p:extLst>
      <p:ext uri="{BB962C8B-B14F-4D97-AF65-F5344CB8AC3E}">
        <p14:creationId xmlns:p14="http://schemas.microsoft.com/office/powerpoint/2010/main" xmlns="" val="36056483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0-#ppt_w/2"/>
                                          </p:val>
                                        </p:tav>
                                        <p:tav tm="100000">
                                          <p:val>
                                            <p:strVal val="#ppt_x"/>
                                          </p:val>
                                        </p:tav>
                                      </p:tavLst>
                                    </p:anim>
                                    <p:anim calcmode="lin" valueType="num">
                                      <p:cBhvr additive="base">
                                        <p:cTn id="8" dur="500" fill="hold"/>
                                        <p:tgtEl>
                                          <p:spTgt spid="3277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2771">
                                            <p:txEl>
                                              <p:pRg st="0" end="0"/>
                                            </p:txEl>
                                          </p:spTgt>
                                        </p:tgtEl>
                                        <p:attrNameLst>
                                          <p:attrName>style.visibility</p:attrName>
                                        </p:attrNameLst>
                                      </p:cBhvr>
                                      <p:to>
                                        <p:strVal val="visible"/>
                                      </p:to>
                                    </p:set>
                                    <p:anim calcmode="lin" valueType="num">
                                      <p:cBhvr>
                                        <p:cTn id="13" dur="500" fill="hold"/>
                                        <p:tgtEl>
                                          <p:spTgt spid="32771">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277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2771">
                                            <p:txEl>
                                              <p:pRg st="1" end="1"/>
                                            </p:txEl>
                                          </p:spTgt>
                                        </p:tgtEl>
                                        <p:attrNameLst>
                                          <p:attrName>style.visibility</p:attrName>
                                        </p:attrNameLst>
                                      </p:cBhvr>
                                      <p:to>
                                        <p:strVal val="visible"/>
                                      </p:to>
                                    </p:set>
                                    <p:anim calcmode="lin" valueType="num">
                                      <p:cBhvr>
                                        <p:cTn id="19" dur="500" fill="hold"/>
                                        <p:tgtEl>
                                          <p:spTgt spid="32771">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2771">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ctr">
              <a:defRPr/>
            </a:pPr>
            <a:r>
              <a:rPr lang="en-US" sz="4800" b="1" dirty="0">
                <a:solidFill>
                  <a:srgbClr val="002060"/>
                </a:solidFill>
                <a:effectLst>
                  <a:outerShdw blurRad="38100" dist="38100" dir="2700000" algn="tl">
                    <a:srgbClr val="000000">
                      <a:alpha val="43137"/>
                    </a:srgbClr>
                  </a:outerShdw>
                </a:effectLst>
              </a:rPr>
              <a:t>Unsafe and Unhealthy</a:t>
            </a:r>
          </a:p>
        </p:txBody>
      </p:sp>
      <p:sp>
        <p:nvSpPr>
          <p:cNvPr id="3075" name="Rectangle 3"/>
          <p:cNvSpPr>
            <a:spLocks noGrp="1" noChangeArrowheads="1"/>
          </p:cNvSpPr>
          <p:nvPr>
            <p:ph type="body" idx="1"/>
          </p:nvPr>
        </p:nvSpPr>
        <p:spPr>
          <a:xfrm>
            <a:off x="2743200" y="3124201"/>
            <a:ext cx="3067050" cy="1304925"/>
          </a:xfrm>
          <a:noFill/>
          <a:extLst>
            <a:ext uri="{909E8E84-426E-40DD-AFC4-6F175D3DCCD1}">
              <a14:hiddenFill xmlns:a14="http://schemas.microsoft.com/office/drawing/2010/main" xmlns="">
                <a:solidFill>
                  <a:schemeClr val="accent1">
                    <a:alpha val="30196"/>
                  </a:schemeClr>
                </a:solidFill>
              </a14:hiddenFill>
            </a:ext>
          </a:extLst>
        </p:spPr>
        <p:txBody>
          <a:bodyPr/>
          <a:lstStyle/>
          <a:p>
            <a:pPr>
              <a:buFont typeface="Wingdings" panose="05000000000000000000" pitchFamily="2" charset="2"/>
              <a:buNone/>
            </a:pPr>
            <a:r>
              <a:rPr lang="en-US" sz="4000" b="1">
                <a:solidFill>
                  <a:srgbClr val="002060"/>
                </a:solidFill>
              </a:rPr>
              <a:t>CONDITION</a:t>
            </a:r>
          </a:p>
        </p:txBody>
      </p:sp>
      <p:sp>
        <p:nvSpPr>
          <p:cNvPr id="3076" name="Rectangle 4"/>
          <p:cNvSpPr>
            <a:spLocks noChangeArrowheads="1"/>
          </p:cNvSpPr>
          <p:nvPr/>
        </p:nvSpPr>
        <p:spPr bwMode="auto">
          <a:xfrm>
            <a:off x="2743200" y="1885951"/>
            <a:ext cx="1016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buClr>
                <a:schemeClr val="accent1"/>
              </a:buClr>
              <a:buSzPct val="80000"/>
              <a:buFont typeface="Wingdings" panose="05000000000000000000" pitchFamily="2" charset="2"/>
              <a:buNone/>
            </a:pPr>
            <a:r>
              <a:rPr lang="en-US" sz="4000" b="1">
                <a:solidFill>
                  <a:srgbClr val="002060"/>
                </a:solidFill>
                <a:latin typeface="Calibri" panose="020F0502020204030204" pitchFamily="34" charset="0"/>
              </a:rPr>
              <a:t>ACT</a:t>
            </a:r>
          </a:p>
        </p:txBody>
      </p:sp>
      <p:sp>
        <p:nvSpPr>
          <p:cNvPr id="3077" name="Rectangle 5"/>
          <p:cNvSpPr>
            <a:spLocks noChangeArrowheads="1"/>
          </p:cNvSpPr>
          <p:nvPr/>
        </p:nvSpPr>
        <p:spPr bwMode="auto">
          <a:xfrm>
            <a:off x="3733800" y="1873251"/>
            <a:ext cx="739140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3200" b="1">
                <a:solidFill>
                  <a:srgbClr val="C00000"/>
                </a:solidFill>
                <a:latin typeface="Calibri" panose="020F0502020204030204" pitchFamily="34" charset="0"/>
              </a:rPr>
              <a:t>Violation</a:t>
            </a:r>
            <a:r>
              <a:rPr lang="en-US" sz="3200" b="1">
                <a:latin typeface="Calibri" panose="020F0502020204030204" pitchFamily="34" charset="0"/>
              </a:rPr>
              <a:t> of </a:t>
            </a:r>
            <a:r>
              <a:rPr lang="en-US" sz="3200" b="1">
                <a:solidFill>
                  <a:srgbClr val="333399"/>
                </a:solidFill>
                <a:latin typeface="Calibri" panose="020F0502020204030204" pitchFamily="34" charset="0"/>
              </a:rPr>
              <a:t>commonly-accepted safe procedures or processes</a:t>
            </a:r>
          </a:p>
        </p:txBody>
      </p:sp>
      <p:sp>
        <p:nvSpPr>
          <p:cNvPr id="3078" name="Rectangle 6"/>
          <p:cNvSpPr>
            <a:spLocks noChangeArrowheads="1"/>
          </p:cNvSpPr>
          <p:nvPr/>
        </p:nvSpPr>
        <p:spPr bwMode="auto">
          <a:xfrm>
            <a:off x="5810250" y="3121025"/>
            <a:ext cx="4572000" cy="280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Clr>
                <a:schemeClr val="accent1"/>
              </a:buClr>
              <a:buSzPct val="80000"/>
              <a:buFont typeface="Wingdings" panose="05000000000000000000" pitchFamily="2" charset="2"/>
              <a:buNone/>
            </a:pPr>
            <a:r>
              <a:rPr lang="en-US" sz="3200" b="1">
                <a:solidFill>
                  <a:srgbClr val="333399"/>
                </a:solidFill>
                <a:latin typeface="Calibri" panose="020F0502020204030204" pitchFamily="34" charset="0"/>
              </a:rPr>
              <a:t>Physical/mechanical/ environmental condition </a:t>
            </a:r>
            <a:r>
              <a:rPr lang="en-US" sz="3200" b="1">
                <a:latin typeface="Calibri" panose="020F0502020204030204" pitchFamily="34" charset="0"/>
              </a:rPr>
              <a:t>which could have been </a:t>
            </a:r>
            <a:r>
              <a:rPr lang="en-US" sz="3200" b="1">
                <a:solidFill>
                  <a:srgbClr val="C00000"/>
                </a:solidFill>
                <a:latin typeface="Calibri" panose="020F0502020204030204" pitchFamily="34" charset="0"/>
              </a:rPr>
              <a:t>guarded or prevented</a:t>
            </a:r>
          </a:p>
          <a:p>
            <a:pPr eaLnBrk="1" hangingPunct="1">
              <a:spcBef>
                <a:spcPct val="50000"/>
              </a:spcBef>
              <a:buClr>
                <a:schemeClr val="accent1"/>
              </a:buClr>
              <a:buSzPct val="80000"/>
              <a:buFont typeface="Wingdings" panose="05000000000000000000" pitchFamily="2" charset="2"/>
              <a:buNone/>
            </a:pPr>
            <a:endParaRPr lang="en-US" sz="3200" b="1">
              <a:latin typeface="Calibri" panose="020F0502020204030204" pitchFamily="34" charset="0"/>
            </a:endParaRPr>
          </a:p>
        </p:txBody>
      </p:sp>
      <p:sp>
        <p:nvSpPr>
          <p:cNvPr id="3079" name="Rectangle 7"/>
          <p:cNvSpPr>
            <a:spLocks noChangeArrowheads="1"/>
          </p:cNvSpPr>
          <p:nvPr/>
        </p:nvSpPr>
        <p:spPr bwMode="auto">
          <a:xfrm>
            <a:off x="5667376" y="5214938"/>
            <a:ext cx="45751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20000"/>
              </a:spcBef>
              <a:buClr>
                <a:schemeClr val="accent1"/>
              </a:buClr>
              <a:buSzPct val="80000"/>
              <a:buFont typeface="Wingdings" panose="05000000000000000000" pitchFamily="2" charset="2"/>
              <a:buNone/>
            </a:pPr>
            <a:r>
              <a:rPr lang="en-US" sz="2000" b="1" i="1">
                <a:solidFill>
                  <a:srgbClr val="002060"/>
                </a:solidFill>
                <a:latin typeface="Calibri" panose="020F0502020204030204" pitchFamily="34" charset="0"/>
              </a:rPr>
              <a:t>American National Safety Institute (ANSI)</a:t>
            </a:r>
          </a:p>
        </p:txBody>
      </p:sp>
      <p:grpSp>
        <p:nvGrpSpPr>
          <p:cNvPr id="30728" name="Group 7"/>
          <p:cNvGrpSpPr>
            <a:grpSpLocks/>
          </p:cNvGrpSpPr>
          <p:nvPr/>
        </p:nvGrpSpPr>
        <p:grpSpPr bwMode="auto">
          <a:xfrm>
            <a:off x="2166939" y="4000501"/>
            <a:ext cx="3571875" cy="2428875"/>
            <a:chOff x="-26988" y="2143116"/>
            <a:chExt cx="5599113" cy="3829059"/>
          </a:xfrm>
        </p:grpSpPr>
        <p:pic>
          <p:nvPicPr>
            <p:cNvPr id="30729" name="Picture 8" descr="new-3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28662" y="2143116"/>
              <a:ext cx="3616325" cy="3214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2"/>
            <p:cNvSpPr txBox="1">
              <a:spLocks noRot="1" noChangeArrowheads="1"/>
            </p:cNvSpPr>
            <p:nvPr/>
          </p:nvSpPr>
          <p:spPr bwMode="auto">
            <a:xfrm>
              <a:off x="-26988" y="5206363"/>
              <a:ext cx="5599113" cy="765812"/>
            </a:xfrm>
            <a:prstGeom prst="rect">
              <a:avLst/>
            </a:prstGeom>
            <a:noFill/>
            <a:ln w="9525">
              <a:noFill/>
              <a:miter lim="800000"/>
              <a:headEnd/>
              <a:tailEnd/>
            </a:ln>
          </p:spPr>
          <p:txBody>
            <a:bodyPr anchor="ctr"/>
            <a:lstStyle/>
            <a:p>
              <a:pPr algn="ctr" eaLnBrk="0" hangingPunct="0">
                <a:defRPr/>
              </a:pPr>
              <a:r>
                <a:rPr lang="en-US" sz="3200" b="1" kern="0" dirty="0">
                  <a:solidFill>
                    <a:srgbClr val="002060"/>
                  </a:solidFill>
                  <a:effectLst>
                    <a:outerShdw blurRad="38100" dist="38100" dir="2700000" algn="tl">
                      <a:srgbClr val="000000">
                        <a:alpha val="43137"/>
                      </a:srgbClr>
                    </a:outerShdw>
                  </a:effectLst>
                  <a:latin typeface="Calibri" pitchFamily="34" charset="0"/>
                  <a:ea typeface="+mj-ea"/>
                  <a:cs typeface="+mj-cs"/>
                </a:rPr>
                <a:t>Workplace Hazards</a:t>
              </a:r>
            </a:p>
          </p:txBody>
        </p:sp>
      </p:grpSp>
    </p:spTree>
    <p:extLst>
      <p:ext uri="{BB962C8B-B14F-4D97-AF65-F5344CB8AC3E}">
        <p14:creationId xmlns:p14="http://schemas.microsoft.com/office/powerpoint/2010/main" xmlns="" val="27178709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0-#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additive="base">
                                        <p:cTn id="13" dur="500" fill="hold"/>
                                        <p:tgtEl>
                                          <p:spTgt spid="3076"/>
                                        </p:tgtEl>
                                        <p:attrNameLst>
                                          <p:attrName>ppt_x</p:attrName>
                                        </p:attrNameLst>
                                      </p:cBhvr>
                                      <p:tavLst>
                                        <p:tav tm="0">
                                          <p:val>
                                            <p:strVal val="0-#ppt_w/2"/>
                                          </p:val>
                                        </p:tav>
                                        <p:tav tm="100000">
                                          <p:val>
                                            <p:strVal val="#ppt_x"/>
                                          </p:val>
                                        </p:tav>
                                      </p:tavLst>
                                    </p:anim>
                                    <p:anim calcmode="lin" valueType="num">
                                      <p:cBhvr additive="base">
                                        <p:cTn id="14"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8" presetClass="entr" presetSubtype="6" fill="hold" grpId="0" nodeType="clickEffect">
                                  <p:stCondLst>
                                    <p:cond delay="0"/>
                                  </p:stCondLst>
                                  <p:childTnLst>
                                    <p:set>
                                      <p:cBhvr>
                                        <p:cTn id="18" dur="1" fill="hold">
                                          <p:stCondLst>
                                            <p:cond delay="0"/>
                                          </p:stCondLst>
                                        </p:cTn>
                                        <p:tgtEl>
                                          <p:spTgt spid="3077"/>
                                        </p:tgtEl>
                                        <p:attrNameLst>
                                          <p:attrName>style.visibility</p:attrName>
                                        </p:attrNameLst>
                                      </p:cBhvr>
                                      <p:to>
                                        <p:strVal val="visible"/>
                                      </p:to>
                                    </p:set>
                                    <p:animEffect transition="in" filter="strips(downRight)">
                                      <p:cBhvr>
                                        <p:cTn id="19" dur="500"/>
                                        <p:tgtEl>
                                          <p:spTgt spid="307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075">
                                            <p:txEl>
                                              <p:pRg st="0" end="0"/>
                                            </p:txEl>
                                          </p:spTgt>
                                        </p:tgtEl>
                                        <p:attrNameLst>
                                          <p:attrName>style.visibility</p:attrName>
                                        </p:attrNameLst>
                                      </p:cBhvr>
                                      <p:to>
                                        <p:strVal val="visible"/>
                                      </p:to>
                                    </p:set>
                                    <p:anim calcmode="lin" valueType="num">
                                      <p:cBhvr additive="base">
                                        <p:cTn id="24" dur="500" fill="hold"/>
                                        <p:tgtEl>
                                          <p:spTgt spid="3075">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0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strips(downRight)">
                                      <p:cBhvr>
                                        <p:cTn id="30" dur="500"/>
                                        <p:tgtEl>
                                          <p:spTgt spid="307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079"/>
                                        </p:tgtEl>
                                        <p:attrNameLst>
                                          <p:attrName>style.visibility</p:attrName>
                                        </p:attrNameLst>
                                      </p:cBhvr>
                                      <p:to>
                                        <p:strVal val="visible"/>
                                      </p:to>
                                    </p:set>
                                    <p:anim calcmode="lin" valueType="num">
                                      <p:cBhvr additive="base">
                                        <p:cTn id="35" dur="500" fill="hold"/>
                                        <p:tgtEl>
                                          <p:spTgt spid="3079"/>
                                        </p:tgtEl>
                                        <p:attrNameLst>
                                          <p:attrName>ppt_x</p:attrName>
                                        </p:attrNameLst>
                                      </p:cBhvr>
                                      <p:tavLst>
                                        <p:tav tm="0">
                                          <p:val>
                                            <p:strVal val="0-#ppt_w/2"/>
                                          </p:val>
                                        </p:tav>
                                        <p:tav tm="100000">
                                          <p:val>
                                            <p:strVal val="#ppt_x"/>
                                          </p:val>
                                        </p:tav>
                                      </p:tavLst>
                                    </p:anim>
                                    <p:anim calcmode="lin" valueType="num">
                                      <p:cBhvr additive="base">
                                        <p:cTn id="36"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5" grpId="0" build="p" autoUpdateAnimBg="0"/>
      <p:bldP spid="3076" grpId="0" autoUpdateAnimBg="0"/>
      <p:bldP spid="3077" grpId="0" autoUpdateAnimBg="0"/>
      <p:bldP spid="3078" grpId="0" autoUpdateAnimBg="0"/>
      <p:bldP spid="3079"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238500" y="314325"/>
            <a:ext cx="6326188" cy="757238"/>
          </a:xfrm>
        </p:spPr>
        <p:txBody>
          <a:bodyPr rtlCol="0">
            <a:noAutofit/>
          </a:bodyPr>
          <a:lstStyle/>
          <a:p>
            <a:pPr algn="ctr">
              <a:defRPr/>
            </a:pPr>
            <a:r>
              <a:rPr lang="en-US" b="1" dirty="0">
                <a:solidFill>
                  <a:srgbClr val="002060"/>
                </a:solidFill>
                <a:effectLst>
                  <a:outerShdw blurRad="38100" dist="38100" dir="2700000" algn="tl">
                    <a:srgbClr val="000000">
                      <a:alpha val="43137"/>
                    </a:srgbClr>
                  </a:outerShdw>
                </a:effectLst>
              </a:rPr>
              <a:t>Unsafe / Unhealthy ACT</a:t>
            </a:r>
          </a:p>
        </p:txBody>
      </p:sp>
      <p:sp>
        <p:nvSpPr>
          <p:cNvPr id="33795" name="Rectangle 3"/>
          <p:cNvSpPr>
            <a:spLocks noGrp="1" noChangeArrowheads="1"/>
          </p:cNvSpPr>
          <p:nvPr>
            <p:ph type="body" sz="half" idx="1"/>
          </p:nvPr>
        </p:nvSpPr>
        <p:spPr>
          <a:xfrm>
            <a:off x="1738314" y="1285875"/>
            <a:ext cx="6429375" cy="4419600"/>
          </a:xfrm>
          <a:noFill/>
          <a:extLst>
            <a:ext uri="{909E8E84-426E-40DD-AFC4-6F175D3DCCD1}">
              <a14:hiddenFill xmlns:a14="http://schemas.microsoft.com/office/drawing/2010/main" xmlns="">
                <a:solidFill>
                  <a:schemeClr val="accent1">
                    <a:alpha val="30196"/>
                  </a:schemeClr>
                </a:solidFill>
              </a14:hiddenFill>
            </a:ext>
          </a:extLst>
        </p:spPr>
        <p:txBody>
          <a:bodyPr/>
          <a:lstStyle/>
          <a:p>
            <a:pPr eaLnBrk="1" hangingPunct="1">
              <a:spcBef>
                <a:spcPct val="0"/>
              </a:spcBef>
              <a:buClr>
                <a:srgbClr val="FFC000"/>
              </a:buClr>
              <a:buSzPct val="90000"/>
            </a:pPr>
            <a:r>
              <a:rPr lang="en-US" sz="3600"/>
              <a:t>A human </a:t>
            </a:r>
            <a:r>
              <a:rPr lang="en-US" sz="3600" b="1">
                <a:solidFill>
                  <a:srgbClr val="002060"/>
                </a:solidFill>
              </a:rPr>
              <a:t>action</a:t>
            </a:r>
            <a:r>
              <a:rPr lang="en-US" sz="3600">
                <a:solidFill>
                  <a:srgbClr val="009900"/>
                </a:solidFill>
              </a:rPr>
              <a:t> </a:t>
            </a:r>
            <a:r>
              <a:rPr lang="en-US" sz="3600"/>
              <a:t>that </a:t>
            </a:r>
            <a:r>
              <a:rPr lang="en-US" sz="3600" b="1">
                <a:solidFill>
                  <a:srgbClr val="C00000"/>
                </a:solidFill>
              </a:rPr>
              <a:t>departs</a:t>
            </a:r>
            <a:r>
              <a:rPr lang="en-US" sz="3600">
                <a:solidFill>
                  <a:srgbClr val="FF3300"/>
                </a:solidFill>
              </a:rPr>
              <a:t> </a:t>
            </a:r>
            <a:r>
              <a:rPr lang="en-US" sz="3600"/>
              <a:t>from a standard or written job procedure or common practice, safety rules, regulations, or instructions.</a:t>
            </a:r>
          </a:p>
          <a:p>
            <a:pPr eaLnBrk="1" hangingPunct="1">
              <a:spcBef>
                <a:spcPct val="0"/>
              </a:spcBef>
              <a:buClr>
                <a:srgbClr val="FFC000"/>
              </a:buClr>
              <a:buSzPct val="90000"/>
              <a:buFont typeface="Wingdings" panose="05000000000000000000" pitchFamily="2" charset="2"/>
              <a:buNone/>
            </a:pPr>
            <a:endParaRPr lang="en-US" sz="2400"/>
          </a:p>
          <a:p>
            <a:pPr eaLnBrk="1" hangingPunct="1">
              <a:spcBef>
                <a:spcPct val="0"/>
              </a:spcBef>
              <a:buClr>
                <a:srgbClr val="FFC000"/>
              </a:buClr>
              <a:buSzPct val="90000"/>
            </a:pPr>
            <a:r>
              <a:rPr lang="en-US" sz="3600"/>
              <a:t>A </a:t>
            </a:r>
            <a:r>
              <a:rPr lang="en-US" sz="3600" b="1">
                <a:solidFill>
                  <a:srgbClr val="C00000"/>
                </a:solidFill>
              </a:rPr>
              <a:t>violation</a:t>
            </a:r>
            <a:r>
              <a:rPr lang="en-US" sz="3600"/>
              <a:t> of a </a:t>
            </a:r>
            <a:r>
              <a:rPr lang="en-US" sz="3600" b="1">
                <a:solidFill>
                  <a:srgbClr val="002060"/>
                </a:solidFill>
              </a:rPr>
              <a:t>commonly-accepted safe procedures </a:t>
            </a:r>
            <a:r>
              <a:rPr lang="en-US" sz="3600"/>
              <a:t>and or </a:t>
            </a:r>
            <a:r>
              <a:rPr lang="en-US" sz="3600" b="1">
                <a:solidFill>
                  <a:srgbClr val="002060"/>
                </a:solidFill>
              </a:rPr>
              <a:t>processes</a:t>
            </a:r>
            <a:r>
              <a:rPr lang="en-US" sz="3600"/>
              <a:t>.</a:t>
            </a:r>
          </a:p>
        </p:txBody>
      </p:sp>
      <p:pic>
        <p:nvPicPr>
          <p:cNvPr id="31748" name="Picture 8" descr="www.df2000.com/images/Check%20Mark.jpg">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98676" y="304801"/>
            <a:ext cx="925513" cy="982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49" name="Picture 8" descr="100_204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096251" y="4000501"/>
            <a:ext cx="2428875" cy="2214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58253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ppt_w</p:attrName>
                                        </p:attrNameLst>
                                      </p:cBhvr>
                                      <p:tavLst>
                                        <p:tav tm="0">
                                          <p:val>
                                            <p:fltVal val="0"/>
                                          </p:val>
                                        </p:tav>
                                        <p:tav tm="100000">
                                          <p:val>
                                            <p:strVal val="#ppt_w"/>
                                          </p:val>
                                        </p:tav>
                                      </p:tavLst>
                                    </p:anim>
                                    <p:anim calcmode="lin" valueType="num">
                                      <p:cBhvr>
                                        <p:cTn id="8" dur="500" fill="hold"/>
                                        <p:tgtEl>
                                          <p:spTgt spid="3379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3795">
                                            <p:txEl>
                                              <p:pRg st="0" end="0"/>
                                            </p:txEl>
                                          </p:spTgt>
                                        </p:tgtEl>
                                        <p:attrNameLst>
                                          <p:attrName>style.visibility</p:attrName>
                                        </p:attrNameLst>
                                      </p:cBhvr>
                                      <p:to>
                                        <p:strVal val="visible"/>
                                      </p:to>
                                    </p:set>
                                    <p:anim calcmode="lin" valueType="num">
                                      <p:cBhvr>
                                        <p:cTn id="13" dur="500" fill="hold"/>
                                        <p:tgtEl>
                                          <p:spTgt spid="3379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3379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3795">
                                            <p:txEl>
                                              <p:pRg st="2" end="2"/>
                                            </p:txEl>
                                          </p:spTgt>
                                        </p:tgtEl>
                                        <p:attrNameLst>
                                          <p:attrName>style.visibility</p:attrName>
                                        </p:attrNameLst>
                                      </p:cBhvr>
                                      <p:to>
                                        <p:strVal val="visible"/>
                                      </p:to>
                                    </p:set>
                                    <p:anim calcmode="lin" valueType="num">
                                      <p:cBhvr>
                                        <p:cTn id="19" dur="500" fill="hold"/>
                                        <p:tgtEl>
                                          <p:spTgt spid="3379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379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2095500" y="1428750"/>
            <a:ext cx="77724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Operating Equipment without authority</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Disregard of SOP or instructions</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Removing Safety Devices</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Using Defective equipment</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Improper/Non-use of PPEs </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Horseplaying</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Willful intent to injure</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Working while under the influence </a:t>
            </a:r>
          </a:p>
          <a:p>
            <a:pPr eaLnBrk="1" hangingPunct="1">
              <a:spcBef>
                <a:spcPts val="600"/>
              </a:spcBef>
              <a:buClr>
                <a:srgbClr val="FFC000"/>
              </a:buClr>
              <a:buSzPct val="90000"/>
              <a:buFont typeface="Arial" panose="020B0604020202020204" pitchFamily="34" charset="0"/>
              <a:buChar char="•"/>
            </a:pPr>
            <a:r>
              <a:rPr lang="en-US" sz="3200">
                <a:latin typeface="Calibri" panose="020F0502020204030204" pitchFamily="34" charset="0"/>
              </a:rPr>
              <a:t>    of alcohol or drugs</a:t>
            </a:r>
          </a:p>
        </p:txBody>
      </p:sp>
      <p:sp>
        <p:nvSpPr>
          <p:cNvPr id="43011" name="Rectangle 3"/>
          <p:cNvSpPr>
            <a:spLocks noChangeArrowheads="1"/>
          </p:cNvSpPr>
          <p:nvPr/>
        </p:nvSpPr>
        <p:spPr bwMode="gray">
          <a:xfrm>
            <a:off x="2524125" y="285750"/>
            <a:ext cx="7239000" cy="647700"/>
          </a:xfrm>
          <a:prstGeom prst="rect">
            <a:avLst/>
          </a:prstGeom>
          <a:noFill/>
          <a:ln w="9525">
            <a:noFill/>
            <a:miter lim="800000"/>
            <a:headEnd/>
            <a:tailEnd/>
          </a:ln>
        </p:spPr>
        <p:txBody>
          <a:bodyPr lIns="0" rIns="0"/>
          <a:lstStyle/>
          <a:p>
            <a:pPr algn="ctr">
              <a:defRPr/>
            </a:pPr>
            <a:r>
              <a:rPr lang="en-US" sz="4400" b="1" dirty="0">
                <a:solidFill>
                  <a:srgbClr val="002060"/>
                </a:solidFill>
                <a:effectLst>
                  <a:outerShdw blurRad="38100" dist="38100" dir="2700000" algn="tl">
                    <a:srgbClr val="000000">
                      <a:alpha val="43137"/>
                    </a:srgbClr>
                  </a:outerShdw>
                </a:effectLst>
                <a:latin typeface="Calibri" pitchFamily="34" charset="0"/>
              </a:rPr>
              <a:t> Examples of Unsafe Acts</a:t>
            </a:r>
          </a:p>
        </p:txBody>
      </p:sp>
      <p:pic>
        <p:nvPicPr>
          <p:cNvPr id="32772" name="Picture 5" descr="C:\Users\tpidlaptop\Desktop\pictures\istockphoto_10438460-bad-health-and-safety-workmen-horseplay.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453314" y="2857501"/>
            <a:ext cx="2928937" cy="2513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7305376"/>
      </p:ext>
    </p:extLst>
  </p:cSld>
  <p:clrMapOvr>
    <a:masterClrMapping/>
  </p:clrMapOvr>
  <p:transition spd="med">
    <p:blinds dir="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atin typeface="Calibri" panose="020F0502020204030204" pitchFamily="34" charset="0"/>
              </a:rPr>
              <a:t> </a:t>
            </a:r>
            <a:fld id="{702EE196-0268-405D-88FD-474732E328E8}" type="slidenum">
              <a:rPr lang="en-US">
                <a:latin typeface="Calibri" panose="020F0502020204030204" pitchFamily="34" charset="0"/>
              </a:rPr>
              <a:pPr eaLnBrk="1" hangingPunct="1"/>
              <a:t>56</a:t>
            </a:fld>
            <a:endParaRPr lang="en-US">
              <a:latin typeface="Calibri" panose="020F0502020204030204" pitchFamily="34" charset="0"/>
            </a:endParaRPr>
          </a:p>
        </p:txBody>
      </p:sp>
      <p:pic>
        <p:nvPicPr>
          <p:cNvPr id="33795" name="Picture 6" descr="C:\Users\tpidlaptop\Desktop\pictures\Workplace-Injuries-iStock_000005454300XSmall (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524626" y="214313"/>
            <a:ext cx="3579813" cy="285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6" name="Picture 8" descr="C:\Users\tpidlaptop\Desktop\bosh mindoro\plant visit mindoro\DSCN5225.JPG"/>
          <p:cNvPicPr>
            <a:picLocks noChangeAspect="1" noChangeArrowheads="1"/>
          </p:cNvPicPr>
          <p:nvPr/>
        </p:nvPicPr>
        <p:blipFill>
          <a:blip r:embed="rId3">
            <a:lum bright="20000" contrast="20000"/>
            <a:extLst>
              <a:ext uri="{28A0092B-C50C-407E-A947-70E740481C1C}">
                <a14:useLocalDpi xmlns:a14="http://schemas.microsoft.com/office/drawing/2010/main" xmlns="" val="0"/>
              </a:ext>
            </a:extLst>
          </a:blip>
          <a:srcRect l="6944" t="23958" b="8333"/>
          <a:stretch>
            <a:fillRect/>
          </a:stretch>
        </p:blipFill>
        <p:spPr bwMode="auto">
          <a:xfrm>
            <a:off x="1738314" y="785814"/>
            <a:ext cx="4270375" cy="500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7" name="Picture 9" descr="C:\Users\tpidlaptop\Desktop\bosh mindoro\plant visit mindoro\DSCN5183.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286500" y="3143251"/>
            <a:ext cx="4095750" cy="3071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413987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gray">
          <a:xfrm>
            <a:off x="1166812" y="357188"/>
            <a:ext cx="9572626" cy="785812"/>
          </a:xfrm>
          <a:prstGeom prst="rect">
            <a:avLst/>
          </a:prstGeom>
          <a:noFill/>
          <a:ln w="9525">
            <a:noFill/>
            <a:miter lim="800000"/>
            <a:headEnd/>
            <a:tailEnd/>
          </a:ln>
        </p:spPr>
        <p:txBody>
          <a:bodyPr lIns="0" rIns="0"/>
          <a:lstStyle/>
          <a:p>
            <a:pPr algn="ctr">
              <a:defRPr/>
            </a:pPr>
            <a:r>
              <a:rPr lang="en-US" sz="4400" b="1" dirty="0">
                <a:solidFill>
                  <a:srgbClr val="002060"/>
                </a:solidFill>
                <a:effectLst>
                  <a:outerShdw blurRad="38100" dist="38100" dir="2700000" algn="tl">
                    <a:srgbClr val="000000">
                      <a:alpha val="43137"/>
                    </a:srgbClr>
                  </a:outerShdw>
                </a:effectLst>
                <a:latin typeface="Calibri" pitchFamily="34" charset="0"/>
              </a:rPr>
              <a:t>Factors Contributing to Unsafe Acts</a:t>
            </a:r>
          </a:p>
        </p:txBody>
      </p:sp>
      <p:pic>
        <p:nvPicPr>
          <p:cNvPr id="34819" name="Picture 2" descr="C:\Users\tpidlaptop\Desktop\pictures\workplace_acciden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20838" y="1714500"/>
            <a:ext cx="2832100" cy="407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0"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310064" y="3214688"/>
            <a:ext cx="2714625" cy="3313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21" name="Text Box 2"/>
          <p:cNvSpPr txBox="1">
            <a:spLocks noChangeArrowheads="1"/>
          </p:cNvSpPr>
          <p:nvPr/>
        </p:nvSpPr>
        <p:spPr bwMode="auto">
          <a:xfrm>
            <a:off x="4810125" y="1985963"/>
            <a:ext cx="5500688" cy="2800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388938"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buClr>
                <a:srgbClr val="FFC000"/>
              </a:buClr>
              <a:buSzPct val="90000"/>
              <a:buFontTx/>
              <a:buChar char="•"/>
            </a:pPr>
            <a:r>
              <a:rPr lang="en-US" sz="3200">
                <a:latin typeface="Calibri" panose="020F0502020204030204" pitchFamily="34" charset="0"/>
              </a:rPr>
              <a:t> </a:t>
            </a:r>
            <a:r>
              <a:rPr lang="en-US" sz="3200" b="1">
                <a:latin typeface="Calibri" panose="020F0502020204030204" pitchFamily="34" charset="0"/>
              </a:rPr>
              <a:t>Improper Attitude</a:t>
            </a:r>
          </a:p>
          <a:p>
            <a:pPr algn="r" eaLnBrk="1" hangingPunct="1">
              <a:spcBef>
                <a:spcPct val="50000"/>
              </a:spcBef>
              <a:buClr>
                <a:srgbClr val="FFC000"/>
              </a:buClr>
              <a:buSzPct val="90000"/>
              <a:buFontTx/>
              <a:buChar char="•"/>
            </a:pPr>
            <a:r>
              <a:rPr lang="en-US" sz="3200" b="1">
                <a:latin typeface="Calibri" panose="020F0502020204030204" pitchFamily="34" charset="0"/>
              </a:rPr>
              <a:t> Physical Limitations</a:t>
            </a:r>
          </a:p>
          <a:p>
            <a:pPr algn="r" eaLnBrk="1" hangingPunct="1">
              <a:spcBef>
                <a:spcPct val="50000"/>
              </a:spcBef>
              <a:buClr>
                <a:srgbClr val="FFC000"/>
              </a:buClr>
              <a:buSzPct val="90000"/>
              <a:buFontTx/>
              <a:buChar char="•"/>
            </a:pPr>
            <a:r>
              <a:rPr lang="en-US" sz="3200" b="1">
                <a:latin typeface="Calibri" panose="020F0502020204030204" pitchFamily="34" charset="0"/>
              </a:rPr>
              <a:t> Lack of Knowledge</a:t>
            </a:r>
          </a:p>
          <a:p>
            <a:pPr algn="r" eaLnBrk="1" hangingPunct="1">
              <a:spcBef>
                <a:spcPct val="50000"/>
              </a:spcBef>
              <a:buClr>
                <a:srgbClr val="FFC000"/>
              </a:buClr>
              <a:buSzPct val="90000"/>
            </a:pPr>
            <a:r>
              <a:rPr lang="en-US" sz="3200" b="1">
                <a:latin typeface="Calibri" panose="020F0502020204030204" pitchFamily="34" charset="0"/>
              </a:rPr>
              <a:t>or Skills</a:t>
            </a:r>
          </a:p>
        </p:txBody>
      </p:sp>
    </p:spTree>
    <p:extLst>
      <p:ext uri="{BB962C8B-B14F-4D97-AF65-F5344CB8AC3E}">
        <p14:creationId xmlns:p14="http://schemas.microsoft.com/office/powerpoint/2010/main" xmlns="" val="2203350422"/>
      </p:ext>
    </p:extLst>
  </p:cSld>
  <p:clrMapOvr>
    <a:masterClrMapping/>
  </p:clrMapOvr>
  <p:transition spd="med">
    <p:cover dir="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505201" y="214313"/>
            <a:ext cx="5948363" cy="1143000"/>
          </a:xfrm>
        </p:spPr>
        <p:txBody>
          <a:bodyPr/>
          <a:lstStyle/>
          <a:p>
            <a:pPr algn="ctr" eaLnBrk="1" hangingPunct="1">
              <a:defRPr/>
            </a:pPr>
            <a:r>
              <a:rPr lang="en-US" b="1" dirty="0">
                <a:solidFill>
                  <a:srgbClr val="002060"/>
                </a:solidFill>
                <a:effectLst>
                  <a:outerShdw blurRad="38100" dist="38100" dir="2700000" algn="tl">
                    <a:srgbClr val="000000">
                      <a:alpha val="43137"/>
                    </a:srgbClr>
                  </a:outerShdw>
                </a:effectLst>
              </a:rPr>
              <a:t>Unsafe Condition</a:t>
            </a:r>
          </a:p>
        </p:txBody>
      </p:sp>
      <p:pic>
        <p:nvPicPr>
          <p:cNvPr id="35843" name="Picture 7" descr="www.df2000.com/images/Check%20Mark.jpg">
            <a:hlinkClick r:id="rId3"/>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438401" y="533401"/>
            <a:ext cx="925513" cy="982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6"/>
          <p:cNvSpPr>
            <a:spLocks noChangeArrowheads="1"/>
          </p:cNvSpPr>
          <p:nvPr/>
        </p:nvSpPr>
        <p:spPr bwMode="auto">
          <a:xfrm>
            <a:off x="1952626" y="2000251"/>
            <a:ext cx="8143875" cy="369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buClr>
                <a:srgbClr val="FFC000"/>
              </a:buClr>
              <a:buSzPct val="90000"/>
              <a:buFont typeface="Arial" panose="020B0604020202020204" pitchFamily="34" charset="0"/>
              <a:buChar char="•"/>
            </a:pPr>
            <a:r>
              <a:rPr lang="en-US" sz="3600">
                <a:latin typeface="Calibri" panose="020F0502020204030204" pitchFamily="34" charset="0"/>
              </a:rPr>
              <a:t> </a:t>
            </a:r>
            <a:r>
              <a:rPr lang="en-US" sz="3600" b="1">
                <a:latin typeface="Calibri" panose="020F0502020204030204" pitchFamily="34" charset="0"/>
              </a:rPr>
              <a:t>The</a:t>
            </a:r>
            <a:r>
              <a:rPr lang="en-US" sz="3600" b="1">
                <a:solidFill>
                  <a:srgbClr val="002060"/>
                </a:solidFill>
                <a:latin typeface="Calibri" panose="020F0502020204030204" pitchFamily="34" charset="0"/>
              </a:rPr>
              <a:t> physical or chemical property </a:t>
            </a:r>
            <a:r>
              <a:rPr lang="en-US" sz="3600" b="1">
                <a:latin typeface="Calibri" panose="020F0502020204030204" pitchFamily="34" charset="0"/>
              </a:rPr>
              <a:t>of a</a:t>
            </a:r>
            <a:r>
              <a:rPr lang="en-US" sz="3600" b="1">
                <a:solidFill>
                  <a:srgbClr val="002060"/>
                </a:solidFill>
                <a:latin typeface="Calibri" panose="020F0502020204030204" pitchFamily="34" charset="0"/>
              </a:rPr>
              <a:t> material, machine </a:t>
            </a:r>
            <a:r>
              <a:rPr lang="en-US" sz="3600" b="1">
                <a:latin typeface="Calibri" panose="020F0502020204030204" pitchFamily="34" charset="0"/>
              </a:rPr>
              <a:t>or the </a:t>
            </a:r>
            <a:r>
              <a:rPr lang="en-US" sz="3600" b="1">
                <a:solidFill>
                  <a:srgbClr val="002060"/>
                </a:solidFill>
                <a:latin typeface="Calibri" panose="020F0502020204030204" pitchFamily="34" charset="0"/>
              </a:rPr>
              <a:t>environment </a:t>
            </a:r>
            <a:r>
              <a:rPr lang="en-US" sz="3600" b="1">
                <a:latin typeface="Calibri" panose="020F0502020204030204" pitchFamily="34" charset="0"/>
              </a:rPr>
              <a:t>that may result in </a:t>
            </a:r>
            <a:r>
              <a:rPr lang="en-US" sz="3600" b="1">
                <a:solidFill>
                  <a:srgbClr val="C00000"/>
                </a:solidFill>
                <a:latin typeface="Calibri" panose="020F0502020204030204" pitchFamily="34" charset="0"/>
              </a:rPr>
              <a:t>injury to a person, damage or destruction to property and other losses</a:t>
            </a:r>
            <a:r>
              <a:rPr lang="en-US" sz="3600" b="1">
                <a:solidFill>
                  <a:srgbClr val="002060"/>
                </a:solidFill>
                <a:latin typeface="Calibri" panose="020F0502020204030204" pitchFamily="34" charset="0"/>
              </a:rPr>
              <a:t>; </a:t>
            </a:r>
          </a:p>
          <a:p>
            <a:pPr eaLnBrk="1" hangingPunct="1">
              <a:spcBef>
                <a:spcPct val="50000"/>
              </a:spcBef>
              <a:buClr>
                <a:srgbClr val="FFC000"/>
              </a:buClr>
              <a:buSzPct val="90000"/>
              <a:buFont typeface="Arial" panose="020B0604020202020204" pitchFamily="34" charset="0"/>
              <a:buChar char="•"/>
            </a:pPr>
            <a:r>
              <a:rPr lang="en-US" sz="3600" b="1">
                <a:solidFill>
                  <a:srgbClr val="002060"/>
                </a:solidFill>
                <a:latin typeface="Calibri" panose="020F0502020204030204" pitchFamily="34" charset="0"/>
              </a:rPr>
              <a:t> </a:t>
            </a:r>
            <a:r>
              <a:rPr lang="en-US" sz="3600" b="1">
                <a:latin typeface="Calibri" panose="020F0502020204030204" pitchFamily="34" charset="0"/>
              </a:rPr>
              <a:t>could have been </a:t>
            </a:r>
            <a:r>
              <a:rPr lang="en-US" sz="3600" b="1">
                <a:solidFill>
                  <a:srgbClr val="002060"/>
                </a:solidFill>
                <a:latin typeface="Calibri" panose="020F0502020204030204" pitchFamily="34" charset="0"/>
              </a:rPr>
              <a:t>guarded or prevented.</a:t>
            </a:r>
          </a:p>
        </p:txBody>
      </p:sp>
    </p:spTree>
    <p:extLst>
      <p:ext uri="{BB962C8B-B14F-4D97-AF65-F5344CB8AC3E}">
        <p14:creationId xmlns:p14="http://schemas.microsoft.com/office/powerpoint/2010/main" xmlns="" val="3379602959"/>
      </p:ext>
    </p:extLst>
  </p:cSld>
  <p:clrMapOvr>
    <a:masterClrMapping/>
  </p:clrMapOvr>
  <p:transition spd="med">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309813" y="228600"/>
            <a:ext cx="7929562" cy="838200"/>
          </a:xfrm>
        </p:spPr>
        <p:txBody>
          <a:bodyPr>
            <a:normAutofit fontScale="90000"/>
          </a:bodyPr>
          <a:lstStyle/>
          <a:p>
            <a:pPr eaLnBrk="1" hangingPunct="1">
              <a:defRPr/>
            </a:pPr>
            <a:r>
              <a:rPr lang="en-US" b="1" dirty="0">
                <a:solidFill>
                  <a:srgbClr val="002060"/>
                </a:solidFill>
                <a:effectLst>
                  <a:outerShdw blurRad="38100" dist="38100" dir="2700000" algn="tl">
                    <a:srgbClr val="000000">
                      <a:alpha val="43137"/>
                    </a:srgbClr>
                  </a:outerShdw>
                </a:effectLst>
              </a:rPr>
              <a:t>Examples of Unsafe Conditions</a:t>
            </a:r>
          </a:p>
        </p:txBody>
      </p:sp>
      <p:sp>
        <p:nvSpPr>
          <p:cNvPr id="36867" name="Rectangle 3"/>
          <p:cNvSpPr>
            <a:spLocks noGrp="1" noChangeArrowheads="1"/>
          </p:cNvSpPr>
          <p:nvPr>
            <p:ph type="body" sz="half" idx="1"/>
          </p:nvPr>
        </p:nvSpPr>
        <p:spPr>
          <a:xfrm>
            <a:off x="2095500" y="1143000"/>
            <a:ext cx="7786688" cy="5429250"/>
          </a:xfrm>
          <a:noFill/>
          <a:extLst>
            <a:ext uri="{909E8E84-426E-40DD-AFC4-6F175D3DCCD1}">
              <a14:hiddenFill xmlns:a14="http://schemas.microsoft.com/office/drawing/2010/main" xmlns="">
                <a:solidFill>
                  <a:schemeClr val="accent1">
                    <a:alpha val="30196"/>
                  </a:schemeClr>
                </a:solidFill>
              </a14:hiddenFill>
            </a:ext>
          </a:extLst>
        </p:spPr>
        <p:txBody>
          <a:bodyPr/>
          <a:lstStyle/>
          <a:p>
            <a:pPr eaLnBrk="1" hangingPunct="1">
              <a:spcBef>
                <a:spcPct val="0"/>
              </a:spcBef>
              <a:buClr>
                <a:srgbClr val="FFC000"/>
              </a:buClr>
              <a:buSzPct val="90000"/>
            </a:pPr>
            <a:r>
              <a:rPr lang="en-US" smtClean="0"/>
              <a:t>Inadequate guards/protection</a:t>
            </a:r>
          </a:p>
          <a:p>
            <a:pPr eaLnBrk="1" hangingPunct="1">
              <a:spcBef>
                <a:spcPct val="0"/>
              </a:spcBef>
              <a:buClr>
                <a:srgbClr val="FFC000"/>
              </a:buClr>
              <a:buSzPct val="90000"/>
            </a:pPr>
            <a:r>
              <a:rPr lang="en-US" smtClean="0"/>
              <a:t>Defective tools, equipment</a:t>
            </a:r>
          </a:p>
          <a:p>
            <a:pPr eaLnBrk="1" hangingPunct="1">
              <a:spcBef>
                <a:spcPct val="0"/>
              </a:spcBef>
              <a:buClr>
                <a:srgbClr val="FFC000"/>
              </a:buClr>
              <a:buSzPct val="90000"/>
            </a:pPr>
            <a:r>
              <a:rPr lang="en-US" smtClean="0"/>
              <a:t>Congestion</a:t>
            </a:r>
          </a:p>
          <a:p>
            <a:pPr eaLnBrk="1" hangingPunct="1">
              <a:spcBef>
                <a:spcPct val="0"/>
              </a:spcBef>
              <a:buClr>
                <a:srgbClr val="FFC000"/>
              </a:buClr>
              <a:buSzPct val="90000"/>
            </a:pPr>
            <a:r>
              <a:rPr lang="en-US" smtClean="0"/>
              <a:t>Inadequate warning systems</a:t>
            </a:r>
          </a:p>
          <a:p>
            <a:pPr eaLnBrk="1" hangingPunct="1">
              <a:spcBef>
                <a:spcPct val="0"/>
              </a:spcBef>
              <a:buClr>
                <a:srgbClr val="FFC000"/>
              </a:buClr>
              <a:buSzPct val="90000"/>
            </a:pPr>
            <a:r>
              <a:rPr lang="en-US" smtClean="0"/>
              <a:t>Fire and explosion hazards</a:t>
            </a:r>
          </a:p>
          <a:p>
            <a:pPr eaLnBrk="1" hangingPunct="1">
              <a:spcBef>
                <a:spcPct val="0"/>
              </a:spcBef>
              <a:buClr>
                <a:srgbClr val="FFC000"/>
              </a:buClr>
              <a:buSzPct val="90000"/>
            </a:pPr>
            <a:r>
              <a:rPr lang="en-US" smtClean="0"/>
              <a:t>Slippery floors</a:t>
            </a:r>
          </a:p>
          <a:p>
            <a:pPr eaLnBrk="1" hangingPunct="1">
              <a:spcBef>
                <a:spcPct val="0"/>
              </a:spcBef>
              <a:buClr>
                <a:srgbClr val="FFC000"/>
              </a:buClr>
              <a:buSzPct val="90000"/>
            </a:pPr>
            <a:r>
              <a:rPr lang="en-US" smtClean="0"/>
              <a:t>Hazardous atmospheric condition</a:t>
            </a:r>
          </a:p>
          <a:p>
            <a:pPr eaLnBrk="1" hangingPunct="1">
              <a:spcBef>
                <a:spcPct val="0"/>
              </a:spcBef>
              <a:buClr>
                <a:srgbClr val="FFC000"/>
              </a:buClr>
              <a:buSzPct val="90000"/>
            </a:pPr>
            <a:r>
              <a:rPr lang="en-US" smtClean="0"/>
              <a:t>Excessive noise</a:t>
            </a:r>
          </a:p>
          <a:p>
            <a:pPr eaLnBrk="1" hangingPunct="1">
              <a:spcBef>
                <a:spcPct val="0"/>
              </a:spcBef>
              <a:buClr>
                <a:srgbClr val="FFC000"/>
              </a:buClr>
              <a:buSzPct val="90000"/>
            </a:pPr>
            <a:r>
              <a:rPr lang="en-US" smtClean="0"/>
              <a:t>Radiation exposure</a:t>
            </a:r>
          </a:p>
          <a:p>
            <a:pPr eaLnBrk="1" hangingPunct="1">
              <a:spcBef>
                <a:spcPct val="0"/>
              </a:spcBef>
              <a:buClr>
                <a:srgbClr val="FFC000"/>
              </a:buClr>
              <a:buSzPct val="90000"/>
            </a:pPr>
            <a:r>
              <a:rPr lang="en-US" smtClean="0"/>
              <a:t>Inadequate illumination/ ventilation</a:t>
            </a:r>
          </a:p>
          <a:p>
            <a:pPr eaLnBrk="1" hangingPunct="1">
              <a:spcBef>
                <a:spcPct val="0"/>
              </a:spcBef>
              <a:buClr>
                <a:srgbClr val="FFC000"/>
              </a:buClr>
              <a:buSzPct val="90000"/>
            </a:pPr>
            <a:endParaRPr lang="en-US" smtClean="0"/>
          </a:p>
        </p:txBody>
      </p:sp>
      <p:pic>
        <p:nvPicPr>
          <p:cNvPr id="36868" name="Picture 13" descr="C:\Users\tpidlaptop\Desktop\pictures\ChemicalsDefPic.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524875" y="3929063"/>
            <a:ext cx="1828800" cy="1809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65581797"/>
      </p:ext>
    </p:extLst>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26"/>
          <p:cNvGrpSpPr>
            <a:grpSpLocks/>
          </p:cNvGrpSpPr>
          <p:nvPr/>
        </p:nvGrpSpPr>
        <p:grpSpPr bwMode="auto">
          <a:xfrm>
            <a:off x="9220200" y="2209801"/>
            <a:ext cx="1316038" cy="2943225"/>
            <a:chOff x="4848" y="1392"/>
            <a:chExt cx="829" cy="1854"/>
          </a:xfrm>
        </p:grpSpPr>
        <p:sp>
          <p:nvSpPr>
            <p:cNvPr id="14808" name="Rectangle 1027"/>
            <p:cNvSpPr>
              <a:spLocks noChangeArrowheads="1"/>
            </p:cNvSpPr>
            <p:nvPr/>
          </p:nvSpPr>
          <p:spPr bwMode="auto">
            <a:xfrm>
              <a:off x="4848" y="1392"/>
              <a:ext cx="829" cy="1854"/>
            </a:xfrm>
            <a:prstGeom prst="rect">
              <a:avLst/>
            </a:prstGeom>
            <a:solidFill>
              <a:srgbClr val="99CC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809" name="WordArt 1028"/>
            <p:cNvSpPr>
              <a:spLocks noChangeArrowheads="1" noChangeShapeType="1" noTextEdit="1"/>
            </p:cNvSpPr>
            <p:nvPr/>
          </p:nvSpPr>
          <p:spPr bwMode="auto">
            <a:xfrm rot="5400000">
              <a:off x="4573" y="2112"/>
              <a:ext cx="1344" cy="480"/>
            </a:xfrm>
            <a:prstGeom prst="rect">
              <a:avLst/>
            </a:prstGeom>
          </p:spPr>
          <p:txBody>
            <a:bodyPr vert="wordArtVert" wrap="none" fromWordArt="1">
              <a:prstTxWarp prst="textPlain">
                <a:avLst>
                  <a:gd name="adj" fmla="val 50000"/>
                </a:avLst>
              </a:prstTxWarp>
            </a:bodyPr>
            <a:lstStyle/>
            <a:p>
              <a:pPr algn="ctr" fontAlgn="auto"/>
              <a:r>
                <a:rPr lang="en-PH" sz="3600" kern="10">
                  <a:ln w="9525">
                    <a:solidFill>
                      <a:srgbClr val="000000"/>
                    </a:solidFill>
                    <a:miter lim="800000"/>
                    <a:headEnd/>
                    <a:tailEnd/>
                  </a:ln>
                  <a:solidFill>
                    <a:srgbClr val="000000"/>
                  </a:solidFill>
                  <a:latin typeface="Arial Black" panose="020B0A04020102020204" pitchFamily="34" charset="0"/>
                </a:rPr>
                <a:t>TASK</a:t>
              </a:r>
            </a:p>
          </p:txBody>
        </p:sp>
      </p:grpSp>
      <p:sp>
        <p:nvSpPr>
          <p:cNvPr id="50182" name="Text Box 1030"/>
          <p:cNvSpPr txBox="1">
            <a:spLocks noChangeArrowheads="1"/>
          </p:cNvSpPr>
          <p:nvPr/>
        </p:nvSpPr>
        <p:spPr bwMode="auto">
          <a:xfrm>
            <a:off x="2809875" y="285751"/>
            <a:ext cx="7715250" cy="923925"/>
          </a:xfrm>
          <a:prstGeom prst="rect">
            <a:avLst/>
          </a:prstGeom>
          <a:noFill/>
          <a:ln w="9525">
            <a:noFill/>
            <a:miter lim="800000"/>
            <a:headEnd/>
            <a:tailEnd/>
          </a:ln>
          <a:effectLst/>
        </p:spPr>
        <p:txBody>
          <a:bodyPr>
            <a:spAutoFit/>
          </a:bodyPr>
          <a:lstStyle/>
          <a:p>
            <a:pPr>
              <a:defRPr/>
            </a:pPr>
            <a:r>
              <a:rPr lang="en-US" sz="5400" b="1" spc="600" dirty="0">
                <a:solidFill>
                  <a:srgbClr val="C00000"/>
                </a:solidFill>
                <a:effectLst>
                  <a:outerShdw blurRad="38100" dist="38100" dir="2700000" algn="tl">
                    <a:srgbClr val="C0C0C0"/>
                  </a:outerShdw>
                </a:effectLst>
                <a:latin typeface="Calibri" pitchFamily="34" charset="0"/>
                <a:cs typeface="Arial" charset="0"/>
              </a:rPr>
              <a:t>ACCIDENT THEORY</a:t>
            </a:r>
          </a:p>
        </p:txBody>
      </p:sp>
      <p:sp>
        <p:nvSpPr>
          <p:cNvPr id="50183" name="AutoShape 1031"/>
          <p:cNvSpPr>
            <a:spLocks noChangeArrowheads="1"/>
          </p:cNvSpPr>
          <p:nvPr/>
        </p:nvSpPr>
        <p:spPr bwMode="auto">
          <a:xfrm>
            <a:off x="6781800" y="3048000"/>
            <a:ext cx="914400" cy="1143000"/>
          </a:xfrm>
          <a:prstGeom prst="rightArrow">
            <a:avLst>
              <a:gd name="adj1" fmla="val 42028"/>
              <a:gd name="adj2" fmla="val 49259"/>
            </a:avLst>
          </a:prstGeom>
          <a:solidFill>
            <a:srgbClr val="99CCFF"/>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grpSp>
        <p:nvGrpSpPr>
          <p:cNvPr id="3" name="Group 1032"/>
          <p:cNvGrpSpPr>
            <a:grpSpLocks/>
          </p:cNvGrpSpPr>
          <p:nvPr/>
        </p:nvGrpSpPr>
        <p:grpSpPr bwMode="auto">
          <a:xfrm>
            <a:off x="7696200" y="1447800"/>
            <a:ext cx="1524000" cy="4343400"/>
            <a:chOff x="3840" y="912"/>
            <a:chExt cx="1056" cy="2736"/>
          </a:xfrm>
        </p:grpSpPr>
        <p:sp>
          <p:nvSpPr>
            <p:cNvPr id="14806" name="Freeform 1033"/>
            <p:cNvSpPr>
              <a:spLocks/>
            </p:cNvSpPr>
            <p:nvPr/>
          </p:nvSpPr>
          <p:spPr bwMode="auto">
            <a:xfrm>
              <a:off x="3840" y="912"/>
              <a:ext cx="1056" cy="2736"/>
            </a:xfrm>
            <a:custGeom>
              <a:avLst/>
              <a:gdLst>
                <a:gd name="T0" fmla="*/ 137608 w 798"/>
                <a:gd name="T1" fmla="*/ 1923759 h 1722"/>
                <a:gd name="T2" fmla="*/ 83216 w 798"/>
                <a:gd name="T3" fmla="*/ 3111353 h 1722"/>
                <a:gd name="T4" fmla="*/ 68880 w 798"/>
                <a:gd name="T5" fmla="*/ 2248168 h 1722"/>
                <a:gd name="T6" fmla="*/ 68880 w 798"/>
                <a:gd name="T7" fmla="*/ 4963136 h 1722"/>
                <a:gd name="T8" fmla="*/ 17776 w 798"/>
                <a:gd name="T9" fmla="*/ 4109145 h 1722"/>
                <a:gd name="T10" fmla="*/ 17776 w 798"/>
                <a:gd name="T11" fmla="*/ 4459655 h 1722"/>
                <a:gd name="T12" fmla="*/ 50639 w 798"/>
                <a:gd name="T13" fmla="*/ 6145615 h 1722"/>
                <a:gd name="T14" fmla="*/ 61849 w 798"/>
                <a:gd name="T15" fmla="*/ 7143344 h 1722"/>
                <a:gd name="T16" fmla="*/ 32486 w 798"/>
                <a:gd name="T17" fmla="*/ 8501086 h 1722"/>
                <a:gd name="T18" fmla="*/ 0 w 798"/>
                <a:gd name="T19" fmla="*/ 9164291 h 1722"/>
                <a:gd name="T20" fmla="*/ 54331 w 798"/>
                <a:gd name="T21" fmla="*/ 11209230 h 1722"/>
                <a:gd name="T22" fmla="*/ 39875 w 798"/>
                <a:gd name="T23" fmla="*/ 12562758 h 1722"/>
                <a:gd name="T24" fmla="*/ 57954 w 798"/>
                <a:gd name="T25" fmla="*/ 14580067 h 1722"/>
                <a:gd name="T26" fmla="*/ 79803 w 798"/>
                <a:gd name="T27" fmla="*/ 15579568 h 1722"/>
                <a:gd name="T28" fmla="*/ 14423 w 798"/>
                <a:gd name="T29" fmla="*/ 17953919 h 1722"/>
                <a:gd name="T30" fmla="*/ 57954 w 798"/>
                <a:gd name="T31" fmla="*/ 19478923 h 1722"/>
                <a:gd name="T32" fmla="*/ 79803 w 798"/>
                <a:gd name="T33" fmla="*/ 19974428 h 1722"/>
                <a:gd name="T34" fmla="*/ 50639 w 798"/>
                <a:gd name="T35" fmla="*/ 22514592 h 1722"/>
                <a:gd name="T36" fmla="*/ 36269 w 798"/>
                <a:gd name="T37" fmla="*/ 24028753 h 1722"/>
                <a:gd name="T38" fmla="*/ 43451 w 798"/>
                <a:gd name="T39" fmla="*/ 25039299 h 1722"/>
                <a:gd name="T40" fmla="*/ 86749 w 798"/>
                <a:gd name="T41" fmla="*/ 23177778 h 1722"/>
                <a:gd name="T42" fmla="*/ 126840 w 798"/>
                <a:gd name="T43" fmla="*/ 28758981 h 1722"/>
                <a:gd name="T44" fmla="*/ 159615 w 798"/>
                <a:gd name="T45" fmla="*/ 23863398 h 1722"/>
                <a:gd name="T46" fmla="*/ 177716 w 798"/>
                <a:gd name="T47" fmla="*/ 23177778 h 1722"/>
                <a:gd name="T48" fmla="*/ 235675 w 798"/>
                <a:gd name="T49" fmla="*/ 24198416 h 1722"/>
                <a:gd name="T50" fmla="*/ 253992 w 798"/>
                <a:gd name="T51" fmla="*/ 23346666 h 1722"/>
                <a:gd name="T52" fmla="*/ 213971 w 798"/>
                <a:gd name="T53" fmla="*/ 19310873 h 1722"/>
                <a:gd name="T54" fmla="*/ 286307 w 798"/>
                <a:gd name="T55" fmla="*/ 19141998 h 1722"/>
                <a:gd name="T56" fmla="*/ 253992 w 798"/>
                <a:gd name="T57" fmla="*/ 17445551 h 1722"/>
                <a:gd name="T58" fmla="*/ 203003 w 798"/>
                <a:gd name="T59" fmla="*/ 16100990 h 1722"/>
                <a:gd name="T60" fmla="*/ 188468 w 798"/>
                <a:gd name="T61" fmla="*/ 15422183 h 1722"/>
                <a:gd name="T62" fmla="*/ 228755 w 798"/>
                <a:gd name="T63" fmla="*/ 15083732 h 1722"/>
                <a:gd name="T64" fmla="*/ 174199 w 798"/>
                <a:gd name="T65" fmla="*/ 13223758 h 1722"/>
                <a:gd name="T66" fmla="*/ 257325 w 798"/>
                <a:gd name="T67" fmla="*/ 12047710 h 1722"/>
                <a:gd name="T68" fmla="*/ 228755 w 798"/>
                <a:gd name="T69" fmla="*/ 10517419 h 1722"/>
                <a:gd name="T70" fmla="*/ 199655 w 798"/>
                <a:gd name="T71" fmla="*/ 9850859 h 1722"/>
                <a:gd name="T72" fmla="*/ 213971 w 798"/>
                <a:gd name="T73" fmla="*/ 8839797 h 1722"/>
                <a:gd name="T74" fmla="*/ 232133 w 798"/>
                <a:gd name="T75" fmla="*/ 7998082 h 1722"/>
                <a:gd name="T76" fmla="*/ 239331 w 798"/>
                <a:gd name="T77" fmla="*/ 7143344 h 1722"/>
                <a:gd name="T78" fmla="*/ 224502 w 798"/>
                <a:gd name="T79" fmla="*/ 5301351 h 1722"/>
                <a:gd name="T80" fmla="*/ 246519 w 798"/>
                <a:gd name="T81" fmla="*/ 3770507 h 1722"/>
                <a:gd name="T82" fmla="*/ 155694 w 798"/>
                <a:gd name="T83" fmla="*/ 4459655 h 1722"/>
                <a:gd name="T84" fmla="*/ 145114 w 798"/>
                <a:gd name="T85" fmla="*/ 1753417 h 172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8"/>
                <a:gd name="T130" fmla="*/ 0 h 1722"/>
                <a:gd name="T131" fmla="*/ 798 w 798"/>
                <a:gd name="T132" fmla="*/ 1722 h 172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8" h="1722">
                  <a:moveTo>
                    <a:pt x="414" y="54"/>
                  </a:moveTo>
                  <a:cubicBezTo>
                    <a:pt x="378" y="165"/>
                    <a:pt x="434" y="0"/>
                    <a:pt x="384" y="115"/>
                  </a:cubicBezTo>
                  <a:cubicBezTo>
                    <a:pt x="363" y="163"/>
                    <a:pt x="349" y="217"/>
                    <a:pt x="333" y="267"/>
                  </a:cubicBezTo>
                  <a:cubicBezTo>
                    <a:pt x="271" y="244"/>
                    <a:pt x="295" y="206"/>
                    <a:pt x="232" y="186"/>
                  </a:cubicBezTo>
                  <a:cubicBezTo>
                    <a:pt x="229" y="176"/>
                    <a:pt x="229" y="164"/>
                    <a:pt x="222" y="155"/>
                  </a:cubicBezTo>
                  <a:cubicBezTo>
                    <a:pt x="215" y="146"/>
                    <a:pt x="199" y="125"/>
                    <a:pt x="192" y="135"/>
                  </a:cubicBezTo>
                  <a:cubicBezTo>
                    <a:pt x="183" y="150"/>
                    <a:pt x="199" y="169"/>
                    <a:pt x="202" y="186"/>
                  </a:cubicBezTo>
                  <a:cubicBezTo>
                    <a:pt x="199" y="223"/>
                    <a:pt x="206" y="262"/>
                    <a:pt x="192" y="297"/>
                  </a:cubicBezTo>
                  <a:cubicBezTo>
                    <a:pt x="181" y="324"/>
                    <a:pt x="159" y="275"/>
                    <a:pt x="141" y="267"/>
                  </a:cubicBezTo>
                  <a:cubicBezTo>
                    <a:pt x="112" y="255"/>
                    <a:pt x="80" y="253"/>
                    <a:pt x="50" y="246"/>
                  </a:cubicBezTo>
                  <a:cubicBezTo>
                    <a:pt x="40" y="249"/>
                    <a:pt x="20" y="245"/>
                    <a:pt x="20" y="256"/>
                  </a:cubicBezTo>
                  <a:cubicBezTo>
                    <a:pt x="20" y="267"/>
                    <a:pt x="41" y="261"/>
                    <a:pt x="50" y="267"/>
                  </a:cubicBezTo>
                  <a:cubicBezTo>
                    <a:pt x="68" y="278"/>
                    <a:pt x="83" y="295"/>
                    <a:pt x="101" y="307"/>
                  </a:cubicBezTo>
                  <a:cubicBezTo>
                    <a:pt x="125" y="378"/>
                    <a:pt x="91" y="292"/>
                    <a:pt x="141" y="368"/>
                  </a:cubicBezTo>
                  <a:cubicBezTo>
                    <a:pt x="147" y="377"/>
                    <a:pt x="146" y="389"/>
                    <a:pt x="151" y="398"/>
                  </a:cubicBezTo>
                  <a:cubicBezTo>
                    <a:pt x="157" y="409"/>
                    <a:pt x="165" y="418"/>
                    <a:pt x="172" y="428"/>
                  </a:cubicBezTo>
                  <a:cubicBezTo>
                    <a:pt x="175" y="438"/>
                    <a:pt x="186" y="449"/>
                    <a:pt x="182" y="459"/>
                  </a:cubicBezTo>
                  <a:cubicBezTo>
                    <a:pt x="171" y="492"/>
                    <a:pt x="114" y="501"/>
                    <a:pt x="91" y="509"/>
                  </a:cubicBezTo>
                  <a:cubicBezTo>
                    <a:pt x="80" y="513"/>
                    <a:pt x="72" y="524"/>
                    <a:pt x="61" y="529"/>
                  </a:cubicBezTo>
                  <a:cubicBezTo>
                    <a:pt x="41" y="538"/>
                    <a:pt x="0" y="549"/>
                    <a:pt x="0" y="549"/>
                  </a:cubicBezTo>
                  <a:cubicBezTo>
                    <a:pt x="24" y="587"/>
                    <a:pt x="58" y="616"/>
                    <a:pt x="101" y="630"/>
                  </a:cubicBezTo>
                  <a:cubicBezTo>
                    <a:pt x="140" y="690"/>
                    <a:pt x="98" y="640"/>
                    <a:pt x="151" y="671"/>
                  </a:cubicBezTo>
                  <a:cubicBezTo>
                    <a:pt x="221" y="712"/>
                    <a:pt x="118" y="673"/>
                    <a:pt x="202" y="701"/>
                  </a:cubicBezTo>
                  <a:cubicBezTo>
                    <a:pt x="170" y="733"/>
                    <a:pt x="152" y="737"/>
                    <a:pt x="111" y="752"/>
                  </a:cubicBezTo>
                  <a:cubicBezTo>
                    <a:pt x="101" y="762"/>
                    <a:pt x="85" y="769"/>
                    <a:pt x="81" y="782"/>
                  </a:cubicBezTo>
                  <a:cubicBezTo>
                    <a:pt x="74" y="804"/>
                    <a:pt x="151" y="862"/>
                    <a:pt x="162" y="873"/>
                  </a:cubicBezTo>
                  <a:cubicBezTo>
                    <a:pt x="172" y="883"/>
                    <a:pt x="182" y="893"/>
                    <a:pt x="192" y="903"/>
                  </a:cubicBezTo>
                  <a:cubicBezTo>
                    <a:pt x="202" y="913"/>
                    <a:pt x="222" y="933"/>
                    <a:pt x="222" y="933"/>
                  </a:cubicBezTo>
                  <a:cubicBezTo>
                    <a:pt x="153" y="980"/>
                    <a:pt x="185" y="967"/>
                    <a:pt x="131" y="984"/>
                  </a:cubicBezTo>
                  <a:cubicBezTo>
                    <a:pt x="106" y="1021"/>
                    <a:pt x="83" y="1061"/>
                    <a:pt x="40" y="1075"/>
                  </a:cubicBezTo>
                  <a:cubicBezTo>
                    <a:pt x="60" y="1094"/>
                    <a:pt x="76" y="1134"/>
                    <a:pt x="101" y="1146"/>
                  </a:cubicBezTo>
                  <a:cubicBezTo>
                    <a:pt x="120" y="1156"/>
                    <a:pt x="162" y="1166"/>
                    <a:pt x="162" y="1166"/>
                  </a:cubicBezTo>
                  <a:cubicBezTo>
                    <a:pt x="172" y="1173"/>
                    <a:pt x="181" y="1181"/>
                    <a:pt x="192" y="1186"/>
                  </a:cubicBezTo>
                  <a:cubicBezTo>
                    <a:pt x="201" y="1191"/>
                    <a:pt x="217" y="1187"/>
                    <a:pt x="222" y="1196"/>
                  </a:cubicBezTo>
                  <a:cubicBezTo>
                    <a:pt x="232" y="1217"/>
                    <a:pt x="173" y="1276"/>
                    <a:pt x="162" y="1287"/>
                  </a:cubicBezTo>
                  <a:cubicBezTo>
                    <a:pt x="155" y="1307"/>
                    <a:pt x="150" y="1329"/>
                    <a:pt x="141" y="1348"/>
                  </a:cubicBezTo>
                  <a:cubicBezTo>
                    <a:pt x="136" y="1359"/>
                    <a:pt x="126" y="1367"/>
                    <a:pt x="121" y="1378"/>
                  </a:cubicBezTo>
                  <a:cubicBezTo>
                    <a:pt x="112" y="1398"/>
                    <a:pt x="108" y="1419"/>
                    <a:pt x="101" y="1439"/>
                  </a:cubicBezTo>
                  <a:cubicBezTo>
                    <a:pt x="98" y="1449"/>
                    <a:pt x="91" y="1469"/>
                    <a:pt x="91" y="1469"/>
                  </a:cubicBezTo>
                  <a:cubicBezTo>
                    <a:pt x="101" y="1479"/>
                    <a:pt x="107" y="1499"/>
                    <a:pt x="121" y="1499"/>
                  </a:cubicBezTo>
                  <a:cubicBezTo>
                    <a:pt x="133" y="1499"/>
                    <a:pt x="133" y="1478"/>
                    <a:pt x="141" y="1469"/>
                  </a:cubicBezTo>
                  <a:cubicBezTo>
                    <a:pt x="166" y="1438"/>
                    <a:pt x="209" y="1410"/>
                    <a:pt x="242" y="1388"/>
                  </a:cubicBezTo>
                  <a:cubicBezTo>
                    <a:pt x="288" y="1320"/>
                    <a:pt x="266" y="1346"/>
                    <a:pt x="303" y="1307"/>
                  </a:cubicBezTo>
                  <a:cubicBezTo>
                    <a:pt x="342" y="1428"/>
                    <a:pt x="336" y="1591"/>
                    <a:pt x="354" y="1722"/>
                  </a:cubicBezTo>
                  <a:cubicBezTo>
                    <a:pt x="370" y="1642"/>
                    <a:pt x="399" y="1566"/>
                    <a:pt x="424" y="1489"/>
                  </a:cubicBezTo>
                  <a:cubicBezTo>
                    <a:pt x="431" y="1469"/>
                    <a:pt x="438" y="1449"/>
                    <a:pt x="445" y="1429"/>
                  </a:cubicBezTo>
                  <a:cubicBezTo>
                    <a:pt x="452" y="1409"/>
                    <a:pt x="465" y="1368"/>
                    <a:pt x="465" y="1368"/>
                  </a:cubicBezTo>
                  <a:cubicBezTo>
                    <a:pt x="475" y="1375"/>
                    <a:pt x="484" y="1383"/>
                    <a:pt x="495" y="1388"/>
                  </a:cubicBezTo>
                  <a:cubicBezTo>
                    <a:pt x="515" y="1397"/>
                    <a:pt x="556" y="1408"/>
                    <a:pt x="556" y="1408"/>
                  </a:cubicBezTo>
                  <a:cubicBezTo>
                    <a:pt x="585" y="1438"/>
                    <a:pt x="618" y="1437"/>
                    <a:pt x="657" y="1449"/>
                  </a:cubicBezTo>
                  <a:cubicBezTo>
                    <a:pt x="725" y="1494"/>
                    <a:pt x="700" y="1472"/>
                    <a:pt x="738" y="1509"/>
                  </a:cubicBezTo>
                  <a:cubicBezTo>
                    <a:pt x="729" y="1475"/>
                    <a:pt x="721" y="1431"/>
                    <a:pt x="707" y="1398"/>
                  </a:cubicBezTo>
                  <a:cubicBezTo>
                    <a:pt x="690" y="1357"/>
                    <a:pt x="665" y="1318"/>
                    <a:pt x="647" y="1277"/>
                  </a:cubicBezTo>
                  <a:cubicBezTo>
                    <a:pt x="626" y="1231"/>
                    <a:pt x="623" y="1196"/>
                    <a:pt x="596" y="1156"/>
                  </a:cubicBezTo>
                  <a:cubicBezTo>
                    <a:pt x="665" y="1133"/>
                    <a:pt x="582" y="1156"/>
                    <a:pt x="707" y="1156"/>
                  </a:cubicBezTo>
                  <a:cubicBezTo>
                    <a:pt x="738" y="1156"/>
                    <a:pt x="768" y="1149"/>
                    <a:pt x="798" y="1146"/>
                  </a:cubicBezTo>
                  <a:cubicBezTo>
                    <a:pt x="741" y="1088"/>
                    <a:pt x="765" y="1111"/>
                    <a:pt x="727" y="1075"/>
                  </a:cubicBezTo>
                  <a:cubicBezTo>
                    <a:pt x="718" y="1067"/>
                    <a:pt x="716" y="1053"/>
                    <a:pt x="707" y="1045"/>
                  </a:cubicBezTo>
                  <a:cubicBezTo>
                    <a:pt x="699" y="1038"/>
                    <a:pt x="687" y="1038"/>
                    <a:pt x="677" y="1035"/>
                  </a:cubicBezTo>
                  <a:cubicBezTo>
                    <a:pt x="645" y="1001"/>
                    <a:pt x="610" y="979"/>
                    <a:pt x="566" y="964"/>
                  </a:cubicBezTo>
                  <a:cubicBezTo>
                    <a:pt x="563" y="954"/>
                    <a:pt x="564" y="941"/>
                    <a:pt x="556" y="933"/>
                  </a:cubicBezTo>
                  <a:cubicBezTo>
                    <a:pt x="548" y="925"/>
                    <a:pt x="525" y="934"/>
                    <a:pt x="525" y="923"/>
                  </a:cubicBezTo>
                  <a:cubicBezTo>
                    <a:pt x="525" y="912"/>
                    <a:pt x="545" y="915"/>
                    <a:pt x="556" y="913"/>
                  </a:cubicBezTo>
                  <a:cubicBezTo>
                    <a:pt x="583" y="908"/>
                    <a:pt x="610" y="906"/>
                    <a:pt x="637" y="903"/>
                  </a:cubicBezTo>
                  <a:cubicBezTo>
                    <a:pt x="607" y="874"/>
                    <a:pt x="608" y="857"/>
                    <a:pt x="566" y="843"/>
                  </a:cubicBezTo>
                  <a:cubicBezTo>
                    <a:pt x="542" y="817"/>
                    <a:pt x="515" y="812"/>
                    <a:pt x="485" y="792"/>
                  </a:cubicBezTo>
                  <a:cubicBezTo>
                    <a:pt x="543" y="777"/>
                    <a:pt x="600" y="760"/>
                    <a:pt x="657" y="741"/>
                  </a:cubicBezTo>
                  <a:cubicBezTo>
                    <a:pt x="677" y="734"/>
                    <a:pt x="697" y="728"/>
                    <a:pt x="717" y="721"/>
                  </a:cubicBezTo>
                  <a:cubicBezTo>
                    <a:pt x="727" y="718"/>
                    <a:pt x="748" y="711"/>
                    <a:pt x="748" y="711"/>
                  </a:cubicBezTo>
                  <a:cubicBezTo>
                    <a:pt x="708" y="672"/>
                    <a:pt x="689" y="647"/>
                    <a:pt x="637" y="630"/>
                  </a:cubicBezTo>
                  <a:cubicBezTo>
                    <a:pt x="630" y="623"/>
                    <a:pt x="625" y="614"/>
                    <a:pt x="616" y="610"/>
                  </a:cubicBezTo>
                  <a:cubicBezTo>
                    <a:pt x="597" y="601"/>
                    <a:pt x="556" y="590"/>
                    <a:pt x="556" y="590"/>
                  </a:cubicBezTo>
                  <a:cubicBezTo>
                    <a:pt x="549" y="583"/>
                    <a:pt x="530" y="578"/>
                    <a:pt x="535" y="570"/>
                  </a:cubicBezTo>
                  <a:cubicBezTo>
                    <a:pt x="548" y="550"/>
                    <a:pt x="576" y="543"/>
                    <a:pt x="596" y="529"/>
                  </a:cubicBezTo>
                  <a:cubicBezTo>
                    <a:pt x="606" y="522"/>
                    <a:pt x="626" y="509"/>
                    <a:pt x="626" y="509"/>
                  </a:cubicBezTo>
                  <a:cubicBezTo>
                    <a:pt x="633" y="499"/>
                    <a:pt x="638" y="488"/>
                    <a:pt x="647" y="479"/>
                  </a:cubicBezTo>
                  <a:cubicBezTo>
                    <a:pt x="656" y="471"/>
                    <a:pt x="673" y="470"/>
                    <a:pt x="677" y="459"/>
                  </a:cubicBezTo>
                  <a:cubicBezTo>
                    <a:pt x="681" y="449"/>
                    <a:pt x="677" y="431"/>
                    <a:pt x="667" y="428"/>
                  </a:cubicBezTo>
                  <a:cubicBezTo>
                    <a:pt x="625" y="416"/>
                    <a:pt x="579" y="421"/>
                    <a:pt x="535" y="418"/>
                  </a:cubicBezTo>
                  <a:cubicBezTo>
                    <a:pt x="568" y="387"/>
                    <a:pt x="593" y="350"/>
                    <a:pt x="626" y="317"/>
                  </a:cubicBezTo>
                  <a:cubicBezTo>
                    <a:pt x="643" y="300"/>
                    <a:pt x="653" y="276"/>
                    <a:pt x="667" y="256"/>
                  </a:cubicBezTo>
                  <a:cubicBezTo>
                    <a:pt x="674" y="246"/>
                    <a:pt x="699" y="224"/>
                    <a:pt x="687" y="226"/>
                  </a:cubicBezTo>
                  <a:cubicBezTo>
                    <a:pt x="631" y="237"/>
                    <a:pt x="588" y="260"/>
                    <a:pt x="535" y="277"/>
                  </a:cubicBezTo>
                  <a:cubicBezTo>
                    <a:pt x="491" y="307"/>
                    <a:pt x="473" y="304"/>
                    <a:pt x="434" y="267"/>
                  </a:cubicBezTo>
                  <a:cubicBezTo>
                    <a:pt x="419" y="222"/>
                    <a:pt x="384" y="185"/>
                    <a:pt x="384" y="135"/>
                  </a:cubicBezTo>
                  <a:lnTo>
                    <a:pt x="404" y="105"/>
                  </a:lnTo>
                </a:path>
              </a:pathLst>
            </a:custGeom>
            <a:solidFill>
              <a:srgbClr val="FFFF00">
                <a:alpha val="50195"/>
              </a:srgbClr>
            </a:solidFill>
            <a:ln w="9525">
              <a:solidFill>
                <a:schemeClr val="tx1"/>
              </a:solidFill>
              <a:round/>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807" name="WordArt 1034"/>
            <p:cNvSpPr>
              <a:spLocks noChangeArrowheads="1" noChangeShapeType="1" noTextEdit="1"/>
            </p:cNvSpPr>
            <p:nvPr/>
          </p:nvSpPr>
          <p:spPr bwMode="auto">
            <a:xfrm rot="5400000">
              <a:off x="3564" y="2124"/>
              <a:ext cx="1584" cy="312"/>
            </a:xfrm>
            <a:prstGeom prst="rect">
              <a:avLst/>
            </a:prstGeom>
          </p:spPr>
          <p:txBody>
            <a:bodyPr vert="wordArtVert" wrap="none" fromWordArt="1">
              <a:prstTxWarp prst="textPlain">
                <a:avLst>
                  <a:gd name="adj" fmla="val 50000"/>
                </a:avLst>
              </a:prstTxWarp>
            </a:bodyPr>
            <a:lstStyle/>
            <a:p>
              <a:pPr algn="ctr" fontAlgn="auto"/>
              <a:r>
                <a:rPr lang="en-PH" sz="2800" kern="10">
                  <a:ln w="9525">
                    <a:solidFill>
                      <a:srgbClr val="000000"/>
                    </a:solidFill>
                    <a:round/>
                    <a:headEnd/>
                    <a:tailEnd/>
                  </a:ln>
                  <a:solidFill>
                    <a:srgbClr val="000000"/>
                  </a:solidFill>
                  <a:latin typeface="Arial Black" panose="020B0A04020102020204" pitchFamily="34" charset="0"/>
                </a:rPr>
                <a:t>Accident</a:t>
              </a:r>
            </a:p>
          </p:txBody>
        </p:sp>
      </p:grpSp>
      <p:sp>
        <p:nvSpPr>
          <p:cNvPr id="50187" name="WordArt 1035"/>
          <p:cNvSpPr>
            <a:spLocks noChangeArrowheads="1" noChangeShapeType="1" noTextEdit="1"/>
          </p:cNvSpPr>
          <p:nvPr/>
        </p:nvSpPr>
        <p:spPr bwMode="auto">
          <a:xfrm>
            <a:off x="9367838" y="2247900"/>
            <a:ext cx="1066800" cy="2857500"/>
          </a:xfrm>
          <a:prstGeom prst="rect">
            <a:avLst/>
          </a:prstGeom>
        </p:spPr>
        <p:txBody>
          <a:bodyPr wrap="none" fromWordArt="1">
            <a:prstTxWarp prst="textPlain">
              <a:avLst>
                <a:gd name="adj" fmla="val 50000"/>
              </a:avLst>
            </a:prstTxWarp>
          </a:bodyPr>
          <a:lstStyle/>
          <a:p>
            <a:pPr algn="ctr"/>
            <a:r>
              <a:rPr lang="en-PH" sz="7200" kern="10">
                <a:ln w="9525">
                  <a:solidFill>
                    <a:srgbClr val="000000"/>
                  </a:solidFill>
                  <a:round/>
                  <a:headEnd/>
                  <a:tailEnd/>
                </a:ln>
                <a:solidFill>
                  <a:srgbClr val="FFFFFF">
                    <a:alpha val="50195"/>
                  </a:srgbClr>
                </a:solidFill>
                <a:latin typeface="Arial Black" panose="020B0A04020102020204" pitchFamily="34" charset="0"/>
              </a:rPr>
              <a:t>X</a:t>
            </a:r>
          </a:p>
        </p:txBody>
      </p:sp>
      <p:grpSp>
        <p:nvGrpSpPr>
          <p:cNvPr id="14343" name="Group 1279"/>
          <p:cNvGrpSpPr>
            <a:grpSpLocks/>
          </p:cNvGrpSpPr>
          <p:nvPr/>
        </p:nvGrpSpPr>
        <p:grpSpPr bwMode="auto">
          <a:xfrm>
            <a:off x="2111376" y="2057401"/>
            <a:ext cx="4441825" cy="3800475"/>
            <a:chOff x="288" y="1344"/>
            <a:chExt cx="2798" cy="2394"/>
          </a:xfrm>
        </p:grpSpPr>
        <p:sp>
          <p:nvSpPr>
            <p:cNvPr id="14579" name="Oval 1037"/>
            <p:cNvSpPr>
              <a:spLocks noChangeArrowheads="1"/>
            </p:cNvSpPr>
            <p:nvPr/>
          </p:nvSpPr>
          <p:spPr bwMode="auto">
            <a:xfrm>
              <a:off x="1005" y="1720"/>
              <a:ext cx="1151" cy="1015"/>
            </a:xfrm>
            <a:prstGeom prst="ellipse">
              <a:avLst/>
            </a:prstGeom>
            <a:solidFill>
              <a:srgbClr val="00FF00"/>
            </a:solidFill>
            <a:ln w="44450">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0" name="Oval 1038"/>
            <p:cNvSpPr>
              <a:spLocks noChangeArrowheads="1"/>
            </p:cNvSpPr>
            <p:nvPr/>
          </p:nvSpPr>
          <p:spPr bwMode="auto">
            <a:xfrm rot="141763">
              <a:off x="1161" y="1720"/>
              <a:ext cx="795" cy="1756"/>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1" name="Oval 1039"/>
            <p:cNvSpPr>
              <a:spLocks noChangeArrowheads="1"/>
            </p:cNvSpPr>
            <p:nvPr/>
          </p:nvSpPr>
          <p:spPr bwMode="auto">
            <a:xfrm rot="-6730625">
              <a:off x="1411" y="1208"/>
              <a:ext cx="1033" cy="1589"/>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2" name="Oval 1040"/>
            <p:cNvSpPr>
              <a:spLocks noChangeArrowheads="1"/>
            </p:cNvSpPr>
            <p:nvPr/>
          </p:nvSpPr>
          <p:spPr bwMode="auto">
            <a:xfrm rot="-3798286">
              <a:off x="688" y="1149"/>
              <a:ext cx="1072" cy="1589"/>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3" name="Line 1046"/>
            <p:cNvSpPr>
              <a:spLocks noChangeShapeType="1"/>
            </p:cNvSpPr>
            <p:nvPr/>
          </p:nvSpPr>
          <p:spPr bwMode="auto">
            <a:xfrm flipV="1">
              <a:off x="1580" y="2270"/>
              <a:ext cx="0" cy="23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PH"/>
            </a:p>
          </p:txBody>
        </p:sp>
        <p:sp>
          <p:nvSpPr>
            <p:cNvPr id="14584" name="Text Box 1047"/>
            <p:cNvSpPr txBox="1">
              <a:spLocks noChangeArrowheads="1"/>
            </p:cNvSpPr>
            <p:nvPr/>
          </p:nvSpPr>
          <p:spPr bwMode="auto">
            <a:xfrm>
              <a:off x="1344" y="1728"/>
              <a:ext cx="528" cy="23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People</a:t>
              </a:r>
            </a:p>
          </p:txBody>
        </p:sp>
        <p:pic>
          <p:nvPicPr>
            <p:cNvPr id="14585" name="Picture 1048" descr="na01441_"/>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6" y="1383"/>
              <a:ext cx="192" cy="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586" name="Rectangle 1050"/>
            <p:cNvSpPr>
              <a:spLocks noChangeArrowheads="1"/>
            </p:cNvSpPr>
            <p:nvPr/>
          </p:nvSpPr>
          <p:spPr bwMode="auto">
            <a:xfrm>
              <a:off x="758" y="2039"/>
              <a:ext cx="219" cy="85"/>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7" name="Rectangle 1051"/>
            <p:cNvSpPr>
              <a:spLocks noChangeArrowheads="1"/>
            </p:cNvSpPr>
            <p:nvPr/>
          </p:nvSpPr>
          <p:spPr bwMode="auto">
            <a:xfrm>
              <a:off x="775" y="2011"/>
              <a:ext cx="185" cy="28"/>
            </a:xfrm>
            <a:prstGeom prst="rect">
              <a:avLst/>
            </a:prstGeom>
            <a:solidFill>
              <a:schemeClr val="bg2"/>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8" name="Rectangle 1052"/>
            <p:cNvSpPr>
              <a:spLocks noChangeArrowheads="1"/>
            </p:cNvSpPr>
            <p:nvPr/>
          </p:nvSpPr>
          <p:spPr bwMode="auto">
            <a:xfrm>
              <a:off x="809" y="1812"/>
              <a:ext cx="16" cy="14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89" name="Rectangle 1053"/>
            <p:cNvSpPr>
              <a:spLocks noChangeArrowheads="1"/>
            </p:cNvSpPr>
            <p:nvPr/>
          </p:nvSpPr>
          <p:spPr bwMode="auto">
            <a:xfrm>
              <a:off x="842" y="1812"/>
              <a:ext cx="17" cy="14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atin typeface="Calibri" panose="020F0502020204030204" pitchFamily="34" charset="0"/>
              </a:endParaRPr>
            </a:p>
          </p:txBody>
        </p:sp>
        <p:sp>
          <p:nvSpPr>
            <p:cNvPr id="14590" name="Rectangle 1054"/>
            <p:cNvSpPr>
              <a:spLocks noChangeArrowheads="1"/>
            </p:cNvSpPr>
            <p:nvPr/>
          </p:nvSpPr>
          <p:spPr bwMode="auto">
            <a:xfrm>
              <a:off x="792" y="1954"/>
              <a:ext cx="84" cy="57"/>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91" name="Rectangle 1055"/>
            <p:cNvSpPr>
              <a:spLocks noChangeArrowheads="1"/>
            </p:cNvSpPr>
            <p:nvPr/>
          </p:nvSpPr>
          <p:spPr bwMode="auto">
            <a:xfrm>
              <a:off x="775" y="2067"/>
              <a:ext cx="185" cy="29"/>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92" name="Freeform 1057"/>
            <p:cNvSpPr>
              <a:spLocks/>
            </p:cNvSpPr>
            <p:nvPr/>
          </p:nvSpPr>
          <p:spPr bwMode="auto">
            <a:xfrm>
              <a:off x="808" y="1386"/>
              <a:ext cx="21" cy="25"/>
            </a:xfrm>
            <a:custGeom>
              <a:avLst/>
              <a:gdLst>
                <a:gd name="T0" fmla="*/ 0 w 236"/>
                <a:gd name="T1" fmla="*/ 0 h 126"/>
                <a:gd name="T2" fmla="*/ 0 w 236"/>
                <a:gd name="T3" fmla="*/ 0 h 126"/>
                <a:gd name="T4" fmla="*/ 0 w 236"/>
                <a:gd name="T5" fmla="*/ 0 h 126"/>
                <a:gd name="T6" fmla="*/ 0 w 236"/>
                <a:gd name="T7" fmla="*/ 0 h 126"/>
                <a:gd name="T8" fmla="*/ 0 w 236"/>
                <a:gd name="T9" fmla="*/ 0 h 126"/>
                <a:gd name="T10" fmla="*/ 0 w 236"/>
                <a:gd name="T11" fmla="*/ 0 h 126"/>
                <a:gd name="T12" fmla="*/ 0 60000 65536"/>
                <a:gd name="T13" fmla="*/ 0 60000 65536"/>
                <a:gd name="T14" fmla="*/ 0 60000 65536"/>
                <a:gd name="T15" fmla="*/ 0 60000 65536"/>
                <a:gd name="T16" fmla="*/ 0 60000 65536"/>
                <a:gd name="T17" fmla="*/ 0 60000 65536"/>
                <a:gd name="T18" fmla="*/ 0 w 236"/>
                <a:gd name="T19" fmla="*/ 0 h 126"/>
                <a:gd name="T20" fmla="*/ 236 w 236"/>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236" h="126">
                  <a:moveTo>
                    <a:pt x="78" y="0"/>
                  </a:moveTo>
                  <a:lnTo>
                    <a:pt x="80" y="65"/>
                  </a:lnTo>
                  <a:lnTo>
                    <a:pt x="236" y="126"/>
                  </a:lnTo>
                  <a:lnTo>
                    <a:pt x="0" y="110"/>
                  </a:lnTo>
                  <a:lnTo>
                    <a:pt x="78" y="0"/>
                  </a:lnTo>
                  <a:close/>
                </a:path>
              </a:pathLst>
            </a:custGeom>
            <a:solidFill>
              <a:srgbClr val="7A7AA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3" name="Freeform 1058"/>
            <p:cNvSpPr>
              <a:spLocks/>
            </p:cNvSpPr>
            <p:nvPr/>
          </p:nvSpPr>
          <p:spPr bwMode="auto">
            <a:xfrm>
              <a:off x="785" y="1352"/>
              <a:ext cx="489" cy="455"/>
            </a:xfrm>
            <a:custGeom>
              <a:avLst/>
              <a:gdLst>
                <a:gd name="T0" fmla="*/ 0 w 5484"/>
                <a:gd name="T1" fmla="*/ 0 h 2321"/>
                <a:gd name="T2" fmla="*/ 0 w 5484"/>
                <a:gd name="T3" fmla="*/ 0 h 2321"/>
                <a:gd name="T4" fmla="*/ 0 w 5484"/>
                <a:gd name="T5" fmla="*/ 0 h 2321"/>
                <a:gd name="T6" fmla="*/ 0 w 5484"/>
                <a:gd name="T7" fmla="*/ 0 h 2321"/>
                <a:gd name="T8" fmla="*/ 0 w 5484"/>
                <a:gd name="T9" fmla="*/ 0 h 2321"/>
                <a:gd name="T10" fmla="*/ 0 w 5484"/>
                <a:gd name="T11" fmla="*/ 0 h 2321"/>
                <a:gd name="T12" fmla="*/ 0 w 5484"/>
                <a:gd name="T13" fmla="*/ 0 h 2321"/>
                <a:gd name="T14" fmla="*/ 0 w 5484"/>
                <a:gd name="T15" fmla="*/ 0 h 2321"/>
                <a:gd name="T16" fmla="*/ 0 w 5484"/>
                <a:gd name="T17" fmla="*/ 0 h 2321"/>
                <a:gd name="T18" fmla="*/ 0 w 5484"/>
                <a:gd name="T19" fmla="*/ 0 h 2321"/>
                <a:gd name="T20" fmla="*/ 0 w 5484"/>
                <a:gd name="T21" fmla="*/ 0 h 2321"/>
                <a:gd name="T22" fmla="*/ 0 w 5484"/>
                <a:gd name="T23" fmla="*/ 0 h 2321"/>
                <a:gd name="T24" fmla="*/ 0 w 5484"/>
                <a:gd name="T25" fmla="*/ 0 h 2321"/>
                <a:gd name="T26" fmla="*/ 0 w 5484"/>
                <a:gd name="T27" fmla="*/ 0 h 2321"/>
                <a:gd name="T28" fmla="*/ 0 w 5484"/>
                <a:gd name="T29" fmla="*/ 0 h 2321"/>
                <a:gd name="T30" fmla="*/ 0 w 5484"/>
                <a:gd name="T31" fmla="*/ 0 h 2321"/>
                <a:gd name="T32" fmla="*/ 0 w 5484"/>
                <a:gd name="T33" fmla="*/ 0 h 23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84"/>
                <a:gd name="T52" fmla="*/ 0 h 2321"/>
                <a:gd name="T53" fmla="*/ 5484 w 5484"/>
                <a:gd name="T54" fmla="*/ 2321 h 23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84" h="2321">
                  <a:moveTo>
                    <a:pt x="7" y="389"/>
                  </a:moveTo>
                  <a:lnTo>
                    <a:pt x="1304" y="315"/>
                  </a:lnTo>
                  <a:lnTo>
                    <a:pt x="1726" y="108"/>
                  </a:lnTo>
                  <a:lnTo>
                    <a:pt x="2053" y="116"/>
                  </a:lnTo>
                  <a:lnTo>
                    <a:pt x="2395" y="0"/>
                  </a:lnTo>
                  <a:lnTo>
                    <a:pt x="3275" y="315"/>
                  </a:lnTo>
                  <a:lnTo>
                    <a:pt x="3724" y="306"/>
                  </a:lnTo>
                  <a:lnTo>
                    <a:pt x="4163" y="424"/>
                  </a:lnTo>
                  <a:lnTo>
                    <a:pt x="4751" y="357"/>
                  </a:lnTo>
                  <a:lnTo>
                    <a:pt x="5133" y="621"/>
                  </a:lnTo>
                  <a:lnTo>
                    <a:pt x="5467" y="614"/>
                  </a:lnTo>
                  <a:lnTo>
                    <a:pt x="5484" y="1517"/>
                  </a:lnTo>
                  <a:lnTo>
                    <a:pt x="4481" y="2321"/>
                  </a:lnTo>
                  <a:lnTo>
                    <a:pt x="553" y="2289"/>
                  </a:lnTo>
                  <a:lnTo>
                    <a:pt x="0" y="1517"/>
                  </a:lnTo>
                  <a:lnTo>
                    <a:pt x="7" y="38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4" name="Freeform 1059"/>
            <p:cNvSpPr>
              <a:spLocks/>
            </p:cNvSpPr>
            <p:nvPr/>
          </p:nvSpPr>
          <p:spPr bwMode="auto">
            <a:xfrm>
              <a:off x="786" y="1412"/>
              <a:ext cx="491" cy="400"/>
            </a:xfrm>
            <a:custGeom>
              <a:avLst/>
              <a:gdLst>
                <a:gd name="T0" fmla="*/ 0 w 5511"/>
                <a:gd name="T1" fmla="*/ 0 h 2042"/>
                <a:gd name="T2" fmla="*/ 0 w 5511"/>
                <a:gd name="T3" fmla="*/ 0 h 2042"/>
                <a:gd name="T4" fmla="*/ 0 w 5511"/>
                <a:gd name="T5" fmla="*/ 0 h 2042"/>
                <a:gd name="T6" fmla="*/ 0 w 5511"/>
                <a:gd name="T7" fmla="*/ 0 h 2042"/>
                <a:gd name="T8" fmla="*/ 0 w 5511"/>
                <a:gd name="T9" fmla="*/ 0 h 2042"/>
                <a:gd name="T10" fmla="*/ 0 w 5511"/>
                <a:gd name="T11" fmla="*/ 0 h 2042"/>
                <a:gd name="T12" fmla="*/ 0 w 5511"/>
                <a:gd name="T13" fmla="*/ 0 h 2042"/>
                <a:gd name="T14" fmla="*/ 0 w 5511"/>
                <a:gd name="T15" fmla="*/ 0 h 2042"/>
                <a:gd name="T16" fmla="*/ 0 w 5511"/>
                <a:gd name="T17" fmla="*/ 0 h 2042"/>
                <a:gd name="T18" fmla="*/ 0 w 5511"/>
                <a:gd name="T19" fmla="*/ 0 h 2042"/>
                <a:gd name="T20" fmla="*/ 0 w 5511"/>
                <a:gd name="T21" fmla="*/ 0 h 2042"/>
                <a:gd name="T22" fmla="*/ 0 w 5511"/>
                <a:gd name="T23" fmla="*/ 0 h 2042"/>
                <a:gd name="T24" fmla="*/ 0 w 5511"/>
                <a:gd name="T25" fmla="*/ 0 h 2042"/>
                <a:gd name="T26" fmla="*/ 0 w 5511"/>
                <a:gd name="T27" fmla="*/ 0 h 2042"/>
                <a:gd name="T28" fmla="*/ 0 w 5511"/>
                <a:gd name="T29" fmla="*/ 0 h 2042"/>
                <a:gd name="T30" fmla="*/ 0 w 5511"/>
                <a:gd name="T31" fmla="*/ 0 h 2042"/>
                <a:gd name="T32" fmla="*/ 0 w 5511"/>
                <a:gd name="T33" fmla="*/ 0 h 2042"/>
                <a:gd name="T34" fmla="*/ 0 w 5511"/>
                <a:gd name="T35" fmla="*/ 0 h 2042"/>
                <a:gd name="T36" fmla="*/ 0 w 5511"/>
                <a:gd name="T37" fmla="*/ 0 h 2042"/>
                <a:gd name="T38" fmla="*/ 0 w 5511"/>
                <a:gd name="T39" fmla="*/ 0 h 2042"/>
                <a:gd name="T40" fmla="*/ 0 w 5511"/>
                <a:gd name="T41" fmla="*/ 0 h 2042"/>
                <a:gd name="T42" fmla="*/ 0 w 5511"/>
                <a:gd name="T43" fmla="*/ 0 h 2042"/>
                <a:gd name="T44" fmla="*/ 0 w 5511"/>
                <a:gd name="T45" fmla="*/ 0 h 2042"/>
                <a:gd name="T46" fmla="*/ 0 w 5511"/>
                <a:gd name="T47" fmla="*/ 0 h 2042"/>
                <a:gd name="T48" fmla="*/ 0 w 5511"/>
                <a:gd name="T49" fmla="*/ 0 h 2042"/>
                <a:gd name="T50" fmla="*/ 0 w 5511"/>
                <a:gd name="T51" fmla="*/ 0 h 2042"/>
                <a:gd name="T52" fmla="*/ 0 w 5511"/>
                <a:gd name="T53" fmla="*/ 0 h 2042"/>
                <a:gd name="T54" fmla="*/ 0 w 5511"/>
                <a:gd name="T55" fmla="*/ 0 h 2042"/>
                <a:gd name="T56" fmla="*/ 0 w 5511"/>
                <a:gd name="T57" fmla="*/ 0 h 2042"/>
                <a:gd name="T58" fmla="*/ 0 w 5511"/>
                <a:gd name="T59" fmla="*/ 0 h 2042"/>
                <a:gd name="T60" fmla="*/ 0 w 5511"/>
                <a:gd name="T61" fmla="*/ 0 h 2042"/>
                <a:gd name="T62" fmla="*/ 0 w 5511"/>
                <a:gd name="T63" fmla="*/ 0 h 2042"/>
                <a:gd name="T64" fmla="*/ 0 w 5511"/>
                <a:gd name="T65" fmla="*/ 0 h 2042"/>
                <a:gd name="T66" fmla="*/ 0 w 5511"/>
                <a:gd name="T67" fmla="*/ 0 h 2042"/>
                <a:gd name="T68" fmla="*/ 0 w 5511"/>
                <a:gd name="T69" fmla="*/ 0 h 2042"/>
                <a:gd name="T70" fmla="*/ 0 w 5511"/>
                <a:gd name="T71" fmla="*/ 0 h 2042"/>
                <a:gd name="T72" fmla="*/ 0 w 5511"/>
                <a:gd name="T73" fmla="*/ 0 h 2042"/>
                <a:gd name="T74" fmla="*/ 0 w 5511"/>
                <a:gd name="T75" fmla="*/ 0 h 20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11"/>
                <a:gd name="T115" fmla="*/ 0 h 2042"/>
                <a:gd name="T116" fmla="*/ 5511 w 5511"/>
                <a:gd name="T117" fmla="*/ 2042 h 20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11" h="2042">
                  <a:moveTo>
                    <a:pt x="42" y="888"/>
                  </a:moveTo>
                  <a:lnTo>
                    <a:pt x="833" y="888"/>
                  </a:lnTo>
                  <a:lnTo>
                    <a:pt x="833" y="325"/>
                  </a:lnTo>
                  <a:lnTo>
                    <a:pt x="1907" y="325"/>
                  </a:lnTo>
                  <a:lnTo>
                    <a:pt x="1907" y="797"/>
                  </a:lnTo>
                  <a:lnTo>
                    <a:pt x="2298" y="797"/>
                  </a:lnTo>
                  <a:lnTo>
                    <a:pt x="2298" y="1842"/>
                  </a:lnTo>
                  <a:lnTo>
                    <a:pt x="2405" y="1842"/>
                  </a:lnTo>
                  <a:lnTo>
                    <a:pt x="2405" y="0"/>
                  </a:lnTo>
                  <a:lnTo>
                    <a:pt x="3015" y="0"/>
                  </a:lnTo>
                  <a:lnTo>
                    <a:pt x="3015" y="1105"/>
                  </a:lnTo>
                  <a:lnTo>
                    <a:pt x="3243" y="1105"/>
                  </a:lnTo>
                  <a:lnTo>
                    <a:pt x="3243" y="333"/>
                  </a:lnTo>
                  <a:lnTo>
                    <a:pt x="3618" y="333"/>
                  </a:lnTo>
                  <a:lnTo>
                    <a:pt x="3618" y="1850"/>
                  </a:lnTo>
                  <a:lnTo>
                    <a:pt x="3749" y="1850"/>
                  </a:lnTo>
                  <a:lnTo>
                    <a:pt x="3749" y="631"/>
                  </a:lnTo>
                  <a:lnTo>
                    <a:pt x="3985" y="631"/>
                  </a:lnTo>
                  <a:lnTo>
                    <a:pt x="3985" y="532"/>
                  </a:lnTo>
                  <a:lnTo>
                    <a:pt x="3863" y="441"/>
                  </a:lnTo>
                  <a:lnTo>
                    <a:pt x="3823" y="283"/>
                  </a:lnTo>
                  <a:lnTo>
                    <a:pt x="3985" y="258"/>
                  </a:lnTo>
                  <a:lnTo>
                    <a:pt x="3969" y="125"/>
                  </a:lnTo>
                  <a:lnTo>
                    <a:pt x="4165" y="125"/>
                  </a:lnTo>
                  <a:lnTo>
                    <a:pt x="4173" y="251"/>
                  </a:lnTo>
                  <a:lnTo>
                    <a:pt x="4287" y="266"/>
                  </a:lnTo>
                  <a:lnTo>
                    <a:pt x="4262" y="466"/>
                  </a:lnTo>
                  <a:lnTo>
                    <a:pt x="4165" y="540"/>
                  </a:lnTo>
                  <a:lnTo>
                    <a:pt x="4165" y="623"/>
                  </a:lnTo>
                  <a:lnTo>
                    <a:pt x="4409" y="623"/>
                  </a:lnTo>
                  <a:lnTo>
                    <a:pt x="4426" y="1120"/>
                  </a:lnTo>
                  <a:lnTo>
                    <a:pt x="5511" y="1120"/>
                  </a:lnTo>
                  <a:lnTo>
                    <a:pt x="5488" y="1981"/>
                  </a:lnTo>
                  <a:lnTo>
                    <a:pt x="5192" y="2042"/>
                  </a:lnTo>
                  <a:lnTo>
                    <a:pt x="124" y="2025"/>
                  </a:lnTo>
                  <a:lnTo>
                    <a:pt x="0" y="1835"/>
                  </a:lnTo>
                  <a:lnTo>
                    <a:pt x="42" y="888"/>
                  </a:lnTo>
                  <a:close/>
                </a:path>
              </a:pathLst>
            </a:custGeom>
            <a:solidFill>
              <a:srgbClr val="FFFFC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5" name="Freeform 1060"/>
            <p:cNvSpPr>
              <a:spLocks/>
            </p:cNvSpPr>
            <p:nvPr/>
          </p:nvSpPr>
          <p:spPr bwMode="auto">
            <a:xfrm>
              <a:off x="1145" y="1350"/>
              <a:ext cx="9" cy="88"/>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10"/>
                  </a:moveTo>
                  <a:lnTo>
                    <a:pt x="0" y="447"/>
                  </a:lnTo>
                  <a:lnTo>
                    <a:pt x="97" y="447"/>
                  </a:lnTo>
                  <a:lnTo>
                    <a:pt x="97" y="0"/>
                  </a:lnTo>
                  <a:lnTo>
                    <a:pt x="0" y="1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6" name="Freeform 1061"/>
            <p:cNvSpPr>
              <a:spLocks/>
            </p:cNvSpPr>
            <p:nvPr/>
          </p:nvSpPr>
          <p:spPr bwMode="auto">
            <a:xfrm>
              <a:off x="1137" y="1435"/>
              <a:ext cx="28" cy="40"/>
            </a:xfrm>
            <a:custGeom>
              <a:avLst/>
              <a:gdLst>
                <a:gd name="T0" fmla="*/ 0 w 310"/>
                <a:gd name="T1" fmla="*/ 0 h 203"/>
                <a:gd name="T2" fmla="*/ 0 w 310"/>
                <a:gd name="T3" fmla="*/ 0 h 203"/>
                <a:gd name="T4" fmla="*/ 0 w 310"/>
                <a:gd name="T5" fmla="*/ 0 h 203"/>
                <a:gd name="T6" fmla="*/ 0 w 310"/>
                <a:gd name="T7" fmla="*/ 0 h 203"/>
                <a:gd name="T8" fmla="*/ 0 w 310"/>
                <a:gd name="T9" fmla="*/ 0 h 203"/>
                <a:gd name="T10" fmla="*/ 0 w 310"/>
                <a:gd name="T11" fmla="*/ 0 h 203"/>
                <a:gd name="T12" fmla="*/ 0 w 310"/>
                <a:gd name="T13" fmla="*/ 0 h 203"/>
                <a:gd name="T14" fmla="*/ 0 w 310"/>
                <a:gd name="T15" fmla="*/ 0 h 203"/>
                <a:gd name="T16" fmla="*/ 0 w 310"/>
                <a:gd name="T17" fmla="*/ 0 h 203"/>
                <a:gd name="T18" fmla="*/ 0 w 310"/>
                <a:gd name="T19" fmla="*/ 0 h 203"/>
                <a:gd name="T20" fmla="*/ 0 w 310"/>
                <a:gd name="T21" fmla="*/ 0 h 203"/>
                <a:gd name="T22" fmla="*/ 0 w 310"/>
                <a:gd name="T23" fmla="*/ 0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3"/>
                <a:gd name="T38" fmla="*/ 310 w 310"/>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3">
                  <a:moveTo>
                    <a:pt x="0" y="203"/>
                  </a:moveTo>
                  <a:lnTo>
                    <a:pt x="0" y="43"/>
                  </a:lnTo>
                  <a:lnTo>
                    <a:pt x="42" y="0"/>
                  </a:lnTo>
                  <a:lnTo>
                    <a:pt x="260" y="0"/>
                  </a:lnTo>
                  <a:lnTo>
                    <a:pt x="310" y="47"/>
                  </a:lnTo>
                  <a:lnTo>
                    <a:pt x="310" y="194"/>
                  </a:lnTo>
                  <a:lnTo>
                    <a:pt x="238" y="194"/>
                  </a:lnTo>
                  <a:lnTo>
                    <a:pt x="238" y="59"/>
                  </a:lnTo>
                  <a:lnTo>
                    <a:pt x="84" y="59"/>
                  </a:lnTo>
                  <a:lnTo>
                    <a:pt x="84" y="199"/>
                  </a:lnTo>
                  <a:lnTo>
                    <a:pt x="0" y="20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7" name="Freeform 1062"/>
            <p:cNvSpPr>
              <a:spLocks/>
            </p:cNvSpPr>
            <p:nvPr/>
          </p:nvSpPr>
          <p:spPr bwMode="auto">
            <a:xfrm>
              <a:off x="1125" y="1466"/>
              <a:ext cx="51" cy="77"/>
            </a:xfrm>
            <a:custGeom>
              <a:avLst/>
              <a:gdLst>
                <a:gd name="T0" fmla="*/ 0 w 574"/>
                <a:gd name="T1" fmla="*/ 0 h 395"/>
                <a:gd name="T2" fmla="*/ 0 w 574"/>
                <a:gd name="T3" fmla="*/ 0 h 395"/>
                <a:gd name="T4" fmla="*/ 0 w 574"/>
                <a:gd name="T5" fmla="*/ 0 h 395"/>
                <a:gd name="T6" fmla="*/ 0 w 574"/>
                <a:gd name="T7" fmla="*/ 0 h 395"/>
                <a:gd name="T8" fmla="*/ 0 w 574"/>
                <a:gd name="T9" fmla="*/ 0 h 395"/>
                <a:gd name="T10" fmla="*/ 0 w 574"/>
                <a:gd name="T11" fmla="*/ 0 h 395"/>
                <a:gd name="T12" fmla="*/ 0 w 574"/>
                <a:gd name="T13" fmla="*/ 0 h 395"/>
                <a:gd name="T14" fmla="*/ 0 w 574"/>
                <a:gd name="T15" fmla="*/ 0 h 395"/>
                <a:gd name="T16" fmla="*/ 0 w 574"/>
                <a:gd name="T17" fmla="*/ 0 h 395"/>
                <a:gd name="T18" fmla="*/ 0 w 574"/>
                <a:gd name="T19" fmla="*/ 0 h 395"/>
                <a:gd name="T20" fmla="*/ 0 w 574"/>
                <a:gd name="T21" fmla="*/ 0 h 395"/>
                <a:gd name="T22" fmla="*/ 0 w 574"/>
                <a:gd name="T23" fmla="*/ 0 h 395"/>
                <a:gd name="T24" fmla="*/ 0 w 574"/>
                <a:gd name="T25" fmla="*/ 0 h 395"/>
                <a:gd name="T26" fmla="*/ 0 w 574"/>
                <a:gd name="T27" fmla="*/ 0 h 395"/>
                <a:gd name="T28" fmla="*/ 0 w 574"/>
                <a:gd name="T29" fmla="*/ 0 h 395"/>
                <a:gd name="T30" fmla="*/ 0 w 574"/>
                <a:gd name="T31" fmla="*/ 0 h 395"/>
                <a:gd name="T32" fmla="*/ 0 w 574"/>
                <a:gd name="T33" fmla="*/ 0 h 395"/>
                <a:gd name="T34" fmla="*/ 0 w 574"/>
                <a:gd name="T35" fmla="*/ 0 h 3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5"/>
                <a:gd name="T56" fmla="*/ 574 w 574"/>
                <a:gd name="T57" fmla="*/ 395 h 3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5">
                  <a:moveTo>
                    <a:pt x="0" y="0"/>
                  </a:moveTo>
                  <a:lnTo>
                    <a:pt x="574" y="0"/>
                  </a:lnTo>
                  <a:lnTo>
                    <a:pt x="532" y="224"/>
                  </a:lnTo>
                  <a:lnTo>
                    <a:pt x="449" y="308"/>
                  </a:lnTo>
                  <a:lnTo>
                    <a:pt x="439" y="395"/>
                  </a:lnTo>
                  <a:lnTo>
                    <a:pt x="377" y="395"/>
                  </a:lnTo>
                  <a:lnTo>
                    <a:pt x="377" y="281"/>
                  </a:lnTo>
                  <a:lnTo>
                    <a:pt x="449" y="214"/>
                  </a:lnTo>
                  <a:lnTo>
                    <a:pt x="475" y="78"/>
                  </a:lnTo>
                  <a:lnTo>
                    <a:pt x="114" y="78"/>
                  </a:lnTo>
                  <a:lnTo>
                    <a:pt x="166" y="228"/>
                  </a:lnTo>
                  <a:lnTo>
                    <a:pt x="244" y="285"/>
                  </a:lnTo>
                  <a:lnTo>
                    <a:pt x="247" y="384"/>
                  </a:lnTo>
                  <a:lnTo>
                    <a:pt x="175" y="388"/>
                  </a:lnTo>
                  <a:lnTo>
                    <a:pt x="162" y="308"/>
                  </a:lnTo>
                  <a:lnTo>
                    <a:pt x="55" y="21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8" name="Freeform 1063"/>
            <p:cNvSpPr>
              <a:spLocks/>
            </p:cNvSpPr>
            <p:nvPr/>
          </p:nvSpPr>
          <p:spPr bwMode="auto">
            <a:xfrm>
              <a:off x="1121" y="1536"/>
              <a:ext cx="64" cy="248"/>
            </a:xfrm>
            <a:custGeom>
              <a:avLst/>
              <a:gdLst>
                <a:gd name="T0" fmla="*/ 0 w 718"/>
                <a:gd name="T1" fmla="*/ 0 h 1264"/>
                <a:gd name="T2" fmla="*/ 0 w 718"/>
                <a:gd name="T3" fmla="*/ 0 h 1264"/>
                <a:gd name="T4" fmla="*/ 0 w 718"/>
                <a:gd name="T5" fmla="*/ 0 h 1264"/>
                <a:gd name="T6" fmla="*/ 0 w 718"/>
                <a:gd name="T7" fmla="*/ 0 h 1264"/>
                <a:gd name="T8" fmla="*/ 0 w 718"/>
                <a:gd name="T9" fmla="*/ 0 h 1264"/>
                <a:gd name="T10" fmla="*/ 0 w 718"/>
                <a:gd name="T11" fmla="*/ 0 h 1264"/>
                <a:gd name="T12" fmla="*/ 0 w 718"/>
                <a:gd name="T13" fmla="*/ 0 h 1264"/>
                <a:gd name="T14" fmla="*/ 0 w 718"/>
                <a:gd name="T15" fmla="*/ 0 h 1264"/>
                <a:gd name="T16" fmla="*/ 0 w 718"/>
                <a:gd name="T17" fmla="*/ 0 h 1264"/>
                <a:gd name="T18" fmla="*/ 0 w 718"/>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8"/>
                <a:gd name="T31" fmla="*/ 0 h 1264"/>
                <a:gd name="T32" fmla="*/ 718 w 718"/>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8" h="1264">
                  <a:moveTo>
                    <a:pt x="3" y="0"/>
                  </a:moveTo>
                  <a:lnTo>
                    <a:pt x="718" y="0"/>
                  </a:lnTo>
                  <a:lnTo>
                    <a:pt x="718" y="1264"/>
                  </a:lnTo>
                  <a:lnTo>
                    <a:pt x="635" y="1264"/>
                  </a:lnTo>
                  <a:lnTo>
                    <a:pt x="635" y="68"/>
                  </a:lnTo>
                  <a:lnTo>
                    <a:pt x="100" y="68"/>
                  </a:lnTo>
                  <a:lnTo>
                    <a:pt x="100" y="1264"/>
                  </a:lnTo>
                  <a:lnTo>
                    <a:pt x="0" y="1264"/>
                  </a:lnTo>
                  <a:lnTo>
                    <a:pt x="3"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99" name="Freeform 1064"/>
            <p:cNvSpPr>
              <a:spLocks/>
            </p:cNvSpPr>
            <p:nvPr/>
          </p:nvSpPr>
          <p:spPr bwMode="auto">
            <a:xfrm>
              <a:off x="1034" y="1651"/>
              <a:ext cx="64" cy="133"/>
            </a:xfrm>
            <a:custGeom>
              <a:avLst/>
              <a:gdLst>
                <a:gd name="T0" fmla="*/ 0 w 717"/>
                <a:gd name="T1" fmla="*/ 0 h 678"/>
                <a:gd name="T2" fmla="*/ 0 w 717"/>
                <a:gd name="T3" fmla="*/ 0 h 678"/>
                <a:gd name="T4" fmla="*/ 0 w 717"/>
                <a:gd name="T5" fmla="*/ 0 h 678"/>
                <a:gd name="T6" fmla="*/ 0 w 717"/>
                <a:gd name="T7" fmla="*/ 0 h 678"/>
                <a:gd name="T8" fmla="*/ 0 w 717"/>
                <a:gd name="T9" fmla="*/ 0 h 678"/>
                <a:gd name="T10" fmla="*/ 0 w 717"/>
                <a:gd name="T11" fmla="*/ 0 h 678"/>
                <a:gd name="T12" fmla="*/ 0 w 717"/>
                <a:gd name="T13" fmla="*/ 0 h 678"/>
                <a:gd name="T14" fmla="*/ 0 w 717"/>
                <a:gd name="T15" fmla="*/ 0 h 678"/>
                <a:gd name="T16" fmla="*/ 0 w 717"/>
                <a:gd name="T17" fmla="*/ 0 h 678"/>
                <a:gd name="T18" fmla="*/ 0 w 71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678"/>
                <a:gd name="T32" fmla="*/ 717 w 71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678">
                  <a:moveTo>
                    <a:pt x="0" y="0"/>
                  </a:moveTo>
                  <a:lnTo>
                    <a:pt x="717" y="0"/>
                  </a:lnTo>
                  <a:lnTo>
                    <a:pt x="717" y="678"/>
                  </a:lnTo>
                  <a:lnTo>
                    <a:pt x="622" y="678"/>
                  </a:lnTo>
                  <a:lnTo>
                    <a:pt x="622" y="83"/>
                  </a:lnTo>
                  <a:lnTo>
                    <a:pt x="107" y="83"/>
                  </a:lnTo>
                  <a:lnTo>
                    <a:pt x="107" y="678"/>
                  </a:lnTo>
                  <a:lnTo>
                    <a:pt x="0" y="6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0" name="Freeform 1065"/>
            <p:cNvSpPr>
              <a:spLocks/>
            </p:cNvSpPr>
            <p:nvPr/>
          </p:nvSpPr>
          <p:spPr bwMode="auto">
            <a:xfrm>
              <a:off x="1053" y="1657"/>
              <a:ext cx="9" cy="127"/>
            </a:xfrm>
            <a:custGeom>
              <a:avLst/>
              <a:gdLst>
                <a:gd name="T0" fmla="*/ 0 w 99"/>
                <a:gd name="T1" fmla="*/ 0 h 648"/>
                <a:gd name="T2" fmla="*/ 0 w 99"/>
                <a:gd name="T3" fmla="*/ 0 h 648"/>
                <a:gd name="T4" fmla="*/ 0 w 99"/>
                <a:gd name="T5" fmla="*/ 0 h 648"/>
                <a:gd name="T6" fmla="*/ 0 w 99"/>
                <a:gd name="T7" fmla="*/ 0 h 648"/>
                <a:gd name="T8" fmla="*/ 0 w 99"/>
                <a:gd name="T9" fmla="*/ 0 h 648"/>
                <a:gd name="T10" fmla="*/ 0 w 99"/>
                <a:gd name="T11" fmla="*/ 0 h 648"/>
                <a:gd name="T12" fmla="*/ 0 60000 65536"/>
                <a:gd name="T13" fmla="*/ 0 60000 65536"/>
                <a:gd name="T14" fmla="*/ 0 60000 65536"/>
                <a:gd name="T15" fmla="*/ 0 60000 65536"/>
                <a:gd name="T16" fmla="*/ 0 60000 65536"/>
                <a:gd name="T17" fmla="*/ 0 60000 65536"/>
                <a:gd name="T18" fmla="*/ 0 w 99"/>
                <a:gd name="T19" fmla="*/ 0 h 648"/>
                <a:gd name="T20" fmla="*/ 99 w 99"/>
                <a:gd name="T21" fmla="*/ 648 h 648"/>
              </a:gdLst>
              <a:ahLst/>
              <a:cxnLst>
                <a:cxn ang="T12">
                  <a:pos x="T0" y="T1"/>
                </a:cxn>
                <a:cxn ang="T13">
                  <a:pos x="T2" y="T3"/>
                </a:cxn>
                <a:cxn ang="T14">
                  <a:pos x="T4" y="T5"/>
                </a:cxn>
                <a:cxn ang="T15">
                  <a:pos x="T6" y="T7"/>
                </a:cxn>
                <a:cxn ang="T16">
                  <a:pos x="T8" y="T9"/>
                </a:cxn>
                <a:cxn ang="T17">
                  <a:pos x="T10" y="T11"/>
                </a:cxn>
              </a:cxnLst>
              <a:rect l="T18" t="T19" r="T20" b="T21"/>
              <a:pathLst>
                <a:path w="99" h="648">
                  <a:moveTo>
                    <a:pt x="0" y="0"/>
                  </a:moveTo>
                  <a:lnTo>
                    <a:pt x="0" y="648"/>
                  </a:lnTo>
                  <a:lnTo>
                    <a:pt x="99" y="648"/>
                  </a:lnTo>
                  <a:lnTo>
                    <a:pt x="99" y="2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1" name="Freeform 1066"/>
            <p:cNvSpPr>
              <a:spLocks/>
            </p:cNvSpPr>
            <p:nvPr/>
          </p:nvSpPr>
          <p:spPr bwMode="auto">
            <a:xfrm>
              <a:off x="1071" y="1658"/>
              <a:ext cx="10" cy="126"/>
            </a:xfrm>
            <a:custGeom>
              <a:avLst/>
              <a:gdLst>
                <a:gd name="T0" fmla="*/ 0 w 111"/>
                <a:gd name="T1" fmla="*/ 0 h 642"/>
                <a:gd name="T2" fmla="*/ 0 w 111"/>
                <a:gd name="T3" fmla="*/ 0 h 642"/>
                <a:gd name="T4" fmla="*/ 0 w 111"/>
                <a:gd name="T5" fmla="*/ 0 h 642"/>
                <a:gd name="T6" fmla="*/ 0 w 111"/>
                <a:gd name="T7" fmla="*/ 0 h 642"/>
                <a:gd name="T8" fmla="*/ 0 w 111"/>
                <a:gd name="T9" fmla="*/ 0 h 642"/>
                <a:gd name="T10" fmla="*/ 0 w 111"/>
                <a:gd name="T11" fmla="*/ 0 h 642"/>
                <a:gd name="T12" fmla="*/ 0 60000 65536"/>
                <a:gd name="T13" fmla="*/ 0 60000 65536"/>
                <a:gd name="T14" fmla="*/ 0 60000 65536"/>
                <a:gd name="T15" fmla="*/ 0 60000 65536"/>
                <a:gd name="T16" fmla="*/ 0 60000 65536"/>
                <a:gd name="T17" fmla="*/ 0 60000 65536"/>
                <a:gd name="T18" fmla="*/ 0 w 111"/>
                <a:gd name="T19" fmla="*/ 0 h 642"/>
                <a:gd name="T20" fmla="*/ 111 w 111"/>
                <a:gd name="T21" fmla="*/ 642 h 642"/>
              </a:gdLst>
              <a:ahLst/>
              <a:cxnLst>
                <a:cxn ang="T12">
                  <a:pos x="T0" y="T1"/>
                </a:cxn>
                <a:cxn ang="T13">
                  <a:pos x="T2" y="T3"/>
                </a:cxn>
                <a:cxn ang="T14">
                  <a:pos x="T4" y="T5"/>
                </a:cxn>
                <a:cxn ang="T15">
                  <a:pos x="T6" y="T7"/>
                </a:cxn>
                <a:cxn ang="T16">
                  <a:pos x="T8" y="T9"/>
                </a:cxn>
                <a:cxn ang="T17">
                  <a:pos x="T10" y="T11"/>
                </a:cxn>
              </a:cxnLst>
              <a:rect l="T18" t="T19" r="T20" b="T21"/>
              <a:pathLst>
                <a:path w="111" h="642">
                  <a:moveTo>
                    <a:pt x="0" y="0"/>
                  </a:moveTo>
                  <a:lnTo>
                    <a:pt x="0" y="642"/>
                  </a:lnTo>
                  <a:lnTo>
                    <a:pt x="111" y="642"/>
                  </a:lnTo>
                  <a:lnTo>
                    <a:pt x="111" y="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2" name="Freeform 1067"/>
            <p:cNvSpPr>
              <a:spLocks/>
            </p:cNvSpPr>
            <p:nvPr/>
          </p:nvSpPr>
          <p:spPr bwMode="auto">
            <a:xfrm>
              <a:off x="1039" y="1687"/>
              <a:ext cx="56" cy="21"/>
            </a:xfrm>
            <a:custGeom>
              <a:avLst/>
              <a:gdLst>
                <a:gd name="T0" fmla="*/ 0 w 632"/>
                <a:gd name="T1" fmla="*/ 0 h 110"/>
                <a:gd name="T2" fmla="*/ 0 w 632"/>
                <a:gd name="T3" fmla="*/ 0 h 110"/>
                <a:gd name="T4" fmla="*/ 0 w 632"/>
                <a:gd name="T5" fmla="*/ 0 h 110"/>
                <a:gd name="T6" fmla="*/ 0 w 632"/>
                <a:gd name="T7" fmla="*/ 0 h 110"/>
                <a:gd name="T8" fmla="*/ 0 w 632"/>
                <a:gd name="T9" fmla="*/ 0 h 110"/>
                <a:gd name="T10" fmla="*/ 0 w 632"/>
                <a:gd name="T11" fmla="*/ 0 h 110"/>
                <a:gd name="T12" fmla="*/ 0 60000 65536"/>
                <a:gd name="T13" fmla="*/ 0 60000 65536"/>
                <a:gd name="T14" fmla="*/ 0 60000 65536"/>
                <a:gd name="T15" fmla="*/ 0 60000 65536"/>
                <a:gd name="T16" fmla="*/ 0 60000 65536"/>
                <a:gd name="T17" fmla="*/ 0 60000 65536"/>
                <a:gd name="T18" fmla="*/ 0 w 632"/>
                <a:gd name="T19" fmla="*/ 0 h 110"/>
                <a:gd name="T20" fmla="*/ 632 w 63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632" h="110">
                  <a:moveTo>
                    <a:pt x="0" y="0"/>
                  </a:moveTo>
                  <a:lnTo>
                    <a:pt x="632" y="0"/>
                  </a:lnTo>
                  <a:lnTo>
                    <a:pt x="632" y="110"/>
                  </a:lnTo>
                  <a:lnTo>
                    <a:pt x="12" y="11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3" name="Freeform 1068"/>
            <p:cNvSpPr>
              <a:spLocks/>
            </p:cNvSpPr>
            <p:nvPr/>
          </p:nvSpPr>
          <p:spPr bwMode="auto">
            <a:xfrm>
              <a:off x="1039" y="1727"/>
              <a:ext cx="55" cy="20"/>
            </a:xfrm>
            <a:custGeom>
              <a:avLst/>
              <a:gdLst>
                <a:gd name="T0" fmla="*/ 0 w 622"/>
                <a:gd name="T1" fmla="*/ 0 h 101"/>
                <a:gd name="T2" fmla="*/ 0 w 622"/>
                <a:gd name="T3" fmla="*/ 0 h 101"/>
                <a:gd name="T4" fmla="*/ 0 w 622"/>
                <a:gd name="T5" fmla="*/ 0 h 101"/>
                <a:gd name="T6" fmla="*/ 0 w 622"/>
                <a:gd name="T7" fmla="*/ 0 h 101"/>
                <a:gd name="T8" fmla="*/ 0 w 622"/>
                <a:gd name="T9" fmla="*/ 0 h 101"/>
                <a:gd name="T10" fmla="*/ 0 w 622"/>
                <a:gd name="T11" fmla="*/ 0 h 101"/>
                <a:gd name="T12" fmla="*/ 0 60000 65536"/>
                <a:gd name="T13" fmla="*/ 0 60000 65536"/>
                <a:gd name="T14" fmla="*/ 0 60000 65536"/>
                <a:gd name="T15" fmla="*/ 0 60000 65536"/>
                <a:gd name="T16" fmla="*/ 0 60000 65536"/>
                <a:gd name="T17" fmla="*/ 0 60000 65536"/>
                <a:gd name="T18" fmla="*/ 0 w 622"/>
                <a:gd name="T19" fmla="*/ 0 h 101"/>
                <a:gd name="T20" fmla="*/ 622 w 62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622" h="101">
                  <a:moveTo>
                    <a:pt x="0" y="0"/>
                  </a:moveTo>
                  <a:lnTo>
                    <a:pt x="622" y="0"/>
                  </a:lnTo>
                  <a:lnTo>
                    <a:pt x="622" y="101"/>
                  </a:lnTo>
                  <a:lnTo>
                    <a:pt x="0" y="10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4" name="Freeform 1069"/>
            <p:cNvSpPr>
              <a:spLocks/>
            </p:cNvSpPr>
            <p:nvPr/>
          </p:nvSpPr>
          <p:spPr bwMode="auto">
            <a:xfrm>
              <a:off x="1037" y="1765"/>
              <a:ext cx="59" cy="19"/>
            </a:xfrm>
            <a:custGeom>
              <a:avLst/>
              <a:gdLst>
                <a:gd name="T0" fmla="*/ 0 w 656"/>
                <a:gd name="T1" fmla="*/ 0 h 93"/>
                <a:gd name="T2" fmla="*/ 0 w 656"/>
                <a:gd name="T3" fmla="*/ 0 h 93"/>
                <a:gd name="T4" fmla="*/ 0 w 656"/>
                <a:gd name="T5" fmla="*/ 0 h 93"/>
                <a:gd name="T6" fmla="*/ 0 w 656"/>
                <a:gd name="T7" fmla="*/ 0 h 93"/>
                <a:gd name="T8" fmla="*/ 0 w 656"/>
                <a:gd name="T9" fmla="*/ 0 h 93"/>
                <a:gd name="T10" fmla="*/ 0 w 656"/>
                <a:gd name="T11" fmla="*/ 0 h 93"/>
                <a:gd name="T12" fmla="*/ 0 60000 65536"/>
                <a:gd name="T13" fmla="*/ 0 60000 65536"/>
                <a:gd name="T14" fmla="*/ 0 60000 65536"/>
                <a:gd name="T15" fmla="*/ 0 60000 65536"/>
                <a:gd name="T16" fmla="*/ 0 60000 65536"/>
                <a:gd name="T17" fmla="*/ 0 60000 65536"/>
                <a:gd name="T18" fmla="*/ 0 w 656"/>
                <a:gd name="T19" fmla="*/ 0 h 93"/>
                <a:gd name="T20" fmla="*/ 656 w 656"/>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6" h="93">
                  <a:moveTo>
                    <a:pt x="17" y="0"/>
                  </a:moveTo>
                  <a:lnTo>
                    <a:pt x="656" y="0"/>
                  </a:lnTo>
                  <a:lnTo>
                    <a:pt x="656" y="93"/>
                  </a:lnTo>
                  <a:lnTo>
                    <a:pt x="0" y="93"/>
                  </a:lnTo>
                  <a:lnTo>
                    <a:pt x="17"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5" name="Freeform 1070"/>
            <p:cNvSpPr>
              <a:spLocks/>
            </p:cNvSpPr>
            <p:nvPr/>
          </p:nvSpPr>
          <p:spPr bwMode="auto">
            <a:xfrm>
              <a:off x="1077" y="1477"/>
              <a:ext cx="39" cy="307"/>
            </a:xfrm>
            <a:custGeom>
              <a:avLst/>
              <a:gdLst>
                <a:gd name="T0" fmla="*/ 0 w 430"/>
                <a:gd name="T1" fmla="*/ 0 h 1566"/>
                <a:gd name="T2" fmla="*/ 0 w 430"/>
                <a:gd name="T3" fmla="*/ 0 h 1566"/>
                <a:gd name="T4" fmla="*/ 0 w 430"/>
                <a:gd name="T5" fmla="*/ 0 h 1566"/>
                <a:gd name="T6" fmla="*/ 0 w 430"/>
                <a:gd name="T7" fmla="*/ 0 h 1566"/>
                <a:gd name="T8" fmla="*/ 0 w 430"/>
                <a:gd name="T9" fmla="*/ 0 h 1566"/>
                <a:gd name="T10" fmla="*/ 0 w 430"/>
                <a:gd name="T11" fmla="*/ 0 h 1566"/>
                <a:gd name="T12" fmla="*/ 0 w 430"/>
                <a:gd name="T13" fmla="*/ 0 h 1566"/>
                <a:gd name="T14" fmla="*/ 0 w 430"/>
                <a:gd name="T15" fmla="*/ 0 h 1566"/>
                <a:gd name="T16" fmla="*/ 0 w 430"/>
                <a:gd name="T17" fmla="*/ 0 h 1566"/>
                <a:gd name="T18" fmla="*/ 0 w 430"/>
                <a:gd name="T19" fmla="*/ 0 h 1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0"/>
                <a:gd name="T31" fmla="*/ 0 h 1566"/>
                <a:gd name="T32" fmla="*/ 430 w 430"/>
                <a:gd name="T33" fmla="*/ 1566 h 1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0" h="1566">
                  <a:moveTo>
                    <a:pt x="0" y="829"/>
                  </a:moveTo>
                  <a:lnTo>
                    <a:pt x="0" y="0"/>
                  </a:lnTo>
                  <a:lnTo>
                    <a:pt x="430" y="0"/>
                  </a:lnTo>
                  <a:lnTo>
                    <a:pt x="430" y="1566"/>
                  </a:lnTo>
                  <a:lnTo>
                    <a:pt x="323" y="1566"/>
                  </a:lnTo>
                  <a:lnTo>
                    <a:pt x="323" y="81"/>
                  </a:lnTo>
                  <a:lnTo>
                    <a:pt x="80" y="81"/>
                  </a:lnTo>
                  <a:lnTo>
                    <a:pt x="80" y="829"/>
                  </a:lnTo>
                  <a:lnTo>
                    <a:pt x="0" y="8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6" name="Freeform 1071"/>
            <p:cNvSpPr>
              <a:spLocks/>
            </p:cNvSpPr>
            <p:nvPr/>
          </p:nvSpPr>
          <p:spPr bwMode="auto">
            <a:xfrm>
              <a:off x="1131" y="1488"/>
              <a:ext cx="39" cy="9"/>
            </a:xfrm>
            <a:custGeom>
              <a:avLst/>
              <a:gdLst>
                <a:gd name="T0" fmla="*/ 0 w 445"/>
                <a:gd name="T1" fmla="*/ 0 h 45"/>
                <a:gd name="T2" fmla="*/ 0 w 445"/>
                <a:gd name="T3" fmla="*/ 0 h 45"/>
                <a:gd name="T4" fmla="*/ 0 w 445"/>
                <a:gd name="T5" fmla="*/ 0 h 45"/>
                <a:gd name="T6" fmla="*/ 0 w 445"/>
                <a:gd name="T7" fmla="*/ 0 h 45"/>
                <a:gd name="T8" fmla="*/ 0 w 445"/>
                <a:gd name="T9" fmla="*/ 0 h 45"/>
                <a:gd name="T10" fmla="*/ 0 w 445"/>
                <a:gd name="T11" fmla="*/ 0 h 45"/>
                <a:gd name="T12" fmla="*/ 0 60000 65536"/>
                <a:gd name="T13" fmla="*/ 0 60000 65536"/>
                <a:gd name="T14" fmla="*/ 0 60000 65536"/>
                <a:gd name="T15" fmla="*/ 0 60000 65536"/>
                <a:gd name="T16" fmla="*/ 0 60000 65536"/>
                <a:gd name="T17" fmla="*/ 0 60000 65536"/>
                <a:gd name="T18" fmla="*/ 0 w 445"/>
                <a:gd name="T19" fmla="*/ 0 h 45"/>
                <a:gd name="T20" fmla="*/ 445 w 4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45" h="45">
                  <a:moveTo>
                    <a:pt x="0" y="0"/>
                  </a:moveTo>
                  <a:lnTo>
                    <a:pt x="445" y="0"/>
                  </a:lnTo>
                  <a:lnTo>
                    <a:pt x="445" y="45"/>
                  </a:lnTo>
                  <a:lnTo>
                    <a:pt x="28" y="4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7" name="Freeform 1072"/>
            <p:cNvSpPr>
              <a:spLocks/>
            </p:cNvSpPr>
            <p:nvPr/>
          </p:nvSpPr>
          <p:spPr bwMode="auto">
            <a:xfrm>
              <a:off x="1136" y="1508"/>
              <a:ext cx="32" cy="10"/>
            </a:xfrm>
            <a:custGeom>
              <a:avLst/>
              <a:gdLst>
                <a:gd name="T0" fmla="*/ 0 w 357"/>
                <a:gd name="T1" fmla="*/ 0 h 52"/>
                <a:gd name="T2" fmla="*/ 0 w 357"/>
                <a:gd name="T3" fmla="*/ 0 h 52"/>
                <a:gd name="T4" fmla="*/ 0 w 357"/>
                <a:gd name="T5" fmla="*/ 0 h 52"/>
                <a:gd name="T6" fmla="*/ 0 w 357"/>
                <a:gd name="T7" fmla="*/ 0 h 52"/>
                <a:gd name="T8" fmla="*/ 0 w 357"/>
                <a:gd name="T9" fmla="*/ 0 h 52"/>
                <a:gd name="T10" fmla="*/ 0 w 357"/>
                <a:gd name="T11" fmla="*/ 0 h 52"/>
                <a:gd name="T12" fmla="*/ 0 60000 65536"/>
                <a:gd name="T13" fmla="*/ 0 60000 65536"/>
                <a:gd name="T14" fmla="*/ 0 60000 65536"/>
                <a:gd name="T15" fmla="*/ 0 60000 65536"/>
                <a:gd name="T16" fmla="*/ 0 60000 65536"/>
                <a:gd name="T17" fmla="*/ 0 60000 65536"/>
                <a:gd name="T18" fmla="*/ 0 w 357"/>
                <a:gd name="T19" fmla="*/ 0 h 52"/>
                <a:gd name="T20" fmla="*/ 357 w 357"/>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7" h="52">
                  <a:moveTo>
                    <a:pt x="0" y="0"/>
                  </a:moveTo>
                  <a:lnTo>
                    <a:pt x="357" y="0"/>
                  </a:lnTo>
                  <a:lnTo>
                    <a:pt x="300" y="52"/>
                  </a:lnTo>
                  <a:lnTo>
                    <a:pt x="43" y="5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8" name="Freeform 1073"/>
            <p:cNvSpPr>
              <a:spLocks/>
            </p:cNvSpPr>
            <p:nvPr/>
          </p:nvSpPr>
          <p:spPr bwMode="auto">
            <a:xfrm>
              <a:off x="1138" y="1563"/>
              <a:ext cx="8"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09" name="Freeform 1074"/>
            <p:cNvSpPr>
              <a:spLocks/>
            </p:cNvSpPr>
            <p:nvPr/>
          </p:nvSpPr>
          <p:spPr bwMode="auto">
            <a:xfrm>
              <a:off x="1150" y="1563"/>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0" name="Freeform 1075"/>
            <p:cNvSpPr>
              <a:spLocks/>
            </p:cNvSpPr>
            <p:nvPr/>
          </p:nvSpPr>
          <p:spPr bwMode="auto">
            <a:xfrm>
              <a:off x="1161" y="1563"/>
              <a:ext cx="8" cy="25"/>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1" name="Freeform 1076"/>
            <p:cNvSpPr>
              <a:spLocks/>
            </p:cNvSpPr>
            <p:nvPr/>
          </p:nvSpPr>
          <p:spPr bwMode="auto">
            <a:xfrm>
              <a:off x="1137" y="1601"/>
              <a:ext cx="8" cy="25"/>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2" name="Freeform 1077"/>
            <p:cNvSpPr>
              <a:spLocks/>
            </p:cNvSpPr>
            <p:nvPr/>
          </p:nvSpPr>
          <p:spPr bwMode="auto">
            <a:xfrm>
              <a:off x="1149" y="1601"/>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3" name="Freeform 1078"/>
            <p:cNvSpPr>
              <a:spLocks/>
            </p:cNvSpPr>
            <p:nvPr/>
          </p:nvSpPr>
          <p:spPr bwMode="auto">
            <a:xfrm>
              <a:off x="1161" y="1601"/>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4" name="Freeform 1079"/>
            <p:cNvSpPr>
              <a:spLocks/>
            </p:cNvSpPr>
            <p:nvPr/>
          </p:nvSpPr>
          <p:spPr bwMode="auto">
            <a:xfrm>
              <a:off x="1138" y="1640"/>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5" name="Freeform 1080"/>
            <p:cNvSpPr>
              <a:spLocks/>
            </p:cNvSpPr>
            <p:nvPr/>
          </p:nvSpPr>
          <p:spPr bwMode="auto">
            <a:xfrm>
              <a:off x="1150" y="1640"/>
              <a:ext cx="7"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6" name="Freeform 1081"/>
            <p:cNvSpPr>
              <a:spLocks/>
            </p:cNvSpPr>
            <p:nvPr/>
          </p:nvSpPr>
          <p:spPr bwMode="auto">
            <a:xfrm>
              <a:off x="1161" y="1640"/>
              <a:ext cx="8" cy="26"/>
            </a:xfrm>
            <a:custGeom>
              <a:avLst/>
              <a:gdLst>
                <a:gd name="T0" fmla="*/ 0 w 89"/>
                <a:gd name="T1" fmla="*/ 0 h 133"/>
                <a:gd name="T2" fmla="*/ 0 w 89"/>
                <a:gd name="T3" fmla="*/ 0 h 133"/>
                <a:gd name="T4" fmla="*/ 0 w 89"/>
                <a:gd name="T5" fmla="*/ 0 h 133"/>
                <a:gd name="T6" fmla="*/ 0 w 89"/>
                <a:gd name="T7" fmla="*/ 0 h 133"/>
                <a:gd name="T8" fmla="*/ 0 w 89"/>
                <a:gd name="T9" fmla="*/ 0 h 133"/>
                <a:gd name="T10" fmla="*/ 0 w 89"/>
                <a:gd name="T11" fmla="*/ 0 h 133"/>
                <a:gd name="T12" fmla="*/ 0 60000 65536"/>
                <a:gd name="T13" fmla="*/ 0 60000 65536"/>
                <a:gd name="T14" fmla="*/ 0 60000 65536"/>
                <a:gd name="T15" fmla="*/ 0 60000 65536"/>
                <a:gd name="T16" fmla="*/ 0 60000 65536"/>
                <a:gd name="T17" fmla="*/ 0 60000 65536"/>
                <a:gd name="T18" fmla="*/ 0 w 89"/>
                <a:gd name="T19" fmla="*/ 0 h 133"/>
                <a:gd name="T20" fmla="*/ 89 w 89"/>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89" h="133">
                  <a:moveTo>
                    <a:pt x="0" y="133"/>
                  </a:moveTo>
                  <a:lnTo>
                    <a:pt x="89" y="133"/>
                  </a:lnTo>
                  <a:lnTo>
                    <a:pt x="89" y="0"/>
                  </a:lnTo>
                  <a:lnTo>
                    <a:pt x="0" y="0"/>
                  </a:lnTo>
                  <a:lnTo>
                    <a:pt x="0" y="13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7" name="Freeform 1082"/>
            <p:cNvSpPr>
              <a:spLocks/>
            </p:cNvSpPr>
            <p:nvPr/>
          </p:nvSpPr>
          <p:spPr bwMode="auto">
            <a:xfrm>
              <a:off x="1138" y="1676"/>
              <a:ext cx="8" cy="26"/>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8" name="Freeform 1083"/>
            <p:cNvSpPr>
              <a:spLocks/>
            </p:cNvSpPr>
            <p:nvPr/>
          </p:nvSpPr>
          <p:spPr bwMode="auto">
            <a:xfrm>
              <a:off x="1150" y="1676"/>
              <a:ext cx="7" cy="26"/>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19" name="Freeform 1084"/>
            <p:cNvSpPr>
              <a:spLocks/>
            </p:cNvSpPr>
            <p:nvPr/>
          </p:nvSpPr>
          <p:spPr bwMode="auto">
            <a:xfrm>
              <a:off x="1161" y="1676"/>
              <a:ext cx="8" cy="26"/>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0" name="Freeform 1085"/>
            <p:cNvSpPr>
              <a:spLocks/>
            </p:cNvSpPr>
            <p:nvPr/>
          </p:nvSpPr>
          <p:spPr bwMode="auto">
            <a:xfrm>
              <a:off x="1138" y="1718"/>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1" name="Freeform 1086"/>
            <p:cNvSpPr>
              <a:spLocks/>
            </p:cNvSpPr>
            <p:nvPr/>
          </p:nvSpPr>
          <p:spPr bwMode="auto">
            <a:xfrm>
              <a:off x="1150" y="1718"/>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2" name="Freeform 1087"/>
            <p:cNvSpPr>
              <a:spLocks/>
            </p:cNvSpPr>
            <p:nvPr/>
          </p:nvSpPr>
          <p:spPr bwMode="auto">
            <a:xfrm>
              <a:off x="1161" y="1718"/>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3" name="Freeform 1088"/>
            <p:cNvSpPr>
              <a:spLocks/>
            </p:cNvSpPr>
            <p:nvPr/>
          </p:nvSpPr>
          <p:spPr bwMode="auto">
            <a:xfrm>
              <a:off x="1138" y="1758"/>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4" name="Freeform 1089"/>
            <p:cNvSpPr>
              <a:spLocks/>
            </p:cNvSpPr>
            <p:nvPr/>
          </p:nvSpPr>
          <p:spPr bwMode="auto">
            <a:xfrm>
              <a:off x="1150" y="1758"/>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5" name="Freeform 1090"/>
            <p:cNvSpPr>
              <a:spLocks/>
            </p:cNvSpPr>
            <p:nvPr/>
          </p:nvSpPr>
          <p:spPr bwMode="auto">
            <a:xfrm>
              <a:off x="1161" y="1758"/>
              <a:ext cx="8" cy="26"/>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6" name="Freeform 1091"/>
            <p:cNvSpPr>
              <a:spLocks/>
            </p:cNvSpPr>
            <p:nvPr/>
          </p:nvSpPr>
          <p:spPr bwMode="auto">
            <a:xfrm>
              <a:off x="999" y="1407"/>
              <a:ext cx="63" cy="377"/>
            </a:xfrm>
            <a:custGeom>
              <a:avLst/>
              <a:gdLst>
                <a:gd name="T0" fmla="*/ 0 w 705"/>
                <a:gd name="T1" fmla="*/ 0 h 1922"/>
                <a:gd name="T2" fmla="*/ 0 w 705"/>
                <a:gd name="T3" fmla="*/ 0 h 1922"/>
                <a:gd name="T4" fmla="*/ 0 w 705"/>
                <a:gd name="T5" fmla="*/ 0 h 1922"/>
                <a:gd name="T6" fmla="*/ 0 w 705"/>
                <a:gd name="T7" fmla="*/ 0 h 1922"/>
                <a:gd name="T8" fmla="*/ 0 w 705"/>
                <a:gd name="T9" fmla="*/ 0 h 1922"/>
                <a:gd name="T10" fmla="*/ 0 w 705"/>
                <a:gd name="T11" fmla="*/ 0 h 1922"/>
                <a:gd name="T12" fmla="*/ 0 w 705"/>
                <a:gd name="T13" fmla="*/ 0 h 1922"/>
                <a:gd name="T14" fmla="*/ 0 w 705"/>
                <a:gd name="T15" fmla="*/ 0 h 1922"/>
                <a:gd name="T16" fmla="*/ 0 w 705"/>
                <a:gd name="T17" fmla="*/ 0 h 1922"/>
                <a:gd name="T18" fmla="*/ 0 w 705"/>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5"/>
                <a:gd name="T31" fmla="*/ 0 h 1922"/>
                <a:gd name="T32" fmla="*/ 705 w 705"/>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5" h="1922">
                  <a:moveTo>
                    <a:pt x="705" y="1190"/>
                  </a:moveTo>
                  <a:lnTo>
                    <a:pt x="705" y="0"/>
                  </a:lnTo>
                  <a:lnTo>
                    <a:pt x="0" y="0"/>
                  </a:lnTo>
                  <a:lnTo>
                    <a:pt x="0" y="1922"/>
                  </a:lnTo>
                  <a:lnTo>
                    <a:pt x="110" y="1922"/>
                  </a:lnTo>
                  <a:lnTo>
                    <a:pt x="110" y="89"/>
                  </a:lnTo>
                  <a:lnTo>
                    <a:pt x="616" y="89"/>
                  </a:lnTo>
                  <a:lnTo>
                    <a:pt x="616" y="1185"/>
                  </a:lnTo>
                  <a:lnTo>
                    <a:pt x="705" y="1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7" name="Freeform 1092"/>
            <p:cNvSpPr>
              <a:spLocks/>
            </p:cNvSpPr>
            <p:nvPr/>
          </p:nvSpPr>
          <p:spPr bwMode="auto">
            <a:xfrm>
              <a:off x="1036" y="1414"/>
              <a:ext cx="10" cy="225"/>
            </a:xfrm>
            <a:custGeom>
              <a:avLst/>
              <a:gdLst>
                <a:gd name="T0" fmla="*/ 0 w 112"/>
                <a:gd name="T1" fmla="*/ 0 h 1149"/>
                <a:gd name="T2" fmla="*/ 0 w 112"/>
                <a:gd name="T3" fmla="*/ 0 h 1149"/>
                <a:gd name="T4" fmla="*/ 0 w 112"/>
                <a:gd name="T5" fmla="*/ 0 h 1149"/>
                <a:gd name="T6" fmla="*/ 0 w 112"/>
                <a:gd name="T7" fmla="*/ 0 h 1149"/>
                <a:gd name="T8" fmla="*/ 0 w 112"/>
                <a:gd name="T9" fmla="*/ 0 h 1149"/>
                <a:gd name="T10" fmla="*/ 0 w 112"/>
                <a:gd name="T11" fmla="*/ 0 h 1149"/>
                <a:gd name="T12" fmla="*/ 0 60000 65536"/>
                <a:gd name="T13" fmla="*/ 0 60000 65536"/>
                <a:gd name="T14" fmla="*/ 0 60000 65536"/>
                <a:gd name="T15" fmla="*/ 0 60000 65536"/>
                <a:gd name="T16" fmla="*/ 0 60000 65536"/>
                <a:gd name="T17" fmla="*/ 0 60000 65536"/>
                <a:gd name="T18" fmla="*/ 0 w 112"/>
                <a:gd name="T19" fmla="*/ 0 h 1149"/>
                <a:gd name="T20" fmla="*/ 112 w 112"/>
                <a:gd name="T21" fmla="*/ 1149 h 1149"/>
              </a:gdLst>
              <a:ahLst/>
              <a:cxnLst>
                <a:cxn ang="T12">
                  <a:pos x="T0" y="T1"/>
                </a:cxn>
                <a:cxn ang="T13">
                  <a:pos x="T2" y="T3"/>
                </a:cxn>
                <a:cxn ang="T14">
                  <a:pos x="T4" y="T5"/>
                </a:cxn>
                <a:cxn ang="T15">
                  <a:pos x="T6" y="T7"/>
                </a:cxn>
                <a:cxn ang="T16">
                  <a:pos x="T8" y="T9"/>
                </a:cxn>
                <a:cxn ang="T17">
                  <a:pos x="T10" y="T11"/>
                </a:cxn>
              </a:cxnLst>
              <a:rect l="T18" t="T19" r="T20" b="T21"/>
              <a:pathLst>
                <a:path w="112" h="1149">
                  <a:moveTo>
                    <a:pt x="0" y="0"/>
                  </a:moveTo>
                  <a:lnTo>
                    <a:pt x="0" y="1149"/>
                  </a:lnTo>
                  <a:lnTo>
                    <a:pt x="112" y="1149"/>
                  </a:lnTo>
                  <a:lnTo>
                    <a:pt x="112" y="6"/>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8" name="Freeform 1093"/>
            <p:cNvSpPr>
              <a:spLocks/>
            </p:cNvSpPr>
            <p:nvPr/>
          </p:nvSpPr>
          <p:spPr bwMode="auto">
            <a:xfrm>
              <a:off x="860" y="1475"/>
              <a:ext cx="104" cy="309"/>
            </a:xfrm>
            <a:custGeom>
              <a:avLst/>
              <a:gdLst>
                <a:gd name="T0" fmla="*/ 0 w 1167"/>
                <a:gd name="T1" fmla="*/ 0 h 1578"/>
                <a:gd name="T2" fmla="*/ 0 w 1167"/>
                <a:gd name="T3" fmla="*/ 0 h 1578"/>
                <a:gd name="T4" fmla="*/ 0 w 1167"/>
                <a:gd name="T5" fmla="*/ 0 h 1578"/>
                <a:gd name="T6" fmla="*/ 0 w 1167"/>
                <a:gd name="T7" fmla="*/ 0 h 1578"/>
                <a:gd name="T8" fmla="*/ 0 w 1167"/>
                <a:gd name="T9" fmla="*/ 0 h 1578"/>
                <a:gd name="T10" fmla="*/ 0 w 1167"/>
                <a:gd name="T11" fmla="*/ 0 h 1578"/>
                <a:gd name="T12" fmla="*/ 0 w 1167"/>
                <a:gd name="T13" fmla="*/ 0 h 1578"/>
                <a:gd name="T14" fmla="*/ 0 w 1167"/>
                <a:gd name="T15" fmla="*/ 0 h 1578"/>
                <a:gd name="T16" fmla="*/ 0 w 1167"/>
                <a:gd name="T17" fmla="*/ 0 h 1578"/>
                <a:gd name="T18" fmla="*/ 0 w 1167"/>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8"/>
                <a:gd name="T32" fmla="*/ 1167 w 1167"/>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8">
                  <a:moveTo>
                    <a:pt x="0" y="0"/>
                  </a:moveTo>
                  <a:lnTo>
                    <a:pt x="1167" y="6"/>
                  </a:lnTo>
                  <a:lnTo>
                    <a:pt x="1167" y="523"/>
                  </a:lnTo>
                  <a:lnTo>
                    <a:pt x="1066" y="517"/>
                  </a:lnTo>
                  <a:lnTo>
                    <a:pt x="1066" y="78"/>
                  </a:lnTo>
                  <a:lnTo>
                    <a:pt x="123" y="78"/>
                  </a:lnTo>
                  <a:lnTo>
                    <a:pt x="123" y="1578"/>
                  </a:lnTo>
                  <a:lnTo>
                    <a:pt x="6" y="15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29" name="Freeform 1094"/>
            <p:cNvSpPr>
              <a:spLocks/>
            </p:cNvSpPr>
            <p:nvPr/>
          </p:nvSpPr>
          <p:spPr bwMode="auto">
            <a:xfrm>
              <a:off x="865" y="1506"/>
              <a:ext cx="93" cy="15"/>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0" name="Freeform 1095"/>
            <p:cNvSpPr>
              <a:spLocks/>
            </p:cNvSpPr>
            <p:nvPr/>
          </p:nvSpPr>
          <p:spPr bwMode="auto">
            <a:xfrm>
              <a:off x="866" y="1534"/>
              <a:ext cx="92" cy="16"/>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1" name="Freeform 1096"/>
            <p:cNvSpPr>
              <a:spLocks/>
            </p:cNvSpPr>
            <p:nvPr/>
          </p:nvSpPr>
          <p:spPr bwMode="auto">
            <a:xfrm>
              <a:off x="866" y="1562"/>
              <a:ext cx="93" cy="15"/>
            </a:xfrm>
            <a:custGeom>
              <a:avLst/>
              <a:gdLst>
                <a:gd name="T0" fmla="*/ 0 w 1038"/>
                <a:gd name="T1" fmla="*/ 0 h 78"/>
                <a:gd name="T2" fmla="*/ 0 w 1038"/>
                <a:gd name="T3" fmla="*/ 0 h 78"/>
                <a:gd name="T4" fmla="*/ 0 w 1038"/>
                <a:gd name="T5" fmla="*/ 0 h 78"/>
                <a:gd name="T6" fmla="*/ 0 w 1038"/>
                <a:gd name="T7" fmla="*/ 0 h 78"/>
                <a:gd name="T8" fmla="*/ 0 w 1038"/>
                <a:gd name="T9" fmla="*/ 0 h 78"/>
                <a:gd name="T10" fmla="*/ 0 w 1038"/>
                <a:gd name="T11" fmla="*/ 0 h 78"/>
                <a:gd name="T12" fmla="*/ 0 60000 65536"/>
                <a:gd name="T13" fmla="*/ 0 60000 65536"/>
                <a:gd name="T14" fmla="*/ 0 60000 65536"/>
                <a:gd name="T15" fmla="*/ 0 60000 65536"/>
                <a:gd name="T16" fmla="*/ 0 60000 65536"/>
                <a:gd name="T17" fmla="*/ 0 60000 65536"/>
                <a:gd name="T18" fmla="*/ 0 w 1038"/>
                <a:gd name="T19" fmla="*/ 0 h 78"/>
                <a:gd name="T20" fmla="*/ 1038 w 1038"/>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8" h="78">
                  <a:moveTo>
                    <a:pt x="0" y="0"/>
                  </a:moveTo>
                  <a:lnTo>
                    <a:pt x="1038" y="0"/>
                  </a:lnTo>
                  <a:lnTo>
                    <a:pt x="1038"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2" name="Freeform 1097"/>
            <p:cNvSpPr>
              <a:spLocks/>
            </p:cNvSpPr>
            <p:nvPr/>
          </p:nvSpPr>
          <p:spPr bwMode="auto">
            <a:xfrm>
              <a:off x="975" y="1579"/>
              <a:ext cx="19" cy="205"/>
            </a:xfrm>
            <a:custGeom>
              <a:avLst/>
              <a:gdLst>
                <a:gd name="T0" fmla="*/ 0 w 211"/>
                <a:gd name="T1" fmla="*/ 0 h 1043"/>
                <a:gd name="T2" fmla="*/ 0 w 211"/>
                <a:gd name="T3" fmla="*/ 0 h 1043"/>
                <a:gd name="T4" fmla="*/ 0 w 211"/>
                <a:gd name="T5" fmla="*/ 0 h 1043"/>
                <a:gd name="T6" fmla="*/ 0 w 211"/>
                <a:gd name="T7" fmla="*/ 0 h 1043"/>
                <a:gd name="T8" fmla="*/ 0 w 211"/>
                <a:gd name="T9" fmla="*/ 0 h 1043"/>
                <a:gd name="T10" fmla="*/ 0 w 211"/>
                <a:gd name="T11" fmla="*/ 0 h 1043"/>
                <a:gd name="T12" fmla="*/ 0 60000 65536"/>
                <a:gd name="T13" fmla="*/ 0 60000 65536"/>
                <a:gd name="T14" fmla="*/ 0 60000 65536"/>
                <a:gd name="T15" fmla="*/ 0 60000 65536"/>
                <a:gd name="T16" fmla="*/ 0 60000 65536"/>
                <a:gd name="T17" fmla="*/ 0 60000 65536"/>
                <a:gd name="T18" fmla="*/ 0 w 211"/>
                <a:gd name="T19" fmla="*/ 0 h 1043"/>
                <a:gd name="T20" fmla="*/ 211 w 211"/>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211" h="1043">
                  <a:moveTo>
                    <a:pt x="0" y="1043"/>
                  </a:moveTo>
                  <a:lnTo>
                    <a:pt x="211" y="1043"/>
                  </a:lnTo>
                  <a:lnTo>
                    <a:pt x="211" y="0"/>
                  </a:lnTo>
                  <a:lnTo>
                    <a:pt x="0" y="0"/>
                  </a:lnTo>
                  <a:lnTo>
                    <a:pt x="0" y="104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3" name="Freeform 1098"/>
            <p:cNvSpPr>
              <a:spLocks/>
            </p:cNvSpPr>
            <p:nvPr/>
          </p:nvSpPr>
          <p:spPr bwMode="auto">
            <a:xfrm>
              <a:off x="959" y="1593"/>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4" name="Freeform 1099"/>
            <p:cNvSpPr>
              <a:spLocks/>
            </p:cNvSpPr>
            <p:nvPr/>
          </p:nvSpPr>
          <p:spPr bwMode="auto">
            <a:xfrm>
              <a:off x="959" y="1634"/>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5" name="Freeform 1100"/>
            <p:cNvSpPr>
              <a:spLocks/>
            </p:cNvSpPr>
            <p:nvPr/>
          </p:nvSpPr>
          <p:spPr bwMode="auto">
            <a:xfrm>
              <a:off x="959" y="1759"/>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6" name="Freeform 1101"/>
            <p:cNvSpPr>
              <a:spLocks/>
            </p:cNvSpPr>
            <p:nvPr/>
          </p:nvSpPr>
          <p:spPr bwMode="auto">
            <a:xfrm>
              <a:off x="944" y="1759"/>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7" name="Freeform 1102"/>
            <p:cNvSpPr>
              <a:spLocks/>
            </p:cNvSpPr>
            <p:nvPr/>
          </p:nvSpPr>
          <p:spPr bwMode="auto">
            <a:xfrm>
              <a:off x="928" y="1759"/>
              <a:ext cx="7"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8" name="Freeform 1103"/>
            <p:cNvSpPr>
              <a:spLocks/>
            </p:cNvSpPr>
            <p:nvPr/>
          </p:nvSpPr>
          <p:spPr bwMode="auto">
            <a:xfrm>
              <a:off x="911" y="1759"/>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39" name="Freeform 1104"/>
            <p:cNvSpPr>
              <a:spLocks/>
            </p:cNvSpPr>
            <p:nvPr/>
          </p:nvSpPr>
          <p:spPr bwMode="auto">
            <a:xfrm>
              <a:off x="895" y="1759"/>
              <a:ext cx="8"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0" name="Freeform 1105"/>
            <p:cNvSpPr>
              <a:spLocks/>
            </p:cNvSpPr>
            <p:nvPr/>
          </p:nvSpPr>
          <p:spPr bwMode="auto">
            <a:xfrm>
              <a:off x="878" y="1759"/>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1" name="Freeform 1106"/>
            <p:cNvSpPr>
              <a:spLocks/>
            </p:cNvSpPr>
            <p:nvPr/>
          </p:nvSpPr>
          <p:spPr bwMode="auto">
            <a:xfrm>
              <a:off x="959" y="1720"/>
              <a:ext cx="8"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2" name="Freeform 1107"/>
            <p:cNvSpPr>
              <a:spLocks/>
            </p:cNvSpPr>
            <p:nvPr/>
          </p:nvSpPr>
          <p:spPr bwMode="auto">
            <a:xfrm>
              <a:off x="944" y="1720"/>
              <a:ext cx="7"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3" name="Freeform 1108"/>
            <p:cNvSpPr>
              <a:spLocks/>
            </p:cNvSpPr>
            <p:nvPr/>
          </p:nvSpPr>
          <p:spPr bwMode="auto">
            <a:xfrm>
              <a:off x="928" y="1720"/>
              <a:ext cx="7" cy="25"/>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4" name="Freeform 1109"/>
            <p:cNvSpPr>
              <a:spLocks/>
            </p:cNvSpPr>
            <p:nvPr/>
          </p:nvSpPr>
          <p:spPr bwMode="auto">
            <a:xfrm>
              <a:off x="911" y="1720"/>
              <a:ext cx="7"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5" name="Freeform 1110"/>
            <p:cNvSpPr>
              <a:spLocks/>
            </p:cNvSpPr>
            <p:nvPr/>
          </p:nvSpPr>
          <p:spPr bwMode="auto">
            <a:xfrm>
              <a:off x="895" y="1720"/>
              <a:ext cx="8" cy="25"/>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6" name="Freeform 1111"/>
            <p:cNvSpPr>
              <a:spLocks/>
            </p:cNvSpPr>
            <p:nvPr/>
          </p:nvSpPr>
          <p:spPr bwMode="auto">
            <a:xfrm>
              <a:off x="878" y="1720"/>
              <a:ext cx="8"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7" name="Freeform 1112"/>
            <p:cNvSpPr>
              <a:spLocks/>
            </p:cNvSpPr>
            <p:nvPr/>
          </p:nvSpPr>
          <p:spPr bwMode="auto">
            <a:xfrm>
              <a:off x="959" y="1680"/>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8" name="Freeform 1113"/>
            <p:cNvSpPr>
              <a:spLocks/>
            </p:cNvSpPr>
            <p:nvPr/>
          </p:nvSpPr>
          <p:spPr bwMode="auto">
            <a:xfrm>
              <a:off x="944" y="1680"/>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49" name="Freeform 1114"/>
            <p:cNvSpPr>
              <a:spLocks/>
            </p:cNvSpPr>
            <p:nvPr/>
          </p:nvSpPr>
          <p:spPr bwMode="auto">
            <a:xfrm>
              <a:off x="928" y="1680"/>
              <a:ext cx="7"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0" name="Freeform 1115"/>
            <p:cNvSpPr>
              <a:spLocks/>
            </p:cNvSpPr>
            <p:nvPr/>
          </p:nvSpPr>
          <p:spPr bwMode="auto">
            <a:xfrm>
              <a:off x="911" y="1680"/>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1" name="Freeform 1116"/>
            <p:cNvSpPr>
              <a:spLocks/>
            </p:cNvSpPr>
            <p:nvPr/>
          </p:nvSpPr>
          <p:spPr bwMode="auto">
            <a:xfrm>
              <a:off x="895" y="1680"/>
              <a:ext cx="8"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2" name="Freeform 1117"/>
            <p:cNvSpPr>
              <a:spLocks/>
            </p:cNvSpPr>
            <p:nvPr/>
          </p:nvSpPr>
          <p:spPr bwMode="auto">
            <a:xfrm>
              <a:off x="878" y="1680"/>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3" name="Freeform 1118"/>
            <p:cNvSpPr>
              <a:spLocks/>
            </p:cNvSpPr>
            <p:nvPr/>
          </p:nvSpPr>
          <p:spPr bwMode="auto">
            <a:xfrm>
              <a:off x="869" y="1592"/>
              <a:ext cx="68" cy="17"/>
            </a:xfrm>
            <a:custGeom>
              <a:avLst/>
              <a:gdLst>
                <a:gd name="T0" fmla="*/ 0 w 766"/>
                <a:gd name="T1" fmla="*/ 0 h 90"/>
                <a:gd name="T2" fmla="*/ 0 w 766"/>
                <a:gd name="T3" fmla="*/ 0 h 90"/>
                <a:gd name="T4" fmla="*/ 0 w 766"/>
                <a:gd name="T5" fmla="*/ 0 h 90"/>
                <a:gd name="T6" fmla="*/ 0 w 766"/>
                <a:gd name="T7" fmla="*/ 0 h 90"/>
                <a:gd name="T8" fmla="*/ 0 w 766"/>
                <a:gd name="T9" fmla="*/ 0 h 90"/>
                <a:gd name="T10" fmla="*/ 0 w 766"/>
                <a:gd name="T11" fmla="*/ 0 h 90"/>
                <a:gd name="T12" fmla="*/ 0 60000 65536"/>
                <a:gd name="T13" fmla="*/ 0 60000 65536"/>
                <a:gd name="T14" fmla="*/ 0 60000 65536"/>
                <a:gd name="T15" fmla="*/ 0 60000 65536"/>
                <a:gd name="T16" fmla="*/ 0 60000 65536"/>
                <a:gd name="T17" fmla="*/ 0 60000 65536"/>
                <a:gd name="T18" fmla="*/ 0 w 766"/>
                <a:gd name="T19" fmla="*/ 0 h 90"/>
                <a:gd name="T20" fmla="*/ 766 w 766"/>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766" h="90">
                  <a:moveTo>
                    <a:pt x="0" y="90"/>
                  </a:moveTo>
                  <a:lnTo>
                    <a:pt x="766" y="90"/>
                  </a:lnTo>
                  <a:lnTo>
                    <a:pt x="766" y="0"/>
                  </a:lnTo>
                  <a:lnTo>
                    <a:pt x="0" y="0"/>
                  </a:lnTo>
                  <a:lnTo>
                    <a:pt x="0" y="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4" name="Freeform 1119"/>
            <p:cNvSpPr>
              <a:spLocks/>
            </p:cNvSpPr>
            <p:nvPr/>
          </p:nvSpPr>
          <p:spPr bwMode="auto">
            <a:xfrm>
              <a:off x="867" y="1622"/>
              <a:ext cx="70" cy="17"/>
            </a:xfrm>
            <a:custGeom>
              <a:avLst/>
              <a:gdLst>
                <a:gd name="T0" fmla="*/ 0 w 783"/>
                <a:gd name="T1" fmla="*/ 0 h 84"/>
                <a:gd name="T2" fmla="*/ 0 w 783"/>
                <a:gd name="T3" fmla="*/ 0 h 84"/>
                <a:gd name="T4" fmla="*/ 0 w 783"/>
                <a:gd name="T5" fmla="*/ 0 h 84"/>
                <a:gd name="T6" fmla="*/ 0 w 783"/>
                <a:gd name="T7" fmla="*/ 0 h 84"/>
                <a:gd name="T8" fmla="*/ 0 w 783"/>
                <a:gd name="T9" fmla="*/ 0 h 84"/>
                <a:gd name="T10" fmla="*/ 0 w 783"/>
                <a:gd name="T11" fmla="*/ 0 h 84"/>
                <a:gd name="T12" fmla="*/ 0 60000 65536"/>
                <a:gd name="T13" fmla="*/ 0 60000 65536"/>
                <a:gd name="T14" fmla="*/ 0 60000 65536"/>
                <a:gd name="T15" fmla="*/ 0 60000 65536"/>
                <a:gd name="T16" fmla="*/ 0 60000 65536"/>
                <a:gd name="T17" fmla="*/ 0 60000 65536"/>
                <a:gd name="T18" fmla="*/ 0 w 783"/>
                <a:gd name="T19" fmla="*/ 0 h 84"/>
                <a:gd name="T20" fmla="*/ 783 w 783"/>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783" h="84">
                  <a:moveTo>
                    <a:pt x="0" y="84"/>
                  </a:moveTo>
                  <a:lnTo>
                    <a:pt x="783" y="84"/>
                  </a:lnTo>
                  <a:lnTo>
                    <a:pt x="783" y="0"/>
                  </a:lnTo>
                  <a:lnTo>
                    <a:pt x="0" y="0"/>
                  </a:lnTo>
                  <a:lnTo>
                    <a:pt x="0" y="8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5" name="Freeform 1120"/>
            <p:cNvSpPr>
              <a:spLocks/>
            </p:cNvSpPr>
            <p:nvPr/>
          </p:nvSpPr>
          <p:spPr bwMode="auto">
            <a:xfrm>
              <a:off x="944" y="1593"/>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6" name="Freeform 1121"/>
            <p:cNvSpPr>
              <a:spLocks/>
            </p:cNvSpPr>
            <p:nvPr/>
          </p:nvSpPr>
          <p:spPr bwMode="auto">
            <a:xfrm>
              <a:off x="944" y="1634"/>
              <a:ext cx="7" cy="24"/>
            </a:xfrm>
            <a:custGeom>
              <a:avLst/>
              <a:gdLst>
                <a:gd name="T0" fmla="*/ 0 w 84"/>
                <a:gd name="T1" fmla="*/ 0 h 124"/>
                <a:gd name="T2" fmla="*/ 0 w 84"/>
                <a:gd name="T3" fmla="*/ 0 h 124"/>
                <a:gd name="T4" fmla="*/ 0 w 84"/>
                <a:gd name="T5" fmla="*/ 0 h 124"/>
                <a:gd name="T6" fmla="*/ 0 w 84"/>
                <a:gd name="T7" fmla="*/ 0 h 124"/>
                <a:gd name="T8" fmla="*/ 0 w 84"/>
                <a:gd name="T9" fmla="*/ 0 h 124"/>
                <a:gd name="T10" fmla="*/ 0 w 84"/>
                <a:gd name="T11" fmla="*/ 0 h 124"/>
                <a:gd name="T12" fmla="*/ 0 60000 65536"/>
                <a:gd name="T13" fmla="*/ 0 60000 65536"/>
                <a:gd name="T14" fmla="*/ 0 60000 65536"/>
                <a:gd name="T15" fmla="*/ 0 60000 65536"/>
                <a:gd name="T16" fmla="*/ 0 60000 65536"/>
                <a:gd name="T17" fmla="*/ 0 60000 65536"/>
                <a:gd name="T18" fmla="*/ 0 w 84"/>
                <a:gd name="T19" fmla="*/ 0 h 124"/>
                <a:gd name="T20" fmla="*/ 84 w 8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4" h="124">
                  <a:moveTo>
                    <a:pt x="0" y="124"/>
                  </a:moveTo>
                  <a:lnTo>
                    <a:pt x="84" y="124"/>
                  </a:lnTo>
                  <a:lnTo>
                    <a:pt x="84" y="0"/>
                  </a:lnTo>
                  <a:lnTo>
                    <a:pt x="0" y="0"/>
                  </a:lnTo>
                  <a:lnTo>
                    <a:pt x="0" y="12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7" name="Freeform 1122"/>
            <p:cNvSpPr>
              <a:spLocks/>
            </p:cNvSpPr>
            <p:nvPr/>
          </p:nvSpPr>
          <p:spPr bwMode="auto">
            <a:xfrm>
              <a:off x="1081" y="1503"/>
              <a:ext cx="31"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8" name="Freeform 1123"/>
            <p:cNvSpPr>
              <a:spLocks/>
            </p:cNvSpPr>
            <p:nvPr/>
          </p:nvSpPr>
          <p:spPr bwMode="auto">
            <a:xfrm>
              <a:off x="1081" y="1527"/>
              <a:ext cx="31" cy="14"/>
            </a:xfrm>
            <a:custGeom>
              <a:avLst/>
              <a:gdLst>
                <a:gd name="T0" fmla="*/ 0 w 349"/>
                <a:gd name="T1" fmla="*/ 0 h 73"/>
                <a:gd name="T2" fmla="*/ 0 w 349"/>
                <a:gd name="T3" fmla="*/ 0 h 73"/>
                <a:gd name="T4" fmla="*/ 0 w 349"/>
                <a:gd name="T5" fmla="*/ 0 h 73"/>
                <a:gd name="T6" fmla="*/ 0 w 349"/>
                <a:gd name="T7" fmla="*/ 0 h 73"/>
                <a:gd name="T8" fmla="*/ 0 w 349"/>
                <a:gd name="T9" fmla="*/ 0 h 73"/>
                <a:gd name="T10" fmla="*/ 0 w 349"/>
                <a:gd name="T11" fmla="*/ 0 h 73"/>
                <a:gd name="T12" fmla="*/ 0 60000 65536"/>
                <a:gd name="T13" fmla="*/ 0 60000 65536"/>
                <a:gd name="T14" fmla="*/ 0 60000 65536"/>
                <a:gd name="T15" fmla="*/ 0 60000 65536"/>
                <a:gd name="T16" fmla="*/ 0 60000 65536"/>
                <a:gd name="T17" fmla="*/ 0 60000 65536"/>
                <a:gd name="T18" fmla="*/ 0 w 349"/>
                <a:gd name="T19" fmla="*/ 0 h 73"/>
                <a:gd name="T20" fmla="*/ 349 w 349"/>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49" h="73">
                  <a:moveTo>
                    <a:pt x="0" y="0"/>
                  </a:moveTo>
                  <a:lnTo>
                    <a:pt x="349" y="0"/>
                  </a:lnTo>
                  <a:lnTo>
                    <a:pt x="349"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59" name="Freeform 1124"/>
            <p:cNvSpPr>
              <a:spLocks/>
            </p:cNvSpPr>
            <p:nvPr/>
          </p:nvSpPr>
          <p:spPr bwMode="auto">
            <a:xfrm>
              <a:off x="1081" y="1552"/>
              <a:ext cx="31"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0" name="Freeform 1125"/>
            <p:cNvSpPr>
              <a:spLocks/>
            </p:cNvSpPr>
            <p:nvPr/>
          </p:nvSpPr>
          <p:spPr bwMode="auto">
            <a:xfrm>
              <a:off x="1081" y="1577"/>
              <a:ext cx="31" cy="14"/>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1" name="Freeform 1126"/>
            <p:cNvSpPr>
              <a:spLocks/>
            </p:cNvSpPr>
            <p:nvPr/>
          </p:nvSpPr>
          <p:spPr bwMode="auto">
            <a:xfrm>
              <a:off x="1081" y="1601"/>
              <a:ext cx="31" cy="14"/>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2" name="Freeform 1127"/>
            <p:cNvSpPr>
              <a:spLocks/>
            </p:cNvSpPr>
            <p:nvPr/>
          </p:nvSpPr>
          <p:spPr bwMode="auto">
            <a:xfrm>
              <a:off x="1080" y="1625"/>
              <a:ext cx="31" cy="14"/>
            </a:xfrm>
            <a:custGeom>
              <a:avLst/>
              <a:gdLst>
                <a:gd name="T0" fmla="*/ 0 w 350"/>
                <a:gd name="T1" fmla="*/ 0 h 73"/>
                <a:gd name="T2" fmla="*/ 0 w 350"/>
                <a:gd name="T3" fmla="*/ 0 h 73"/>
                <a:gd name="T4" fmla="*/ 0 w 350"/>
                <a:gd name="T5" fmla="*/ 0 h 73"/>
                <a:gd name="T6" fmla="*/ 0 w 350"/>
                <a:gd name="T7" fmla="*/ 0 h 73"/>
                <a:gd name="T8" fmla="*/ 0 w 350"/>
                <a:gd name="T9" fmla="*/ 0 h 73"/>
                <a:gd name="T10" fmla="*/ 0 w 350"/>
                <a:gd name="T11" fmla="*/ 0 h 73"/>
                <a:gd name="T12" fmla="*/ 0 60000 65536"/>
                <a:gd name="T13" fmla="*/ 0 60000 65536"/>
                <a:gd name="T14" fmla="*/ 0 60000 65536"/>
                <a:gd name="T15" fmla="*/ 0 60000 65536"/>
                <a:gd name="T16" fmla="*/ 0 60000 65536"/>
                <a:gd name="T17" fmla="*/ 0 60000 65536"/>
                <a:gd name="T18" fmla="*/ 0 w 350"/>
                <a:gd name="T19" fmla="*/ 0 h 73"/>
                <a:gd name="T20" fmla="*/ 350 w 350"/>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50" h="73">
                  <a:moveTo>
                    <a:pt x="0" y="0"/>
                  </a:moveTo>
                  <a:lnTo>
                    <a:pt x="350" y="0"/>
                  </a:lnTo>
                  <a:lnTo>
                    <a:pt x="350"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3" name="Freeform 1128"/>
            <p:cNvSpPr>
              <a:spLocks/>
            </p:cNvSpPr>
            <p:nvPr/>
          </p:nvSpPr>
          <p:spPr bwMode="auto">
            <a:xfrm>
              <a:off x="1018" y="1416"/>
              <a:ext cx="9" cy="368"/>
            </a:xfrm>
            <a:custGeom>
              <a:avLst/>
              <a:gdLst>
                <a:gd name="T0" fmla="*/ 0 w 108"/>
                <a:gd name="T1" fmla="*/ 0 h 1874"/>
                <a:gd name="T2" fmla="*/ 0 w 108"/>
                <a:gd name="T3" fmla="*/ 0 h 1874"/>
                <a:gd name="T4" fmla="*/ 0 w 108"/>
                <a:gd name="T5" fmla="*/ 0 h 1874"/>
                <a:gd name="T6" fmla="*/ 0 w 108"/>
                <a:gd name="T7" fmla="*/ 0 h 1874"/>
                <a:gd name="T8" fmla="*/ 0 w 108"/>
                <a:gd name="T9" fmla="*/ 0 h 1874"/>
                <a:gd name="T10" fmla="*/ 0 w 108"/>
                <a:gd name="T11" fmla="*/ 0 h 1874"/>
                <a:gd name="T12" fmla="*/ 0 60000 65536"/>
                <a:gd name="T13" fmla="*/ 0 60000 65536"/>
                <a:gd name="T14" fmla="*/ 0 60000 65536"/>
                <a:gd name="T15" fmla="*/ 0 60000 65536"/>
                <a:gd name="T16" fmla="*/ 0 60000 65536"/>
                <a:gd name="T17" fmla="*/ 0 60000 65536"/>
                <a:gd name="T18" fmla="*/ 0 w 108"/>
                <a:gd name="T19" fmla="*/ 0 h 1874"/>
                <a:gd name="T20" fmla="*/ 108 w 108"/>
                <a:gd name="T21" fmla="*/ 1874 h 1874"/>
              </a:gdLst>
              <a:ahLst/>
              <a:cxnLst>
                <a:cxn ang="T12">
                  <a:pos x="T0" y="T1"/>
                </a:cxn>
                <a:cxn ang="T13">
                  <a:pos x="T2" y="T3"/>
                </a:cxn>
                <a:cxn ang="T14">
                  <a:pos x="T4" y="T5"/>
                </a:cxn>
                <a:cxn ang="T15">
                  <a:pos x="T6" y="T7"/>
                </a:cxn>
                <a:cxn ang="T16">
                  <a:pos x="T8" y="T9"/>
                </a:cxn>
                <a:cxn ang="T17">
                  <a:pos x="T10" y="T11"/>
                </a:cxn>
              </a:cxnLst>
              <a:rect l="T18" t="T19" r="T20" b="T21"/>
              <a:pathLst>
                <a:path w="108" h="1874">
                  <a:moveTo>
                    <a:pt x="0" y="1874"/>
                  </a:moveTo>
                  <a:lnTo>
                    <a:pt x="108" y="1874"/>
                  </a:lnTo>
                  <a:lnTo>
                    <a:pt x="108" y="0"/>
                  </a:lnTo>
                  <a:lnTo>
                    <a:pt x="0" y="0"/>
                  </a:lnTo>
                  <a:lnTo>
                    <a:pt x="0" y="187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4" name="Freeform 1129"/>
            <p:cNvSpPr>
              <a:spLocks/>
            </p:cNvSpPr>
            <p:nvPr/>
          </p:nvSpPr>
          <p:spPr bwMode="auto">
            <a:xfrm>
              <a:off x="1189" y="1764"/>
              <a:ext cx="81" cy="20"/>
            </a:xfrm>
            <a:custGeom>
              <a:avLst/>
              <a:gdLst>
                <a:gd name="T0" fmla="*/ 0 w 908"/>
                <a:gd name="T1" fmla="*/ 0 h 100"/>
                <a:gd name="T2" fmla="*/ 0 w 908"/>
                <a:gd name="T3" fmla="*/ 0 h 100"/>
                <a:gd name="T4" fmla="*/ 0 w 908"/>
                <a:gd name="T5" fmla="*/ 0 h 100"/>
                <a:gd name="T6" fmla="*/ 0 w 908"/>
                <a:gd name="T7" fmla="*/ 0 h 100"/>
                <a:gd name="T8" fmla="*/ 0 w 908"/>
                <a:gd name="T9" fmla="*/ 0 h 100"/>
                <a:gd name="T10" fmla="*/ 0 w 908"/>
                <a:gd name="T11" fmla="*/ 0 h 100"/>
                <a:gd name="T12" fmla="*/ 0 60000 65536"/>
                <a:gd name="T13" fmla="*/ 0 60000 65536"/>
                <a:gd name="T14" fmla="*/ 0 60000 65536"/>
                <a:gd name="T15" fmla="*/ 0 60000 65536"/>
                <a:gd name="T16" fmla="*/ 0 60000 65536"/>
                <a:gd name="T17" fmla="*/ 0 60000 65536"/>
                <a:gd name="T18" fmla="*/ 0 w 908"/>
                <a:gd name="T19" fmla="*/ 0 h 100"/>
                <a:gd name="T20" fmla="*/ 908 w 908"/>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908" h="100">
                  <a:moveTo>
                    <a:pt x="0" y="100"/>
                  </a:moveTo>
                  <a:lnTo>
                    <a:pt x="908" y="100"/>
                  </a:lnTo>
                  <a:lnTo>
                    <a:pt x="906" y="2"/>
                  </a:lnTo>
                  <a:lnTo>
                    <a:pt x="0" y="0"/>
                  </a:lnTo>
                  <a:lnTo>
                    <a:pt x="0" y="10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5" name="Freeform 1130"/>
            <p:cNvSpPr>
              <a:spLocks/>
            </p:cNvSpPr>
            <p:nvPr/>
          </p:nvSpPr>
          <p:spPr bwMode="auto">
            <a:xfrm>
              <a:off x="1189" y="1732"/>
              <a:ext cx="81" cy="20"/>
            </a:xfrm>
            <a:custGeom>
              <a:avLst/>
              <a:gdLst>
                <a:gd name="T0" fmla="*/ 0 w 910"/>
                <a:gd name="T1" fmla="*/ 0 h 105"/>
                <a:gd name="T2" fmla="*/ 0 w 910"/>
                <a:gd name="T3" fmla="*/ 0 h 105"/>
                <a:gd name="T4" fmla="*/ 0 w 910"/>
                <a:gd name="T5" fmla="*/ 0 h 105"/>
                <a:gd name="T6" fmla="*/ 0 w 910"/>
                <a:gd name="T7" fmla="*/ 0 h 105"/>
                <a:gd name="T8" fmla="*/ 0 w 910"/>
                <a:gd name="T9" fmla="*/ 0 h 105"/>
                <a:gd name="T10" fmla="*/ 0 w 910"/>
                <a:gd name="T11" fmla="*/ 0 h 105"/>
                <a:gd name="T12" fmla="*/ 0 60000 65536"/>
                <a:gd name="T13" fmla="*/ 0 60000 65536"/>
                <a:gd name="T14" fmla="*/ 0 60000 65536"/>
                <a:gd name="T15" fmla="*/ 0 60000 65536"/>
                <a:gd name="T16" fmla="*/ 0 60000 65536"/>
                <a:gd name="T17" fmla="*/ 0 60000 65536"/>
                <a:gd name="T18" fmla="*/ 0 w 910"/>
                <a:gd name="T19" fmla="*/ 0 h 105"/>
                <a:gd name="T20" fmla="*/ 910 w 910"/>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0" h="105">
                  <a:moveTo>
                    <a:pt x="0" y="105"/>
                  </a:moveTo>
                  <a:lnTo>
                    <a:pt x="910" y="105"/>
                  </a:lnTo>
                  <a:lnTo>
                    <a:pt x="910" y="0"/>
                  </a:lnTo>
                  <a:lnTo>
                    <a:pt x="0" y="0"/>
                  </a:lnTo>
                  <a:lnTo>
                    <a:pt x="0" y="10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6" name="Freeform 1131"/>
            <p:cNvSpPr>
              <a:spLocks/>
            </p:cNvSpPr>
            <p:nvPr/>
          </p:nvSpPr>
          <p:spPr bwMode="auto">
            <a:xfrm>
              <a:off x="1189" y="1700"/>
              <a:ext cx="80" cy="20"/>
            </a:xfrm>
            <a:custGeom>
              <a:avLst/>
              <a:gdLst>
                <a:gd name="T0" fmla="*/ 0 w 901"/>
                <a:gd name="T1" fmla="*/ 0 h 104"/>
                <a:gd name="T2" fmla="*/ 0 w 901"/>
                <a:gd name="T3" fmla="*/ 0 h 104"/>
                <a:gd name="T4" fmla="*/ 0 w 901"/>
                <a:gd name="T5" fmla="*/ 0 h 104"/>
                <a:gd name="T6" fmla="*/ 0 w 901"/>
                <a:gd name="T7" fmla="*/ 0 h 104"/>
                <a:gd name="T8" fmla="*/ 0 w 901"/>
                <a:gd name="T9" fmla="*/ 0 h 104"/>
                <a:gd name="T10" fmla="*/ 0 w 901"/>
                <a:gd name="T11" fmla="*/ 0 h 104"/>
                <a:gd name="T12" fmla="*/ 0 60000 65536"/>
                <a:gd name="T13" fmla="*/ 0 60000 65536"/>
                <a:gd name="T14" fmla="*/ 0 60000 65536"/>
                <a:gd name="T15" fmla="*/ 0 60000 65536"/>
                <a:gd name="T16" fmla="*/ 0 60000 65536"/>
                <a:gd name="T17" fmla="*/ 0 60000 65536"/>
                <a:gd name="T18" fmla="*/ 0 w 901"/>
                <a:gd name="T19" fmla="*/ 0 h 104"/>
                <a:gd name="T20" fmla="*/ 901 w 90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01" h="104">
                  <a:moveTo>
                    <a:pt x="0" y="104"/>
                  </a:moveTo>
                  <a:lnTo>
                    <a:pt x="901" y="104"/>
                  </a:lnTo>
                  <a:lnTo>
                    <a:pt x="901" y="0"/>
                  </a:lnTo>
                  <a:lnTo>
                    <a:pt x="0" y="0"/>
                  </a:lnTo>
                  <a:lnTo>
                    <a:pt x="0" y="10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7" name="Freeform 1132"/>
            <p:cNvSpPr>
              <a:spLocks/>
            </p:cNvSpPr>
            <p:nvPr/>
          </p:nvSpPr>
          <p:spPr bwMode="auto">
            <a:xfrm>
              <a:off x="1189" y="1667"/>
              <a:ext cx="85" cy="22"/>
            </a:xfrm>
            <a:custGeom>
              <a:avLst/>
              <a:gdLst>
                <a:gd name="T0" fmla="*/ 0 w 956"/>
                <a:gd name="T1" fmla="*/ 0 h 113"/>
                <a:gd name="T2" fmla="*/ 0 w 956"/>
                <a:gd name="T3" fmla="*/ 0 h 113"/>
                <a:gd name="T4" fmla="*/ 0 w 956"/>
                <a:gd name="T5" fmla="*/ 0 h 113"/>
                <a:gd name="T6" fmla="*/ 0 w 956"/>
                <a:gd name="T7" fmla="*/ 0 h 113"/>
                <a:gd name="T8" fmla="*/ 0 w 956"/>
                <a:gd name="T9" fmla="*/ 0 h 113"/>
                <a:gd name="T10" fmla="*/ 0 w 956"/>
                <a:gd name="T11" fmla="*/ 0 h 113"/>
                <a:gd name="T12" fmla="*/ 0 60000 65536"/>
                <a:gd name="T13" fmla="*/ 0 60000 65536"/>
                <a:gd name="T14" fmla="*/ 0 60000 65536"/>
                <a:gd name="T15" fmla="*/ 0 60000 65536"/>
                <a:gd name="T16" fmla="*/ 0 60000 65536"/>
                <a:gd name="T17" fmla="*/ 0 60000 65536"/>
                <a:gd name="T18" fmla="*/ 0 w 956"/>
                <a:gd name="T19" fmla="*/ 0 h 113"/>
                <a:gd name="T20" fmla="*/ 956 w 95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956" h="113">
                  <a:moveTo>
                    <a:pt x="0" y="113"/>
                  </a:moveTo>
                  <a:lnTo>
                    <a:pt x="956" y="113"/>
                  </a:lnTo>
                  <a:lnTo>
                    <a:pt x="956" y="0"/>
                  </a:lnTo>
                  <a:lnTo>
                    <a:pt x="0" y="0"/>
                  </a:lnTo>
                  <a:lnTo>
                    <a:pt x="0" y="11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8" name="Freeform 1133"/>
            <p:cNvSpPr>
              <a:spLocks/>
            </p:cNvSpPr>
            <p:nvPr/>
          </p:nvSpPr>
          <p:spPr bwMode="auto">
            <a:xfrm>
              <a:off x="1189" y="1636"/>
              <a:ext cx="83" cy="19"/>
            </a:xfrm>
            <a:custGeom>
              <a:avLst/>
              <a:gdLst>
                <a:gd name="T0" fmla="*/ 0 w 925"/>
                <a:gd name="T1" fmla="*/ 0 h 98"/>
                <a:gd name="T2" fmla="*/ 0 w 925"/>
                <a:gd name="T3" fmla="*/ 0 h 98"/>
                <a:gd name="T4" fmla="*/ 0 w 925"/>
                <a:gd name="T5" fmla="*/ 0 h 98"/>
                <a:gd name="T6" fmla="*/ 0 w 925"/>
                <a:gd name="T7" fmla="*/ 0 h 98"/>
                <a:gd name="T8" fmla="*/ 0 w 925"/>
                <a:gd name="T9" fmla="*/ 0 h 98"/>
                <a:gd name="T10" fmla="*/ 0 w 925"/>
                <a:gd name="T11" fmla="*/ 0 h 98"/>
                <a:gd name="T12" fmla="*/ 0 60000 65536"/>
                <a:gd name="T13" fmla="*/ 0 60000 65536"/>
                <a:gd name="T14" fmla="*/ 0 60000 65536"/>
                <a:gd name="T15" fmla="*/ 0 60000 65536"/>
                <a:gd name="T16" fmla="*/ 0 60000 65536"/>
                <a:gd name="T17" fmla="*/ 0 60000 65536"/>
                <a:gd name="T18" fmla="*/ 0 w 925"/>
                <a:gd name="T19" fmla="*/ 0 h 98"/>
                <a:gd name="T20" fmla="*/ 925 w 925"/>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925" h="98">
                  <a:moveTo>
                    <a:pt x="0" y="98"/>
                  </a:moveTo>
                  <a:lnTo>
                    <a:pt x="925" y="98"/>
                  </a:lnTo>
                  <a:lnTo>
                    <a:pt x="925" y="0"/>
                  </a:lnTo>
                  <a:lnTo>
                    <a:pt x="0" y="0"/>
                  </a:lnTo>
                  <a:lnTo>
                    <a:pt x="0" y="98"/>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69" name="Freeform 1134"/>
            <p:cNvSpPr>
              <a:spLocks/>
            </p:cNvSpPr>
            <p:nvPr/>
          </p:nvSpPr>
          <p:spPr bwMode="auto">
            <a:xfrm>
              <a:off x="801" y="1592"/>
              <a:ext cx="9" cy="192"/>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0" name="Freeform 1135"/>
            <p:cNvSpPr>
              <a:spLocks/>
            </p:cNvSpPr>
            <p:nvPr/>
          </p:nvSpPr>
          <p:spPr bwMode="auto">
            <a:xfrm>
              <a:off x="816" y="1592"/>
              <a:ext cx="10" cy="192"/>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1" name="Freeform 1136"/>
            <p:cNvSpPr>
              <a:spLocks/>
            </p:cNvSpPr>
            <p:nvPr/>
          </p:nvSpPr>
          <p:spPr bwMode="auto">
            <a:xfrm>
              <a:off x="831" y="1592"/>
              <a:ext cx="9"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2" name="Freeform 1137"/>
            <p:cNvSpPr>
              <a:spLocks/>
            </p:cNvSpPr>
            <p:nvPr/>
          </p:nvSpPr>
          <p:spPr bwMode="auto">
            <a:xfrm>
              <a:off x="845" y="1592"/>
              <a:ext cx="10" cy="192"/>
            </a:xfrm>
            <a:custGeom>
              <a:avLst/>
              <a:gdLst>
                <a:gd name="T0" fmla="*/ 0 w 106"/>
                <a:gd name="T1" fmla="*/ 0 h 979"/>
                <a:gd name="T2" fmla="*/ 0 w 106"/>
                <a:gd name="T3" fmla="*/ 0 h 979"/>
                <a:gd name="T4" fmla="*/ 0 w 106"/>
                <a:gd name="T5" fmla="*/ 0 h 979"/>
                <a:gd name="T6" fmla="*/ 0 w 106"/>
                <a:gd name="T7" fmla="*/ 0 h 979"/>
                <a:gd name="T8" fmla="*/ 0 w 106"/>
                <a:gd name="T9" fmla="*/ 0 h 979"/>
                <a:gd name="T10" fmla="*/ 0 w 106"/>
                <a:gd name="T11" fmla="*/ 0 h 979"/>
                <a:gd name="T12" fmla="*/ 0 60000 65536"/>
                <a:gd name="T13" fmla="*/ 0 60000 65536"/>
                <a:gd name="T14" fmla="*/ 0 60000 65536"/>
                <a:gd name="T15" fmla="*/ 0 60000 65536"/>
                <a:gd name="T16" fmla="*/ 0 60000 65536"/>
                <a:gd name="T17" fmla="*/ 0 60000 65536"/>
                <a:gd name="T18" fmla="*/ 0 w 106"/>
                <a:gd name="T19" fmla="*/ 0 h 979"/>
                <a:gd name="T20" fmla="*/ 106 w 106"/>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6" h="979">
                  <a:moveTo>
                    <a:pt x="0" y="979"/>
                  </a:moveTo>
                  <a:lnTo>
                    <a:pt x="106" y="979"/>
                  </a:lnTo>
                  <a:lnTo>
                    <a:pt x="106"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3" name="Freeform 1138"/>
            <p:cNvSpPr>
              <a:spLocks/>
            </p:cNvSpPr>
            <p:nvPr/>
          </p:nvSpPr>
          <p:spPr bwMode="auto">
            <a:xfrm>
              <a:off x="790" y="1445"/>
              <a:ext cx="49" cy="42"/>
            </a:xfrm>
            <a:custGeom>
              <a:avLst/>
              <a:gdLst>
                <a:gd name="T0" fmla="*/ 0 w 545"/>
                <a:gd name="T1" fmla="*/ 0 h 219"/>
                <a:gd name="T2" fmla="*/ 0 w 545"/>
                <a:gd name="T3" fmla="*/ 0 h 219"/>
                <a:gd name="T4" fmla="*/ 0 w 545"/>
                <a:gd name="T5" fmla="*/ 0 h 219"/>
                <a:gd name="T6" fmla="*/ 0 w 545"/>
                <a:gd name="T7" fmla="*/ 0 h 219"/>
                <a:gd name="T8" fmla="*/ 0 w 545"/>
                <a:gd name="T9" fmla="*/ 0 h 219"/>
                <a:gd name="T10" fmla="*/ 0 w 545"/>
                <a:gd name="T11" fmla="*/ 0 h 219"/>
                <a:gd name="T12" fmla="*/ 0 w 545"/>
                <a:gd name="T13" fmla="*/ 0 h 219"/>
                <a:gd name="T14" fmla="*/ 0 w 545"/>
                <a:gd name="T15" fmla="*/ 0 h 219"/>
                <a:gd name="T16" fmla="*/ 0 w 545"/>
                <a:gd name="T17" fmla="*/ 0 h 219"/>
                <a:gd name="T18" fmla="*/ 0 w 545"/>
                <a:gd name="T19" fmla="*/ 0 h 219"/>
                <a:gd name="T20" fmla="*/ 0 w 545"/>
                <a:gd name="T21" fmla="*/ 0 h 219"/>
                <a:gd name="T22" fmla="*/ 0 w 545"/>
                <a:gd name="T23" fmla="*/ 0 h 219"/>
                <a:gd name="T24" fmla="*/ 0 w 545"/>
                <a:gd name="T25" fmla="*/ 0 h 219"/>
                <a:gd name="T26" fmla="*/ 0 w 545"/>
                <a:gd name="T27" fmla="*/ 0 h 219"/>
                <a:gd name="T28" fmla="*/ 0 w 545"/>
                <a:gd name="T29" fmla="*/ 0 h 219"/>
                <a:gd name="T30" fmla="*/ 0 w 545"/>
                <a:gd name="T31" fmla="*/ 0 h 219"/>
                <a:gd name="T32" fmla="*/ 0 w 545"/>
                <a:gd name="T33" fmla="*/ 0 h 219"/>
                <a:gd name="T34" fmla="*/ 0 w 545"/>
                <a:gd name="T35" fmla="*/ 0 h 219"/>
                <a:gd name="T36" fmla="*/ 0 w 545"/>
                <a:gd name="T37" fmla="*/ 0 h 219"/>
                <a:gd name="T38" fmla="*/ 0 w 545"/>
                <a:gd name="T39" fmla="*/ 0 h 219"/>
                <a:gd name="T40" fmla="*/ 0 w 545"/>
                <a:gd name="T41" fmla="*/ 0 h 219"/>
                <a:gd name="T42" fmla="*/ 0 w 545"/>
                <a:gd name="T43" fmla="*/ 0 h 219"/>
                <a:gd name="T44" fmla="*/ 0 w 545"/>
                <a:gd name="T45" fmla="*/ 0 h 219"/>
                <a:gd name="T46" fmla="*/ 0 w 545"/>
                <a:gd name="T47" fmla="*/ 0 h 219"/>
                <a:gd name="T48" fmla="*/ 0 w 545"/>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5"/>
                <a:gd name="T76" fmla="*/ 0 h 219"/>
                <a:gd name="T77" fmla="*/ 545 w 545"/>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5" h="219">
                  <a:moveTo>
                    <a:pt x="0" y="52"/>
                  </a:moveTo>
                  <a:lnTo>
                    <a:pt x="21" y="42"/>
                  </a:lnTo>
                  <a:lnTo>
                    <a:pt x="76" y="23"/>
                  </a:lnTo>
                  <a:lnTo>
                    <a:pt x="161" y="4"/>
                  </a:lnTo>
                  <a:lnTo>
                    <a:pt x="270" y="0"/>
                  </a:lnTo>
                  <a:lnTo>
                    <a:pt x="378" y="25"/>
                  </a:lnTo>
                  <a:lnTo>
                    <a:pt x="426" y="46"/>
                  </a:lnTo>
                  <a:lnTo>
                    <a:pt x="467" y="72"/>
                  </a:lnTo>
                  <a:lnTo>
                    <a:pt x="500" y="97"/>
                  </a:lnTo>
                  <a:lnTo>
                    <a:pt x="524" y="120"/>
                  </a:lnTo>
                  <a:lnTo>
                    <a:pt x="545" y="141"/>
                  </a:lnTo>
                  <a:lnTo>
                    <a:pt x="503" y="219"/>
                  </a:lnTo>
                  <a:lnTo>
                    <a:pt x="486" y="196"/>
                  </a:lnTo>
                  <a:lnTo>
                    <a:pt x="464" y="173"/>
                  </a:lnTo>
                  <a:lnTo>
                    <a:pt x="435" y="147"/>
                  </a:lnTo>
                  <a:lnTo>
                    <a:pt x="399" y="122"/>
                  </a:lnTo>
                  <a:lnTo>
                    <a:pt x="359" y="97"/>
                  </a:lnTo>
                  <a:lnTo>
                    <a:pt x="310" y="80"/>
                  </a:lnTo>
                  <a:lnTo>
                    <a:pt x="256" y="72"/>
                  </a:lnTo>
                  <a:lnTo>
                    <a:pt x="156" y="78"/>
                  </a:lnTo>
                  <a:lnTo>
                    <a:pt x="80" y="103"/>
                  </a:lnTo>
                  <a:lnTo>
                    <a:pt x="32" y="128"/>
                  </a:lnTo>
                  <a:lnTo>
                    <a:pt x="17" y="141"/>
                  </a:lnTo>
                  <a:lnTo>
                    <a:pt x="0" y="52"/>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4" name="Freeform 1139"/>
            <p:cNvSpPr>
              <a:spLocks/>
            </p:cNvSpPr>
            <p:nvPr/>
          </p:nvSpPr>
          <p:spPr bwMode="auto">
            <a:xfrm>
              <a:off x="821" y="1381"/>
              <a:ext cx="140" cy="163"/>
            </a:xfrm>
            <a:custGeom>
              <a:avLst/>
              <a:gdLst>
                <a:gd name="T0" fmla="*/ 0 w 1580"/>
                <a:gd name="T1" fmla="*/ 0 h 829"/>
                <a:gd name="T2" fmla="*/ 0 w 1580"/>
                <a:gd name="T3" fmla="*/ 0 h 829"/>
                <a:gd name="T4" fmla="*/ 0 w 1580"/>
                <a:gd name="T5" fmla="*/ 0 h 829"/>
                <a:gd name="T6" fmla="*/ 0 w 1580"/>
                <a:gd name="T7" fmla="*/ 0 h 829"/>
                <a:gd name="T8" fmla="*/ 0 w 1580"/>
                <a:gd name="T9" fmla="*/ 0 h 829"/>
                <a:gd name="T10" fmla="*/ 0 w 1580"/>
                <a:gd name="T11" fmla="*/ 0 h 829"/>
                <a:gd name="T12" fmla="*/ 0 w 1580"/>
                <a:gd name="T13" fmla="*/ 0 h 829"/>
                <a:gd name="T14" fmla="*/ 0 w 1580"/>
                <a:gd name="T15" fmla="*/ 0 h 829"/>
                <a:gd name="T16" fmla="*/ 0 w 1580"/>
                <a:gd name="T17" fmla="*/ 0 h 829"/>
                <a:gd name="T18" fmla="*/ 0 w 1580"/>
                <a:gd name="T19" fmla="*/ 0 h 829"/>
                <a:gd name="T20" fmla="*/ 0 w 1580"/>
                <a:gd name="T21" fmla="*/ 0 h 829"/>
                <a:gd name="T22" fmla="*/ 0 w 1580"/>
                <a:gd name="T23" fmla="*/ 0 h 829"/>
                <a:gd name="T24" fmla="*/ 0 w 1580"/>
                <a:gd name="T25" fmla="*/ 0 h 829"/>
                <a:gd name="T26" fmla="*/ 0 w 1580"/>
                <a:gd name="T27" fmla="*/ 0 h 829"/>
                <a:gd name="T28" fmla="*/ 0 w 1580"/>
                <a:gd name="T29" fmla="*/ 0 h 829"/>
                <a:gd name="T30" fmla="*/ 0 w 1580"/>
                <a:gd name="T31" fmla="*/ 0 h 829"/>
                <a:gd name="T32" fmla="*/ 0 w 1580"/>
                <a:gd name="T33" fmla="*/ 0 h 829"/>
                <a:gd name="T34" fmla="*/ 0 w 1580"/>
                <a:gd name="T35" fmla="*/ 0 h 829"/>
                <a:gd name="T36" fmla="*/ 0 w 1580"/>
                <a:gd name="T37" fmla="*/ 0 h 829"/>
                <a:gd name="T38" fmla="*/ 0 w 1580"/>
                <a:gd name="T39" fmla="*/ 0 h 829"/>
                <a:gd name="T40" fmla="*/ 0 w 1580"/>
                <a:gd name="T41" fmla="*/ 0 h 829"/>
                <a:gd name="T42" fmla="*/ 0 w 1580"/>
                <a:gd name="T43" fmla="*/ 0 h 829"/>
                <a:gd name="T44" fmla="*/ 0 w 1580"/>
                <a:gd name="T45" fmla="*/ 0 h 829"/>
                <a:gd name="T46" fmla="*/ 0 w 1580"/>
                <a:gd name="T47" fmla="*/ 0 h 829"/>
                <a:gd name="T48" fmla="*/ 0 w 1580"/>
                <a:gd name="T49" fmla="*/ 0 h 829"/>
                <a:gd name="T50" fmla="*/ 0 w 1580"/>
                <a:gd name="T51" fmla="*/ 0 h 829"/>
                <a:gd name="T52" fmla="*/ 0 w 1580"/>
                <a:gd name="T53" fmla="*/ 0 h 829"/>
                <a:gd name="T54" fmla="*/ 0 w 1580"/>
                <a:gd name="T55" fmla="*/ 0 h 829"/>
                <a:gd name="T56" fmla="*/ 0 w 1580"/>
                <a:gd name="T57" fmla="*/ 0 h 829"/>
                <a:gd name="T58" fmla="*/ 0 w 1580"/>
                <a:gd name="T59" fmla="*/ 0 h 829"/>
                <a:gd name="T60" fmla="*/ 0 w 1580"/>
                <a:gd name="T61" fmla="*/ 0 h 829"/>
                <a:gd name="T62" fmla="*/ 0 w 1580"/>
                <a:gd name="T63" fmla="*/ 0 h 829"/>
                <a:gd name="T64" fmla="*/ 0 w 1580"/>
                <a:gd name="T65" fmla="*/ 0 h 829"/>
                <a:gd name="T66" fmla="*/ 0 w 1580"/>
                <a:gd name="T67" fmla="*/ 0 h 8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80"/>
                <a:gd name="T103" fmla="*/ 0 h 829"/>
                <a:gd name="T104" fmla="*/ 1580 w 1580"/>
                <a:gd name="T105" fmla="*/ 829 h 8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80" h="829">
                  <a:moveTo>
                    <a:pt x="0" y="791"/>
                  </a:moveTo>
                  <a:lnTo>
                    <a:pt x="25" y="730"/>
                  </a:lnTo>
                  <a:lnTo>
                    <a:pt x="55" y="665"/>
                  </a:lnTo>
                  <a:lnTo>
                    <a:pt x="101" y="588"/>
                  </a:lnTo>
                  <a:lnTo>
                    <a:pt x="156" y="504"/>
                  </a:lnTo>
                  <a:lnTo>
                    <a:pt x="186" y="460"/>
                  </a:lnTo>
                  <a:lnTo>
                    <a:pt x="203" y="439"/>
                  </a:lnTo>
                  <a:lnTo>
                    <a:pt x="222" y="420"/>
                  </a:lnTo>
                  <a:lnTo>
                    <a:pt x="241" y="399"/>
                  </a:lnTo>
                  <a:lnTo>
                    <a:pt x="260" y="380"/>
                  </a:lnTo>
                  <a:lnTo>
                    <a:pt x="281" y="363"/>
                  </a:lnTo>
                  <a:lnTo>
                    <a:pt x="302" y="344"/>
                  </a:lnTo>
                  <a:lnTo>
                    <a:pt x="348" y="312"/>
                  </a:lnTo>
                  <a:lnTo>
                    <a:pt x="393" y="283"/>
                  </a:lnTo>
                  <a:lnTo>
                    <a:pt x="443" y="262"/>
                  </a:lnTo>
                  <a:lnTo>
                    <a:pt x="490" y="245"/>
                  </a:lnTo>
                  <a:lnTo>
                    <a:pt x="582" y="224"/>
                  </a:lnTo>
                  <a:lnTo>
                    <a:pt x="739" y="222"/>
                  </a:lnTo>
                  <a:lnTo>
                    <a:pt x="846" y="247"/>
                  </a:lnTo>
                  <a:lnTo>
                    <a:pt x="888" y="262"/>
                  </a:lnTo>
                  <a:lnTo>
                    <a:pt x="903" y="230"/>
                  </a:lnTo>
                  <a:lnTo>
                    <a:pt x="950" y="158"/>
                  </a:lnTo>
                  <a:lnTo>
                    <a:pt x="968" y="137"/>
                  </a:lnTo>
                  <a:lnTo>
                    <a:pt x="987" y="116"/>
                  </a:lnTo>
                  <a:lnTo>
                    <a:pt x="1009" y="93"/>
                  </a:lnTo>
                  <a:lnTo>
                    <a:pt x="1032" y="74"/>
                  </a:lnTo>
                  <a:lnTo>
                    <a:pt x="1059" y="55"/>
                  </a:lnTo>
                  <a:lnTo>
                    <a:pt x="1087" y="40"/>
                  </a:lnTo>
                  <a:lnTo>
                    <a:pt x="1154" y="13"/>
                  </a:lnTo>
                  <a:lnTo>
                    <a:pt x="1291" y="0"/>
                  </a:lnTo>
                  <a:lnTo>
                    <a:pt x="1411" y="34"/>
                  </a:lnTo>
                  <a:lnTo>
                    <a:pt x="1458" y="61"/>
                  </a:lnTo>
                  <a:lnTo>
                    <a:pt x="1500" y="93"/>
                  </a:lnTo>
                  <a:lnTo>
                    <a:pt x="1547" y="160"/>
                  </a:lnTo>
                  <a:lnTo>
                    <a:pt x="1580" y="300"/>
                  </a:lnTo>
                  <a:lnTo>
                    <a:pt x="1500" y="300"/>
                  </a:lnTo>
                  <a:lnTo>
                    <a:pt x="1492" y="262"/>
                  </a:lnTo>
                  <a:lnTo>
                    <a:pt x="1477" y="222"/>
                  </a:lnTo>
                  <a:lnTo>
                    <a:pt x="1456" y="181"/>
                  </a:lnTo>
                  <a:lnTo>
                    <a:pt x="1439" y="158"/>
                  </a:lnTo>
                  <a:lnTo>
                    <a:pt x="1420" y="139"/>
                  </a:lnTo>
                  <a:lnTo>
                    <a:pt x="1397" y="120"/>
                  </a:lnTo>
                  <a:lnTo>
                    <a:pt x="1371" y="105"/>
                  </a:lnTo>
                  <a:lnTo>
                    <a:pt x="1306" y="84"/>
                  </a:lnTo>
                  <a:lnTo>
                    <a:pt x="1222" y="84"/>
                  </a:lnTo>
                  <a:lnTo>
                    <a:pt x="1139" y="106"/>
                  </a:lnTo>
                  <a:lnTo>
                    <a:pt x="1074" y="144"/>
                  </a:lnTo>
                  <a:lnTo>
                    <a:pt x="1025" y="192"/>
                  </a:lnTo>
                  <a:lnTo>
                    <a:pt x="992" y="245"/>
                  </a:lnTo>
                  <a:lnTo>
                    <a:pt x="947" y="382"/>
                  </a:lnTo>
                  <a:lnTo>
                    <a:pt x="907" y="357"/>
                  </a:lnTo>
                  <a:lnTo>
                    <a:pt x="857" y="333"/>
                  </a:lnTo>
                  <a:lnTo>
                    <a:pt x="795" y="310"/>
                  </a:lnTo>
                  <a:lnTo>
                    <a:pt x="719" y="295"/>
                  </a:lnTo>
                  <a:lnTo>
                    <a:pt x="631" y="295"/>
                  </a:lnTo>
                  <a:lnTo>
                    <a:pt x="536" y="310"/>
                  </a:lnTo>
                  <a:lnTo>
                    <a:pt x="433" y="352"/>
                  </a:lnTo>
                  <a:lnTo>
                    <a:pt x="384" y="382"/>
                  </a:lnTo>
                  <a:lnTo>
                    <a:pt x="340" y="414"/>
                  </a:lnTo>
                  <a:lnTo>
                    <a:pt x="298" y="451"/>
                  </a:lnTo>
                  <a:lnTo>
                    <a:pt x="260" y="489"/>
                  </a:lnTo>
                  <a:lnTo>
                    <a:pt x="228" y="529"/>
                  </a:lnTo>
                  <a:lnTo>
                    <a:pt x="198" y="568"/>
                  </a:lnTo>
                  <a:lnTo>
                    <a:pt x="148" y="646"/>
                  </a:lnTo>
                  <a:lnTo>
                    <a:pt x="89" y="774"/>
                  </a:lnTo>
                  <a:lnTo>
                    <a:pt x="72" y="829"/>
                  </a:lnTo>
                  <a:lnTo>
                    <a:pt x="0" y="79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5" name="Freeform 1140"/>
            <p:cNvSpPr>
              <a:spLocks/>
            </p:cNvSpPr>
            <p:nvPr/>
          </p:nvSpPr>
          <p:spPr bwMode="auto">
            <a:xfrm>
              <a:off x="951" y="1359"/>
              <a:ext cx="90" cy="65"/>
            </a:xfrm>
            <a:custGeom>
              <a:avLst/>
              <a:gdLst>
                <a:gd name="T0" fmla="*/ 0 w 1009"/>
                <a:gd name="T1" fmla="*/ 0 h 333"/>
                <a:gd name="T2" fmla="*/ 0 w 1009"/>
                <a:gd name="T3" fmla="*/ 0 h 333"/>
                <a:gd name="T4" fmla="*/ 0 w 1009"/>
                <a:gd name="T5" fmla="*/ 0 h 333"/>
                <a:gd name="T6" fmla="*/ 0 w 1009"/>
                <a:gd name="T7" fmla="*/ 0 h 333"/>
                <a:gd name="T8" fmla="*/ 0 w 1009"/>
                <a:gd name="T9" fmla="*/ 0 h 333"/>
                <a:gd name="T10" fmla="*/ 0 w 1009"/>
                <a:gd name="T11" fmla="*/ 0 h 333"/>
                <a:gd name="T12" fmla="*/ 0 w 1009"/>
                <a:gd name="T13" fmla="*/ 0 h 333"/>
                <a:gd name="T14" fmla="*/ 0 w 1009"/>
                <a:gd name="T15" fmla="*/ 0 h 333"/>
                <a:gd name="T16" fmla="*/ 0 w 1009"/>
                <a:gd name="T17" fmla="*/ 0 h 333"/>
                <a:gd name="T18" fmla="*/ 0 w 1009"/>
                <a:gd name="T19" fmla="*/ 0 h 333"/>
                <a:gd name="T20" fmla="*/ 0 w 1009"/>
                <a:gd name="T21" fmla="*/ 0 h 333"/>
                <a:gd name="T22" fmla="*/ 0 w 1009"/>
                <a:gd name="T23" fmla="*/ 0 h 333"/>
                <a:gd name="T24" fmla="*/ 0 w 1009"/>
                <a:gd name="T25" fmla="*/ 0 h 333"/>
                <a:gd name="T26" fmla="*/ 0 w 1009"/>
                <a:gd name="T27" fmla="*/ 0 h 333"/>
                <a:gd name="T28" fmla="*/ 0 w 1009"/>
                <a:gd name="T29" fmla="*/ 0 h 333"/>
                <a:gd name="T30" fmla="*/ 0 w 1009"/>
                <a:gd name="T31" fmla="*/ 0 h 333"/>
                <a:gd name="T32" fmla="*/ 0 w 1009"/>
                <a:gd name="T33" fmla="*/ 0 h 333"/>
                <a:gd name="T34" fmla="*/ 0 w 1009"/>
                <a:gd name="T35" fmla="*/ 0 h 333"/>
                <a:gd name="T36" fmla="*/ 0 w 1009"/>
                <a:gd name="T37" fmla="*/ 0 h 333"/>
                <a:gd name="T38" fmla="*/ 0 w 1009"/>
                <a:gd name="T39" fmla="*/ 0 h 333"/>
                <a:gd name="T40" fmla="*/ 0 w 1009"/>
                <a:gd name="T41" fmla="*/ 0 h 333"/>
                <a:gd name="T42" fmla="*/ 0 w 1009"/>
                <a:gd name="T43" fmla="*/ 0 h 333"/>
                <a:gd name="T44" fmla="*/ 0 w 1009"/>
                <a:gd name="T45" fmla="*/ 0 h 333"/>
                <a:gd name="T46" fmla="*/ 0 w 1009"/>
                <a:gd name="T47" fmla="*/ 0 h 333"/>
                <a:gd name="T48" fmla="*/ 0 w 1009"/>
                <a:gd name="T49" fmla="*/ 0 h 333"/>
                <a:gd name="T50" fmla="*/ 0 w 1009"/>
                <a:gd name="T51" fmla="*/ 0 h 333"/>
                <a:gd name="T52" fmla="*/ 0 w 1009"/>
                <a:gd name="T53" fmla="*/ 0 h 333"/>
                <a:gd name="T54" fmla="*/ 0 w 1009"/>
                <a:gd name="T55" fmla="*/ 0 h 333"/>
                <a:gd name="T56" fmla="*/ 0 w 1009"/>
                <a:gd name="T57" fmla="*/ 0 h 333"/>
                <a:gd name="T58" fmla="*/ 0 w 1009"/>
                <a:gd name="T59" fmla="*/ 0 h 333"/>
                <a:gd name="T60" fmla="*/ 0 w 1009"/>
                <a:gd name="T61" fmla="*/ 0 h 333"/>
                <a:gd name="T62" fmla="*/ 0 w 1009"/>
                <a:gd name="T63" fmla="*/ 0 h 333"/>
                <a:gd name="T64" fmla="*/ 0 w 1009"/>
                <a:gd name="T65" fmla="*/ 0 h 333"/>
                <a:gd name="T66" fmla="*/ 0 w 1009"/>
                <a:gd name="T67" fmla="*/ 0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9"/>
                <a:gd name="T103" fmla="*/ 0 h 333"/>
                <a:gd name="T104" fmla="*/ 1009 w 1009"/>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9" h="333">
                  <a:moveTo>
                    <a:pt x="0" y="247"/>
                  </a:moveTo>
                  <a:lnTo>
                    <a:pt x="76" y="169"/>
                  </a:lnTo>
                  <a:lnTo>
                    <a:pt x="103" y="146"/>
                  </a:lnTo>
                  <a:lnTo>
                    <a:pt x="133" y="123"/>
                  </a:lnTo>
                  <a:lnTo>
                    <a:pt x="167" y="101"/>
                  </a:lnTo>
                  <a:lnTo>
                    <a:pt x="205" y="78"/>
                  </a:lnTo>
                  <a:lnTo>
                    <a:pt x="247" y="57"/>
                  </a:lnTo>
                  <a:lnTo>
                    <a:pt x="291" y="40"/>
                  </a:lnTo>
                  <a:lnTo>
                    <a:pt x="340" y="23"/>
                  </a:lnTo>
                  <a:lnTo>
                    <a:pt x="391" y="11"/>
                  </a:lnTo>
                  <a:lnTo>
                    <a:pt x="504" y="0"/>
                  </a:lnTo>
                  <a:lnTo>
                    <a:pt x="616" y="11"/>
                  </a:lnTo>
                  <a:lnTo>
                    <a:pt x="717" y="40"/>
                  </a:lnTo>
                  <a:lnTo>
                    <a:pt x="804" y="78"/>
                  </a:lnTo>
                  <a:lnTo>
                    <a:pt x="840" y="101"/>
                  </a:lnTo>
                  <a:lnTo>
                    <a:pt x="876" y="123"/>
                  </a:lnTo>
                  <a:lnTo>
                    <a:pt x="1009" y="247"/>
                  </a:lnTo>
                  <a:lnTo>
                    <a:pt x="929" y="279"/>
                  </a:lnTo>
                  <a:lnTo>
                    <a:pt x="833" y="188"/>
                  </a:lnTo>
                  <a:lnTo>
                    <a:pt x="739" y="129"/>
                  </a:lnTo>
                  <a:lnTo>
                    <a:pt x="705" y="112"/>
                  </a:lnTo>
                  <a:lnTo>
                    <a:pt x="669" y="97"/>
                  </a:lnTo>
                  <a:lnTo>
                    <a:pt x="585" y="74"/>
                  </a:lnTo>
                  <a:lnTo>
                    <a:pt x="496" y="70"/>
                  </a:lnTo>
                  <a:lnTo>
                    <a:pt x="409" y="85"/>
                  </a:lnTo>
                  <a:lnTo>
                    <a:pt x="327" y="118"/>
                  </a:lnTo>
                  <a:lnTo>
                    <a:pt x="253" y="159"/>
                  </a:lnTo>
                  <a:lnTo>
                    <a:pt x="218" y="182"/>
                  </a:lnTo>
                  <a:lnTo>
                    <a:pt x="116" y="274"/>
                  </a:lnTo>
                  <a:lnTo>
                    <a:pt x="97" y="293"/>
                  </a:lnTo>
                  <a:lnTo>
                    <a:pt x="72" y="321"/>
                  </a:lnTo>
                  <a:lnTo>
                    <a:pt x="63" y="333"/>
                  </a:lnTo>
                  <a:lnTo>
                    <a:pt x="0" y="247"/>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6" name="Freeform 1141"/>
            <p:cNvSpPr>
              <a:spLocks/>
            </p:cNvSpPr>
            <p:nvPr/>
          </p:nvSpPr>
          <p:spPr bwMode="auto">
            <a:xfrm>
              <a:off x="1061" y="1413"/>
              <a:ext cx="81" cy="60"/>
            </a:xfrm>
            <a:custGeom>
              <a:avLst/>
              <a:gdLst>
                <a:gd name="T0" fmla="*/ 0 w 908"/>
                <a:gd name="T1" fmla="*/ 0 h 308"/>
                <a:gd name="T2" fmla="*/ 0 w 908"/>
                <a:gd name="T3" fmla="*/ 0 h 308"/>
                <a:gd name="T4" fmla="*/ 0 w 908"/>
                <a:gd name="T5" fmla="*/ 0 h 308"/>
                <a:gd name="T6" fmla="*/ 0 w 908"/>
                <a:gd name="T7" fmla="*/ 0 h 308"/>
                <a:gd name="T8" fmla="*/ 0 w 908"/>
                <a:gd name="T9" fmla="*/ 0 h 308"/>
                <a:gd name="T10" fmla="*/ 0 w 908"/>
                <a:gd name="T11" fmla="*/ 0 h 308"/>
                <a:gd name="T12" fmla="*/ 0 w 908"/>
                <a:gd name="T13" fmla="*/ 0 h 308"/>
                <a:gd name="T14" fmla="*/ 0 w 908"/>
                <a:gd name="T15" fmla="*/ 0 h 308"/>
                <a:gd name="T16" fmla="*/ 0 w 908"/>
                <a:gd name="T17" fmla="*/ 0 h 308"/>
                <a:gd name="T18" fmla="*/ 0 w 908"/>
                <a:gd name="T19" fmla="*/ 0 h 308"/>
                <a:gd name="T20" fmla="*/ 0 w 908"/>
                <a:gd name="T21" fmla="*/ 0 h 308"/>
                <a:gd name="T22" fmla="*/ 0 w 908"/>
                <a:gd name="T23" fmla="*/ 0 h 308"/>
                <a:gd name="T24" fmla="*/ 0 w 908"/>
                <a:gd name="T25" fmla="*/ 0 h 308"/>
                <a:gd name="T26" fmla="*/ 0 w 908"/>
                <a:gd name="T27" fmla="*/ 0 h 308"/>
                <a:gd name="T28" fmla="*/ 0 w 908"/>
                <a:gd name="T29" fmla="*/ 0 h 308"/>
                <a:gd name="T30" fmla="*/ 0 w 908"/>
                <a:gd name="T31" fmla="*/ 0 h 308"/>
                <a:gd name="T32" fmla="*/ 0 w 908"/>
                <a:gd name="T33" fmla="*/ 0 h 308"/>
                <a:gd name="T34" fmla="*/ 0 w 908"/>
                <a:gd name="T35" fmla="*/ 0 h 308"/>
                <a:gd name="T36" fmla="*/ 0 w 908"/>
                <a:gd name="T37" fmla="*/ 0 h 308"/>
                <a:gd name="T38" fmla="*/ 0 w 908"/>
                <a:gd name="T39" fmla="*/ 0 h 308"/>
                <a:gd name="T40" fmla="*/ 0 w 908"/>
                <a:gd name="T41" fmla="*/ 0 h 308"/>
                <a:gd name="T42" fmla="*/ 0 w 908"/>
                <a:gd name="T43" fmla="*/ 0 h 308"/>
                <a:gd name="T44" fmla="*/ 0 w 908"/>
                <a:gd name="T45" fmla="*/ 0 h 308"/>
                <a:gd name="T46" fmla="*/ 0 w 908"/>
                <a:gd name="T47" fmla="*/ 0 h 308"/>
                <a:gd name="T48" fmla="*/ 0 w 908"/>
                <a:gd name="T49" fmla="*/ 0 h 308"/>
                <a:gd name="T50" fmla="*/ 0 w 908"/>
                <a:gd name="T51" fmla="*/ 0 h 308"/>
                <a:gd name="T52" fmla="*/ 0 w 908"/>
                <a:gd name="T53" fmla="*/ 0 h 308"/>
                <a:gd name="T54" fmla="*/ 0 w 908"/>
                <a:gd name="T55" fmla="*/ 0 h 308"/>
                <a:gd name="T56" fmla="*/ 0 w 908"/>
                <a:gd name="T57" fmla="*/ 0 h 308"/>
                <a:gd name="T58" fmla="*/ 0 w 908"/>
                <a:gd name="T59" fmla="*/ 0 h 308"/>
                <a:gd name="T60" fmla="*/ 0 w 908"/>
                <a:gd name="T61" fmla="*/ 0 h 308"/>
                <a:gd name="T62" fmla="*/ 0 w 908"/>
                <a:gd name="T63" fmla="*/ 0 h 308"/>
                <a:gd name="T64" fmla="*/ 0 w 908"/>
                <a:gd name="T65" fmla="*/ 0 h 308"/>
                <a:gd name="T66" fmla="*/ 0 w 908"/>
                <a:gd name="T67" fmla="*/ 0 h 3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8"/>
                <a:gd name="T103" fmla="*/ 0 h 308"/>
                <a:gd name="T104" fmla="*/ 908 w 908"/>
                <a:gd name="T105" fmla="*/ 308 h 3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8" h="308">
                  <a:moveTo>
                    <a:pt x="0" y="190"/>
                  </a:moveTo>
                  <a:lnTo>
                    <a:pt x="34" y="161"/>
                  </a:lnTo>
                  <a:lnTo>
                    <a:pt x="76" y="133"/>
                  </a:lnTo>
                  <a:lnTo>
                    <a:pt x="133" y="100"/>
                  </a:lnTo>
                  <a:lnTo>
                    <a:pt x="167" y="81"/>
                  </a:lnTo>
                  <a:lnTo>
                    <a:pt x="203" y="66"/>
                  </a:lnTo>
                  <a:lnTo>
                    <a:pt x="283" y="34"/>
                  </a:lnTo>
                  <a:lnTo>
                    <a:pt x="370" y="13"/>
                  </a:lnTo>
                  <a:lnTo>
                    <a:pt x="467" y="0"/>
                  </a:lnTo>
                  <a:lnTo>
                    <a:pt x="648" y="22"/>
                  </a:lnTo>
                  <a:lnTo>
                    <a:pt x="724" y="51"/>
                  </a:lnTo>
                  <a:lnTo>
                    <a:pt x="787" y="81"/>
                  </a:lnTo>
                  <a:lnTo>
                    <a:pt x="840" y="114"/>
                  </a:lnTo>
                  <a:lnTo>
                    <a:pt x="876" y="144"/>
                  </a:lnTo>
                  <a:lnTo>
                    <a:pt x="908" y="173"/>
                  </a:lnTo>
                  <a:lnTo>
                    <a:pt x="884" y="249"/>
                  </a:lnTo>
                  <a:lnTo>
                    <a:pt x="857" y="220"/>
                  </a:lnTo>
                  <a:lnTo>
                    <a:pt x="827" y="190"/>
                  </a:lnTo>
                  <a:lnTo>
                    <a:pt x="806" y="173"/>
                  </a:lnTo>
                  <a:lnTo>
                    <a:pt x="781" y="155"/>
                  </a:lnTo>
                  <a:lnTo>
                    <a:pt x="754" y="138"/>
                  </a:lnTo>
                  <a:lnTo>
                    <a:pt x="722" y="121"/>
                  </a:lnTo>
                  <a:lnTo>
                    <a:pt x="650" y="93"/>
                  </a:lnTo>
                  <a:lnTo>
                    <a:pt x="561" y="76"/>
                  </a:lnTo>
                  <a:lnTo>
                    <a:pt x="460" y="72"/>
                  </a:lnTo>
                  <a:lnTo>
                    <a:pt x="266" y="114"/>
                  </a:lnTo>
                  <a:lnTo>
                    <a:pt x="186" y="154"/>
                  </a:lnTo>
                  <a:lnTo>
                    <a:pt x="121" y="195"/>
                  </a:lnTo>
                  <a:lnTo>
                    <a:pt x="93" y="216"/>
                  </a:lnTo>
                  <a:lnTo>
                    <a:pt x="68" y="237"/>
                  </a:lnTo>
                  <a:lnTo>
                    <a:pt x="30" y="273"/>
                  </a:lnTo>
                  <a:lnTo>
                    <a:pt x="2" y="308"/>
                  </a:lnTo>
                  <a:lnTo>
                    <a:pt x="0" y="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7" name="Freeform 1142"/>
            <p:cNvSpPr>
              <a:spLocks/>
            </p:cNvSpPr>
            <p:nvPr/>
          </p:nvSpPr>
          <p:spPr bwMode="auto">
            <a:xfrm>
              <a:off x="1162" y="1425"/>
              <a:ext cx="106" cy="117"/>
            </a:xfrm>
            <a:custGeom>
              <a:avLst/>
              <a:gdLst>
                <a:gd name="T0" fmla="*/ 0 w 1191"/>
                <a:gd name="T1" fmla="*/ 0 h 598"/>
                <a:gd name="T2" fmla="*/ 0 w 1191"/>
                <a:gd name="T3" fmla="*/ 0 h 598"/>
                <a:gd name="T4" fmla="*/ 0 w 1191"/>
                <a:gd name="T5" fmla="*/ 0 h 598"/>
                <a:gd name="T6" fmla="*/ 0 w 1191"/>
                <a:gd name="T7" fmla="*/ 0 h 598"/>
                <a:gd name="T8" fmla="*/ 0 w 1191"/>
                <a:gd name="T9" fmla="*/ 0 h 598"/>
                <a:gd name="T10" fmla="*/ 0 w 1191"/>
                <a:gd name="T11" fmla="*/ 0 h 598"/>
                <a:gd name="T12" fmla="*/ 0 w 1191"/>
                <a:gd name="T13" fmla="*/ 0 h 598"/>
                <a:gd name="T14" fmla="*/ 0 w 1191"/>
                <a:gd name="T15" fmla="*/ 0 h 598"/>
                <a:gd name="T16" fmla="*/ 0 w 1191"/>
                <a:gd name="T17" fmla="*/ 0 h 598"/>
                <a:gd name="T18" fmla="*/ 0 w 1191"/>
                <a:gd name="T19" fmla="*/ 0 h 598"/>
                <a:gd name="T20" fmla="*/ 0 w 1191"/>
                <a:gd name="T21" fmla="*/ 0 h 598"/>
                <a:gd name="T22" fmla="*/ 0 w 1191"/>
                <a:gd name="T23" fmla="*/ 0 h 598"/>
                <a:gd name="T24" fmla="*/ 0 w 1191"/>
                <a:gd name="T25" fmla="*/ 0 h 598"/>
                <a:gd name="T26" fmla="*/ 0 w 1191"/>
                <a:gd name="T27" fmla="*/ 0 h 598"/>
                <a:gd name="T28" fmla="*/ 0 w 1191"/>
                <a:gd name="T29" fmla="*/ 0 h 598"/>
                <a:gd name="T30" fmla="*/ 0 w 1191"/>
                <a:gd name="T31" fmla="*/ 0 h 598"/>
                <a:gd name="T32" fmla="*/ 0 w 1191"/>
                <a:gd name="T33" fmla="*/ 0 h 598"/>
                <a:gd name="T34" fmla="*/ 0 w 1191"/>
                <a:gd name="T35" fmla="*/ 0 h 598"/>
                <a:gd name="T36" fmla="*/ 0 w 1191"/>
                <a:gd name="T37" fmla="*/ 0 h 598"/>
                <a:gd name="T38" fmla="*/ 0 w 1191"/>
                <a:gd name="T39" fmla="*/ 0 h 598"/>
                <a:gd name="T40" fmla="*/ 0 w 1191"/>
                <a:gd name="T41" fmla="*/ 0 h 598"/>
                <a:gd name="T42" fmla="*/ 0 w 1191"/>
                <a:gd name="T43" fmla="*/ 0 h 598"/>
                <a:gd name="T44" fmla="*/ 0 w 1191"/>
                <a:gd name="T45" fmla="*/ 0 h 598"/>
                <a:gd name="T46" fmla="*/ 0 w 1191"/>
                <a:gd name="T47" fmla="*/ 0 h 598"/>
                <a:gd name="T48" fmla="*/ 0 w 1191"/>
                <a:gd name="T49" fmla="*/ 0 h 598"/>
                <a:gd name="T50" fmla="*/ 0 w 1191"/>
                <a:gd name="T51" fmla="*/ 0 h 598"/>
                <a:gd name="T52" fmla="*/ 0 w 1191"/>
                <a:gd name="T53" fmla="*/ 0 h 598"/>
                <a:gd name="T54" fmla="*/ 0 w 1191"/>
                <a:gd name="T55" fmla="*/ 0 h 598"/>
                <a:gd name="T56" fmla="*/ 0 w 1191"/>
                <a:gd name="T57" fmla="*/ 0 h 598"/>
                <a:gd name="T58" fmla="*/ 0 w 1191"/>
                <a:gd name="T59" fmla="*/ 0 h 598"/>
                <a:gd name="T60" fmla="*/ 0 w 1191"/>
                <a:gd name="T61" fmla="*/ 0 h 598"/>
                <a:gd name="T62" fmla="*/ 0 w 1191"/>
                <a:gd name="T63" fmla="*/ 0 h 598"/>
                <a:gd name="T64" fmla="*/ 0 w 1191"/>
                <a:gd name="T65" fmla="*/ 0 h 598"/>
                <a:gd name="T66" fmla="*/ 0 w 1191"/>
                <a:gd name="T67" fmla="*/ 0 h 598"/>
                <a:gd name="T68" fmla="*/ 0 w 1191"/>
                <a:gd name="T69" fmla="*/ 0 h 598"/>
                <a:gd name="T70" fmla="*/ 0 w 1191"/>
                <a:gd name="T71" fmla="*/ 0 h 598"/>
                <a:gd name="T72" fmla="*/ 0 w 1191"/>
                <a:gd name="T73" fmla="*/ 0 h 598"/>
                <a:gd name="T74" fmla="*/ 0 w 1191"/>
                <a:gd name="T75" fmla="*/ 0 h 598"/>
                <a:gd name="T76" fmla="*/ 0 w 1191"/>
                <a:gd name="T77" fmla="*/ 0 h 598"/>
                <a:gd name="T78" fmla="*/ 0 w 1191"/>
                <a:gd name="T79" fmla="*/ 0 h 598"/>
                <a:gd name="T80" fmla="*/ 0 w 1191"/>
                <a:gd name="T81" fmla="*/ 0 h 598"/>
                <a:gd name="T82" fmla="*/ 0 w 1191"/>
                <a:gd name="T83" fmla="*/ 0 h 598"/>
                <a:gd name="T84" fmla="*/ 0 w 1191"/>
                <a:gd name="T85" fmla="*/ 0 h 598"/>
                <a:gd name="T86" fmla="*/ 0 w 1191"/>
                <a:gd name="T87" fmla="*/ 0 h 598"/>
                <a:gd name="T88" fmla="*/ 0 w 1191"/>
                <a:gd name="T89" fmla="*/ 0 h 598"/>
                <a:gd name="T90" fmla="*/ 0 w 1191"/>
                <a:gd name="T91" fmla="*/ 0 h 5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1"/>
                <a:gd name="T139" fmla="*/ 0 h 598"/>
                <a:gd name="T140" fmla="*/ 1191 w 1191"/>
                <a:gd name="T141" fmla="*/ 598 h 5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1" h="598">
                  <a:moveTo>
                    <a:pt x="0" y="115"/>
                  </a:moveTo>
                  <a:lnTo>
                    <a:pt x="49" y="88"/>
                  </a:lnTo>
                  <a:lnTo>
                    <a:pt x="106" y="61"/>
                  </a:lnTo>
                  <a:lnTo>
                    <a:pt x="180" y="35"/>
                  </a:lnTo>
                  <a:lnTo>
                    <a:pt x="268" y="14"/>
                  </a:lnTo>
                  <a:lnTo>
                    <a:pt x="363" y="0"/>
                  </a:lnTo>
                  <a:lnTo>
                    <a:pt x="572" y="27"/>
                  </a:lnTo>
                  <a:lnTo>
                    <a:pt x="667" y="63"/>
                  </a:lnTo>
                  <a:lnTo>
                    <a:pt x="737" y="103"/>
                  </a:lnTo>
                  <a:lnTo>
                    <a:pt x="792" y="143"/>
                  </a:lnTo>
                  <a:lnTo>
                    <a:pt x="832" y="179"/>
                  </a:lnTo>
                  <a:lnTo>
                    <a:pt x="880" y="267"/>
                  </a:lnTo>
                  <a:lnTo>
                    <a:pt x="908" y="255"/>
                  </a:lnTo>
                  <a:lnTo>
                    <a:pt x="1009" y="236"/>
                  </a:lnTo>
                  <a:lnTo>
                    <a:pt x="1134" y="242"/>
                  </a:lnTo>
                  <a:lnTo>
                    <a:pt x="1191" y="251"/>
                  </a:lnTo>
                  <a:lnTo>
                    <a:pt x="1167" y="320"/>
                  </a:lnTo>
                  <a:lnTo>
                    <a:pt x="1077" y="310"/>
                  </a:lnTo>
                  <a:lnTo>
                    <a:pt x="984" y="320"/>
                  </a:lnTo>
                  <a:lnTo>
                    <a:pt x="880" y="358"/>
                  </a:lnTo>
                  <a:lnTo>
                    <a:pt x="832" y="390"/>
                  </a:lnTo>
                  <a:lnTo>
                    <a:pt x="796" y="430"/>
                  </a:lnTo>
                  <a:lnTo>
                    <a:pt x="749" y="508"/>
                  </a:lnTo>
                  <a:lnTo>
                    <a:pt x="724" y="598"/>
                  </a:lnTo>
                  <a:lnTo>
                    <a:pt x="657" y="580"/>
                  </a:lnTo>
                  <a:lnTo>
                    <a:pt x="667" y="525"/>
                  </a:lnTo>
                  <a:lnTo>
                    <a:pt x="682" y="476"/>
                  </a:lnTo>
                  <a:lnTo>
                    <a:pt x="701" y="426"/>
                  </a:lnTo>
                  <a:lnTo>
                    <a:pt x="731" y="381"/>
                  </a:lnTo>
                  <a:lnTo>
                    <a:pt x="750" y="362"/>
                  </a:lnTo>
                  <a:lnTo>
                    <a:pt x="811" y="301"/>
                  </a:lnTo>
                  <a:lnTo>
                    <a:pt x="794" y="269"/>
                  </a:lnTo>
                  <a:lnTo>
                    <a:pt x="771" y="238"/>
                  </a:lnTo>
                  <a:lnTo>
                    <a:pt x="737" y="200"/>
                  </a:lnTo>
                  <a:lnTo>
                    <a:pt x="716" y="179"/>
                  </a:lnTo>
                  <a:lnTo>
                    <a:pt x="691" y="160"/>
                  </a:lnTo>
                  <a:lnTo>
                    <a:pt x="663" y="141"/>
                  </a:lnTo>
                  <a:lnTo>
                    <a:pt x="631" y="126"/>
                  </a:lnTo>
                  <a:lnTo>
                    <a:pt x="555" y="95"/>
                  </a:lnTo>
                  <a:lnTo>
                    <a:pt x="465" y="80"/>
                  </a:lnTo>
                  <a:lnTo>
                    <a:pt x="287" y="86"/>
                  </a:lnTo>
                  <a:lnTo>
                    <a:pt x="152" y="122"/>
                  </a:lnTo>
                  <a:lnTo>
                    <a:pt x="64" y="164"/>
                  </a:lnTo>
                  <a:lnTo>
                    <a:pt x="32" y="183"/>
                  </a:lnTo>
                  <a:lnTo>
                    <a:pt x="0" y="11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8" name="Freeform 1143"/>
            <p:cNvSpPr>
              <a:spLocks/>
            </p:cNvSpPr>
            <p:nvPr/>
          </p:nvSpPr>
          <p:spPr bwMode="auto">
            <a:xfrm>
              <a:off x="1142" y="1344"/>
              <a:ext cx="9" cy="87"/>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7"/>
                  </a:moveTo>
                  <a:lnTo>
                    <a:pt x="0" y="447"/>
                  </a:lnTo>
                  <a:lnTo>
                    <a:pt x="97" y="447"/>
                  </a:lnTo>
                  <a:lnTo>
                    <a:pt x="97" y="0"/>
                  </a:lnTo>
                  <a:lnTo>
                    <a:pt x="0" y="7"/>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79" name="Freeform 1144"/>
            <p:cNvSpPr>
              <a:spLocks/>
            </p:cNvSpPr>
            <p:nvPr/>
          </p:nvSpPr>
          <p:spPr bwMode="auto">
            <a:xfrm>
              <a:off x="1134" y="1429"/>
              <a:ext cx="28" cy="40"/>
            </a:xfrm>
            <a:custGeom>
              <a:avLst/>
              <a:gdLst>
                <a:gd name="T0" fmla="*/ 0 w 310"/>
                <a:gd name="T1" fmla="*/ 0 h 206"/>
                <a:gd name="T2" fmla="*/ 0 w 310"/>
                <a:gd name="T3" fmla="*/ 0 h 206"/>
                <a:gd name="T4" fmla="*/ 0 w 310"/>
                <a:gd name="T5" fmla="*/ 0 h 206"/>
                <a:gd name="T6" fmla="*/ 0 w 310"/>
                <a:gd name="T7" fmla="*/ 0 h 206"/>
                <a:gd name="T8" fmla="*/ 0 w 310"/>
                <a:gd name="T9" fmla="*/ 0 h 206"/>
                <a:gd name="T10" fmla="*/ 0 w 310"/>
                <a:gd name="T11" fmla="*/ 0 h 206"/>
                <a:gd name="T12" fmla="*/ 0 w 310"/>
                <a:gd name="T13" fmla="*/ 0 h 206"/>
                <a:gd name="T14" fmla="*/ 0 w 310"/>
                <a:gd name="T15" fmla="*/ 0 h 206"/>
                <a:gd name="T16" fmla="*/ 0 w 310"/>
                <a:gd name="T17" fmla="*/ 0 h 206"/>
                <a:gd name="T18" fmla="*/ 0 w 310"/>
                <a:gd name="T19" fmla="*/ 0 h 206"/>
                <a:gd name="T20" fmla="*/ 0 w 310"/>
                <a:gd name="T21" fmla="*/ 0 h 206"/>
                <a:gd name="T22" fmla="*/ 0 w 310"/>
                <a:gd name="T23" fmla="*/ 0 h 2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6"/>
                <a:gd name="T38" fmla="*/ 310 w 310"/>
                <a:gd name="T39" fmla="*/ 206 h 2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6">
                  <a:moveTo>
                    <a:pt x="0" y="206"/>
                  </a:moveTo>
                  <a:lnTo>
                    <a:pt x="0" y="44"/>
                  </a:lnTo>
                  <a:lnTo>
                    <a:pt x="40" y="0"/>
                  </a:lnTo>
                  <a:lnTo>
                    <a:pt x="258" y="0"/>
                  </a:lnTo>
                  <a:lnTo>
                    <a:pt x="310" y="50"/>
                  </a:lnTo>
                  <a:lnTo>
                    <a:pt x="310" y="194"/>
                  </a:lnTo>
                  <a:lnTo>
                    <a:pt x="237" y="194"/>
                  </a:lnTo>
                  <a:lnTo>
                    <a:pt x="237" y="59"/>
                  </a:lnTo>
                  <a:lnTo>
                    <a:pt x="83" y="59"/>
                  </a:lnTo>
                  <a:lnTo>
                    <a:pt x="83" y="200"/>
                  </a:lnTo>
                  <a:lnTo>
                    <a:pt x="0" y="20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0" name="Freeform 1145"/>
            <p:cNvSpPr>
              <a:spLocks/>
            </p:cNvSpPr>
            <p:nvPr/>
          </p:nvSpPr>
          <p:spPr bwMode="auto">
            <a:xfrm>
              <a:off x="1122" y="1459"/>
              <a:ext cx="51" cy="77"/>
            </a:xfrm>
            <a:custGeom>
              <a:avLst/>
              <a:gdLst>
                <a:gd name="T0" fmla="*/ 0 w 574"/>
                <a:gd name="T1" fmla="*/ 0 h 396"/>
                <a:gd name="T2" fmla="*/ 0 w 574"/>
                <a:gd name="T3" fmla="*/ 0 h 396"/>
                <a:gd name="T4" fmla="*/ 0 w 574"/>
                <a:gd name="T5" fmla="*/ 0 h 396"/>
                <a:gd name="T6" fmla="*/ 0 w 574"/>
                <a:gd name="T7" fmla="*/ 0 h 396"/>
                <a:gd name="T8" fmla="*/ 0 w 574"/>
                <a:gd name="T9" fmla="*/ 0 h 396"/>
                <a:gd name="T10" fmla="*/ 0 w 574"/>
                <a:gd name="T11" fmla="*/ 0 h 396"/>
                <a:gd name="T12" fmla="*/ 0 w 574"/>
                <a:gd name="T13" fmla="*/ 0 h 396"/>
                <a:gd name="T14" fmla="*/ 0 w 574"/>
                <a:gd name="T15" fmla="*/ 0 h 396"/>
                <a:gd name="T16" fmla="*/ 0 w 574"/>
                <a:gd name="T17" fmla="*/ 0 h 396"/>
                <a:gd name="T18" fmla="*/ 0 w 574"/>
                <a:gd name="T19" fmla="*/ 0 h 396"/>
                <a:gd name="T20" fmla="*/ 0 w 574"/>
                <a:gd name="T21" fmla="*/ 0 h 396"/>
                <a:gd name="T22" fmla="*/ 0 w 574"/>
                <a:gd name="T23" fmla="*/ 0 h 396"/>
                <a:gd name="T24" fmla="*/ 0 w 574"/>
                <a:gd name="T25" fmla="*/ 0 h 396"/>
                <a:gd name="T26" fmla="*/ 0 w 574"/>
                <a:gd name="T27" fmla="*/ 0 h 396"/>
                <a:gd name="T28" fmla="*/ 0 w 574"/>
                <a:gd name="T29" fmla="*/ 0 h 396"/>
                <a:gd name="T30" fmla="*/ 0 w 574"/>
                <a:gd name="T31" fmla="*/ 0 h 396"/>
                <a:gd name="T32" fmla="*/ 0 w 574"/>
                <a:gd name="T33" fmla="*/ 0 h 396"/>
                <a:gd name="T34" fmla="*/ 0 w 574"/>
                <a:gd name="T35" fmla="*/ 0 h 3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6"/>
                <a:gd name="T56" fmla="*/ 574 w 574"/>
                <a:gd name="T57" fmla="*/ 396 h 3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6">
                  <a:moveTo>
                    <a:pt x="0" y="0"/>
                  </a:moveTo>
                  <a:lnTo>
                    <a:pt x="574" y="0"/>
                  </a:lnTo>
                  <a:lnTo>
                    <a:pt x="534" y="225"/>
                  </a:lnTo>
                  <a:lnTo>
                    <a:pt x="451" y="308"/>
                  </a:lnTo>
                  <a:lnTo>
                    <a:pt x="441" y="396"/>
                  </a:lnTo>
                  <a:lnTo>
                    <a:pt x="378" y="396"/>
                  </a:lnTo>
                  <a:lnTo>
                    <a:pt x="378" y="284"/>
                  </a:lnTo>
                  <a:lnTo>
                    <a:pt x="451" y="215"/>
                  </a:lnTo>
                  <a:lnTo>
                    <a:pt x="477" y="78"/>
                  </a:lnTo>
                  <a:lnTo>
                    <a:pt x="114" y="78"/>
                  </a:lnTo>
                  <a:lnTo>
                    <a:pt x="167" y="230"/>
                  </a:lnTo>
                  <a:lnTo>
                    <a:pt x="243" y="287"/>
                  </a:lnTo>
                  <a:lnTo>
                    <a:pt x="249" y="384"/>
                  </a:lnTo>
                  <a:lnTo>
                    <a:pt x="177" y="390"/>
                  </a:lnTo>
                  <a:lnTo>
                    <a:pt x="162" y="308"/>
                  </a:lnTo>
                  <a:lnTo>
                    <a:pt x="57" y="2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1" name="Freeform 1146"/>
            <p:cNvSpPr>
              <a:spLocks/>
            </p:cNvSpPr>
            <p:nvPr/>
          </p:nvSpPr>
          <p:spPr bwMode="auto">
            <a:xfrm>
              <a:off x="1118" y="1529"/>
              <a:ext cx="64" cy="248"/>
            </a:xfrm>
            <a:custGeom>
              <a:avLst/>
              <a:gdLst>
                <a:gd name="T0" fmla="*/ 0 w 717"/>
                <a:gd name="T1" fmla="*/ 0 h 1264"/>
                <a:gd name="T2" fmla="*/ 0 w 717"/>
                <a:gd name="T3" fmla="*/ 0 h 1264"/>
                <a:gd name="T4" fmla="*/ 0 w 717"/>
                <a:gd name="T5" fmla="*/ 0 h 1264"/>
                <a:gd name="T6" fmla="*/ 0 w 717"/>
                <a:gd name="T7" fmla="*/ 0 h 1264"/>
                <a:gd name="T8" fmla="*/ 0 w 717"/>
                <a:gd name="T9" fmla="*/ 0 h 1264"/>
                <a:gd name="T10" fmla="*/ 0 w 717"/>
                <a:gd name="T11" fmla="*/ 0 h 1264"/>
                <a:gd name="T12" fmla="*/ 0 w 717"/>
                <a:gd name="T13" fmla="*/ 0 h 1264"/>
                <a:gd name="T14" fmla="*/ 0 w 717"/>
                <a:gd name="T15" fmla="*/ 0 h 1264"/>
                <a:gd name="T16" fmla="*/ 0 w 717"/>
                <a:gd name="T17" fmla="*/ 0 h 1264"/>
                <a:gd name="T18" fmla="*/ 0 w 717"/>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1264"/>
                <a:gd name="T32" fmla="*/ 717 w 717"/>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1264">
                  <a:moveTo>
                    <a:pt x="4" y="0"/>
                  </a:moveTo>
                  <a:lnTo>
                    <a:pt x="717" y="0"/>
                  </a:lnTo>
                  <a:lnTo>
                    <a:pt x="717" y="1264"/>
                  </a:lnTo>
                  <a:lnTo>
                    <a:pt x="633" y="1264"/>
                  </a:lnTo>
                  <a:lnTo>
                    <a:pt x="633" y="68"/>
                  </a:lnTo>
                  <a:lnTo>
                    <a:pt x="101" y="68"/>
                  </a:lnTo>
                  <a:lnTo>
                    <a:pt x="101" y="1264"/>
                  </a:lnTo>
                  <a:lnTo>
                    <a:pt x="0" y="1264"/>
                  </a:lnTo>
                  <a:lnTo>
                    <a:pt x="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2" name="Freeform 1147"/>
            <p:cNvSpPr>
              <a:spLocks/>
            </p:cNvSpPr>
            <p:nvPr/>
          </p:nvSpPr>
          <p:spPr bwMode="auto">
            <a:xfrm>
              <a:off x="1031" y="1644"/>
              <a:ext cx="64" cy="133"/>
            </a:xfrm>
            <a:custGeom>
              <a:avLst/>
              <a:gdLst>
                <a:gd name="T0" fmla="*/ 0 w 715"/>
                <a:gd name="T1" fmla="*/ 0 h 679"/>
                <a:gd name="T2" fmla="*/ 0 w 715"/>
                <a:gd name="T3" fmla="*/ 0 h 679"/>
                <a:gd name="T4" fmla="*/ 0 w 715"/>
                <a:gd name="T5" fmla="*/ 0 h 679"/>
                <a:gd name="T6" fmla="*/ 0 w 715"/>
                <a:gd name="T7" fmla="*/ 0 h 679"/>
                <a:gd name="T8" fmla="*/ 0 w 715"/>
                <a:gd name="T9" fmla="*/ 0 h 679"/>
                <a:gd name="T10" fmla="*/ 0 w 715"/>
                <a:gd name="T11" fmla="*/ 0 h 679"/>
                <a:gd name="T12" fmla="*/ 0 w 715"/>
                <a:gd name="T13" fmla="*/ 0 h 679"/>
                <a:gd name="T14" fmla="*/ 0 w 715"/>
                <a:gd name="T15" fmla="*/ 0 h 679"/>
                <a:gd name="T16" fmla="*/ 0 w 715"/>
                <a:gd name="T17" fmla="*/ 0 h 679"/>
                <a:gd name="T18" fmla="*/ 0 w 715"/>
                <a:gd name="T19" fmla="*/ 0 h 6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5"/>
                <a:gd name="T31" fmla="*/ 0 h 679"/>
                <a:gd name="T32" fmla="*/ 715 w 715"/>
                <a:gd name="T33" fmla="*/ 679 h 6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5" h="679">
                  <a:moveTo>
                    <a:pt x="0" y="0"/>
                  </a:moveTo>
                  <a:lnTo>
                    <a:pt x="715" y="0"/>
                  </a:lnTo>
                  <a:lnTo>
                    <a:pt x="715" y="679"/>
                  </a:lnTo>
                  <a:lnTo>
                    <a:pt x="621" y="679"/>
                  </a:lnTo>
                  <a:lnTo>
                    <a:pt x="621" y="84"/>
                  </a:lnTo>
                  <a:lnTo>
                    <a:pt x="104" y="84"/>
                  </a:lnTo>
                  <a:lnTo>
                    <a:pt x="104" y="679"/>
                  </a:lnTo>
                  <a:lnTo>
                    <a:pt x="0" y="67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3" name="Freeform 1148"/>
            <p:cNvSpPr>
              <a:spLocks/>
            </p:cNvSpPr>
            <p:nvPr/>
          </p:nvSpPr>
          <p:spPr bwMode="auto">
            <a:xfrm>
              <a:off x="1050" y="1650"/>
              <a:ext cx="9" cy="127"/>
            </a:xfrm>
            <a:custGeom>
              <a:avLst/>
              <a:gdLst>
                <a:gd name="T0" fmla="*/ 0 w 101"/>
                <a:gd name="T1" fmla="*/ 0 h 646"/>
                <a:gd name="T2" fmla="*/ 0 w 101"/>
                <a:gd name="T3" fmla="*/ 0 h 646"/>
                <a:gd name="T4" fmla="*/ 0 w 101"/>
                <a:gd name="T5" fmla="*/ 0 h 646"/>
                <a:gd name="T6" fmla="*/ 0 w 101"/>
                <a:gd name="T7" fmla="*/ 0 h 646"/>
                <a:gd name="T8" fmla="*/ 0 w 101"/>
                <a:gd name="T9" fmla="*/ 0 h 646"/>
                <a:gd name="T10" fmla="*/ 0 w 101"/>
                <a:gd name="T11" fmla="*/ 0 h 646"/>
                <a:gd name="T12" fmla="*/ 0 60000 65536"/>
                <a:gd name="T13" fmla="*/ 0 60000 65536"/>
                <a:gd name="T14" fmla="*/ 0 60000 65536"/>
                <a:gd name="T15" fmla="*/ 0 60000 65536"/>
                <a:gd name="T16" fmla="*/ 0 60000 65536"/>
                <a:gd name="T17" fmla="*/ 0 60000 65536"/>
                <a:gd name="T18" fmla="*/ 0 w 101"/>
                <a:gd name="T19" fmla="*/ 0 h 646"/>
                <a:gd name="T20" fmla="*/ 101 w 101"/>
                <a:gd name="T21" fmla="*/ 646 h 646"/>
              </a:gdLst>
              <a:ahLst/>
              <a:cxnLst>
                <a:cxn ang="T12">
                  <a:pos x="T0" y="T1"/>
                </a:cxn>
                <a:cxn ang="T13">
                  <a:pos x="T2" y="T3"/>
                </a:cxn>
                <a:cxn ang="T14">
                  <a:pos x="T4" y="T5"/>
                </a:cxn>
                <a:cxn ang="T15">
                  <a:pos x="T6" y="T7"/>
                </a:cxn>
                <a:cxn ang="T16">
                  <a:pos x="T8" y="T9"/>
                </a:cxn>
                <a:cxn ang="T17">
                  <a:pos x="T10" y="T11"/>
                </a:cxn>
              </a:cxnLst>
              <a:rect l="T18" t="T19" r="T20" b="T21"/>
              <a:pathLst>
                <a:path w="101" h="646">
                  <a:moveTo>
                    <a:pt x="0" y="0"/>
                  </a:moveTo>
                  <a:lnTo>
                    <a:pt x="0" y="646"/>
                  </a:lnTo>
                  <a:lnTo>
                    <a:pt x="101" y="646"/>
                  </a:lnTo>
                  <a:lnTo>
                    <a:pt x="101" y="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4" name="Freeform 1149"/>
            <p:cNvSpPr>
              <a:spLocks/>
            </p:cNvSpPr>
            <p:nvPr/>
          </p:nvSpPr>
          <p:spPr bwMode="auto">
            <a:xfrm>
              <a:off x="1068" y="1651"/>
              <a:ext cx="10" cy="126"/>
            </a:xfrm>
            <a:custGeom>
              <a:avLst/>
              <a:gdLst>
                <a:gd name="T0" fmla="*/ 0 w 110"/>
                <a:gd name="T1" fmla="*/ 0 h 641"/>
                <a:gd name="T2" fmla="*/ 0 w 110"/>
                <a:gd name="T3" fmla="*/ 0 h 641"/>
                <a:gd name="T4" fmla="*/ 0 w 110"/>
                <a:gd name="T5" fmla="*/ 0 h 641"/>
                <a:gd name="T6" fmla="*/ 0 w 110"/>
                <a:gd name="T7" fmla="*/ 0 h 641"/>
                <a:gd name="T8" fmla="*/ 0 w 110"/>
                <a:gd name="T9" fmla="*/ 0 h 641"/>
                <a:gd name="T10" fmla="*/ 0 w 110"/>
                <a:gd name="T11" fmla="*/ 0 h 641"/>
                <a:gd name="T12" fmla="*/ 0 60000 65536"/>
                <a:gd name="T13" fmla="*/ 0 60000 65536"/>
                <a:gd name="T14" fmla="*/ 0 60000 65536"/>
                <a:gd name="T15" fmla="*/ 0 60000 65536"/>
                <a:gd name="T16" fmla="*/ 0 60000 65536"/>
                <a:gd name="T17" fmla="*/ 0 60000 65536"/>
                <a:gd name="T18" fmla="*/ 0 w 110"/>
                <a:gd name="T19" fmla="*/ 0 h 641"/>
                <a:gd name="T20" fmla="*/ 110 w 110"/>
                <a:gd name="T21" fmla="*/ 641 h 641"/>
              </a:gdLst>
              <a:ahLst/>
              <a:cxnLst>
                <a:cxn ang="T12">
                  <a:pos x="T0" y="T1"/>
                </a:cxn>
                <a:cxn ang="T13">
                  <a:pos x="T2" y="T3"/>
                </a:cxn>
                <a:cxn ang="T14">
                  <a:pos x="T4" y="T5"/>
                </a:cxn>
                <a:cxn ang="T15">
                  <a:pos x="T6" y="T7"/>
                </a:cxn>
                <a:cxn ang="T16">
                  <a:pos x="T8" y="T9"/>
                </a:cxn>
                <a:cxn ang="T17">
                  <a:pos x="T10" y="T11"/>
                </a:cxn>
              </a:cxnLst>
              <a:rect l="T18" t="T19" r="T20" b="T21"/>
              <a:pathLst>
                <a:path w="110" h="641">
                  <a:moveTo>
                    <a:pt x="0" y="0"/>
                  </a:moveTo>
                  <a:lnTo>
                    <a:pt x="0" y="641"/>
                  </a:lnTo>
                  <a:lnTo>
                    <a:pt x="110" y="641"/>
                  </a:lnTo>
                  <a:lnTo>
                    <a:pt x="110" y="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5" name="Freeform 1150"/>
            <p:cNvSpPr>
              <a:spLocks/>
            </p:cNvSpPr>
            <p:nvPr/>
          </p:nvSpPr>
          <p:spPr bwMode="auto">
            <a:xfrm>
              <a:off x="1036" y="1680"/>
              <a:ext cx="56" cy="22"/>
            </a:xfrm>
            <a:custGeom>
              <a:avLst/>
              <a:gdLst>
                <a:gd name="T0" fmla="*/ 0 w 633"/>
                <a:gd name="T1" fmla="*/ 0 h 108"/>
                <a:gd name="T2" fmla="*/ 0 w 633"/>
                <a:gd name="T3" fmla="*/ 0 h 108"/>
                <a:gd name="T4" fmla="*/ 0 w 633"/>
                <a:gd name="T5" fmla="*/ 0 h 108"/>
                <a:gd name="T6" fmla="*/ 0 w 633"/>
                <a:gd name="T7" fmla="*/ 0 h 108"/>
                <a:gd name="T8" fmla="*/ 0 w 633"/>
                <a:gd name="T9" fmla="*/ 0 h 108"/>
                <a:gd name="T10" fmla="*/ 0 w 633"/>
                <a:gd name="T11" fmla="*/ 0 h 108"/>
                <a:gd name="T12" fmla="*/ 0 60000 65536"/>
                <a:gd name="T13" fmla="*/ 0 60000 65536"/>
                <a:gd name="T14" fmla="*/ 0 60000 65536"/>
                <a:gd name="T15" fmla="*/ 0 60000 65536"/>
                <a:gd name="T16" fmla="*/ 0 60000 65536"/>
                <a:gd name="T17" fmla="*/ 0 60000 65536"/>
                <a:gd name="T18" fmla="*/ 0 w 633"/>
                <a:gd name="T19" fmla="*/ 0 h 108"/>
                <a:gd name="T20" fmla="*/ 633 w 633"/>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633" h="108">
                  <a:moveTo>
                    <a:pt x="0" y="0"/>
                  </a:moveTo>
                  <a:lnTo>
                    <a:pt x="633" y="0"/>
                  </a:lnTo>
                  <a:lnTo>
                    <a:pt x="633" y="108"/>
                  </a:lnTo>
                  <a:lnTo>
                    <a:pt x="12" y="10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6" name="Freeform 1151"/>
            <p:cNvSpPr>
              <a:spLocks/>
            </p:cNvSpPr>
            <p:nvPr/>
          </p:nvSpPr>
          <p:spPr bwMode="auto">
            <a:xfrm>
              <a:off x="1036" y="1721"/>
              <a:ext cx="55" cy="19"/>
            </a:xfrm>
            <a:custGeom>
              <a:avLst/>
              <a:gdLst>
                <a:gd name="T0" fmla="*/ 0 w 622"/>
                <a:gd name="T1" fmla="*/ 0 h 99"/>
                <a:gd name="T2" fmla="*/ 0 w 622"/>
                <a:gd name="T3" fmla="*/ 0 h 99"/>
                <a:gd name="T4" fmla="*/ 0 w 622"/>
                <a:gd name="T5" fmla="*/ 0 h 99"/>
                <a:gd name="T6" fmla="*/ 0 w 622"/>
                <a:gd name="T7" fmla="*/ 0 h 99"/>
                <a:gd name="T8" fmla="*/ 0 w 622"/>
                <a:gd name="T9" fmla="*/ 0 h 99"/>
                <a:gd name="T10" fmla="*/ 0 w 622"/>
                <a:gd name="T11" fmla="*/ 0 h 99"/>
                <a:gd name="T12" fmla="*/ 0 60000 65536"/>
                <a:gd name="T13" fmla="*/ 0 60000 65536"/>
                <a:gd name="T14" fmla="*/ 0 60000 65536"/>
                <a:gd name="T15" fmla="*/ 0 60000 65536"/>
                <a:gd name="T16" fmla="*/ 0 60000 65536"/>
                <a:gd name="T17" fmla="*/ 0 60000 65536"/>
                <a:gd name="T18" fmla="*/ 0 w 622"/>
                <a:gd name="T19" fmla="*/ 0 h 99"/>
                <a:gd name="T20" fmla="*/ 622 w 622"/>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622" h="99">
                  <a:moveTo>
                    <a:pt x="0" y="0"/>
                  </a:moveTo>
                  <a:lnTo>
                    <a:pt x="622" y="0"/>
                  </a:lnTo>
                  <a:lnTo>
                    <a:pt x="622" y="99"/>
                  </a:lnTo>
                  <a:lnTo>
                    <a:pt x="0" y="9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7" name="Freeform 1152"/>
            <p:cNvSpPr>
              <a:spLocks/>
            </p:cNvSpPr>
            <p:nvPr/>
          </p:nvSpPr>
          <p:spPr bwMode="auto">
            <a:xfrm>
              <a:off x="1034" y="1759"/>
              <a:ext cx="59" cy="18"/>
            </a:xfrm>
            <a:custGeom>
              <a:avLst/>
              <a:gdLst>
                <a:gd name="T0" fmla="*/ 0 w 658"/>
                <a:gd name="T1" fmla="*/ 0 h 93"/>
                <a:gd name="T2" fmla="*/ 0 w 658"/>
                <a:gd name="T3" fmla="*/ 0 h 93"/>
                <a:gd name="T4" fmla="*/ 0 w 658"/>
                <a:gd name="T5" fmla="*/ 0 h 93"/>
                <a:gd name="T6" fmla="*/ 0 w 658"/>
                <a:gd name="T7" fmla="*/ 0 h 93"/>
                <a:gd name="T8" fmla="*/ 0 w 658"/>
                <a:gd name="T9" fmla="*/ 0 h 93"/>
                <a:gd name="T10" fmla="*/ 0 w 658"/>
                <a:gd name="T11" fmla="*/ 0 h 93"/>
                <a:gd name="T12" fmla="*/ 0 60000 65536"/>
                <a:gd name="T13" fmla="*/ 0 60000 65536"/>
                <a:gd name="T14" fmla="*/ 0 60000 65536"/>
                <a:gd name="T15" fmla="*/ 0 60000 65536"/>
                <a:gd name="T16" fmla="*/ 0 60000 65536"/>
                <a:gd name="T17" fmla="*/ 0 60000 65536"/>
                <a:gd name="T18" fmla="*/ 0 w 658"/>
                <a:gd name="T19" fmla="*/ 0 h 93"/>
                <a:gd name="T20" fmla="*/ 658 w 658"/>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8" h="93">
                  <a:moveTo>
                    <a:pt x="17" y="0"/>
                  </a:moveTo>
                  <a:lnTo>
                    <a:pt x="658" y="0"/>
                  </a:lnTo>
                  <a:lnTo>
                    <a:pt x="658" y="93"/>
                  </a:lnTo>
                  <a:lnTo>
                    <a:pt x="0" y="93"/>
                  </a:lnTo>
                  <a:lnTo>
                    <a:pt x="17"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8" name="Freeform 1153"/>
            <p:cNvSpPr>
              <a:spLocks/>
            </p:cNvSpPr>
            <p:nvPr/>
          </p:nvSpPr>
          <p:spPr bwMode="auto">
            <a:xfrm>
              <a:off x="1074" y="1470"/>
              <a:ext cx="38" cy="307"/>
            </a:xfrm>
            <a:custGeom>
              <a:avLst/>
              <a:gdLst>
                <a:gd name="T0" fmla="*/ 0 w 427"/>
                <a:gd name="T1" fmla="*/ 0 h 1567"/>
                <a:gd name="T2" fmla="*/ 0 w 427"/>
                <a:gd name="T3" fmla="*/ 0 h 1567"/>
                <a:gd name="T4" fmla="*/ 0 w 427"/>
                <a:gd name="T5" fmla="*/ 0 h 1567"/>
                <a:gd name="T6" fmla="*/ 0 w 427"/>
                <a:gd name="T7" fmla="*/ 0 h 1567"/>
                <a:gd name="T8" fmla="*/ 0 w 427"/>
                <a:gd name="T9" fmla="*/ 0 h 1567"/>
                <a:gd name="T10" fmla="*/ 0 w 427"/>
                <a:gd name="T11" fmla="*/ 0 h 1567"/>
                <a:gd name="T12" fmla="*/ 0 w 427"/>
                <a:gd name="T13" fmla="*/ 0 h 1567"/>
                <a:gd name="T14" fmla="*/ 0 w 427"/>
                <a:gd name="T15" fmla="*/ 0 h 1567"/>
                <a:gd name="T16" fmla="*/ 0 w 427"/>
                <a:gd name="T17" fmla="*/ 0 h 1567"/>
                <a:gd name="T18" fmla="*/ 0 w 427"/>
                <a:gd name="T19" fmla="*/ 0 h 1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7"/>
                <a:gd name="T31" fmla="*/ 0 h 1567"/>
                <a:gd name="T32" fmla="*/ 427 w 427"/>
                <a:gd name="T33" fmla="*/ 1567 h 1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7" h="1567">
                  <a:moveTo>
                    <a:pt x="0" y="831"/>
                  </a:moveTo>
                  <a:lnTo>
                    <a:pt x="0" y="0"/>
                  </a:lnTo>
                  <a:lnTo>
                    <a:pt x="427" y="0"/>
                  </a:lnTo>
                  <a:lnTo>
                    <a:pt x="427" y="1567"/>
                  </a:lnTo>
                  <a:lnTo>
                    <a:pt x="323" y="1567"/>
                  </a:lnTo>
                  <a:lnTo>
                    <a:pt x="323" y="84"/>
                  </a:lnTo>
                  <a:lnTo>
                    <a:pt x="78" y="84"/>
                  </a:lnTo>
                  <a:lnTo>
                    <a:pt x="78" y="831"/>
                  </a:lnTo>
                  <a:lnTo>
                    <a:pt x="0" y="8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89" name="Freeform 1154"/>
            <p:cNvSpPr>
              <a:spLocks/>
            </p:cNvSpPr>
            <p:nvPr/>
          </p:nvSpPr>
          <p:spPr bwMode="auto">
            <a:xfrm>
              <a:off x="1128" y="1482"/>
              <a:ext cx="39" cy="8"/>
            </a:xfrm>
            <a:custGeom>
              <a:avLst/>
              <a:gdLst>
                <a:gd name="T0" fmla="*/ 0 w 443"/>
                <a:gd name="T1" fmla="*/ 0 h 46"/>
                <a:gd name="T2" fmla="*/ 0 w 443"/>
                <a:gd name="T3" fmla="*/ 0 h 46"/>
                <a:gd name="T4" fmla="*/ 0 w 443"/>
                <a:gd name="T5" fmla="*/ 0 h 46"/>
                <a:gd name="T6" fmla="*/ 0 w 443"/>
                <a:gd name="T7" fmla="*/ 0 h 46"/>
                <a:gd name="T8" fmla="*/ 0 w 443"/>
                <a:gd name="T9" fmla="*/ 0 h 46"/>
                <a:gd name="T10" fmla="*/ 0 w 443"/>
                <a:gd name="T11" fmla="*/ 0 h 46"/>
                <a:gd name="T12" fmla="*/ 0 60000 65536"/>
                <a:gd name="T13" fmla="*/ 0 60000 65536"/>
                <a:gd name="T14" fmla="*/ 0 60000 65536"/>
                <a:gd name="T15" fmla="*/ 0 60000 65536"/>
                <a:gd name="T16" fmla="*/ 0 60000 65536"/>
                <a:gd name="T17" fmla="*/ 0 60000 65536"/>
                <a:gd name="T18" fmla="*/ 0 w 443"/>
                <a:gd name="T19" fmla="*/ 0 h 46"/>
                <a:gd name="T20" fmla="*/ 443 w 443"/>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43" h="46">
                  <a:moveTo>
                    <a:pt x="0" y="0"/>
                  </a:moveTo>
                  <a:lnTo>
                    <a:pt x="443" y="0"/>
                  </a:lnTo>
                  <a:lnTo>
                    <a:pt x="443" y="46"/>
                  </a:lnTo>
                  <a:lnTo>
                    <a:pt x="27" y="4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0" name="Freeform 1155"/>
            <p:cNvSpPr>
              <a:spLocks/>
            </p:cNvSpPr>
            <p:nvPr/>
          </p:nvSpPr>
          <p:spPr bwMode="auto">
            <a:xfrm>
              <a:off x="1133" y="1501"/>
              <a:ext cx="32" cy="10"/>
            </a:xfrm>
            <a:custGeom>
              <a:avLst/>
              <a:gdLst>
                <a:gd name="T0" fmla="*/ 0 w 356"/>
                <a:gd name="T1" fmla="*/ 0 h 52"/>
                <a:gd name="T2" fmla="*/ 0 w 356"/>
                <a:gd name="T3" fmla="*/ 0 h 52"/>
                <a:gd name="T4" fmla="*/ 0 w 356"/>
                <a:gd name="T5" fmla="*/ 0 h 52"/>
                <a:gd name="T6" fmla="*/ 0 w 356"/>
                <a:gd name="T7" fmla="*/ 0 h 52"/>
                <a:gd name="T8" fmla="*/ 0 w 356"/>
                <a:gd name="T9" fmla="*/ 0 h 52"/>
                <a:gd name="T10" fmla="*/ 0 w 356"/>
                <a:gd name="T11" fmla="*/ 0 h 52"/>
                <a:gd name="T12" fmla="*/ 0 60000 65536"/>
                <a:gd name="T13" fmla="*/ 0 60000 65536"/>
                <a:gd name="T14" fmla="*/ 0 60000 65536"/>
                <a:gd name="T15" fmla="*/ 0 60000 65536"/>
                <a:gd name="T16" fmla="*/ 0 60000 65536"/>
                <a:gd name="T17" fmla="*/ 0 60000 65536"/>
                <a:gd name="T18" fmla="*/ 0 w 356"/>
                <a:gd name="T19" fmla="*/ 0 h 52"/>
                <a:gd name="T20" fmla="*/ 356 w 35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6" h="52">
                  <a:moveTo>
                    <a:pt x="0" y="0"/>
                  </a:moveTo>
                  <a:lnTo>
                    <a:pt x="356" y="0"/>
                  </a:lnTo>
                  <a:lnTo>
                    <a:pt x="299" y="52"/>
                  </a:lnTo>
                  <a:lnTo>
                    <a:pt x="44" y="5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1" name="Freeform 1156"/>
            <p:cNvSpPr>
              <a:spLocks/>
            </p:cNvSpPr>
            <p:nvPr/>
          </p:nvSpPr>
          <p:spPr bwMode="auto">
            <a:xfrm>
              <a:off x="1135" y="1556"/>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2" name="Freeform 1157"/>
            <p:cNvSpPr>
              <a:spLocks/>
            </p:cNvSpPr>
            <p:nvPr/>
          </p:nvSpPr>
          <p:spPr bwMode="auto">
            <a:xfrm>
              <a:off x="1147" y="1556"/>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3" name="Freeform 1158"/>
            <p:cNvSpPr>
              <a:spLocks/>
            </p:cNvSpPr>
            <p:nvPr/>
          </p:nvSpPr>
          <p:spPr bwMode="auto">
            <a:xfrm>
              <a:off x="1159" y="1556"/>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4" name="Freeform 1159"/>
            <p:cNvSpPr>
              <a:spLocks/>
            </p:cNvSpPr>
            <p:nvPr/>
          </p:nvSpPr>
          <p:spPr bwMode="auto">
            <a:xfrm>
              <a:off x="1134" y="1594"/>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5" name="Freeform 1160"/>
            <p:cNvSpPr>
              <a:spLocks/>
            </p:cNvSpPr>
            <p:nvPr/>
          </p:nvSpPr>
          <p:spPr bwMode="auto">
            <a:xfrm>
              <a:off x="1146" y="1594"/>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6" name="Freeform 1161"/>
            <p:cNvSpPr>
              <a:spLocks/>
            </p:cNvSpPr>
            <p:nvPr/>
          </p:nvSpPr>
          <p:spPr bwMode="auto">
            <a:xfrm>
              <a:off x="1158" y="1594"/>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7" name="Freeform 1162"/>
            <p:cNvSpPr>
              <a:spLocks/>
            </p:cNvSpPr>
            <p:nvPr/>
          </p:nvSpPr>
          <p:spPr bwMode="auto">
            <a:xfrm>
              <a:off x="1135" y="1633"/>
              <a:ext cx="8" cy="25"/>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8" name="Freeform 1163"/>
            <p:cNvSpPr>
              <a:spLocks/>
            </p:cNvSpPr>
            <p:nvPr/>
          </p:nvSpPr>
          <p:spPr bwMode="auto">
            <a:xfrm>
              <a:off x="1147" y="1633"/>
              <a:ext cx="8" cy="25"/>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699" name="Freeform 1164"/>
            <p:cNvSpPr>
              <a:spLocks/>
            </p:cNvSpPr>
            <p:nvPr/>
          </p:nvSpPr>
          <p:spPr bwMode="auto">
            <a:xfrm>
              <a:off x="1159" y="1633"/>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0" name="Freeform 1165"/>
            <p:cNvSpPr>
              <a:spLocks/>
            </p:cNvSpPr>
            <p:nvPr/>
          </p:nvSpPr>
          <p:spPr bwMode="auto">
            <a:xfrm>
              <a:off x="1135" y="1670"/>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1" name="Freeform 1166"/>
            <p:cNvSpPr>
              <a:spLocks/>
            </p:cNvSpPr>
            <p:nvPr/>
          </p:nvSpPr>
          <p:spPr bwMode="auto">
            <a:xfrm>
              <a:off x="1147" y="1670"/>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2" name="Freeform 1167"/>
            <p:cNvSpPr>
              <a:spLocks/>
            </p:cNvSpPr>
            <p:nvPr/>
          </p:nvSpPr>
          <p:spPr bwMode="auto">
            <a:xfrm>
              <a:off x="1159" y="1670"/>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3" name="Freeform 1168"/>
            <p:cNvSpPr>
              <a:spLocks/>
            </p:cNvSpPr>
            <p:nvPr/>
          </p:nvSpPr>
          <p:spPr bwMode="auto">
            <a:xfrm>
              <a:off x="1135" y="1712"/>
              <a:ext cx="8" cy="26"/>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4" name="Freeform 1169"/>
            <p:cNvSpPr>
              <a:spLocks/>
            </p:cNvSpPr>
            <p:nvPr/>
          </p:nvSpPr>
          <p:spPr bwMode="auto">
            <a:xfrm>
              <a:off x="1147" y="1712"/>
              <a:ext cx="8" cy="26"/>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5" name="Freeform 1170"/>
            <p:cNvSpPr>
              <a:spLocks/>
            </p:cNvSpPr>
            <p:nvPr/>
          </p:nvSpPr>
          <p:spPr bwMode="auto">
            <a:xfrm>
              <a:off x="1159" y="1712"/>
              <a:ext cx="7" cy="26"/>
            </a:xfrm>
            <a:custGeom>
              <a:avLst/>
              <a:gdLst>
                <a:gd name="T0" fmla="*/ 0 w 87"/>
                <a:gd name="T1" fmla="*/ 0 h 130"/>
                <a:gd name="T2" fmla="*/ 0 w 87"/>
                <a:gd name="T3" fmla="*/ 0 h 130"/>
                <a:gd name="T4" fmla="*/ 0 w 87"/>
                <a:gd name="T5" fmla="*/ 0 h 130"/>
                <a:gd name="T6" fmla="*/ 0 w 87"/>
                <a:gd name="T7" fmla="*/ 0 h 130"/>
                <a:gd name="T8" fmla="*/ 0 w 87"/>
                <a:gd name="T9" fmla="*/ 0 h 130"/>
                <a:gd name="T10" fmla="*/ 0 w 87"/>
                <a:gd name="T11" fmla="*/ 0 h 130"/>
                <a:gd name="T12" fmla="*/ 0 60000 65536"/>
                <a:gd name="T13" fmla="*/ 0 60000 65536"/>
                <a:gd name="T14" fmla="*/ 0 60000 65536"/>
                <a:gd name="T15" fmla="*/ 0 60000 65536"/>
                <a:gd name="T16" fmla="*/ 0 60000 65536"/>
                <a:gd name="T17" fmla="*/ 0 60000 65536"/>
                <a:gd name="T18" fmla="*/ 0 w 87"/>
                <a:gd name="T19" fmla="*/ 0 h 130"/>
                <a:gd name="T20" fmla="*/ 87 w 87"/>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7" h="130">
                  <a:moveTo>
                    <a:pt x="0" y="130"/>
                  </a:moveTo>
                  <a:lnTo>
                    <a:pt x="87" y="130"/>
                  </a:lnTo>
                  <a:lnTo>
                    <a:pt x="87"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6" name="Freeform 1171"/>
            <p:cNvSpPr>
              <a:spLocks/>
            </p:cNvSpPr>
            <p:nvPr/>
          </p:nvSpPr>
          <p:spPr bwMode="auto">
            <a:xfrm>
              <a:off x="1135" y="1752"/>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7" name="Freeform 1172"/>
            <p:cNvSpPr>
              <a:spLocks/>
            </p:cNvSpPr>
            <p:nvPr/>
          </p:nvSpPr>
          <p:spPr bwMode="auto">
            <a:xfrm>
              <a:off x="1147" y="1752"/>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8" name="Freeform 1173"/>
            <p:cNvSpPr>
              <a:spLocks/>
            </p:cNvSpPr>
            <p:nvPr/>
          </p:nvSpPr>
          <p:spPr bwMode="auto">
            <a:xfrm>
              <a:off x="1159" y="1752"/>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09" name="Freeform 1174"/>
            <p:cNvSpPr>
              <a:spLocks/>
            </p:cNvSpPr>
            <p:nvPr/>
          </p:nvSpPr>
          <p:spPr bwMode="auto">
            <a:xfrm>
              <a:off x="996" y="1400"/>
              <a:ext cx="63" cy="377"/>
            </a:xfrm>
            <a:custGeom>
              <a:avLst/>
              <a:gdLst>
                <a:gd name="T0" fmla="*/ 0 w 706"/>
                <a:gd name="T1" fmla="*/ 0 h 1922"/>
                <a:gd name="T2" fmla="*/ 0 w 706"/>
                <a:gd name="T3" fmla="*/ 0 h 1922"/>
                <a:gd name="T4" fmla="*/ 0 w 706"/>
                <a:gd name="T5" fmla="*/ 0 h 1922"/>
                <a:gd name="T6" fmla="*/ 0 w 706"/>
                <a:gd name="T7" fmla="*/ 0 h 1922"/>
                <a:gd name="T8" fmla="*/ 0 w 706"/>
                <a:gd name="T9" fmla="*/ 0 h 1922"/>
                <a:gd name="T10" fmla="*/ 0 w 706"/>
                <a:gd name="T11" fmla="*/ 0 h 1922"/>
                <a:gd name="T12" fmla="*/ 0 w 706"/>
                <a:gd name="T13" fmla="*/ 0 h 1922"/>
                <a:gd name="T14" fmla="*/ 0 w 706"/>
                <a:gd name="T15" fmla="*/ 0 h 1922"/>
                <a:gd name="T16" fmla="*/ 0 w 706"/>
                <a:gd name="T17" fmla="*/ 0 h 1922"/>
                <a:gd name="T18" fmla="*/ 0 w 706"/>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1922"/>
                <a:gd name="T32" fmla="*/ 706 w 706"/>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1922">
                  <a:moveTo>
                    <a:pt x="706" y="1192"/>
                  </a:moveTo>
                  <a:lnTo>
                    <a:pt x="706" y="0"/>
                  </a:lnTo>
                  <a:lnTo>
                    <a:pt x="0" y="0"/>
                  </a:lnTo>
                  <a:lnTo>
                    <a:pt x="0" y="1922"/>
                  </a:lnTo>
                  <a:lnTo>
                    <a:pt x="111" y="1922"/>
                  </a:lnTo>
                  <a:lnTo>
                    <a:pt x="111" y="89"/>
                  </a:lnTo>
                  <a:lnTo>
                    <a:pt x="614" y="89"/>
                  </a:lnTo>
                  <a:lnTo>
                    <a:pt x="614" y="1186"/>
                  </a:lnTo>
                  <a:lnTo>
                    <a:pt x="706" y="119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0" name="Freeform 1175"/>
            <p:cNvSpPr>
              <a:spLocks/>
            </p:cNvSpPr>
            <p:nvPr/>
          </p:nvSpPr>
          <p:spPr bwMode="auto">
            <a:xfrm>
              <a:off x="1033" y="1408"/>
              <a:ext cx="10" cy="225"/>
            </a:xfrm>
            <a:custGeom>
              <a:avLst/>
              <a:gdLst>
                <a:gd name="T0" fmla="*/ 0 w 112"/>
                <a:gd name="T1" fmla="*/ 0 h 1148"/>
                <a:gd name="T2" fmla="*/ 0 w 112"/>
                <a:gd name="T3" fmla="*/ 0 h 1148"/>
                <a:gd name="T4" fmla="*/ 0 w 112"/>
                <a:gd name="T5" fmla="*/ 0 h 1148"/>
                <a:gd name="T6" fmla="*/ 0 w 112"/>
                <a:gd name="T7" fmla="*/ 0 h 1148"/>
                <a:gd name="T8" fmla="*/ 0 w 112"/>
                <a:gd name="T9" fmla="*/ 0 h 1148"/>
                <a:gd name="T10" fmla="*/ 0 w 112"/>
                <a:gd name="T11" fmla="*/ 0 h 1148"/>
                <a:gd name="T12" fmla="*/ 0 60000 65536"/>
                <a:gd name="T13" fmla="*/ 0 60000 65536"/>
                <a:gd name="T14" fmla="*/ 0 60000 65536"/>
                <a:gd name="T15" fmla="*/ 0 60000 65536"/>
                <a:gd name="T16" fmla="*/ 0 60000 65536"/>
                <a:gd name="T17" fmla="*/ 0 60000 65536"/>
                <a:gd name="T18" fmla="*/ 0 w 112"/>
                <a:gd name="T19" fmla="*/ 0 h 1148"/>
                <a:gd name="T20" fmla="*/ 112 w 112"/>
                <a:gd name="T21" fmla="*/ 1148 h 1148"/>
              </a:gdLst>
              <a:ahLst/>
              <a:cxnLst>
                <a:cxn ang="T12">
                  <a:pos x="T0" y="T1"/>
                </a:cxn>
                <a:cxn ang="T13">
                  <a:pos x="T2" y="T3"/>
                </a:cxn>
                <a:cxn ang="T14">
                  <a:pos x="T4" y="T5"/>
                </a:cxn>
                <a:cxn ang="T15">
                  <a:pos x="T6" y="T7"/>
                </a:cxn>
                <a:cxn ang="T16">
                  <a:pos x="T8" y="T9"/>
                </a:cxn>
                <a:cxn ang="T17">
                  <a:pos x="T10" y="T11"/>
                </a:cxn>
              </a:cxnLst>
              <a:rect l="T18" t="T19" r="T20" b="T21"/>
              <a:pathLst>
                <a:path w="112" h="1148">
                  <a:moveTo>
                    <a:pt x="0" y="0"/>
                  </a:moveTo>
                  <a:lnTo>
                    <a:pt x="0" y="1148"/>
                  </a:lnTo>
                  <a:lnTo>
                    <a:pt x="112" y="1148"/>
                  </a:lnTo>
                  <a:lnTo>
                    <a:pt x="112" y="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1" name="Freeform 1176"/>
            <p:cNvSpPr>
              <a:spLocks/>
            </p:cNvSpPr>
            <p:nvPr/>
          </p:nvSpPr>
          <p:spPr bwMode="auto">
            <a:xfrm>
              <a:off x="857" y="1468"/>
              <a:ext cx="104" cy="309"/>
            </a:xfrm>
            <a:custGeom>
              <a:avLst/>
              <a:gdLst>
                <a:gd name="T0" fmla="*/ 0 w 1167"/>
                <a:gd name="T1" fmla="*/ 0 h 1576"/>
                <a:gd name="T2" fmla="*/ 0 w 1167"/>
                <a:gd name="T3" fmla="*/ 0 h 1576"/>
                <a:gd name="T4" fmla="*/ 0 w 1167"/>
                <a:gd name="T5" fmla="*/ 0 h 1576"/>
                <a:gd name="T6" fmla="*/ 0 w 1167"/>
                <a:gd name="T7" fmla="*/ 0 h 1576"/>
                <a:gd name="T8" fmla="*/ 0 w 1167"/>
                <a:gd name="T9" fmla="*/ 0 h 1576"/>
                <a:gd name="T10" fmla="*/ 0 w 1167"/>
                <a:gd name="T11" fmla="*/ 0 h 1576"/>
                <a:gd name="T12" fmla="*/ 0 w 1167"/>
                <a:gd name="T13" fmla="*/ 0 h 1576"/>
                <a:gd name="T14" fmla="*/ 0 w 1167"/>
                <a:gd name="T15" fmla="*/ 0 h 1576"/>
                <a:gd name="T16" fmla="*/ 0 w 1167"/>
                <a:gd name="T17" fmla="*/ 0 h 1576"/>
                <a:gd name="T18" fmla="*/ 0 w 1167"/>
                <a:gd name="T19" fmla="*/ 0 h 15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6"/>
                <a:gd name="T32" fmla="*/ 1167 w 1167"/>
                <a:gd name="T33" fmla="*/ 1576 h 15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6">
                  <a:moveTo>
                    <a:pt x="0" y="0"/>
                  </a:moveTo>
                  <a:lnTo>
                    <a:pt x="1167" y="4"/>
                  </a:lnTo>
                  <a:lnTo>
                    <a:pt x="1167" y="521"/>
                  </a:lnTo>
                  <a:lnTo>
                    <a:pt x="1066" y="517"/>
                  </a:lnTo>
                  <a:lnTo>
                    <a:pt x="1066" y="76"/>
                  </a:lnTo>
                  <a:lnTo>
                    <a:pt x="121" y="76"/>
                  </a:lnTo>
                  <a:lnTo>
                    <a:pt x="121" y="1576"/>
                  </a:lnTo>
                  <a:lnTo>
                    <a:pt x="3" y="15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2" name="Freeform 1177"/>
            <p:cNvSpPr>
              <a:spLocks/>
            </p:cNvSpPr>
            <p:nvPr/>
          </p:nvSpPr>
          <p:spPr bwMode="auto">
            <a:xfrm>
              <a:off x="862" y="1500"/>
              <a:ext cx="93" cy="15"/>
            </a:xfrm>
            <a:custGeom>
              <a:avLst/>
              <a:gdLst>
                <a:gd name="T0" fmla="*/ 0 w 1038"/>
                <a:gd name="T1" fmla="*/ 0 h 77"/>
                <a:gd name="T2" fmla="*/ 0 w 1038"/>
                <a:gd name="T3" fmla="*/ 0 h 77"/>
                <a:gd name="T4" fmla="*/ 0 w 1038"/>
                <a:gd name="T5" fmla="*/ 0 h 77"/>
                <a:gd name="T6" fmla="*/ 0 w 1038"/>
                <a:gd name="T7" fmla="*/ 0 h 77"/>
                <a:gd name="T8" fmla="*/ 0 w 1038"/>
                <a:gd name="T9" fmla="*/ 0 h 77"/>
                <a:gd name="T10" fmla="*/ 0 w 1038"/>
                <a:gd name="T11" fmla="*/ 0 h 77"/>
                <a:gd name="T12" fmla="*/ 0 60000 65536"/>
                <a:gd name="T13" fmla="*/ 0 60000 65536"/>
                <a:gd name="T14" fmla="*/ 0 60000 65536"/>
                <a:gd name="T15" fmla="*/ 0 60000 65536"/>
                <a:gd name="T16" fmla="*/ 0 60000 65536"/>
                <a:gd name="T17" fmla="*/ 0 60000 65536"/>
                <a:gd name="T18" fmla="*/ 0 w 1038"/>
                <a:gd name="T19" fmla="*/ 0 h 77"/>
                <a:gd name="T20" fmla="*/ 1038 w 1038"/>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1038" h="77">
                  <a:moveTo>
                    <a:pt x="0" y="0"/>
                  </a:moveTo>
                  <a:lnTo>
                    <a:pt x="1038" y="0"/>
                  </a:lnTo>
                  <a:lnTo>
                    <a:pt x="1038" y="77"/>
                  </a:lnTo>
                  <a:lnTo>
                    <a:pt x="0" y="77"/>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3" name="Freeform 1178"/>
            <p:cNvSpPr>
              <a:spLocks/>
            </p:cNvSpPr>
            <p:nvPr/>
          </p:nvSpPr>
          <p:spPr bwMode="auto">
            <a:xfrm>
              <a:off x="863" y="1528"/>
              <a:ext cx="92" cy="15"/>
            </a:xfrm>
            <a:custGeom>
              <a:avLst/>
              <a:gdLst>
                <a:gd name="T0" fmla="*/ 0 w 1040"/>
                <a:gd name="T1" fmla="*/ 0 h 76"/>
                <a:gd name="T2" fmla="*/ 0 w 1040"/>
                <a:gd name="T3" fmla="*/ 0 h 76"/>
                <a:gd name="T4" fmla="*/ 0 w 1040"/>
                <a:gd name="T5" fmla="*/ 0 h 76"/>
                <a:gd name="T6" fmla="*/ 0 w 1040"/>
                <a:gd name="T7" fmla="*/ 0 h 76"/>
                <a:gd name="T8" fmla="*/ 0 w 1040"/>
                <a:gd name="T9" fmla="*/ 0 h 76"/>
                <a:gd name="T10" fmla="*/ 0 w 1040"/>
                <a:gd name="T11" fmla="*/ 0 h 76"/>
                <a:gd name="T12" fmla="*/ 0 60000 65536"/>
                <a:gd name="T13" fmla="*/ 0 60000 65536"/>
                <a:gd name="T14" fmla="*/ 0 60000 65536"/>
                <a:gd name="T15" fmla="*/ 0 60000 65536"/>
                <a:gd name="T16" fmla="*/ 0 60000 65536"/>
                <a:gd name="T17" fmla="*/ 0 60000 65536"/>
                <a:gd name="T18" fmla="*/ 0 w 1040"/>
                <a:gd name="T19" fmla="*/ 0 h 76"/>
                <a:gd name="T20" fmla="*/ 1040 w 1040"/>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1040" h="76">
                  <a:moveTo>
                    <a:pt x="0" y="0"/>
                  </a:moveTo>
                  <a:lnTo>
                    <a:pt x="1040" y="0"/>
                  </a:lnTo>
                  <a:lnTo>
                    <a:pt x="1040" y="76"/>
                  </a:lnTo>
                  <a:lnTo>
                    <a:pt x="0" y="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4" name="Freeform 1179"/>
            <p:cNvSpPr>
              <a:spLocks/>
            </p:cNvSpPr>
            <p:nvPr/>
          </p:nvSpPr>
          <p:spPr bwMode="auto">
            <a:xfrm>
              <a:off x="863" y="1555"/>
              <a:ext cx="93" cy="16"/>
            </a:xfrm>
            <a:custGeom>
              <a:avLst/>
              <a:gdLst>
                <a:gd name="T0" fmla="*/ 0 w 1036"/>
                <a:gd name="T1" fmla="*/ 0 h 78"/>
                <a:gd name="T2" fmla="*/ 0 w 1036"/>
                <a:gd name="T3" fmla="*/ 0 h 78"/>
                <a:gd name="T4" fmla="*/ 0 w 1036"/>
                <a:gd name="T5" fmla="*/ 0 h 78"/>
                <a:gd name="T6" fmla="*/ 0 w 1036"/>
                <a:gd name="T7" fmla="*/ 0 h 78"/>
                <a:gd name="T8" fmla="*/ 0 w 1036"/>
                <a:gd name="T9" fmla="*/ 0 h 78"/>
                <a:gd name="T10" fmla="*/ 0 w 1036"/>
                <a:gd name="T11" fmla="*/ 0 h 78"/>
                <a:gd name="T12" fmla="*/ 0 60000 65536"/>
                <a:gd name="T13" fmla="*/ 0 60000 65536"/>
                <a:gd name="T14" fmla="*/ 0 60000 65536"/>
                <a:gd name="T15" fmla="*/ 0 60000 65536"/>
                <a:gd name="T16" fmla="*/ 0 60000 65536"/>
                <a:gd name="T17" fmla="*/ 0 60000 65536"/>
                <a:gd name="T18" fmla="*/ 0 w 1036"/>
                <a:gd name="T19" fmla="*/ 0 h 78"/>
                <a:gd name="T20" fmla="*/ 1036 w 1036"/>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6" h="78">
                  <a:moveTo>
                    <a:pt x="0" y="0"/>
                  </a:moveTo>
                  <a:lnTo>
                    <a:pt x="1036" y="0"/>
                  </a:lnTo>
                  <a:lnTo>
                    <a:pt x="1036" y="78"/>
                  </a:lnTo>
                  <a:lnTo>
                    <a:pt x="0" y="7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5" name="Freeform 1180"/>
            <p:cNvSpPr>
              <a:spLocks/>
            </p:cNvSpPr>
            <p:nvPr/>
          </p:nvSpPr>
          <p:spPr bwMode="auto">
            <a:xfrm>
              <a:off x="972" y="1573"/>
              <a:ext cx="19" cy="204"/>
            </a:xfrm>
            <a:custGeom>
              <a:avLst/>
              <a:gdLst>
                <a:gd name="T0" fmla="*/ 0 w 211"/>
                <a:gd name="T1" fmla="*/ 0 h 1044"/>
                <a:gd name="T2" fmla="*/ 0 w 211"/>
                <a:gd name="T3" fmla="*/ 0 h 1044"/>
                <a:gd name="T4" fmla="*/ 0 w 211"/>
                <a:gd name="T5" fmla="*/ 0 h 1044"/>
                <a:gd name="T6" fmla="*/ 0 w 211"/>
                <a:gd name="T7" fmla="*/ 0 h 1044"/>
                <a:gd name="T8" fmla="*/ 0 w 211"/>
                <a:gd name="T9" fmla="*/ 0 h 1044"/>
                <a:gd name="T10" fmla="*/ 0 w 211"/>
                <a:gd name="T11" fmla="*/ 0 h 1044"/>
                <a:gd name="T12" fmla="*/ 0 60000 65536"/>
                <a:gd name="T13" fmla="*/ 0 60000 65536"/>
                <a:gd name="T14" fmla="*/ 0 60000 65536"/>
                <a:gd name="T15" fmla="*/ 0 60000 65536"/>
                <a:gd name="T16" fmla="*/ 0 60000 65536"/>
                <a:gd name="T17" fmla="*/ 0 60000 65536"/>
                <a:gd name="T18" fmla="*/ 0 w 211"/>
                <a:gd name="T19" fmla="*/ 0 h 1044"/>
                <a:gd name="T20" fmla="*/ 211 w 211"/>
                <a:gd name="T21" fmla="*/ 1044 h 1044"/>
              </a:gdLst>
              <a:ahLst/>
              <a:cxnLst>
                <a:cxn ang="T12">
                  <a:pos x="T0" y="T1"/>
                </a:cxn>
                <a:cxn ang="T13">
                  <a:pos x="T2" y="T3"/>
                </a:cxn>
                <a:cxn ang="T14">
                  <a:pos x="T4" y="T5"/>
                </a:cxn>
                <a:cxn ang="T15">
                  <a:pos x="T6" y="T7"/>
                </a:cxn>
                <a:cxn ang="T16">
                  <a:pos x="T8" y="T9"/>
                </a:cxn>
                <a:cxn ang="T17">
                  <a:pos x="T10" y="T11"/>
                </a:cxn>
              </a:cxnLst>
              <a:rect l="T18" t="T19" r="T20" b="T21"/>
              <a:pathLst>
                <a:path w="211" h="1044">
                  <a:moveTo>
                    <a:pt x="0" y="1044"/>
                  </a:moveTo>
                  <a:lnTo>
                    <a:pt x="211" y="1044"/>
                  </a:lnTo>
                  <a:lnTo>
                    <a:pt x="211" y="0"/>
                  </a:lnTo>
                  <a:lnTo>
                    <a:pt x="0" y="0"/>
                  </a:lnTo>
                  <a:lnTo>
                    <a:pt x="0" y="10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6" name="Freeform 1181"/>
            <p:cNvSpPr>
              <a:spLocks/>
            </p:cNvSpPr>
            <p:nvPr/>
          </p:nvSpPr>
          <p:spPr bwMode="auto">
            <a:xfrm>
              <a:off x="956" y="1587"/>
              <a:ext cx="8" cy="24"/>
            </a:xfrm>
            <a:custGeom>
              <a:avLst/>
              <a:gdLst>
                <a:gd name="T0" fmla="*/ 0 w 83"/>
                <a:gd name="T1" fmla="*/ 0 h 124"/>
                <a:gd name="T2" fmla="*/ 0 w 83"/>
                <a:gd name="T3" fmla="*/ 0 h 124"/>
                <a:gd name="T4" fmla="*/ 0 w 83"/>
                <a:gd name="T5" fmla="*/ 0 h 124"/>
                <a:gd name="T6" fmla="*/ 0 w 83"/>
                <a:gd name="T7" fmla="*/ 0 h 124"/>
                <a:gd name="T8" fmla="*/ 0 w 83"/>
                <a:gd name="T9" fmla="*/ 0 h 124"/>
                <a:gd name="T10" fmla="*/ 0 w 83"/>
                <a:gd name="T11" fmla="*/ 0 h 124"/>
                <a:gd name="T12" fmla="*/ 0 60000 65536"/>
                <a:gd name="T13" fmla="*/ 0 60000 65536"/>
                <a:gd name="T14" fmla="*/ 0 60000 65536"/>
                <a:gd name="T15" fmla="*/ 0 60000 65536"/>
                <a:gd name="T16" fmla="*/ 0 60000 65536"/>
                <a:gd name="T17" fmla="*/ 0 60000 65536"/>
                <a:gd name="T18" fmla="*/ 0 w 83"/>
                <a:gd name="T19" fmla="*/ 0 h 124"/>
                <a:gd name="T20" fmla="*/ 83 w 8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3" h="124">
                  <a:moveTo>
                    <a:pt x="0" y="124"/>
                  </a:moveTo>
                  <a:lnTo>
                    <a:pt x="83" y="124"/>
                  </a:lnTo>
                  <a:lnTo>
                    <a:pt x="83" y="0"/>
                  </a:lnTo>
                  <a:lnTo>
                    <a:pt x="0" y="0"/>
                  </a:lnTo>
                  <a:lnTo>
                    <a:pt x="0" y="12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7" name="Freeform 1182"/>
            <p:cNvSpPr>
              <a:spLocks/>
            </p:cNvSpPr>
            <p:nvPr/>
          </p:nvSpPr>
          <p:spPr bwMode="auto">
            <a:xfrm>
              <a:off x="956" y="1628"/>
              <a:ext cx="8"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8" name="Freeform 1183"/>
            <p:cNvSpPr>
              <a:spLocks/>
            </p:cNvSpPr>
            <p:nvPr/>
          </p:nvSpPr>
          <p:spPr bwMode="auto">
            <a:xfrm>
              <a:off x="956" y="1753"/>
              <a:ext cx="8" cy="24"/>
            </a:xfrm>
            <a:custGeom>
              <a:avLst/>
              <a:gdLst>
                <a:gd name="T0" fmla="*/ 0 w 83"/>
                <a:gd name="T1" fmla="*/ 0 h 123"/>
                <a:gd name="T2" fmla="*/ 0 w 83"/>
                <a:gd name="T3" fmla="*/ 0 h 123"/>
                <a:gd name="T4" fmla="*/ 0 w 83"/>
                <a:gd name="T5" fmla="*/ 0 h 123"/>
                <a:gd name="T6" fmla="*/ 0 w 83"/>
                <a:gd name="T7" fmla="*/ 0 h 123"/>
                <a:gd name="T8" fmla="*/ 0 w 83"/>
                <a:gd name="T9" fmla="*/ 0 h 123"/>
                <a:gd name="T10" fmla="*/ 0 w 83"/>
                <a:gd name="T11" fmla="*/ 0 h 123"/>
                <a:gd name="T12" fmla="*/ 0 60000 65536"/>
                <a:gd name="T13" fmla="*/ 0 60000 65536"/>
                <a:gd name="T14" fmla="*/ 0 60000 65536"/>
                <a:gd name="T15" fmla="*/ 0 60000 65536"/>
                <a:gd name="T16" fmla="*/ 0 60000 65536"/>
                <a:gd name="T17" fmla="*/ 0 60000 65536"/>
                <a:gd name="T18" fmla="*/ 0 w 83"/>
                <a:gd name="T19" fmla="*/ 0 h 123"/>
                <a:gd name="T20" fmla="*/ 83 w 83"/>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3" h="123">
                  <a:moveTo>
                    <a:pt x="0" y="123"/>
                  </a:moveTo>
                  <a:lnTo>
                    <a:pt x="83" y="123"/>
                  </a:lnTo>
                  <a:lnTo>
                    <a:pt x="83"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19" name="Freeform 1184"/>
            <p:cNvSpPr>
              <a:spLocks/>
            </p:cNvSpPr>
            <p:nvPr/>
          </p:nvSpPr>
          <p:spPr bwMode="auto">
            <a:xfrm>
              <a:off x="941" y="1753"/>
              <a:ext cx="7" cy="24"/>
            </a:xfrm>
            <a:custGeom>
              <a:avLst/>
              <a:gdLst>
                <a:gd name="T0" fmla="*/ 0 w 85"/>
                <a:gd name="T1" fmla="*/ 0 h 123"/>
                <a:gd name="T2" fmla="*/ 0 w 85"/>
                <a:gd name="T3" fmla="*/ 0 h 123"/>
                <a:gd name="T4" fmla="*/ 0 w 85"/>
                <a:gd name="T5" fmla="*/ 0 h 123"/>
                <a:gd name="T6" fmla="*/ 0 w 85"/>
                <a:gd name="T7" fmla="*/ 0 h 123"/>
                <a:gd name="T8" fmla="*/ 0 w 85"/>
                <a:gd name="T9" fmla="*/ 0 h 123"/>
                <a:gd name="T10" fmla="*/ 0 w 85"/>
                <a:gd name="T11" fmla="*/ 0 h 123"/>
                <a:gd name="T12" fmla="*/ 0 60000 65536"/>
                <a:gd name="T13" fmla="*/ 0 60000 65536"/>
                <a:gd name="T14" fmla="*/ 0 60000 65536"/>
                <a:gd name="T15" fmla="*/ 0 60000 65536"/>
                <a:gd name="T16" fmla="*/ 0 60000 65536"/>
                <a:gd name="T17" fmla="*/ 0 60000 65536"/>
                <a:gd name="T18" fmla="*/ 0 w 85"/>
                <a:gd name="T19" fmla="*/ 0 h 123"/>
                <a:gd name="T20" fmla="*/ 85 w 85"/>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5" h="123">
                  <a:moveTo>
                    <a:pt x="0" y="123"/>
                  </a:moveTo>
                  <a:lnTo>
                    <a:pt x="85" y="123"/>
                  </a:lnTo>
                  <a:lnTo>
                    <a:pt x="85"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0" name="Freeform 1185"/>
            <p:cNvSpPr>
              <a:spLocks/>
            </p:cNvSpPr>
            <p:nvPr/>
          </p:nvSpPr>
          <p:spPr bwMode="auto">
            <a:xfrm>
              <a:off x="925" y="1753"/>
              <a:ext cx="7" cy="24"/>
            </a:xfrm>
            <a:custGeom>
              <a:avLst/>
              <a:gdLst>
                <a:gd name="T0" fmla="*/ 0 w 82"/>
                <a:gd name="T1" fmla="*/ 0 h 123"/>
                <a:gd name="T2" fmla="*/ 0 w 82"/>
                <a:gd name="T3" fmla="*/ 0 h 123"/>
                <a:gd name="T4" fmla="*/ 0 w 82"/>
                <a:gd name="T5" fmla="*/ 0 h 123"/>
                <a:gd name="T6" fmla="*/ 0 w 82"/>
                <a:gd name="T7" fmla="*/ 0 h 123"/>
                <a:gd name="T8" fmla="*/ 0 w 82"/>
                <a:gd name="T9" fmla="*/ 0 h 123"/>
                <a:gd name="T10" fmla="*/ 0 w 82"/>
                <a:gd name="T11" fmla="*/ 0 h 123"/>
                <a:gd name="T12" fmla="*/ 0 60000 65536"/>
                <a:gd name="T13" fmla="*/ 0 60000 65536"/>
                <a:gd name="T14" fmla="*/ 0 60000 65536"/>
                <a:gd name="T15" fmla="*/ 0 60000 65536"/>
                <a:gd name="T16" fmla="*/ 0 60000 65536"/>
                <a:gd name="T17" fmla="*/ 0 60000 65536"/>
                <a:gd name="T18" fmla="*/ 0 w 82"/>
                <a:gd name="T19" fmla="*/ 0 h 123"/>
                <a:gd name="T20" fmla="*/ 82 w 82"/>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2" h="123">
                  <a:moveTo>
                    <a:pt x="0" y="123"/>
                  </a:moveTo>
                  <a:lnTo>
                    <a:pt x="82" y="123"/>
                  </a:lnTo>
                  <a:lnTo>
                    <a:pt x="82"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1" name="Freeform 1186"/>
            <p:cNvSpPr>
              <a:spLocks/>
            </p:cNvSpPr>
            <p:nvPr/>
          </p:nvSpPr>
          <p:spPr bwMode="auto">
            <a:xfrm>
              <a:off x="908" y="1753"/>
              <a:ext cx="7"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2" name="Freeform 1187"/>
            <p:cNvSpPr>
              <a:spLocks/>
            </p:cNvSpPr>
            <p:nvPr/>
          </p:nvSpPr>
          <p:spPr bwMode="auto">
            <a:xfrm>
              <a:off x="892" y="1753"/>
              <a:ext cx="7"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3" name="Freeform 1188"/>
            <p:cNvSpPr>
              <a:spLocks/>
            </p:cNvSpPr>
            <p:nvPr/>
          </p:nvSpPr>
          <p:spPr bwMode="auto">
            <a:xfrm>
              <a:off x="875" y="1753"/>
              <a:ext cx="8"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4" name="Freeform 1189"/>
            <p:cNvSpPr>
              <a:spLocks/>
            </p:cNvSpPr>
            <p:nvPr/>
          </p:nvSpPr>
          <p:spPr bwMode="auto">
            <a:xfrm>
              <a:off x="956" y="1714"/>
              <a:ext cx="8"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5" name="Freeform 1190"/>
            <p:cNvSpPr>
              <a:spLocks/>
            </p:cNvSpPr>
            <p:nvPr/>
          </p:nvSpPr>
          <p:spPr bwMode="auto">
            <a:xfrm>
              <a:off x="941" y="1714"/>
              <a:ext cx="7" cy="24"/>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6" name="Freeform 1191"/>
            <p:cNvSpPr>
              <a:spLocks/>
            </p:cNvSpPr>
            <p:nvPr/>
          </p:nvSpPr>
          <p:spPr bwMode="auto">
            <a:xfrm>
              <a:off x="925" y="1714"/>
              <a:ext cx="7" cy="24"/>
            </a:xfrm>
            <a:custGeom>
              <a:avLst/>
              <a:gdLst>
                <a:gd name="T0" fmla="*/ 0 w 82"/>
                <a:gd name="T1" fmla="*/ 0 h 126"/>
                <a:gd name="T2" fmla="*/ 0 w 82"/>
                <a:gd name="T3" fmla="*/ 0 h 126"/>
                <a:gd name="T4" fmla="*/ 0 w 82"/>
                <a:gd name="T5" fmla="*/ 0 h 126"/>
                <a:gd name="T6" fmla="*/ 0 w 82"/>
                <a:gd name="T7" fmla="*/ 0 h 126"/>
                <a:gd name="T8" fmla="*/ 0 w 82"/>
                <a:gd name="T9" fmla="*/ 0 h 126"/>
                <a:gd name="T10" fmla="*/ 0 w 82"/>
                <a:gd name="T11" fmla="*/ 0 h 126"/>
                <a:gd name="T12" fmla="*/ 0 60000 65536"/>
                <a:gd name="T13" fmla="*/ 0 60000 65536"/>
                <a:gd name="T14" fmla="*/ 0 60000 65536"/>
                <a:gd name="T15" fmla="*/ 0 60000 65536"/>
                <a:gd name="T16" fmla="*/ 0 60000 65536"/>
                <a:gd name="T17" fmla="*/ 0 60000 65536"/>
                <a:gd name="T18" fmla="*/ 0 w 82"/>
                <a:gd name="T19" fmla="*/ 0 h 126"/>
                <a:gd name="T20" fmla="*/ 82 w 82"/>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2" h="126">
                  <a:moveTo>
                    <a:pt x="0" y="126"/>
                  </a:moveTo>
                  <a:lnTo>
                    <a:pt x="82" y="126"/>
                  </a:lnTo>
                  <a:lnTo>
                    <a:pt x="82"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7" name="Freeform 1192"/>
            <p:cNvSpPr>
              <a:spLocks/>
            </p:cNvSpPr>
            <p:nvPr/>
          </p:nvSpPr>
          <p:spPr bwMode="auto">
            <a:xfrm>
              <a:off x="908" y="1714"/>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8" name="Freeform 1193"/>
            <p:cNvSpPr>
              <a:spLocks/>
            </p:cNvSpPr>
            <p:nvPr/>
          </p:nvSpPr>
          <p:spPr bwMode="auto">
            <a:xfrm>
              <a:off x="892" y="1714"/>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29" name="Freeform 1194"/>
            <p:cNvSpPr>
              <a:spLocks/>
            </p:cNvSpPr>
            <p:nvPr/>
          </p:nvSpPr>
          <p:spPr bwMode="auto">
            <a:xfrm>
              <a:off x="875" y="1714"/>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0" name="Freeform 1195"/>
            <p:cNvSpPr>
              <a:spLocks/>
            </p:cNvSpPr>
            <p:nvPr/>
          </p:nvSpPr>
          <p:spPr bwMode="auto">
            <a:xfrm>
              <a:off x="956" y="1673"/>
              <a:ext cx="8" cy="24"/>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1" name="Freeform 1196"/>
            <p:cNvSpPr>
              <a:spLocks/>
            </p:cNvSpPr>
            <p:nvPr/>
          </p:nvSpPr>
          <p:spPr bwMode="auto">
            <a:xfrm>
              <a:off x="941" y="1673"/>
              <a:ext cx="7" cy="24"/>
            </a:xfrm>
            <a:custGeom>
              <a:avLst/>
              <a:gdLst>
                <a:gd name="T0" fmla="*/ 0 w 85"/>
                <a:gd name="T1" fmla="*/ 0 h 125"/>
                <a:gd name="T2" fmla="*/ 0 w 85"/>
                <a:gd name="T3" fmla="*/ 0 h 125"/>
                <a:gd name="T4" fmla="*/ 0 w 85"/>
                <a:gd name="T5" fmla="*/ 0 h 125"/>
                <a:gd name="T6" fmla="*/ 0 w 85"/>
                <a:gd name="T7" fmla="*/ 0 h 125"/>
                <a:gd name="T8" fmla="*/ 0 w 85"/>
                <a:gd name="T9" fmla="*/ 0 h 125"/>
                <a:gd name="T10" fmla="*/ 0 w 85"/>
                <a:gd name="T11" fmla="*/ 0 h 125"/>
                <a:gd name="T12" fmla="*/ 0 60000 65536"/>
                <a:gd name="T13" fmla="*/ 0 60000 65536"/>
                <a:gd name="T14" fmla="*/ 0 60000 65536"/>
                <a:gd name="T15" fmla="*/ 0 60000 65536"/>
                <a:gd name="T16" fmla="*/ 0 60000 65536"/>
                <a:gd name="T17" fmla="*/ 0 60000 65536"/>
                <a:gd name="T18" fmla="*/ 0 w 85"/>
                <a:gd name="T19" fmla="*/ 0 h 125"/>
                <a:gd name="T20" fmla="*/ 85 w 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5" h="125">
                  <a:moveTo>
                    <a:pt x="0" y="125"/>
                  </a:moveTo>
                  <a:lnTo>
                    <a:pt x="85" y="125"/>
                  </a:lnTo>
                  <a:lnTo>
                    <a:pt x="85"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2" name="Freeform 1197"/>
            <p:cNvSpPr>
              <a:spLocks/>
            </p:cNvSpPr>
            <p:nvPr/>
          </p:nvSpPr>
          <p:spPr bwMode="auto">
            <a:xfrm>
              <a:off x="925" y="1673"/>
              <a:ext cx="7" cy="24"/>
            </a:xfrm>
            <a:custGeom>
              <a:avLst/>
              <a:gdLst>
                <a:gd name="T0" fmla="*/ 0 w 82"/>
                <a:gd name="T1" fmla="*/ 0 h 125"/>
                <a:gd name="T2" fmla="*/ 0 w 82"/>
                <a:gd name="T3" fmla="*/ 0 h 125"/>
                <a:gd name="T4" fmla="*/ 0 w 82"/>
                <a:gd name="T5" fmla="*/ 0 h 125"/>
                <a:gd name="T6" fmla="*/ 0 w 82"/>
                <a:gd name="T7" fmla="*/ 0 h 125"/>
                <a:gd name="T8" fmla="*/ 0 w 82"/>
                <a:gd name="T9" fmla="*/ 0 h 125"/>
                <a:gd name="T10" fmla="*/ 0 w 82"/>
                <a:gd name="T11" fmla="*/ 0 h 125"/>
                <a:gd name="T12" fmla="*/ 0 60000 65536"/>
                <a:gd name="T13" fmla="*/ 0 60000 65536"/>
                <a:gd name="T14" fmla="*/ 0 60000 65536"/>
                <a:gd name="T15" fmla="*/ 0 60000 65536"/>
                <a:gd name="T16" fmla="*/ 0 60000 65536"/>
                <a:gd name="T17" fmla="*/ 0 60000 65536"/>
                <a:gd name="T18" fmla="*/ 0 w 82"/>
                <a:gd name="T19" fmla="*/ 0 h 125"/>
                <a:gd name="T20" fmla="*/ 82 w 82"/>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2" h="125">
                  <a:moveTo>
                    <a:pt x="0" y="125"/>
                  </a:moveTo>
                  <a:lnTo>
                    <a:pt x="82" y="125"/>
                  </a:lnTo>
                  <a:lnTo>
                    <a:pt x="82"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3" name="Freeform 1198"/>
            <p:cNvSpPr>
              <a:spLocks/>
            </p:cNvSpPr>
            <p:nvPr/>
          </p:nvSpPr>
          <p:spPr bwMode="auto">
            <a:xfrm>
              <a:off x="908" y="1673"/>
              <a:ext cx="7"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4" name="Freeform 1199"/>
            <p:cNvSpPr>
              <a:spLocks/>
            </p:cNvSpPr>
            <p:nvPr/>
          </p:nvSpPr>
          <p:spPr bwMode="auto">
            <a:xfrm>
              <a:off x="892" y="1673"/>
              <a:ext cx="7"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5" name="Freeform 1200"/>
            <p:cNvSpPr>
              <a:spLocks/>
            </p:cNvSpPr>
            <p:nvPr/>
          </p:nvSpPr>
          <p:spPr bwMode="auto">
            <a:xfrm>
              <a:off x="875" y="1673"/>
              <a:ext cx="8"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6" name="Freeform 1201"/>
            <p:cNvSpPr>
              <a:spLocks/>
            </p:cNvSpPr>
            <p:nvPr/>
          </p:nvSpPr>
          <p:spPr bwMode="auto">
            <a:xfrm>
              <a:off x="866" y="1585"/>
              <a:ext cx="68" cy="17"/>
            </a:xfrm>
            <a:custGeom>
              <a:avLst/>
              <a:gdLst>
                <a:gd name="T0" fmla="*/ 0 w 768"/>
                <a:gd name="T1" fmla="*/ 0 h 89"/>
                <a:gd name="T2" fmla="*/ 0 w 768"/>
                <a:gd name="T3" fmla="*/ 0 h 89"/>
                <a:gd name="T4" fmla="*/ 0 w 768"/>
                <a:gd name="T5" fmla="*/ 0 h 89"/>
                <a:gd name="T6" fmla="*/ 0 w 768"/>
                <a:gd name="T7" fmla="*/ 0 h 89"/>
                <a:gd name="T8" fmla="*/ 0 w 768"/>
                <a:gd name="T9" fmla="*/ 0 h 89"/>
                <a:gd name="T10" fmla="*/ 0 w 768"/>
                <a:gd name="T11" fmla="*/ 0 h 89"/>
                <a:gd name="T12" fmla="*/ 0 60000 65536"/>
                <a:gd name="T13" fmla="*/ 0 60000 65536"/>
                <a:gd name="T14" fmla="*/ 0 60000 65536"/>
                <a:gd name="T15" fmla="*/ 0 60000 65536"/>
                <a:gd name="T16" fmla="*/ 0 60000 65536"/>
                <a:gd name="T17" fmla="*/ 0 60000 65536"/>
                <a:gd name="T18" fmla="*/ 0 w 768"/>
                <a:gd name="T19" fmla="*/ 0 h 89"/>
                <a:gd name="T20" fmla="*/ 768 w 768"/>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68" h="89">
                  <a:moveTo>
                    <a:pt x="0" y="89"/>
                  </a:moveTo>
                  <a:lnTo>
                    <a:pt x="768" y="89"/>
                  </a:lnTo>
                  <a:lnTo>
                    <a:pt x="768" y="0"/>
                  </a:lnTo>
                  <a:lnTo>
                    <a:pt x="0" y="0"/>
                  </a:lnTo>
                  <a:lnTo>
                    <a:pt x="0" y="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7" name="Freeform 1202"/>
            <p:cNvSpPr>
              <a:spLocks/>
            </p:cNvSpPr>
            <p:nvPr/>
          </p:nvSpPr>
          <p:spPr bwMode="auto">
            <a:xfrm>
              <a:off x="864" y="1616"/>
              <a:ext cx="70" cy="16"/>
            </a:xfrm>
            <a:custGeom>
              <a:avLst/>
              <a:gdLst>
                <a:gd name="T0" fmla="*/ 0 w 783"/>
                <a:gd name="T1" fmla="*/ 0 h 82"/>
                <a:gd name="T2" fmla="*/ 0 w 783"/>
                <a:gd name="T3" fmla="*/ 0 h 82"/>
                <a:gd name="T4" fmla="*/ 0 w 783"/>
                <a:gd name="T5" fmla="*/ 0 h 82"/>
                <a:gd name="T6" fmla="*/ 0 w 783"/>
                <a:gd name="T7" fmla="*/ 0 h 82"/>
                <a:gd name="T8" fmla="*/ 0 w 783"/>
                <a:gd name="T9" fmla="*/ 0 h 82"/>
                <a:gd name="T10" fmla="*/ 0 w 783"/>
                <a:gd name="T11" fmla="*/ 0 h 82"/>
                <a:gd name="T12" fmla="*/ 0 60000 65536"/>
                <a:gd name="T13" fmla="*/ 0 60000 65536"/>
                <a:gd name="T14" fmla="*/ 0 60000 65536"/>
                <a:gd name="T15" fmla="*/ 0 60000 65536"/>
                <a:gd name="T16" fmla="*/ 0 60000 65536"/>
                <a:gd name="T17" fmla="*/ 0 60000 65536"/>
                <a:gd name="T18" fmla="*/ 0 w 783"/>
                <a:gd name="T19" fmla="*/ 0 h 82"/>
                <a:gd name="T20" fmla="*/ 783 w 783"/>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783" h="82">
                  <a:moveTo>
                    <a:pt x="0" y="82"/>
                  </a:moveTo>
                  <a:lnTo>
                    <a:pt x="783" y="82"/>
                  </a:lnTo>
                  <a:lnTo>
                    <a:pt x="783" y="0"/>
                  </a:lnTo>
                  <a:lnTo>
                    <a:pt x="0" y="0"/>
                  </a:lnTo>
                  <a:lnTo>
                    <a:pt x="0" y="8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8" name="Freeform 1203"/>
            <p:cNvSpPr>
              <a:spLocks/>
            </p:cNvSpPr>
            <p:nvPr/>
          </p:nvSpPr>
          <p:spPr bwMode="auto">
            <a:xfrm>
              <a:off x="941" y="1587"/>
              <a:ext cx="7" cy="24"/>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39" name="Freeform 1204"/>
            <p:cNvSpPr>
              <a:spLocks/>
            </p:cNvSpPr>
            <p:nvPr/>
          </p:nvSpPr>
          <p:spPr bwMode="auto">
            <a:xfrm>
              <a:off x="941" y="1627"/>
              <a:ext cx="7" cy="24"/>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0" name="Freeform 1205"/>
            <p:cNvSpPr>
              <a:spLocks/>
            </p:cNvSpPr>
            <p:nvPr/>
          </p:nvSpPr>
          <p:spPr bwMode="auto">
            <a:xfrm>
              <a:off x="1078" y="1496"/>
              <a:ext cx="31" cy="14"/>
            </a:xfrm>
            <a:custGeom>
              <a:avLst/>
              <a:gdLst>
                <a:gd name="T0" fmla="*/ 0 w 348"/>
                <a:gd name="T1" fmla="*/ 0 h 72"/>
                <a:gd name="T2" fmla="*/ 0 w 348"/>
                <a:gd name="T3" fmla="*/ 0 h 72"/>
                <a:gd name="T4" fmla="*/ 0 w 348"/>
                <a:gd name="T5" fmla="*/ 0 h 72"/>
                <a:gd name="T6" fmla="*/ 0 w 348"/>
                <a:gd name="T7" fmla="*/ 0 h 72"/>
                <a:gd name="T8" fmla="*/ 0 w 348"/>
                <a:gd name="T9" fmla="*/ 0 h 72"/>
                <a:gd name="T10" fmla="*/ 0 w 348"/>
                <a:gd name="T11" fmla="*/ 0 h 72"/>
                <a:gd name="T12" fmla="*/ 0 60000 65536"/>
                <a:gd name="T13" fmla="*/ 0 60000 65536"/>
                <a:gd name="T14" fmla="*/ 0 60000 65536"/>
                <a:gd name="T15" fmla="*/ 0 60000 65536"/>
                <a:gd name="T16" fmla="*/ 0 60000 65536"/>
                <a:gd name="T17" fmla="*/ 0 60000 65536"/>
                <a:gd name="T18" fmla="*/ 0 w 348"/>
                <a:gd name="T19" fmla="*/ 0 h 72"/>
                <a:gd name="T20" fmla="*/ 348 w 34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48" h="72">
                  <a:moveTo>
                    <a:pt x="0" y="0"/>
                  </a:moveTo>
                  <a:lnTo>
                    <a:pt x="348" y="0"/>
                  </a:lnTo>
                  <a:lnTo>
                    <a:pt x="348"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1" name="Freeform 1206"/>
            <p:cNvSpPr>
              <a:spLocks/>
            </p:cNvSpPr>
            <p:nvPr/>
          </p:nvSpPr>
          <p:spPr bwMode="auto">
            <a:xfrm>
              <a:off x="1078" y="1520"/>
              <a:ext cx="32" cy="14"/>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2" name="Freeform 1207"/>
            <p:cNvSpPr>
              <a:spLocks/>
            </p:cNvSpPr>
            <p:nvPr/>
          </p:nvSpPr>
          <p:spPr bwMode="auto">
            <a:xfrm>
              <a:off x="1077" y="1545"/>
              <a:ext cx="32"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3" name="Freeform 1208"/>
            <p:cNvSpPr>
              <a:spLocks/>
            </p:cNvSpPr>
            <p:nvPr/>
          </p:nvSpPr>
          <p:spPr bwMode="auto">
            <a:xfrm>
              <a:off x="1078" y="1570"/>
              <a:ext cx="31" cy="15"/>
            </a:xfrm>
            <a:custGeom>
              <a:avLst/>
              <a:gdLst>
                <a:gd name="T0" fmla="*/ 0 w 351"/>
                <a:gd name="T1" fmla="*/ 0 h 74"/>
                <a:gd name="T2" fmla="*/ 0 w 351"/>
                <a:gd name="T3" fmla="*/ 0 h 74"/>
                <a:gd name="T4" fmla="*/ 0 w 351"/>
                <a:gd name="T5" fmla="*/ 0 h 74"/>
                <a:gd name="T6" fmla="*/ 0 w 351"/>
                <a:gd name="T7" fmla="*/ 0 h 74"/>
                <a:gd name="T8" fmla="*/ 0 w 351"/>
                <a:gd name="T9" fmla="*/ 0 h 74"/>
                <a:gd name="T10" fmla="*/ 0 w 351"/>
                <a:gd name="T11" fmla="*/ 0 h 74"/>
                <a:gd name="T12" fmla="*/ 0 60000 65536"/>
                <a:gd name="T13" fmla="*/ 0 60000 65536"/>
                <a:gd name="T14" fmla="*/ 0 60000 65536"/>
                <a:gd name="T15" fmla="*/ 0 60000 65536"/>
                <a:gd name="T16" fmla="*/ 0 60000 65536"/>
                <a:gd name="T17" fmla="*/ 0 60000 65536"/>
                <a:gd name="T18" fmla="*/ 0 w 351"/>
                <a:gd name="T19" fmla="*/ 0 h 74"/>
                <a:gd name="T20" fmla="*/ 351 w 351"/>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1" h="74">
                  <a:moveTo>
                    <a:pt x="0" y="0"/>
                  </a:moveTo>
                  <a:lnTo>
                    <a:pt x="351" y="0"/>
                  </a:lnTo>
                  <a:lnTo>
                    <a:pt x="351"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4" name="Freeform 1209"/>
            <p:cNvSpPr>
              <a:spLocks/>
            </p:cNvSpPr>
            <p:nvPr/>
          </p:nvSpPr>
          <p:spPr bwMode="auto">
            <a:xfrm>
              <a:off x="1077" y="1595"/>
              <a:ext cx="32" cy="14"/>
            </a:xfrm>
            <a:custGeom>
              <a:avLst/>
              <a:gdLst>
                <a:gd name="T0" fmla="*/ 0 w 350"/>
                <a:gd name="T1" fmla="*/ 0 h 72"/>
                <a:gd name="T2" fmla="*/ 0 w 350"/>
                <a:gd name="T3" fmla="*/ 0 h 72"/>
                <a:gd name="T4" fmla="*/ 0 w 350"/>
                <a:gd name="T5" fmla="*/ 0 h 72"/>
                <a:gd name="T6" fmla="*/ 0 w 350"/>
                <a:gd name="T7" fmla="*/ 0 h 72"/>
                <a:gd name="T8" fmla="*/ 0 w 350"/>
                <a:gd name="T9" fmla="*/ 0 h 72"/>
                <a:gd name="T10" fmla="*/ 0 w 350"/>
                <a:gd name="T11" fmla="*/ 0 h 72"/>
                <a:gd name="T12" fmla="*/ 0 60000 65536"/>
                <a:gd name="T13" fmla="*/ 0 60000 65536"/>
                <a:gd name="T14" fmla="*/ 0 60000 65536"/>
                <a:gd name="T15" fmla="*/ 0 60000 65536"/>
                <a:gd name="T16" fmla="*/ 0 60000 65536"/>
                <a:gd name="T17" fmla="*/ 0 60000 65536"/>
                <a:gd name="T18" fmla="*/ 0 w 350"/>
                <a:gd name="T19" fmla="*/ 0 h 72"/>
                <a:gd name="T20" fmla="*/ 350 w 35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0" h="72">
                  <a:moveTo>
                    <a:pt x="0" y="0"/>
                  </a:moveTo>
                  <a:lnTo>
                    <a:pt x="350" y="0"/>
                  </a:lnTo>
                  <a:lnTo>
                    <a:pt x="350"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5" name="Freeform 1210"/>
            <p:cNvSpPr>
              <a:spLocks/>
            </p:cNvSpPr>
            <p:nvPr/>
          </p:nvSpPr>
          <p:spPr bwMode="auto">
            <a:xfrm>
              <a:off x="1077" y="1619"/>
              <a:ext cx="31" cy="14"/>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6" name="Freeform 1211"/>
            <p:cNvSpPr>
              <a:spLocks/>
            </p:cNvSpPr>
            <p:nvPr/>
          </p:nvSpPr>
          <p:spPr bwMode="auto">
            <a:xfrm>
              <a:off x="1015" y="1410"/>
              <a:ext cx="9" cy="367"/>
            </a:xfrm>
            <a:custGeom>
              <a:avLst/>
              <a:gdLst>
                <a:gd name="T0" fmla="*/ 0 w 110"/>
                <a:gd name="T1" fmla="*/ 0 h 1873"/>
                <a:gd name="T2" fmla="*/ 0 w 110"/>
                <a:gd name="T3" fmla="*/ 0 h 1873"/>
                <a:gd name="T4" fmla="*/ 0 w 110"/>
                <a:gd name="T5" fmla="*/ 0 h 1873"/>
                <a:gd name="T6" fmla="*/ 0 w 110"/>
                <a:gd name="T7" fmla="*/ 0 h 1873"/>
                <a:gd name="T8" fmla="*/ 0 w 110"/>
                <a:gd name="T9" fmla="*/ 0 h 1873"/>
                <a:gd name="T10" fmla="*/ 0 w 110"/>
                <a:gd name="T11" fmla="*/ 0 h 1873"/>
                <a:gd name="T12" fmla="*/ 0 60000 65536"/>
                <a:gd name="T13" fmla="*/ 0 60000 65536"/>
                <a:gd name="T14" fmla="*/ 0 60000 65536"/>
                <a:gd name="T15" fmla="*/ 0 60000 65536"/>
                <a:gd name="T16" fmla="*/ 0 60000 65536"/>
                <a:gd name="T17" fmla="*/ 0 60000 65536"/>
                <a:gd name="T18" fmla="*/ 0 w 110"/>
                <a:gd name="T19" fmla="*/ 0 h 1873"/>
                <a:gd name="T20" fmla="*/ 110 w 110"/>
                <a:gd name="T21" fmla="*/ 1873 h 1873"/>
              </a:gdLst>
              <a:ahLst/>
              <a:cxnLst>
                <a:cxn ang="T12">
                  <a:pos x="T0" y="T1"/>
                </a:cxn>
                <a:cxn ang="T13">
                  <a:pos x="T2" y="T3"/>
                </a:cxn>
                <a:cxn ang="T14">
                  <a:pos x="T4" y="T5"/>
                </a:cxn>
                <a:cxn ang="T15">
                  <a:pos x="T6" y="T7"/>
                </a:cxn>
                <a:cxn ang="T16">
                  <a:pos x="T8" y="T9"/>
                </a:cxn>
                <a:cxn ang="T17">
                  <a:pos x="T10" y="T11"/>
                </a:cxn>
              </a:cxnLst>
              <a:rect l="T18" t="T19" r="T20" b="T21"/>
              <a:pathLst>
                <a:path w="110" h="1873">
                  <a:moveTo>
                    <a:pt x="0" y="1873"/>
                  </a:moveTo>
                  <a:lnTo>
                    <a:pt x="110" y="1873"/>
                  </a:lnTo>
                  <a:lnTo>
                    <a:pt x="110" y="0"/>
                  </a:lnTo>
                  <a:lnTo>
                    <a:pt x="0" y="0"/>
                  </a:lnTo>
                  <a:lnTo>
                    <a:pt x="0" y="18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7" name="Freeform 1212"/>
            <p:cNvSpPr>
              <a:spLocks/>
            </p:cNvSpPr>
            <p:nvPr/>
          </p:nvSpPr>
          <p:spPr bwMode="auto">
            <a:xfrm>
              <a:off x="1186" y="1757"/>
              <a:ext cx="81" cy="21"/>
            </a:xfrm>
            <a:custGeom>
              <a:avLst/>
              <a:gdLst>
                <a:gd name="T0" fmla="*/ 0 w 905"/>
                <a:gd name="T1" fmla="*/ 0 h 105"/>
                <a:gd name="T2" fmla="*/ 0 w 905"/>
                <a:gd name="T3" fmla="*/ 0 h 105"/>
                <a:gd name="T4" fmla="*/ 0 w 905"/>
                <a:gd name="T5" fmla="*/ 0 h 105"/>
                <a:gd name="T6" fmla="*/ 0 w 905"/>
                <a:gd name="T7" fmla="*/ 0 h 105"/>
                <a:gd name="T8" fmla="*/ 0 w 905"/>
                <a:gd name="T9" fmla="*/ 0 h 105"/>
                <a:gd name="T10" fmla="*/ 0 w 905"/>
                <a:gd name="T11" fmla="*/ 0 h 105"/>
                <a:gd name="T12" fmla="*/ 0 60000 65536"/>
                <a:gd name="T13" fmla="*/ 0 60000 65536"/>
                <a:gd name="T14" fmla="*/ 0 60000 65536"/>
                <a:gd name="T15" fmla="*/ 0 60000 65536"/>
                <a:gd name="T16" fmla="*/ 0 60000 65536"/>
                <a:gd name="T17" fmla="*/ 0 60000 65536"/>
                <a:gd name="T18" fmla="*/ 0 w 905"/>
                <a:gd name="T19" fmla="*/ 0 h 105"/>
                <a:gd name="T20" fmla="*/ 905 w 905"/>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05" h="105">
                  <a:moveTo>
                    <a:pt x="0" y="105"/>
                  </a:moveTo>
                  <a:lnTo>
                    <a:pt x="905" y="105"/>
                  </a:lnTo>
                  <a:lnTo>
                    <a:pt x="905" y="0"/>
                  </a:lnTo>
                  <a:lnTo>
                    <a:pt x="0" y="2"/>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8" name="Freeform 1213"/>
            <p:cNvSpPr>
              <a:spLocks/>
            </p:cNvSpPr>
            <p:nvPr/>
          </p:nvSpPr>
          <p:spPr bwMode="auto">
            <a:xfrm>
              <a:off x="1186" y="1725"/>
              <a:ext cx="81" cy="21"/>
            </a:xfrm>
            <a:custGeom>
              <a:avLst/>
              <a:gdLst>
                <a:gd name="T0" fmla="*/ 0 w 911"/>
                <a:gd name="T1" fmla="*/ 0 h 105"/>
                <a:gd name="T2" fmla="*/ 0 w 911"/>
                <a:gd name="T3" fmla="*/ 0 h 105"/>
                <a:gd name="T4" fmla="*/ 0 w 911"/>
                <a:gd name="T5" fmla="*/ 0 h 105"/>
                <a:gd name="T6" fmla="*/ 0 w 911"/>
                <a:gd name="T7" fmla="*/ 0 h 105"/>
                <a:gd name="T8" fmla="*/ 0 w 911"/>
                <a:gd name="T9" fmla="*/ 0 h 105"/>
                <a:gd name="T10" fmla="*/ 0 w 911"/>
                <a:gd name="T11" fmla="*/ 0 h 105"/>
                <a:gd name="T12" fmla="*/ 0 60000 65536"/>
                <a:gd name="T13" fmla="*/ 0 60000 65536"/>
                <a:gd name="T14" fmla="*/ 0 60000 65536"/>
                <a:gd name="T15" fmla="*/ 0 60000 65536"/>
                <a:gd name="T16" fmla="*/ 0 60000 65536"/>
                <a:gd name="T17" fmla="*/ 0 60000 65536"/>
                <a:gd name="T18" fmla="*/ 0 w 911"/>
                <a:gd name="T19" fmla="*/ 0 h 105"/>
                <a:gd name="T20" fmla="*/ 911 w 911"/>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1" h="105">
                  <a:moveTo>
                    <a:pt x="0" y="105"/>
                  </a:moveTo>
                  <a:lnTo>
                    <a:pt x="911" y="105"/>
                  </a:lnTo>
                  <a:lnTo>
                    <a:pt x="911" y="0"/>
                  </a:lnTo>
                  <a:lnTo>
                    <a:pt x="0" y="0"/>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49" name="Freeform 1214"/>
            <p:cNvSpPr>
              <a:spLocks/>
            </p:cNvSpPr>
            <p:nvPr/>
          </p:nvSpPr>
          <p:spPr bwMode="auto">
            <a:xfrm>
              <a:off x="1186" y="1693"/>
              <a:ext cx="81" cy="20"/>
            </a:xfrm>
            <a:custGeom>
              <a:avLst/>
              <a:gdLst>
                <a:gd name="T0" fmla="*/ 0 w 903"/>
                <a:gd name="T1" fmla="*/ 0 h 103"/>
                <a:gd name="T2" fmla="*/ 0 w 903"/>
                <a:gd name="T3" fmla="*/ 0 h 103"/>
                <a:gd name="T4" fmla="*/ 0 w 903"/>
                <a:gd name="T5" fmla="*/ 0 h 103"/>
                <a:gd name="T6" fmla="*/ 0 w 903"/>
                <a:gd name="T7" fmla="*/ 0 h 103"/>
                <a:gd name="T8" fmla="*/ 0 w 903"/>
                <a:gd name="T9" fmla="*/ 0 h 103"/>
                <a:gd name="T10" fmla="*/ 0 w 903"/>
                <a:gd name="T11" fmla="*/ 0 h 103"/>
                <a:gd name="T12" fmla="*/ 0 60000 65536"/>
                <a:gd name="T13" fmla="*/ 0 60000 65536"/>
                <a:gd name="T14" fmla="*/ 0 60000 65536"/>
                <a:gd name="T15" fmla="*/ 0 60000 65536"/>
                <a:gd name="T16" fmla="*/ 0 60000 65536"/>
                <a:gd name="T17" fmla="*/ 0 60000 65536"/>
                <a:gd name="T18" fmla="*/ 0 w 903"/>
                <a:gd name="T19" fmla="*/ 0 h 103"/>
                <a:gd name="T20" fmla="*/ 903 w 903"/>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903" h="103">
                  <a:moveTo>
                    <a:pt x="0" y="103"/>
                  </a:moveTo>
                  <a:lnTo>
                    <a:pt x="903" y="103"/>
                  </a:lnTo>
                  <a:lnTo>
                    <a:pt x="903" y="0"/>
                  </a:lnTo>
                  <a:lnTo>
                    <a:pt x="0" y="0"/>
                  </a:lnTo>
                  <a:lnTo>
                    <a:pt x="0" y="10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0" name="Freeform 1215"/>
            <p:cNvSpPr>
              <a:spLocks/>
            </p:cNvSpPr>
            <p:nvPr/>
          </p:nvSpPr>
          <p:spPr bwMode="auto">
            <a:xfrm>
              <a:off x="1186" y="1660"/>
              <a:ext cx="90" cy="22"/>
            </a:xfrm>
            <a:custGeom>
              <a:avLst/>
              <a:gdLst>
                <a:gd name="T0" fmla="*/ 0 w 1002"/>
                <a:gd name="T1" fmla="*/ 0 h 110"/>
                <a:gd name="T2" fmla="*/ 0 w 1002"/>
                <a:gd name="T3" fmla="*/ 0 h 110"/>
                <a:gd name="T4" fmla="*/ 0 w 1002"/>
                <a:gd name="T5" fmla="*/ 0 h 110"/>
                <a:gd name="T6" fmla="*/ 0 w 1002"/>
                <a:gd name="T7" fmla="*/ 0 h 110"/>
                <a:gd name="T8" fmla="*/ 0 w 1002"/>
                <a:gd name="T9" fmla="*/ 0 h 110"/>
                <a:gd name="T10" fmla="*/ 0 w 1002"/>
                <a:gd name="T11" fmla="*/ 0 h 110"/>
                <a:gd name="T12" fmla="*/ 0 60000 65536"/>
                <a:gd name="T13" fmla="*/ 0 60000 65536"/>
                <a:gd name="T14" fmla="*/ 0 60000 65536"/>
                <a:gd name="T15" fmla="*/ 0 60000 65536"/>
                <a:gd name="T16" fmla="*/ 0 60000 65536"/>
                <a:gd name="T17" fmla="*/ 0 60000 65536"/>
                <a:gd name="T18" fmla="*/ 0 w 1002"/>
                <a:gd name="T19" fmla="*/ 0 h 110"/>
                <a:gd name="T20" fmla="*/ 1002 w 100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002" h="110">
                  <a:moveTo>
                    <a:pt x="0" y="110"/>
                  </a:moveTo>
                  <a:lnTo>
                    <a:pt x="993" y="110"/>
                  </a:lnTo>
                  <a:lnTo>
                    <a:pt x="1002" y="0"/>
                  </a:lnTo>
                  <a:lnTo>
                    <a:pt x="0" y="0"/>
                  </a:lnTo>
                  <a:lnTo>
                    <a:pt x="0" y="11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1" name="Freeform 1216"/>
            <p:cNvSpPr>
              <a:spLocks/>
            </p:cNvSpPr>
            <p:nvPr/>
          </p:nvSpPr>
          <p:spPr bwMode="auto">
            <a:xfrm>
              <a:off x="1186" y="1629"/>
              <a:ext cx="92" cy="20"/>
            </a:xfrm>
            <a:custGeom>
              <a:avLst/>
              <a:gdLst>
                <a:gd name="T0" fmla="*/ 0 w 1031"/>
                <a:gd name="T1" fmla="*/ 0 h 101"/>
                <a:gd name="T2" fmla="*/ 0 w 1031"/>
                <a:gd name="T3" fmla="*/ 0 h 101"/>
                <a:gd name="T4" fmla="*/ 0 w 1031"/>
                <a:gd name="T5" fmla="*/ 0 h 101"/>
                <a:gd name="T6" fmla="*/ 0 w 1031"/>
                <a:gd name="T7" fmla="*/ 0 h 101"/>
                <a:gd name="T8" fmla="*/ 0 w 1031"/>
                <a:gd name="T9" fmla="*/ 0 h 101"/>
                <a:gd name="T10" fmla="*/ 0 w 1031"/>
                <a:gd name="T11" fmla="*/ 0 h 101"/>
                <a:gd name="T12" fmla="*/ 0 60000 65536"/>
                <a:gd name="T13" fmla="*/ 0 60000 65536"/>
                <a:gd name="T14" fmla="*/ 0 60000 65536"/>
                <a:gd name="T15" fmla="*/ 0 60000 65536"/>
                <a:gd name="T16" fmla="*/ 0 60000 65536"/>
                <a:gd name="T17" fmla="*/ 0 60000 65536"/>
                <a:gd name="T18" fmla="*/ 0 w 1031"/>
                <a:gd name="T19" fmla="*/ 0 h 101"/>
                <a:gd name="T20" fmla="*/ 1031 w 1031"/>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1031" h="101">
                  <a:moveTo>
                    <a:pt x="0" y="101"/>
                  </a:moveTo>
                  <a:lnTo>
                    <a:pt x="1031" y="99"/>
                  </a:lnTo>
                  <a:lnTo>
                    <a:pt x="1010" y="0"/>
                  </a:lnTo>
                  <a:lnTo>
                    <a:pt x="0" y="0"/>
                  </a:lnTo>
                  <a:lnTo>
                    <a:pt x="0" y="10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2" name="Freeform 1217"/>
            <p:cNvSpPr>
              <a:spLocks/>
            </p:cNvSpPr>
            <p:nvPr/>
          </p:nvSpPr>
          <p:spPr bwMode="auto">
            <a:xfrm>
              <a:off x="798" y="1586"/>
              <a:ext cx="9"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3" name="Freeform 1218"/>
            <p:cNvSpPr>
              <a:spLocks/>
            </p:cNvSpPr>
            <p:nvPr/>
          </p:nvSpPr>
          <p:spPr bwMode="auto">
            <a:xfrm>
              <a:off x="814" y="1586"/>
              <a:ext cx="9" cy="192"/>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4" name="Freeform 1219"/>
            <p:cNvSpPr>
              <a:spLocks/>
            </p:cNvSpPr>
            <p:nvPr/>
          </p:nvSpPr>
          <p:spPr bwMode="auto">
            <a:xfrm>
              <a:off x="828" y="1586"/>
              <a:ext cx="9" cy="192"/>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5" name="Freeform 1220"/>
            <p:cNvSpPr>
              <a:spLocks/>
            </p:cNvSpPr>
            <p:nvPr/>
          </p:nvSpPr>
          <p:spPr bwMode="auto">
            <a:xfrm>
              <a:off x="842" y="1586"/>
              <a:ext cx="10"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6" name="Freeform 1221"/>
            <p:cNvSpPr>
              <a:spLocks/>
            </p:cNvSpPr>
            <p:nvPr/>
          </p:nvSpPr>
          <p:spPr bwMode="auto">
            <a:xfrm>
              <a:off x="787" y="1438"/>
              <a:ext cx="49" cy="43"/>
            </a:xfrm>
            <a:custGeom>
              <a:avLst/>
              <a:gdLst>
                <a:gd name="T0" fmla="*/ 0 w 546"/>
                <a:gd name="T1" fmla="*/ 0 h 219"/>
                <a:gd name="T2" fmla="*/ 0 w 546"/>
                <a:gd name="T3" fmla="*/ 0 h 219"/>
                <a:gd name="T4" fmla="*/ 0 w 546"/>
                <a:gd name="T5" fmla="*/ 0 h 219"/>
                <a:gd name="T6" fmla="*/ 0 w 546"/>
                <a:gd name="T7" fmla="*/ 0 h 219"/>
                <a:gd name="T8" fmla="*/ 0 w 546"/>
                <a:gd name="T9" fmla="*/ 0 h 219"/>
                <a:gd name="T10" fmla="*/ 0 w 546"/>
                <a:gd name="T11" fmla="*/ 0 h 219"/>
                <a:gd name="T12" fmla="*/ 0 w 546"/>
                <a:gd name="T13" fmla="*/ 0 h 219"/>
                <a:gd name="T14" fmla="*/ 0 w 546"/>
                <a:gd name="T15" fmla="*/ 0 h 219"/>
                <a:gd name="T16" fmla="*/ 0 w 546"/>
                <a:gd name="T17" fmla="*/ 0 h 219"/>
                <a:gd name="T18" fmla="*/ 0 w 546"/>
                <a:gd name="T19" fmla="*/ 0 h 219"/>
                <a:gd name="T20" fmla="*/ 0 w 546"/>
                <a:gd name="T21" fmla="*/ 0 h 219"/>
                <a:gd name="T22" fmla="*/ 0 w 546"/>
                <a:gd name="T23" fmla="*/ 0 h 219"/>
                <a:gd name="T24" fmla="*/ 0 w 546"/>
                <a:gd name="T25" fmla="*/ 0 h 219"/>
                <a:gd name="T26" fmla="*/ 0 w 546"/>
                <a:gd name="T27" fmla="*/ 0 h 219"/>
                <a:gd name="T28" fmla="*/ 0 w 546"/>
                <a:gd name="T29" fmla="*/ 0 h 219"/>
                <a:gd name="T30" fmla="*/ 0 w 546"/>
                <a:gd name="T31" fmla="*/ 0 h 219"/>
                <a:gd name="T32" fmla="*/ 0 w 546"/>
                <a:gd name="T33" fmla="*/ 0 h 219"/>
                <a:gd name="T34" fmla="*/ 0 w 546"/>
                <a:gd name="T35" fmla="*/ 0 h 219"/>
                <a:gd name="T36" fmla="*/ 0 w 546"/>
                <a:gd name="T37" fmla="*/ 0 h 219"/>
                <a:gd name="T38" fmla="*/ 0 w 546"/>
                <a:gd name="T39" fmla="*/ 0 h 219"/>
                <a:gd name="T40" fmla="*/ 0 w 546"/>
                <a:gd name="T41" fmla="*/ 0 h 219"/>
                <a:gd name="T42" fmla="*/ 0 w 546"/>
                <a:gd name="T43" fmla="*/ 0 h 219"/>
                <a:gd name="T44" fmla="*/ 0 w 546"/>
                <a:gd name="T45" fmla="*/ 0 h 219"/>
                <a:gd name="T46" fmla="*/ 0 w 546"/>
                <a:gd name="T47" fmla="*/ 0 h 219"/>
                <a:gd name="T48" fmla="*/ 0 w 546"/>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6"/>
                <a:gd name="T76" fmla="*/ 0 h 219"/>
                <a:gd name="T77" fmla="*/ 546 w 546"/>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6" h="219">
                  <a:moveTo>
                    <a:pt x="0" y="51"/>
                  </a:moveTo>
                  <a:lnTo>
                    <a:pt x="21" y="44"/>
                  </a:lnTo>
                  <a:lnTo>
                    <a:pt x="76" y="23"/>
                  </a:lnTo>
                  <a:lnTo>
                    <a:pt x="162" y="4"/>
                  </a:lnTo>
                  <a:lnTo>
                    <a:pt x="268" y="0"/>
                  </a:lnTo>
                  <a:lnTo>
                    <a:pt x="379" y="25"/>
                  </a:lnTo>
                  <a:lnTo>
                    <a:pt x="426" y="48"/>
                  </a:lnTo>
                  <a:lnTo>
                    <a:pt x="466" y="72"/>
                  </a:lnTo>
                  <a:lnTo>
                    <a:pt x="500" y="97"/>
                  </a:lnTo>
                  <a:lnTo>
                    <a:pt x="525" y="120"/>
                  </a:lnTo>
                  <a:lnTo>
                    <a:pt x="546" y="141"/>
                  </a:lnTo>
                  <a:lnTo>
                    <a:pt x="502" y="219"/>
                  </a:lnTo>
                  <a:lnTo>
                    <a:pt x="485" y="198"/>
                  </a:lnTo>
                  <a:lnTo>
                    <a:pt x="464" y="175"/>
                  </a:lnTo>
                  <a:lnTo>
                    <a:pt x="436" y="148"/>
                  </a:lnTo>
                  <a:lnTo>
                    <a:pt x="400" y="122"/>
                  </a:lnTo>
                  <a:lnTo>
                    <a:pt x="358" y="97"/>
                  </a:lnTo>
                  <a:lnTo>
                    <a:pt x="308" y="82"/>
                  </a:lnTo>
                  <a:lnTo>
                    <a:pt x="255" y="72"/>
                  </a:lnTo>
                  <a:lnTo>
                    <a:pt x="154" y="80"/>
                  </a:lnTo>
                  <a:lnTo>
                    <a:pt x="78" y="103"/>
                  </a:lnTo>
                  <a:lnTo>
                    <a:pt x="33" y="129"/>
                  </a:lnTo>
                  <a:lnTo>
                    <a:pt x="17" y="141"/>
                  </a:lnTo>
                  <a:lnTo>
                    <a:pt x="0" y="5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7" name="Freeform 1222"/>
            <p:cNvSpPr>
              <a:spLocks/>
            </p:cNvSpPr>
            <p:nvPr/>
          </p:nvSpPr>
          <p:spPr bwMode="auto">
            <a:xfrm>
              <a:off x="818" y="1375"/>
              <a:ext cx="141" cy="162"/>
            </a:xfrm>
            <a:custGeom>
              <a:avLst/>
              <a:gdLst>
                <a:gd name="T0" fmla="*/ 0 w 1579"/>
                <a:gd name="T1" fmla="*/ 0 h 827"/>
                <a:gd name="T2" fmla="*/ 0 w 1579"/>
                <a:gd name="T3" fmla="*/ 0 h 827"/>
                <a:gd name="T4" fmla="*/ 0 w 1579"/>
                <a:gd name="T5" fmla="*/ 0 h 827"/>
                <a:gd name="T6" fmla="*/ 0 w 1579"/>
                <a:gd name="T7" fmla="*/ 0 h 827"/>
                <a:gd name="T8" fmla="*/ 0 w 1579"/>
                <a:gd name="T9" fmla="*/ 0 h 827"/>
                <a:gd name="T10" fmla="*/ 0 w 1579"/>
                <a:gd name="T11" fmla="*/ 0 h 827"/>
                <a:gd name="T12" fmla="*/ 0 w 1579"/>
                <a:gd name="T13" fmla="*/ 0 h 827"/>
                <a:gd name="T14" fmla="*/ 0 w 1579"/>
                <a:gd name="T15" fmla="*/ 0 h 827"/>
                <a:gd name="T16" fmla="*/ 0 w 1579"/>
                <a:gd name="T17" fmla="*/ 0 h 827"/>
                <a:gd name="T18" fmla="*/ 0 w 1579"/>
                <a:gd name="T19" fmla="*/ 0 h 827"/>
                <a:gd name="T20" fmla="*/ 0 w 1579"/>
                <a:gd name="T21" fmla="*/ 0 h 827"/>
                <a:gd name="T22" fmla="*/ 0 w 1579"/>
                <a:gd name="T23" fmla="*/ 0 h 827"/>
                <a:gd name="T24" fmla="*/ 0 w 1579"/>
                <a:gd name="T25" fmla="*/ 0 h 827"/>
                <a:gd name="T26" fmla="*/ 0 w 1579"/>
                <a:gd name="T27" fmla="*/ 0 h 827"/>
                <a:gd name="T28" fmla="*/ 0 w 1579"/>
                <a:gd name="T29" fmla="*/ 0 h 827"/>
                <a:gd name="T30" fmla="*/ 0 w 1579"/>
                <a:gd name="T31" fmla="*/ 0 h 827"/>
                <a:gd name="T32" fmla="*/ 0 w 1579"/>
                <a:gd name="T33" fmla="*/ 0 h 827"/>
                <a:gd name="T34" fmla="*/ 0 w 1579"/>
                <a:gd name="T35" fmla="*/ 0 h 827"/>
                <a:gd name="T36" fmla="*/ 0 w 1579"/>
                <a:gd name="T37" fmla="*/ 0 h 827"/>
                <a:gd name="T38" fmla="*/ 0 w 1579"/>
                <a:gd name="T39" fmla="*/ 0 h 827"/>
                <a:gd name="T40" fmla="*/ 0 w 1579"/>
                <a:gd name="T41" fmla="*/ 0 h 827"/>
                <a:gd name="T42" fmla="*/ 0 w 1579"/>
                <a:gd name="T43" fmla="*/ 0 h 827"/>
                <a:gd name="T44" fmla="*/ 0 w 1579"/>
                <a:gd name="T45" fmla="*/ 0 h 827"/>
                <a:gd name="T46" fmla="*/ 0 w 1579"/>
                <a:gd name="T47" fmla="*/ 0 h 827"/>
                <a:gd name="T48" fmla="*/ 0 w 1579"/>
                <a:gd name="T49" fmla="*/ 0 h 827"/>
                <a:gd name="T50" fmla="*/ 0 w 1579"/>
                <a:gd name="T51" fmla="*/ 0 h 827"/>
                <a:gd name="T52" fmla="*/ 0 w 1579"/>
                <a:gd name="T53" fmla="*/ 0 h 827"/>
                <a:gd name="T54" fmla="*/ 0 w 1579"/>
                <a:gd name="T55" fmla="*/ 0 h 827"/>
                <a:gd name="T56" fmla="*/ 0 w 1579"/>
                <a:gd name="T57" fmla="*/ 0 h 827"/>
                <a:gd name="T58" fmla="*/ 0 w 1579"/>
                <a:gd name="T59" fmla="*/ 0 h 827"/>
                <a:gd name="T60" fmla="*/ 0 w 1579"/>
                <a:gd name="T61" fmla="*/ 0 h 827"/>
                <a:gd name="T62" fmla="*/ 0 w 1579"/>
                <a:gd name="T63" fmla="*/ 0 h 827"/>
                <a:gd name="T64" fmla="*/ 0 w 1579"/>
                <a:gd name="T65" fmla="*/ 0 h 827"/>
                <a:gd name="T66" fmla="*/ 0 w 1579"/>
                <a:gd name="T67" fmla="*/ 0 h 827"/>
                <a:gd name="T68" fmla="*/ 0 w 1579"/>
                <a:gd name="T69" fmla="*/ 0 h 827"/>
                <a:gd name="T70" fmla="*/ 0 w 1579"/>
                <a:gd name="T71" fmla="*/ 0 h 827"/>
                <a:gd name="T72" fmla="*/ 0 w 1579"/>
                <a:gd name="T73" fmla="*/ 0 h 827"/>
                <a:gd name="T74" fmla="*/ 0 w 1579"/>
                <a:gd name="T75" fmla="*/ 0 h 827"/>
                <a:gd name="T76" fmla="*/ 0 w 1579"/>
                <a:gd name="T77" fmla="*/ 0 h 827"/>
                <a:gd name="T78" fmla="*/ 0 w 1579"/>
                <a:gd name="T79" fmla="*/ 0 h 827"/>
                <a:gd name="T80" fmla="*/ 0 w 1579"/>
                <a:gd name="T81" fmla="*/ 0 h 827"/>
                <a:gd name="T82" fmla="*/ 0 w 1579"/>
                <a:gd name="T83" fmla="*/ 0 h 827"/>
                <a:gd name="T84" fmla="*/ 0 w 1579"/>
                <a:gd name="T85" fmla="*/ 0 h 827"/>
                <a:gd name="T86" fmla="*/ 0 w 1579"/>
                <a:gd name="T87" fmla="*/ 0 h 827"/>
                <a:gd name="T88" fmla="*/ 0 w 1579"/>
                <a:gd name="T89" fmla="*/ 0 h 827"/>
                <a:gd name="T90" fmla="*/ 0 w 1579"/>
                <a:gd name="T91" fmla="*/ 0 h 827"/>
                <a:gd name="T92" fmla="*/ 0 w 1579"/>
                <a:gd name="T93" fmla="*/ 0 h 827"/>
                <a:gd name="T94" fmla="*/ 0 w 1579"/>
                <a:gd name="T95" fmla="*/ 0 h 827"/>
                <a:gd name="T96" fmla="*/ 0 w 1579"/>
                <a:gd name="T97" fmla="*/ 0 h 827"/>
                <a:gd name="T98" fmla="*/ 0 w 1579"/>
                <a:gd name="T99" fmla="*/ 0 h 827"/>
                <a:gd name="T100" fmla="*/ 0 w 1579"/>
                <a:gd name="T101" fmla="*/ 0 h 827"/>
                <a:gd name="T102" fmla="*/ 0 w 1579"/>
                <a:gd name="T103" fmla="*/ 0 h 827"/>
                <a:gd name="T104" fmla="*/ 0 w 1579"/>
                <a:gd name="T105" fmla="*/ 0 h 827"/>
                <a:gd name="T106" fmla="*/ 0 w 1579"/>
                <a:gd name="T107" fmla="*/ 0 h 827"/>
                <a:gd name="T108" fmla="*/ 0 w 1579"/>
                <a:gd name="T109" fmla="*/ 0 h 827"/>
                <a:gd name="T110" fmla="*/ 0 w 1579"/>
                <a:gd name="T111" fmla="*/ 0 h 827"/>
                <a:gd name="T112" fmla="*/ 0 w 1579"/>
                <a:gd name="T113" fmla="*/ 0 h 827"/>
                <a:gd name="T114" fmla="*/ 0 w 1579"/>
                <a:gd name="T115" fmla="*/ 0 h 827"/>
                <a:gd name="T116" fmla="*/ 0 w 1579"/>
                <a:gd name="T117" fmla="*/ 0 h 827"/>
                <a:gd name="T118" fmla="*/ 0 w 1579"/>
                <a:gd name="T119" fmla="*/ 0 h 827"/>
                <a:gd name="T120" fmla="*/ 0 w 1579"/>
                <a:gd name="T121" fmla="*/ 0 h 8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79"/>
                <a:gd name="T184" fmla="*/ 0 h 827"/>
                <a:gd name="T185" fmla="*/ 1579 w 1579"/>
                <a:gd name="T186" fmla="*/ 827 h 8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79" h="827">
                  <a:moveTo>
                    <a:pt x="0" y="789"/>
                  </a:moveTo>
                  <a:lnTo>
                    <a:pt x="22" y="728"/>
                  </a:lnTo>
                  <a:lnTo>
                    <a:pt x="55" y="663"/>
                  </a:lnTo>
                  <a:lnTo>
                    <a:pt x="99" y="587"/>
                  </a:lnTo>
                  <a:lnTo>
                    <a:pt x="154" y="502"/>
                  </a:lnTo>
                  <a:lnTo>
                    <a:pt x="186" y="460"/>
                  </a:lnTo>
                  <a:lnTo>
                    <a:pt x="281" y="361"/>
                  </a:lnTo>
                  <a:lnTo>
                    <a:pt x="300" y="344"/>
                  </a:lnTo>
                  <a:lnTo>
                    <a:pt x="346" y="310"/>
                  </a:lnTo>
                  <a:lnTo>
                    <a:pt x="393" y="283"/>
                  </a:lnTo>
                  <a:lnTo>
                    <a:pt x="443" y="260"/>
                  </a:lnTo>
                  <a:lnTo>
                    <a:pt x="490" y="243"/>
                  </a:lnTo>
                  <a:lnTo>
                    <a:pt x="581" y="222"/>
                  </a:lnTo>
                  <a:lnTo>
                    <a:pt x="739" y="222"/>
                  </a:lnTo>
                  <a:lnTo>
                    <a:pt x="846" y="245"/>
                  </a:lnTo>
                  <a:lnTo>
                    <a:pt x="886" y="262"/>
                  </a:lnTo>
                  <a:lnTo>
                    <a:pt x="903" y="230"/>
                  </a:lnTo>
                  <a:lnTo>
                    <a:pt x="950" y="157"/>
                  </a:lnTo>
                  <a:lnTo>
                    <a:pt x="1030" y="74"/>
                  </a:lnTo>
                  <a:lnTo>
                    <a:pt x="1059" y="55"/>
                  </a:lnTo>
                  <a:lnTo>
                    <a:pt x="1085" y="38"/>
                  </a:lnTo>
                  <a:lnTo>
                    <a:pt x="1152" y="11"/>
                  </a:lnTo>
                  <a:lnTo>
                    <a:pt x="1290" y="0"/>
                  </a:lnTo>
                  <a:lnTo>
                    <a:pt x="1410" y="34"/>
                  </a:lnTo>
                  <a:lnTo>
                    <a:pt x="1458" y="60"/>
                  </a:lnTo>
                  <a:lnTo>
                    <a:pt x="1500" y="93"/>
                  </a:lnTo>
                  <a:lnTo>
                    <a:pt x="1545" y="157"/>
                  </a:lnTo>
                  <a:lnTo>
                    <a:pt x="1579" y="298"/>
                  </a:lnTo>
                  <a:lnTo>
                    <a:pt x="1500" y="298"/>
                  </a:lnTo>
                  <a:lnTo>
                    <a:pt x="1490" y="260"/>
                  </a:lnTo>
                  <a:lnTo>
                    <a:pt x="1477" y="222"/>
                  </a:lnTo>
                  <a:lnTo>
                    <a:pt x="1456" y="178"/>
                  </a:lnTo>
                  <a:lnTo>
                    <a:pt x="1437" y="157"/>
                  </a:lnTo>
                  <a:lnTo>
                    <a:pt x="1420" y="137"/>
                  </a:lnTo>
                  <a:lnTo>
                    <a:pt x="1397" y="118"/>
                  </a:lnTo>
                  <a:lnTo>
                    <a:pt x="1370" y="102"/>
                  </a:lnTo>
                  <a:lnTo>
                    <a:pt x="1306" y="83"/>
                  </a:lnTo>
                  <a:lnTo>
                    <a:pt x="1220" y="83"/>
                  </a:lnTo>
                  <a:lnTo>
                    <a:pt x="1136" y="104"/>
                  </a:lnTo>
                  <a:lnTo>
                    <a:pt x="1072" y="142"/>
                  </a:lnTo>
                  <a:lnTo>
                    <a:pt x="1024" y="190"/>
                  </a:lnTo>
                  <a:lnTo>
                    <a:pt x="990" y="243"/>
                  </a:lnTo>
                  <a:lnTo>
                    <a:pt x="946" y="380"/>
                  </a:lnTo>
                  <a:lnTo>
                    <a:pt x="905" y="355"/>
                  </a:lnTo>
                  <a:lnTo>
                    <a:pt x="855" y="330"/>
                  </a:lnTo>
                  <a:lnTo>
                    <a:pt x="794" y="310"/>
                  </a:lnTo>
                  <a:lnTo>
                    <a:pt x="718" y="294"/>
                  </a:lnTo>
                  <a:lnTo>
                    <a:pt x="631" y="292"/>
                  </a:lnTo>
                  <a:lnTo>
                    <a:pt x="536" y="310"/>
                  </a:lnTo>
                  <a:lnTo>
                    <a:pt x="433" y="349"/>
                  </a:lnTo>
                  <a:lnTo>
                    <a:pt x="384" y="380"/>
                  </a:lnTo>
                  <a:lnTo>
                    <a:pt x="338" y="412"/>
                  </a:lnTo>
                  <a:lnTo>
                    <a:pt x="298" y="450"/>
                  </a:lnTo>
                  <a:lnTo>
                    <a:pt x="260" y="486"/>
                  </a:lnTo>
                  <a:lnTo>
                    <a:pt x="226" y="526"/>
                  </a:lnTo>
                  <a:lnTo>
                    <a:pt x="197" y="566"/>
                  </a:lnTo>
                  <a:lnTo>
                    <a:pt x="148" y="644"/>
                  </a:lnTo>
                  <a:lnTo>
                    <a:pt x="87" y="774"/>
                  </a:lnTo>
                  <a:lnTo>
                    <a:pt x="70" y="827"/>
                  </a:lnTo>
                  <a:lnTo>
                    <a:pt x="0" y="7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8" name="Freeform 1223"/>
            <p:cNvSpPr>
              <a:spLocks/>
            </p:cNvSpPr>
            <p:nvPr/>
          </p:nvSpPr>
          <p:spPr bwMode="auto">
            <a:xfrm>
              <a:off x="948" y="1353"/>
              <a:ext cx="90" cy="65"/>
            </a:xfrm>
            <a:custGeom>
              <a:avLst/>
              <a:gdLst>
                <a:gd name="T0" fmla="*/ 0 w 1011"/>
                <a:gd name="T1" fmla="*/ 0 h 331"/>
                <a:gd name="T2" fmla="*/ 0 w 1011"/>
                <a:gd name="T3" fmla="*/ 0 h 331"/>
                <a:gd name="T4" fmla="*/ 0 w 1011"/>
                <a:gd name="T5" fmla="*/ 0 h 331"/>
                <a:gd name="T6" fmla="*/ 0 w 1011"/>
                <a:gd name="T7" fmla="*/ 0 h 331"/>
                <a:gd name="T8" fmla="*/ 0 w 1011"/>
                <a:gd name="T9" fmla="*/ 0 h 331"/>
                <a:gd name="T10" fmla="*/ 0 w 1011"/>
                <a:gd name="T11" fmla="*/ 0 h 331"/>
                <a:gd name="T12" fmla="*/ 0 w 1011"/>
                <a:gd name="T13" fmla="*/ 0 h 331"/>
                <a:gd name="T14" fmla="*/ 0 w 1011"/>
                <a:gd name="T15" fmla="*/ 0 h 331"/>
                <a:gd name="T16" fmla="*/ 0 w 1011"/>
                <a:gd name="T17" fmla="*/ 0 h 331"/>
                <a:gd name="T18" fmla="*/ 0 w 1011"/>
                <a:gd name="T19" fmla="*/ 0 h 331"/>
                <a:gd name="T20" fmla="*/ 0 w 1011"/>
                <a:gd name="T21" fmla="*/ 0 h 331"/>
                <a:gd name="T22" fmla="*/ 0 w 1011"/>
                <a:gd name="T23" fmla="*/ 0 h 331"/>
                <a:gd name="T24" fmla="*/ 0 w 1011"/>
                <a:gd name="T25" fmla="*/ 0 h 331"/>
                <a:gd name="T26" fmla="*/ 0 w 1011"/>
                <a:gd name="T27" fmla="*/ 0 h 331"/>
                <a:gd name="T28" fmla="*/ 0 w 1011"/>
                <a:gd name="T29" fmla="*/ 0 h 331"/>
                <a:gd name="T30" fmla="*/ 0 w 1011"/>
                <a:gd name="T31" fmla="*/ 0 h 331"/>
                <a:gd name="T32" fmla="*/ 0 w 1011"/>
                <a:gd name="T33" fmla="*/ 0 h 331"/>
                <a:gd name="T34" fmla="*/ 0 w 1011"/>
                <a:gd name="T35" fmla="*/ 0 h 331"/>
                <a:gd name="T36" fmla="*/ 0 w 1011"/>
                <a:gd name="T37" fmla="*/ 0 h 331"/>
                <a:gd name="T38" fmla="*/ 0 w 1011"/>
                <a:gd name="T39" fmla="*/ 0 h 331"/>
                <a:gd name="T40" fmla="*/ 0 w 1011"/>
                <a:gd name="T41" fmla="*/ 0 h 331"/>
                <a:gd name="T42" fmla="*/ 0 w 1011"/>
                <a:gd name="T43" fmla="*/ 0 h 331"/>
                <a:gd name="T44" fmla="*/ 0 w 1011"/>
                <a:gd name="T45" fmla="*/ 0 h 331"/>
                <a:gd name="T46" fmla="*/ 0 w 1011"/>
                <a:gd name="T47" fmla="*/ 0 h 331"/>
                <a:gd name="T48" fmla="*/ 0 w 1011"/>
                <a:gd name="T49" fmla="*/ 0 h 331"/>
                <a:gd name="T50" fmla="*/ 0 w 1011"/>
                <a:gd name="T51" fmla="*/ 0 h 331"/>
                <a:gd name="T52" fmla="*/ 0 w 1011"/>
                <a:gd name="T53" fmla="*/ 0 h 331"/>
                <a:gd name="T54" fmla="*/ 0 w 1011"/>
                <a:gd name="T55" fmla="*/ 0 h 331"/>
                <a:gd name="T56" fmla="*/ 0 w 1011"/>
                <a:gd name="T57" fmla="*/ 0 h 331"/>
                <a:gd name="T58" fmla="*/ 0 w 1011"/>
                <a:gd name="T59" fmla="*/ 0 h 331"/>
                <a:gd name="T60" fmla="*/ 0 w 1011"/>
                <a:gd name="T61" fmla="*/ 0 h 331"/>
                <a:gd name="T62" fmla="*/ 0 w 1011"/>
                <a:gd name="T63" fmla="*/ 0 h 331"/>
                <a:gd name="T64" fmla="*/ 0 w 1011"/>
                <a:gd name="T65" fmla="*/ 0 h 331"/>
                <a:gd name="T66" fmla="*/ 0 w 1011"/>
                <a:gd name="T67" fmla="*/ 0 h 331"/>
                <a:gd name="T68" fmla="*/ 0 w 1011"/>
                <a:gd name="T69" fmla="*/ 0 h 3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1"/>
                <a:gd name="T106" fmla="*/ 0 h 331"/>
                <a:gd name="T107" fmla="*/ 1011 w 1011"/>
                <a:gd name="T108" fmla="*/ 331 h 3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1" h="331">
                  <a:moveTo>
                    <a:pt x="0" y="248"/>
                  </a:moveTo>
                  <a:lnTo>
                    <a:pt x="53" y="191"/>
                  </a:lnTo>
                  <a:lnTo>
                    <a:pt x="133" y="122"/>
                  </a:lnTo>
                  <a:lnTo>
                    <a:pt x="169" y="101"/>
                  </a:lnTo>
                  <a:lnTo>
                    <a:pt x="205" y="78"/>
                  </a:lnTo>
                  <a:lnTo>
                    <a:pt x="249" y="57"/>
                  </a:lnTo>
                  <a:lnTo>
                    <a:pt x="292" y="38"/>
                  </a:lnTo>
                  <a:lnTo>
                    <a:pt x="342" y="21"/>
                  </a:lnTo>
                  <a:lnTo>
                    <a:pt x="391" y="10"/>
                  </a:lnTo>
                  <a:lnTo>
                    <a:pt x="505" y="0"/>
                  </a:lnTo>
                  <a:lnTo>
                    <a:pt x="617" y="10"/>
                  </a:lnTo>
                  <a:lnTo>
                    <a:pt x="718" y="38"/>
                  </a:lnTo>
                  <a:lnTo>
                    <a:pt x="804" y="78"/>
                  </a:lnTo>
                  <a:lnTo>
                    <a:pt x="842" y="101"/>
                  </a:lnTo>
                  <a:lnTo>
                    <a:pt x="876" y="122"/>
                  </a:lnTo>
                  <a:lnTo>
                    <a:pt x="906" y="147"/>
                  </a:lnTo>
                  <a:lnTo>
                    <a:pt x="933" y="170"/>
                  </a:lnTo>
                  <a:lnTo>
                    <a:pt x="1011" y="248"/>
                  </a:lnTo>
                  <a:lnTo>
                    <a:pt x="929" y="278"/>
                  </a:lnTo>
                  <a:lnTo>
                    <a:pt x="920" y="269"/>
                  </a:lnTo>
                  <a:lnTo>
                    <a:pt x="897" y="242"/>
                  </a:lnTo>
                  <a:lnTo>
                    <a:pt x="859" y="208"/>
                  </a:lnTo>
                  <a:lnTo>
                    <a:pt x="741" y="128"/>
                  </a:lnTo>
                  <a:lnTo>
                    <a:pt x="707" y="111"/>
                  </a:lnTo>
                  <a:lnTo>
                    <a:pt x="669" y="96"/>
                  </a:lnTo>
                  <a:lnTo>
                    <a:pt x="587" y="75"/>
                  </a:lnTo>
                  <a:lnTo>
                    <a:pt x="498" y="71"/>
                  </a:lnTo>
                  <a:lnTo>
                    <a:pt x="408" y="86"/>
                  </a:lnTo>
                  <a:lnTo>
                    <a:pt x="327" y="116"/>
                  </a:lnTo>
                  <a:lnTo>
                    <a:pt x="252" y="158"/>
                  </a:lnTo>
                  <a:lnTo>
                    <a:pt x="220" y="183"/>
                  </a:lnTo>
                  <a:lnTo>
                    <a:pt x="116" y="274"/>
                  </a:lnTo>
                  <a:lnTo>
                    <a:pt x="64" y="331"/>
                  </a:lnTo>
                  <a:lnTo>
                    <a:pt x="0"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59" name="Freeform 1224"/>
            <p:cNvSpPr>
              <a:spLocks/>
            </p:cNvSpPr>
            <p:nvPr/>
          </p:nvSpPr>
          <p:spPr bwMode="auto">
            <a:xfrm>
              <a:off x="1058" y="1407"/>
              <a:ext cx="81" cy="60"/>
            </a:xfrm>
            <a:custGeom>
              <a:avLst/>
              <a:gdLst>
                <a:gd name="T0" fmla="*/ 0 w 909"/>
                <a:gd name="T1" fmla="*/ 0 h 306"/>
                <a:gd name="T2" fmla="*/ 0 w 909"/>
                <a:gd name="T3" fmla="*/ 0 h 306"/>
                <a:gd name="T4" fmla="*/ 0 w 909"/>
                <a:gd name="T5" fmla="*/ 0 h 306"/>
                <a:gd name="T6" fmla="*/ 0 w 909"/>
                <a:gd name="T7" fmla="*/ 0 h 306"/>
                <a:gd name="T8" fmla="*/ 0 w 909"/>
                <a:gd name="T9" fmla="*/ 0 h 306"/>
                <a:gd name="T10" fmla="*/ 0 w 909"/>
                <a:gd name="T11" fmla="*/ 0 h 306"/>
                <a:gd name="T12" fmla="*/ 0 w 909"/>
                <a:gd name="T13" fmla="*/ 0 h 306"/>
                <a:gd name="T14" fmla="*/ 0 w 909"/>
                <a:gd name="T15" fmla="*/ 0 h 306"/>
                <a:gd name="T16" fmla="*/ 0 w 909"/>
                <a:gd name="T17" fmla="*/ 0 h 306"/>
                <a:gd name="T18" fmla="*/ 0 w 909"/>
                <a:gd name="T19" fmla="*/ 0 h 306"/>
                <a:gd name="T20" fmla="*/ 0 w 909"/>
                <a:gd name="T21" fmla="*/ 0 h 306"/>
                <a:gd name="T22" fmla="*/ 0 w 909"/>
                <a:gd name="T23" fmla="*/ 0 h 306"/>
                <a:gd name="T24" fmla="*/ 0 w 909"/>
                <a:gd name="T25" fmla="*/ 0 h 306"/>
                <a:gd name="T26" fmla="*/ 0 w 909"/>
                <a:gd name="T27" fmla="*/ 0 h 306"/>
                <a:gd name="T28" fmla="*/ 0 w 909"/>
                <a:gd name="T29" fmla="*/ 0 h 306"/>
                <a:gd name="T30" fmla="*/ 0 w 909"/>
                <a:gd name="T31" fmla="*/ 0 h 306"/>
                <a:gd name="T32" fmla="*/ 0 w 909"/>
                <a:gd name="T33" fmla="*/ 0 h 306"/>
                <a:gd name="T34" fmla="*/ 0 w 909"/>
                <a:gd name="T35" fmla="*/ 0 h 306"/>
                <a:gd name="T36" fmla="*/ 0 w 909"/>
                <a:gd name="T37" fmla="*/ 0 h 306"/>
                <a:gd name="T38" fmla="*/ 0 w 909"/>
                <a:gd name="T39" fmla="*/ 0 h 306"/>
                <a:gd name="T40" fmla="*/ 0 w 909"/>
                <a:gd name="T41" fmla="*/ 0 h 306"/>
                <a:gd name="T42" fmla="*/ 0 w 909"/>
                <a:gd name="T43" fmla="*/ 0 h 306"/>
                <a:gd name="T44" fmla="*/ 0 w 909"/>
                <a:gd name="T45" fmla="*/ 0 h 306"/>
                <a:gd name="T46" fmla="*/ 0 w 909"/>
                <a:gd name="T47" fmla="*/ 0 h 306"/>
                <a:gd name="T48" fmla="*/ 0 w 909"/>
                <a:gd name="T49" fmla="*/ 0 h 306"/>
                <a:gd name="T50" fmla="*/ 0 w 909"/>
                <a:gd name="T51" fmla="*/ 0 h 306"/>
                <a:gd name="T52" fmla="*/ 0 w 909"/>
                <a:gd name="T53" fmla="*/ 0 h 306"/>
                <a:gd name="T54" fmla="*/ 0 w 909"/>
                <a:gd name="T55" fmla="*/ 0 h 306"/>
                <a:gd name="T56" fmla="*/ 0 w 909"/>
                <a:gd name="T57" fmla="*/ 0 h 306"/>
                <a:gd name="T58" fmla="*/ 0 w 909"/>
                <a:gd name="T59" fmla="*/ 0 h 306"/>
                <a:gd name="T60" fmla="*/ 0 w 909"/>
                <a:gd name="T61" fmla="*/ 0 h 306"/>
                <a:gd name="T62" fmla="*/ 0 w 909"/>
                <a:gd name="T63" fmla="*/ 0 h 306"/>
                <a:gd name="T64" fmla="*/ 0 w 909"/>
                <a:gd name="T65" fmla="*/ 0 h 306"/>
                <a:gd name="T66" fmla="*/ 0 w 909"/>
                <a:gd name="T67" fmla="*/ 0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9"/>
                <a:gd name="T103" fmla="*/ 0 h 306"/>
                <a:gd name="T104" fmla="*/ 909 w 9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9" h="306">
                  <a:moveTo>
                    <a:pt x="0" y="188"/>
                  </a:moveTo>
                  <a:lnTo>
                    <a:pt x="37" y="162"/>
                  </a:lnTo>
                  <a:lnTo>
                    <a:pt x="78" y="131"/>
                  </a:lnTo>
                  <a:lnTo>
                    <a:pt x="135" y="99"/>
                  </a:lnTo>
                  <a:lnTo>
                    <a:pt x="168" y="80"/>
                  </a:lnTo>
                  <a:lnTo>
                    <a:pt x="204" y="65"/>
                  </a:lnTo>
                  <a:lnTo>
                    <a:pt x="286" y="34"/>
                  </a:lnTo>
                  <a:lnTo>
                    <a:pt x="373" y="12"/>
                  </a:lnTo>
                  <a:lnTo>
                    <a:pt x="470" y="0"/>
                  </a:lnTo>
                  <a:lnTo>
                    <a:pt x="651" y="23"/>
                  </a:lnTo>
                  <a:lnTo>
                    <a:pt x="727" y="50"/>
                  </a:lnTo>
                  <a:lnTo>
                    <a:pt x="789" y="80"/>
                  </a:lnTo>
                  <a:lnTo>
                    <a:pt x="841" y="114"/>
                  </a:lnTo>
                  <a:lnTo>
                    <a:pt x="879" y="143"/>
                  </a:lnTo>
                  <a:lnTo>
                    <a:pt x="909" y="171"/>
                  </a:lnTo>
                  <a:lnTo>
                    <a:pt x="884" y="249"/>
                  </a:lnTo>
                  <a:lnTo>
                    <a:pt x="860" y="219"/>
                  </a:lnTo>
                  <a:lnTo>
                    <a:pt x="827" y="188"/>
                  </a:lnTo>
                  <a:lnTo>
                    <a:pt x="807" y="171"/>
                  </a:lnTo>
                  <a:lnTo>
                    <a:pt x="782" y="156"/>
                  </a:lnTo>
                  <a:lnTo>
                    <a:pt x="755" y="137"/>
                  </a:lnTo>
                  <a:lnTo>
                    <a:pt x="725" y="122"/>
                  </a:lnTo>
                  <a:lnTo>
                    <a:pt x="651" y="93"/>
                  </a:lnTo>
                  <a:lnTo>
                    <a:pt x="563" y="74"/>
                  </a:lnTo>
                  <a:lnTo>
                    <a:pt x="461" y="71"/>
                  </a:lnTo>
                  <a:lnTo>
                    <a:pt x="267" y="114"/>
                  </a:lnTo>
                  <a:lnTo>
                    <a:pt x="189" y="152"/>
                  </a:lnTo>
                  <a:lnTo>
                    <a:pt x="122" y="196"/>
                  </a:lnTo>
                  <a:lnTo>
                    <a:pt x="94" y="217"/>
                  </a:lnTo>
                  <a:lnTo>
                    <a:pt x="71" y="238"/>
                  </a:lnTo>
                  <a:lnTo>
                    <a:pt x="33" y="272"/>
                  </a:lnTo>
                  <a:lnTo>
                    <a:pt x="2" y="306"/>
                  </a:lnTo>
                  <a:lnTo>
                    <a:pt x="0" y="18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60" name="Freeform 1225"/>
            <p:cNvSpPr>
              <a:spLocks/>
            </p:cNvSpPr>
            <p:nvPr/>
          </p:nvSpPr>
          <p:spPr bwMode="auto">
            <a:xfrm>
              <a:off x="1159" y="1418"/>
              <a:ext cx="106" cy="118"/>
            </a:xfrm>
            <a:custGeom>
              <a:avLst/>
              <a:gdLst>
                <a:gd name="T0" fmla="*/ 0 w 1190"/>
                <a:gd name="T1" fmla="*/ 0 h 597"/>
                <a:gd name="T2" fmla="*/ 0 w 1190"/>
                <a:gd name="T3" fmla="*/ 0 h 597"/>
                <a:gd name="T4" fmla="*/ 0 w 1190"/>
                <a:gd name="T5" fmla="*/ 0 h 597"/>
                <a:gd name="T6" fmla="*/ 0 w 1190"/>
                <a:gd name="T7" fmla="*/ 0 h 597"/>
                <a:gd name="T8" fmla="*/ 0 w 1190"/>
                <a:gd name="T9" fmla="*/ 0 h 597"/>
                <a:gd name="T10" fmla="*/ 0 w 1190"/>
                <a:gd name="T11" fmla="*/ 0 h 597"/>
                <a:gd name="T12" fmla="*/ 0 w 1190"/>
                <a:gd name="T13" fmla="*/ 0 h 597"/>
                <a:gd name="T14" fmla="*/ 0 w 1190"/>
                <a:gd name="T15" fmla="*/ 0 h 597"/>
                <a:gd name="T16" fmla="*/ 0 w 1190"/>
                <a:gd name="T17" fmla="*/ 0 h 597"/>
                <a:gd name="T18" fmla="*/ 0 w 1190"/>
                <a:gd name="T19" fmla="*/ 0 h 597"/>
                <a:gd name="T20" fmla="*/ 0 w 1190"/>
                <a:gd name="T21" fmla="*/ 0 h 597"/>
                <a:gd name="T22" fmla="*/ 0 w 1190"/>
                <a:gd name="T23" fmla="*/ 0 h 597"/>
                <a:gd name="T24" fmla="*/ 0 w 1190"/>
                <a:gd name="T25" fmla="*/ 0 h 597"/>
                <a:gd name="T26" fmla="*/ 0 w 1190"/>
                <a:gd name="T27" fmla="*/ 0 h 597"/>
                <a:gd name="T28" fmla="*/ 0 w 1190"/>
                <a:gd name="T29" fmla="*/ 0 h 597"/>
                <a:gd name="T30" fmla="*/ 0 w 1190"/>
                <a:gd name="T31" fmla="*/ 0 h 597"/>
                <a:gd name="T32" fmla="*/ 0 w 1190"/>
                <a:gd name="T33" fmla="*/ 0 h 597"/>
                <a:gd name="T34" fmla="*/ 0 w 1190"/>
                <a:gd name="T35" fmla="*/ 0 h 597"/>
                <a:gd name="T36" fmla="*/ 0 w 1190"/>
                <a:gd name="T37" fmla="*/ 0 h 597"/>
                <a:gd name="T38" fmla="*/ 0 w 1190"/>
                <a:gd name="T39" fmla="*/ 0 h 597"/>
                <a:gd name="T40" fmla="*/ 0 w 1190"/>
                <a:gd name="T41" fmla="*/ 0 h 597"/>
                <a:gd name="T42" fmla="*/ 0 w 1190"/>
                <a:gd name="T43" fmla="*/ 0 h 597"/>
                <a:gd name="T44" fmla="*/ 0 w 1190"/>
                <a:gd name="T45" fmla="*/ 0 h 597"/>
                <a:gd name="T46" fmla="*/ 0 w 1190"/>
                <a:gd name="T47" fmla="*/ 0 h 597"/>
                <a:gd name="T48" fmla="*/ 0 w 1190"/>
                <a:gd name="T49" fmla="*/ 0 h 597"/>
                <a:gd name="T50" fmla="*/ 0 w 1190"/>
                <a:gd name="T51" fmla="*/ 0 h 597"/>
                <a:gd name="T52" fmla="*/ 0 w 1190"/>
                <a:gd name="T53" fmla="*/ 0 h 597"/>
                <a:gd name="T54" fmla="*/ 0 w 1190"/>
                <a:gd name="T55" fmla="*/ 0 h 597"/>
                <a:gd name="T56" fmla="*/ 0 w 1190"/>
                <a:gd name="T57" fmla="*/ 0 h 597"/>
                <a:gd name="T58" fmla="*/ 0 w 1190"/>
                <a:gd name="T59" fmla="*/ 0 h 597"/>
                <a:gd name="T60" fmla="*/ 0 w 1190"/>
                <a:gd name="T61" fmla="*/ 0 h 597"/>
                <a:gd name="T62" fmla="*/ 0 w 1190"/>
                <a:gd name="T63" fmla="*/ 0 h 597"/>
                <a:gd name="T64" fmla="*/ 0 w 1190"/>
                <a:gd name="T65" fmla="*/ 0 h 597"/>
                <a:gd name="T66" fmla="*/ 0 w 1190"/>
                <a:gd name="T67" fmla="*/ 0 h 597"/>
                <a:gd name="T68" fmla="*/ 0 w 1190"/>
                <a:gd name="T69" fmla="*/ 0 h 597"/>
                <a:gd name="T70" fmla="*/ 0 w 1190"/>
                <a:gd name="T71" fmla="*/ 0 h 597"/>
                <a:gd name="T72" fmla="*/ 0 w 1190"/>
                <a:gd name="T73" fmla="*/ 0 h 597"/>
                <a:gd name="T74" fmla="*/ 0 w 1190"/>
                <a:gd name="T75" fmla="*/ 0 h 597"/>
                <a:gd name="T76" fmla="*/ 0 w 1190"/>
                <a:gd name="T77" fmla="*/ 0 h 597"/>
                <a:gd name="T78" fmla="*/ 0 w 1190"/>
                <a:gd name="T79" fmla="*/ 0 h 597"/>
                <a:gd name="T80" fmla="*/ 0 w 1190"/>
                <a:gd name="T81" fmla="*/ 0 h 597"/>
                <a:gd name="T82" fmla="*/ 0 w 1190"/>
                <a:gd name="T83" fmla="*/ 0 h 597"/>
                <a:gd name="T84" fmla="*/ 0 w 1190"/>
                <a:gd name="T85" fmla="*/ 0 h 597"/>
                <a:gd name="T86" fmla="*/ 0 w 1190"/>
                <a:gd name="T87" fmla="*/ 0 h 597"/>
                <a:gd name="T88" fmla="*/ 0 w 1190"/>
                <a:gd name="T89" fmla="*/ 0 h 597"/>
                <a:gd name="T90" fmla="*/ 0 w 1190"/>
                <a:gd name="T91" fmla="*/ 0 h 5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0"/>
                <a:gd name="T139" fmla="*/ 0 h 597"/>
                <a:gd name="T140" fmla="*/ 1190 w 1190"/>
                <a:gd name="T141" fmla="*/ 597 h 5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0" h="597">
                  <a:moveTo>
                    <a:pt x="0" y="114"/>
                  </a:moveTo>
                  <a:lnTo>
                    <a:pt x="48" y="88"/>
                  </a:lnTo>
                  <a:lnTo>
                    <a:pt x="107" y="61"/>
                  </a:lnTo>
                  <a:lnTo>
                    <a:pt x="181" y="34"/>
                  </a:lnTo>
                  <a:lnTo>
                    <a:pt x="266" y="12"/>
                  </a:lnTo>
                  <a:lnTo>
                    <a:pt x="363" y="0"/>
                  </a:lnTo>
                  <a:lnTo>
                    <a:pt x="572" y="25"/>
                  </a:lnTo>
                  <a:lnTo>
                    <a:pt x="666" y="63"/>
                  </a:lnTo>
                  <a:lnTo>
                    <a:pt x="738" y="101"/>
                  </a:lnTo>
                  <a:lnTo>
                    <a:pt x="793" y="143"/>
                  </a:lnTo>
                  <a:lnTo>
                    <a:pt x="831" y="179"/>
                  </a:lnTo>
                  <a:lnTo>
                    <a:pt x="880" y="264"/>
                  </a:lnTo>
                  <a:lnTo>
                    <a:pt x="909" y="253"/>
                  </a:lnTo>
                  <a:lnTo>
                    <a:pt x="1010" y="236"/>
                  </a:lnTo>
                  <a:lnTo>
                    <a:pt x="1135" y="240"/>
                  </a:lnTo>
                  <a:lnTo>
                    <a:pt x="1190" y="251"/>
                  </a:lnTo>
                  <a:lnTo>
                    <a:pt x="1167" y="318"/>
                  </a:lnTo>
                  <a:lnTo>
                    <a:pt x="1076" y="308"/>
                  </a:lnTo>
                  <a:lnTo>
                    <a:pt x="983" y="318"/>
                  </a:lnTo>
                  <a:lnTo>
                    <a:pt x="880" y="358"/>
                  </a:lnTo>
                  <a:lnTo>
                    <a:pt x="833" y="390"/>
                  </a:lnTo>
                  <a:lnTo>
                    <a:pt x="797" y="428"/>
                  </a:lnTo>
                  <a:lnTo>
                    <a:pt x="749" y="506"/>
                  </a:lnTo>
                  <a:lnTo>
                    <a:pt x="724" y="597"/>
                  </a:lnTo>
                  <a:lnTo>
                    <a:pt x="656" y="580"/>
                  </a:lnTo>
                  <a:lnTo>
                    <a:pt x="667" y="525"/>
                  </a:lnTo>
                  <a:lnTo>
                    <a:pt x="681" y="474"/>
                  </a:lnTo>
                  <a:lnTo>
                    <a:pt x="702" y="424"/>
                  </a:lnTo>
                  <a:lnTo>
                    <a:pt x="730" y="380"/>
                  </a:lnTo>
                  <a:lnTo>
                    <a:pt x="751" y="359"/>
                  </a:lnTo>
                  <a:lnTo>
                    <a:pt x="812" y="299"/>
                  </a:lnTo>
                  <a:lnTo>
                    <a:pt x="795" y="268"/>
                  </a:lnTo>
                  <a:lnTo>
                    <a:pt x="770" y="238"/>
                  </a:lnTo>
                  <a:lnTo>
                    <a:pt x="738" y="198"/>
                  </a:lnTo>
                  <a:lnTo>
                    <a:pt x="715" y="179"/>
                  </a:lnTo>
                  <a:lnTo>
                    <a:pt x="690" y="160"/>
                  </a:lnTo>
                  <a:lnTo>
                    <a:pt x="662" y="141"/>
                  </a:lnTo>
                  <a:lnTo>
                    <a:pt x="631" y="124"/>
                  </a:lnTo>
                  <a:lnTo>
                    <a:pt x="555" y="95"/>
                  </a:lnTo>
                  <a:lnTo>
                    <a:pt x="466" y="78"/>
                  </a:lnTo>
                  <a:lnTo>
                    <a:pt x="287" y="84"/>
                  </a:lnTo>
                  <a:lnTo>
                    <a:pt x="150" y="122"/>
                  </a:lnTo>
                  <a:lnTo>
                    <a:pt x="65" y="164"/>
                  </a:lnTo>
                  <a:lnTo>
                    <a:pt x="33" y="183"/>
                  </a:lnTo>
                  <a:lnTo>
                    <a:pt x="0" y="11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61" name="Oval 1228"/>
            <p:cNvSpPr>
              <a:spLocks noChangeArrowheads="1"/>
            </p:cNvSpPr>
            <p:nvPr/>
          </p:nvSpPr>
          <p:spPr bwMode="auto">
            <a:xfrm>
              <a:off x="1701" y="2773"/>
              <a:ext cx="109" cy="122"/>
            </a:xfrm>
            <a:prstGeom prst="ellipse">
              <a:avLst/>
            </a:prstGeom>
            <a:solidFill>
              <a:schemeClr val="bg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2" name="Rectangle 1229"/>
            <p:cNvSpPr>
              <a:spLocks noChangeArrowheads="1"/>
            </p:cNvSpPr>
            <p:nvPr/>
          </p:nvSpPr>
          <p:spPr bwMode="auto">
            <a:xfrm>
              <a:off x="1701" y="2834"/>
              <a:ext cx="109" cy="364"/>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3" name="Oval 1230"/>
            <p:cNvSpPr>
              <a:spLocks noChangeArrowheads="1"/>
            </p:cNvSpPr>
            <p:nvPr/>
          </p:nvSpPr>
          <p:spPr bwMode="auto">
            <a:xfrm>
              <a:off x="1701" y="3138"/>
              <a:ext cx="109" cy="182"/>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4" name="Rectangle 1232"/>
            <p:cNvSpPr>
              <a:spLocks noChangeArrowheads="1"/>
            </p:cNvSpPr>
            <p:nvPr/>
          </p:nvSpPr>
          <p:spPr bwMode="auto">
            <a:xfrm rot="-243397">
              <a:off x="1462" y="3033"/>
              <a:ext cx="276" cy="286"/>
            </a:xfrm>
            <a:prstGeom prst="rect">
              <a:avLst/>
            </a:prstGeom>
            <a:solidFill>
              <a:schemeClr val="bg2"/>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bg2"/>
              </a:extrusionClr>
              <a:contourClr>
                <a:schemeClr val="bg2"/>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5" name="Rectangle 1233"/>
            <p:cNvSpPr>
              <a:spLocks noChangeArrowheads="1"/>
            </p:cNvSpPr>
            <p:nvPr/>
          </p:nvSpPr>
          <p:spPr bwMode="auto">
            <a:xfrm rot="-243397">
              <a:off x="1385" y="2930"/>
              <a:ext cx="282" cy="36"/>
            </a:xfrm>
            <a:prstGeom prst="rect">
              <a:avLst/>
            </a:prstGeom>
            <a:solidFill>
              <a:schemeClr val="tx1"/>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6" name="Rectangle 1234"/>
            <p:cNvSpPr>
              <a:spLocks noChangeArrowheads="1"/>
            </p:cNvSpPr>
            <p:nvPr/>
          </p:nvSpPr>
          <p:spPr bwMode="auto">
            <a:xfrm rot="-9045775" flipH="1" flipV="1">
              <a:off x="1271" y="3047"/>
              <a:ext cx="160" cy="65"/>
            </a:xfrm>
            <a:prstGeom prst="rect">
              <a:avLst/>
            </a:prstGeom>
            <a:solidFill>
              <a:schemeClr val="tx1"/>
            </a:solidFill>
            <a:ln w="9525">
              <a:miter lim="800000"/>
              <a:headEnd/>
              <a:tailEnd/>
            </a:ln>
            <a:scene3d>
              <a:camera prst="legacyPerspectiveFront">
                <a:rot lat="1500000" lon="1500000" rev="0"/>
              </a:camera>
              <a:lightRig rig="legacyFlat2" dir="b"/>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767" name="Text Box 1235"/>
            <p:cNvSpPr txBox="1">
              <a:spLocks noChangeArrowheads="1"/>
            </p:cNvSpPr>
            <p:nvPr/>
          </p:nvSpPr>
          <p:spPr bwMode="auto">
            <a:xfrm>
              <a:off x="1152" y="3486"/>
              <a:ext cx="752" cy="252"/>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b="1">
                  <a:latin typeface="Calibri" panose="020F0502020204030204" pitchFamily="34" charset="0"/>
                </a:rPr>
                <a:t>Materials</a:t>
              </a:r>
            </a:p>
          </p:txBody>
        </p:sp>
        <p:sp>
          <p:nvSpPr>
            <p:cNvPr id="50389" name="Rectangle 1237"/>
            <p:cNvSpPr>
              <a:spLocks noChangeArrowheads="1"/>
            </p:cNvSpPr>
            <p:nvPr/>
          </p:nvSpPr>
          <p:spPr bwMode="auto">
            <a:xfrm rot="2882507">
              <a:off x="2376" y="1716"/>
              <a:ext cx="77" cy="8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0" name="Rectangle 1238"/>
            <p:cNvSpPr>
              <a:spLocks noChangeArrowheads="1"/>
            </p:cNvSpPr>
            <p:nvPr/>
          </p:nvSpPr>
          <p:spPr bwMode="auto">
            <a:xfrm rot="-15539178">
              <a:off x="2403" y="1799"/>
              <a:ext cx="71"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1" name="Rectangle 1239"/>
            <p:cNvSpPr>
              <a:spLocks noChangeArrowheads="1"/>
            </p:cNvSpPr>
            <p:nvPr/>
          </p:nvSpPr>
          <p:spPr bwMode="auto">
            <a:xfrm rot="-11467919">
              <a:off x="2315" y="1955"/>
              <a:ext cx="55"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2" name="Rectangle 1240"/>
            <p:cNvSpPr>
              <a:spLocks noChangeArrowheads="1"/>
            </p:cNvSpPr>
            <p:nvPr/>
          </p:nvSpPr>
          <p:spPr bwMode="auto">
            <a:xfrm rot="-14013864">
              <a:off x="2376" y="1909"/>
              <a:ext cx="72"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3" name="Oval 1241"/>
            <p:cNvSpPr>
              <a:spLocks noChangeArrowheads="1"/>
            </p:cNvSpPr>
            <p:nvPr/>
          </p:nvSpPr>
          <p:spPr bwMode="auto">
            <a:xfrm>
              <a:off x="2261" y="1745"/>
              <a:ext cx="150" cy="206"/>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4" name="Rectangle 1242"/>
            <p:cNvSpPr>
              <a:spLocks noChangeArrowheads="1"/>
            </p:cNvSpPr>
            <p:nvPr/>
          </p:nvSpPr>
          <p:spPr bwMode="auto">
            <a:xfrm rot="20885237">
              <a:off x="2313" y="1642"/>
              <a:ext cx="56"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774" name="Freeform 1243"/>
            <p:cNvSpPr>
              <a:spLocks/>
            </p:cNvSpPr>
            <p:nvPr/>
          </p:nvSpPr>
          <p:spPr bwMode="auto">
            <a:xfrm rot="4703630">
              <a:off x="2198" y="1741"/>
              <a:ext cx="284" cy="221"/>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75" name="Freeform 1244"/>
            <p:cNvSpPr>
              <a:spLocks/>
            </p:cNvSpPr>
            <p:nvPr/>
          </p:nvSpPr>
          <p:spPr bwMode="auto">
            <a:xfrm rot="4703630">
              <a:off x="2273" y="1940"/>
              <a:ext cx="57" cy="44"/>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50397" name="Rectangle 1245"/>
            <p:cNvSpPr>
              <a:spLocks noChangeArrowheads="1"/>
            </p:cNvSpPr>
            <p:nvPr/>
          </p:nvSpPr>
          <p:spPr bwMode="auto">
            <a:xfrm rot="-8428918">
              <a:off x="2232" y="1917"/>
              <a:ext cx="56"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8" name="Rectangle 1246"/>
            <p:cNvSpPr>
              <a:spLocks noChangeArrowheads="1"/>
            </p:cNvSpPr>
            <p:nvPr/>
          </p:nvSpPr>
          <p:spPr bwMode="auto">
            <a:xfrm rot="16789563">
              <a:off x="2184" y="1808"/>
              <a:ext cx="71"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399" name="Rectangle 1247"/>
            <p:cNvSpPr>
              <a:spLocks noChangeArrowheads="1"/>
            </p:cNvSpPr>
            <p:nvPr/>
          </p:nvSpPr>
          <p:spPr bwMode="auto">
            <a:xfrm rot="-1993480">
              <a:off x="2232" y="1676"/>
              <a:ext cx="56" cy="10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0" name="Oval 1248"/>
            <p:cNvSpPr>
              <a:spLocks noChangeArrowheads="1"/>
            </p:cNvSpPr>
            <p:nvPr/>
          </p:nvSpPr>
          <p:spPr bwMode="auto">
            <a:xfrm>
              <a:off x="2288" y="1759"/>
              <a:ext cx="109" cy="156"/>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50402" name="Rectangle 1250"/>
            <p:cNvSpPr>
              <a:spLocks noChangeArrowheads="1"/>
            </p:cNvSpPr>
            <p:nvPr/>
          </p:nvSpPr>
          <p:spPr bwMode="auto">
            <a:xfrm rot="2882507">
              <a:off x="2149" y="1528"/>
              <a:ext cx="42" cy="4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3" name="Rectangle 1251"/>
            <p:cNvSpPr>
              <a:spLocks noChangeArrowheads="1"/>
            </p:cNvSpPr>
            <p:nvPr/>
          </p:nvSpPr>
          <p:spPr bwMode="auto">
            <a:xfrm rot="-15539178">
              <a:off x="2164" y="1575"/>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4" name="Rectangle 1252"/>
            <p:cNvSpPr>
              <a:spLocks noChangeArrowheads="1"/>
            </p:cNvSpPr>
            <p:nvPr/>
          </p:nvSpPr>
          <p:spPr bwMode="auto">
            <a:xfrm rot="-11467919">
              <a:off x="2116" y="1660"/>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5" name="Rectangle 1253"/>
            <p:cNvSpPr>
              <a:spLocks noChangeArrowheads="1"/>
            </p:cNvSpPr>
            <p:nvPr/>
          </p:nvSpPr>
          <p:spPr bwMode="auto">
            <a:xfrm rot="-14013864">
              <a:off x="2149" y="1635"/>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6" name="Oval 1254"/>
            <p:cNvSpPr>
              <a:spLocks noChangeArrowheads="1"/>
            </p:cNvSpPr>
            <p:nvPr/>
          </p:nvSpPr>
          <p:spPr bwMode="auto">
            <a:xfrm>
              <a:off x="2086" y="1544"/>
              <a:ext cx="82" cy="114"/>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07" name="Rectangle 1255"/>
            <p:cNvSpPr>
              <a:spLocks noChangeArrowheads="1"/>
            </p:cNvSpPr>
            <p:nvPr/>
          </p:nvSpPr>
          <p:spPr bwMode="auto">
            <a:xfrm rot="20885237">
              <a:off x="2115" y="1486"/>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786" name="Freeform 1256"/>
            <p:cNvSpPr>
              <a:spLocks/>
            </p:cNvSpPr>
            <p:nvPr/>
          </p:nvSpPr>
          <p:spPr bwMode="auto">
            <a:xfrm rot="4703630">
              <a:off x="2051" y="1542"/>
              <a:ext cx="158" cy="121"/>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87" name="Freeform 1257"/>
            <p:cNvSpPr>
              <a:spLocks/>
            </p:cNvSpPr>
            <p:nvPr/>
          </p:nvSpPr>
          <p:spPr bwMode="auto">
            <a:xfrm rot="4703630">
              <a:off x="2093" y="1652"/>
              <a:ext cx="32" cy="24"/>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50410" name="Rectangle 1258"/>
            <p:cNvSpPr>
              <a:spLocks noChangeArrowheads="1"/>
            </p:cNvSpPr>
            <p:nvPr/>
          </p:nvSpPr>
          <p:spPr bwMode="auto">
            <a:xfrm rot="-8428918">
              <a:off x="2071" y="1639"/>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1" name="Rectangle 1259"/>
            <p:cNvSpPr>
              <a:spLocks noChangeArrowheads="1"/>
            </p:cNvSpPr>
            <p:nvPr/>
          </p:nvSpPr>
          <p:spPr bwMode="auto">
            <a:xfrm rot="16789563">
              <a:off x="2044" y="1579"/>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2" name="Rectangle 1260"/>
            <p:cNvSpPr>
              <a:spLocks noChangeArrowheads="1"/>
            </p:cNvSpPr>
            <p:nvPr/>
          </p:nvSpPr>
          <p:spPr bwMode="auto">
            <a:xfrm rot="-1993480">
              <a:off x="2071" y="1505"/>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3" name="Oval 1261"/>
            <p:cNvSpPr>
              <a:spLocks noChangeArrowheads="1"/>
            </p:cNvSpPr>
            <p:nvPr/>
          </p:nvSpPr>
          <p:spPr bwMode="auto">
            <a:xfrm>
              <a:off x="2101" y="1551"/>
              <a:ext cx="60" cy="87"/>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50415" name="Rectangle 1263"/>
            <p:cNvSpPr>
              <a:spLocks noChangeArrowheads="1"/>
            </p:cNvSpPr>
            <p:nvPr/>
          </p:nvSpPr>
          <p:spPr bwMode="auto">
            <a:xfrm rot="2882507">
              <a:off x="2517" y="1489"/>
              <a:ext cx="48" cy="6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6" name="Rectangle 1264"/>
            <p:cNvSpPr>
              <a:spLocks noChangeArrowheads="1"/>
            </p:cNvSpPr>
            <p:nvPr/>
          </p:nvSpPr>
          <p:spPr bwMode="auto">
            <a:xfrm rot="-15539178">
              <a:off x="2537" y="1542"/>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7" name="Rectangle 1265"/>
            <p:cNvSpPr>
              <a:spLocks noChangeArrowheads="1"/>
            </p:cNvSpPr>
            <p:nvPr/>
          </p:nvSpPr>
          <p:spPr bwMode="auto">
            <a:xfrm rot="-11467919">
              <a:off x="2469" y="1643"/>
              <a:ext cx="41"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8" name="Rectangle 1266"/>
            <p:cNvSpPr>
              <a:spLocks noChangeArrowheads="1"/>
            </p:cNvSpPr>
            <p:nvPr/>
          </p:nvSpPr>
          <p:spPr bwMode="auto">
            <a:xfrm rot="-14013864">
              <a:off x="2517" y="1612"/>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19" name="Oval 1267"/>
            <p:cNvSpPr>
              <a:spLocks noChangeArrowheads="1"/>
            </p:cNvSpPr>
            <p:nvPr/>
          </p:nvSpPr>
          <p:spPr bwMode="auto">
            <a:xfrm>
              <a:off x="2430" y="1512"/>
              <a:ext cx="109" cy="129"/>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20" name="Rectangle 1268"/>
            <p:cNvSpPr>
              <a:spLocks noChangeArrowheads="1"/>
            </p:cNvSpPr>
            <p:nvPr/>
          </p:nvSpPr>
          <p:spPr bwMode="auto">
            <a:xfrm rot="20885237">
              <a:off x="2468" y="1447"/>
              <a:ext cx="40"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798" name="Freeform 1269"/>
            <p:cNvSpPr>
              <a:spLocks/>
            </p:cNvSpPr>
            <p:nvPr/>
          </p:nvSpPr>
          <p:spPr bwMode="auto">
            <a:xfrm rot="4703630">
              <a:off x="2398" y="1499"/>
              <a:ext cx="178" cy="160"/>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799" name="Freeform 1270"/>
            <p:cNvSpPr>
              <a:spLocks/>
            </p:cNvSpPr>
            <p:nvPr/>
          </p:nvSpPr>
          <p:spPr bwMode="auto">
            <a:xfrm rot="4703630">
              <a:off x="2442" y="1632"/>
              <a:ext cx="35" cy="32"/>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50423" name="Rectangle 1271"/>
            <p:cNvSpPr>
              <a:spLocks noChangeArrowheads="1"/>
            </p:cNvSpPr>
            <p:nvPr/>
          </p:nvSpPr>
          <p:spPr bwMode="auto">
            <a:xfrm rot="-8428918">
              <a:off x="2409" y="1620"/>
              <a:ext cx="40" cy="6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24" name="Rectangle 1272"/>
            <p:cNvSpPr>
              <a:spLocks noChangeArrowheads="1"/>
            </p:cNvSpPr>
            <p:nvPr/>
          </p:nvSpPr>
          <p:spPr bwMode="auto">
            <a:xfrm rot="16789563">
              <a:off x="2377" y="1548"/>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25" name="Rectangle 1273"/>
            <p:cNvSpPr>
              <a:spLocks noChangeArrowheads="1"/>
            </p:cNvSpPr>
            <p:nvPr/>
          </p:nvSpPr>
          <p:spPr bwMode="auto">
            <a:xfrm rot="-1993480">
              <a:off x="2409" y="1468"/>
              <a:ext cx="40"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50426" name="Oval 1274"/>
            <p:cNvSpPr>
              <a:spLocks noChangeArrowheads="1"/>
            </p:cNvSpPr>
            <p:nvPr/>
          </p:nvSpPr>
          <p:spPr bwMode="auto">
            <a:xfrm>
              <a:off x="2449" y="1521"/>
              <a:ext cx="80" cy="98"/>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14804" name="Text Box 1275"/>
            <p:cNvSpPr txBox="1">
              <a:spLocks noChangeArrowheads="1"/>
            </p:cNvSpPr>
            <p:nvPr/>
          </p:nvSpPr>
          <p:spPr bwMode="auto">
            <a:xfrm>
              <a:off x="2239" y="2191"/>
              <a:ext cx="847" cy="252"/>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b="1">
                  <a:latin typeface="Calibri" panose="020F0502020204030204" pitchFamily="34" charset="0"/>
                </a:rPr>
                <a:t>Equipment</a:t>
              </a:r>
            </a:p>
          </p:txBody>
        </p:sp>
        <p:sp>
          <p:nvSpPr>
            <p:cNvPr id="14805" name="Text Box 1226"/>
            <p:cNvSpPr txBox="1">
              <a:spLocks noChangeArrowheads="1"/>
            </p:cNvSpPr>
            <p:nvPr/>
          </p:nvSpPr>
          <p:spPr bwMode="auto">
            <a:xfrm>
              <a:off x="288" y="2256"/>
              <a:ext cx="890" cy="23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Environment</a:t>
              </a:r>
            </a:p>
          </p:txBody>
        </p:sp>
      </p:grpSp>
      <p:grpSp>
        <p:nvGrpSpPr>
          <p:cNvPr id="14344" name="Group 1279"/>
          <p:cNvGrpSpPr>
            <a:grpSpLocks/>
          </p:cNvGrpSpPr>
          <p:nvPr/>
        </p:nvGrpSpPr>
        <p:grpSpPr bwMode="auto">
          <a:xfrm>
            <a:off x="2133601" y="2057401"/>
            <a:ext cx="4441825" cy="3800475"/>
            <a:chOff x="288" y="1344"/>
            <a:chExt cx="2798" cy="2394"/>
          </a:xfrm>
        </p:grpSpPr>
        <p:sp>
          <p:nvSpPr>
            <p:cNvPr id="14352" name="Oval 1037"/>
            <p:cNvSpPr>
              <a:spLocks noChangeArrowheads="1"/>
            </p:cNvSpPr>
            <p:nvPr/>
          </p:nvSpPr>
          <p:spPr bwMode="auto">
            <a:xfrm>
              <a:off x="1005" y="1720"/>
              <a:ext cx="1151" cy="1015"/>
            </a:xfrm>
            <a:prstGeom prst="ellipse">
              <a:avLst/>
            </a:prstGeom>
            <a:solidFill>
              <a:srgbClr val="00FF00"/>
            </a:solidFill>
            <a:ln w="44450">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53" name="Oval 1038"/>
            <p:cNvSpPr>
              <a:spLocks noChangeArrowheads="1"/>
            </p:cNvSpPr>
            <p:nvPr/>
          </p:nvSpPr>
          <p:spPr bwMode="auto">
            <a:xfrm rot="141763">
              <a:off x="1161" y="1720"/>
              <a:ext cx="795" cy="1756"/>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54" name="Oval 1039"/>
            <p:cNvSpPr>
              <a:spLocks noChangeArrowheads="1"/>
            </p:cNvSpPr>
            <p:nvPr/>
          </p:nvSpPr>
          <p:spPr bwMode="auto">
            <a:xfrm rot="-6730625">
              <a:off x="1411" y="1208"/>
              <a:ext cx="1033" cy="1589"/>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55" name="Oval 1040"/>
            <p:cNvSpPr>
              <a:spLocks noChangeArrowheads="1"/>
            </p:cNvSpPr>
            <p:nvPr/>
          </p:nvSpPr>
          <p:spPr bwMode="auto">
            <a:xfrm rot="-3798286">
              <a:off x="688" y="1149"/>
              <a:ext cx="1072" cy="1589"/>
            </a:xfrm>
            <a:prstGeom prst="ellipse">
              <a:avLst/>
            </a:pr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56" name="Line 1046"/>
            <p:cNvSpPr>
              <a:spLocks noChangeShapeType="1"/>
            </p:cNvSpPr>
            <p:nvPr/>
          </p:nvSpPr>
          <p:spPr bwMode="auto">
            <a:xfrm flipV="1">
              <a:off x="1580" y="2270"/>
              <a:ext cx="0" cy="23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PH"/>
            </a:p>
          </p:txBody>
        </p:sp>
        <p:sp>
          <p:nvSpPr>
            <p:cNvPr id="14357" name="Text Box 1047"/>
            <p:cNvSpPr txBox="1">
              <a:spLocks noChangeArrowheads="1"/>
            </p:cNvSpPr>
            <p:nvPr/>
          </p:nvSpPr>
          <p:spPr bwMode="auto">
            <a:xfrm>
              <a:off x="1344" y="1728"/>
              <a:ext cx="528" cy="23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People</a:t>
              </a:r>
            </a:p>
          </p:txBody>
        </p:sp>
        <p:pic>
          <p:nvPicPr>
            <p:cNvPr id="14358" name="Picture 1048" descr="na01441_"/>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6" y="1383"/>
              <a:ext cx="192" cy="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59" name="Rectangle 1050"/>
            <p:cNvSpPr>
              <a:spLocks noChangeArrowheads="1"/>
            </p:cNvSpPr>
            <p:nvPr/>
          </p:nvSpPr>
          <p:spPr bwMode="auto">
            <a:xfrm>
              <a:off x="758" y="2039"/>
              <a:ext cx="219" cy="85"/>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60" name="Rectangle 1051"/>
            <p:cNvSpPr>
              <a:spLocks noChangeArrowheads="1"/>
            </p:cNvSpPr>
            <p:nvPr/>
          </p:nvSpPr>
          <p:spPr bwMode="auto">
            <a:xfrm>
              <a:off x="775" y="2011"/>
              <a:ext cx="185" cy="28"/>
            </a:xfrm>
            <a:prstGeom prst="rect">
              <a:avLst/>
            </a:prstGeom>
            <a:solidFill>
              <a:schemeClr val="bg2"/>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61" name="Rectangle 1052"/>
            <p:cNvSpPr>
              <a:spLocks noChangeArrowheads="1"/>
            </p:cNvSpPr>
            <p:nvPr/>
          </p:nvSpPr>
          <p:spPr bwMode="auto">
            <a:xfrm>
              <a:off x="809" y="1812"/>
              <a:ext cx="16" cy="14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62" name="Rectangle 1053"/>
            <p:cNvSpPr>
              <a:spLocks noChangeArrowheads="1"/>
            </p:cNvSpPr>
            <p:nvPr/>
          </p:nvSpPr>
          <p:spPr bwMode="auto">
            <a:xfrm>
              <a:off x="842" y="1812"/>
              <a:ext cx="17" cy="142"/>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atin typeface="Calibri" panose="020F0502020204030204" pitchFamily="34" charset="0"/>
              </a:endParaRPr>
            </a:p>
          </p:txBody>
        </p:sp>
        <p:sp>
          <p:nvSpPr>
            <p:cNvPr id="14363" name="Rectangle 1054"/>
            <p:cNvSpPr>
              <a:spLocks noChangeArrowheads="1"/>
            </p:cNvSpPr>
            <p:nvPr/>
          </p:nvSpPr>
          <p:spPr bwMode="auto">
            <a:xfrm>
              <a:off x="792" y="1954"/>
              <a:ext cx="84" cy="57"/>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64" name="Rectangle 1055"/>
            <p:cNvSpPr>
              <a:spLocks noChangeArrowheads="1"/>
            </p:cNvSpPr>
            <p:nvPr/>
          </p:nvSpPr>
          <p:spPr bwMode="auto">
            <a:xfrm>
              <a:off x="775" y="2067"/>
              <a:ext cx="185" cy="29"/>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365" name="Freeform 1057"/>
            <p:cNvSpPr>
              <a:spLocks/>
            </p:cNvSpPr>
            <p:nvPr/>
          </p:nvSpPr>
          <p:spPr bwMode="auto">
            <a:xfrm>
              <a:off x="808" y="1386"/>
              <a:ext cx="21" cy="25"/>
            </a:xfrm>
            <a:custGeom>
              <a:avLst/>
              <a:gdLst>
                <a:gd name="T0" fmla="*/ 0 w 236"/>
                <a:gd name="T1" fmla="*/ 0 h 126"/>
                <a:gd name="T2" fmla="*/ 0 w 236"/>
                <a:gd name="T3" fmla="*/ 0 h 126"/>
                <a:gd name="T4" fmla="*/ 0 w 236"/>
                <a:gd name="T5" fmla="*/ 0 h 126"/>
                <a:gd name="T6" fmla="*/ 0 w 236"/>
                <a:gd name="T7" fmla="*/ 0 h 126"/>
                <a:gd name="T8" fmla="*/ 0 w 236"/>
                <a:gd name="T9" fmla="*/ 0 h 126"/>
                <a:gd name="T10" fmla="*/ 0 w 236"/>
                <a:gd name="T11" fmla="*/ 0 h 126"/>
                <a:gd name="T12" fmla="*/ 0 60000 65536"/>
                <a:gd name="T13" fmla="*/ 0 60000 65536"/>
                <a:gd name="T14" fmla="*/ 0 60000 65536"/>
                <a:gd name="T15" fmla="*/ 0 60000 65536"/>
                <a:gd name="T16" fmla="*/ 0 60000 65536"/>
                <a:gd name="T17" fmla="*/ 0 60000 65536"/>
                <a:gd name="T18" fmla="*/ 0 w 236"/>
                <a:gd name="T19" fmla="*/ 0 h 126"/>
                <a:gd name="T20" fmla="*/ 236 w 236"/>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236" h="126">
                  <a:moveTo>
                    <a:pt x="78" y="0"/>
                  </a:moveTo>
                  <a:lnTo>
                    <a:pt x="80" y="65"/>
                  </a:lnTo>
                  <a:lnTo>
                    <a:pt x="236" y="126"/>
                  </a:lnTo>
                  <a:lnTo>
                    <a:pt x="0" y="110"/>
                  </a:lnTo>
                  <a:lnTo>
                    <a:pt x="78" y="0"/>
                  </a:lnTo>
                  <a:close/>
                </a:path>
              </a:pathLst>
            </a:custGeom>
            <a:solidFill>
              <a:srgbClr val="7A7AAD"/>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66" name="Freeform 1058"/>
            <p:cNvSpPr>
              <a:spLocks/>
            </p:cNvSpPr>
            <p:nvPr/>
          </p:nvSpPr>
          <p:spPr bwMode="auto">
            <a:xfrm>
              <a:off x="785" y="1352"/>
              <a:ext cx="489" cy="455"/>
            </a:xfrm>
            <a:custGeom>
              <a:avLst/>
              <a:gdLst>
                <a:gd name="T0" fmla="*/ 0 w 5484"/>
                <a:gd name="T1" fmla="*/ 0 h 2321"/>
                <a:gd name="T2" fmla="*/ 0 w 5484"/>
                <a:gd name="T3" fmla="*/ 0 h 2321"/>
                <a:gd name="T4" fmla="*/ 0 w 5484"/>
                <a:gd name="T5" fmla="*/ 0 h 2321"/>
                <a:gd name="T6" fmla="*/ 0 w 5484"/>
                <a:gd name="T7" fmla="*/ 0 h 2321"/>
                <a:gd name="T8" fmla="*/ 0 w 5484"/>
                <a:gd name="T9" fmla="*/ 0 h 2321"/>
                <a:gd name="T10" fmla="*/ 0 w 5484"/>
                <a:gd name="T11" fmla="*/ 0 h 2321"/>
                <a:gd name="T12" fmla="*/ 0 w 5484"/>
                <a:gd name="T13" fmla="*/ 0 h 2321"/>
                <a:gd name="T14" fmla="*/ 0 w 5484"/>
                <a:gd name="T15" fmla="*/ 0 h 2321"/>
                <a:gd name="T16" fmla="*/ 0 w 5484"/>
                <a:gd name="T17" fmla="*/ 0 h 2321"/>
                <a:gd name="T18" fmla="*/ 0 w 5484"/>
                <a:gd name="T19" fmla="*/ 0 h 2321"/>
                <a:gd name="T20" fmla="*/ 0 w 5484"/>
                <a:gd name="T21" fmla="*/ 0 h 2321"/>
                <a:gd name="T22" fmla="*/ 0 w 5484"/>
                <a:gd name="T23" fmla="*/ 0 h 2321"/>
                <a:gd name="T24" fmla="*/ 0 w 5484"/>
                <a:gd name="T25" fmla="*/ 0 h 2321"/>
                <a:gd name="T26" fmla="*/ 0 w 5484"/>
                <a:gd name="T27" fmla="*/ 0 h 2321"/>
                <a:gd name="T28" fmla="*/ 0 w 5484"/>
                <a:gd name="T29" fmla="*/ 0 h 2321"/>
                <a:gd name="T30" fmla="*/ 0 w 5484"/>
                <a:gd name="T31" fmla="*/ 0 h 2321"/>
                <a:gd name="T32" fmla="*/ 0 w 5484"/>
                <a:gd name="T33" fmla="*/ 0 h 23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84"/>
                <a:gd name="T52" fmla="*/ 0 h 2321"/>
                <a:gd name="T53" fmla="*/ 5484 w 5484"/>
                <a:gd name="T54" fmla="*/ 2321 h 232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84" h="2321">
                  <a:moveTo>
                    <a:pt x="7" y="389"/>
                  </a:moveTo>
                  <a:lnTo>
                    <a:pt x="1304" y="315"/>
                  </a:lnTo>
                  <a:lnTo>
                    <a:pt x="1726" y="108"/>
                  </a:lnTo>
                  <a:lnTo>
                    <a:pt x="2053" y="116"/>
                  </a:lnTo>
                  <a:lnTo>
                    <a:pt x="2395" y="0"/>
                  </a:lnTo>
                  <a:lnTo>
                    <a:pt x="3275" y="315"/>
                  </a:lnTo>
                  <a:lnTo>
                    <a:pt x="3724" y="306"/>
                  </a:lnTo>
                  <a:lnTo>
                    <a:pt x="4163" y="424"/>
                  </a:lnTo>
                  <a:lnTo>
                    <a:pt x="4751" y="357"/>
                  </a:lnTo>
                  <a:lnTo>
                    <a:pt x="5133" y="621"/>
                  </a:lnTo>
                  <a:lnTo>
                    <a:pt x="5467" y="614"/>
                  </a:lnTo>
                  <a:lnTo>
                    <a:pt x="5484" y="1517"/>
                  </a:lnTo>
                  <a:lnTo>
                    <a:pt x="4481" y="2321"/>
                  </a:lnTo>
                  <a:lnTo>
                    <a:pt x="553" y="2289"/>
                  </a:lnTo>
                  <a:lnTo>
                    <a:pt x="0" y="1517"/>
                  </a:lnTo>
                  <a:lnTo>
                    <a:pt x="7" y="38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67" name="Freeform 1059"/>
            <p:cNvSpPr>
              <a:spLocks/>
            </p:cNvSpPr>
            <p:nvPr/>
          </p:nvSpPr>
          <p:spPr bwMode="auto">
            <a:xfrm>
              <a:off x="786" y="1412"/>
              <a:ext cx="491" cy="400"/>
            </a:xfrm>
            <a:custGeom>
              <a:avLst/>
              <a:gdLst>
                <a:gd name="T0" fmla="*/ 0 w 5511"/>
                <a:gd name="T1" fmla="*/ 0 h 2042"/>
                <a:gd name="T2" fmla="*/ 0 w 5511"/>
                <a:gd name="T3" fmla="*/ 0 h 2042"/>
                <a:gd name="T4" fmla="*/ 0 w 5511"/>
                <a:gd name="T5" fmla="*/ 0 h 2042"/>
                <a:gd name="T6" fmla="*/ 0 w 5511"/>
                <a:gd name="T7" fmla="*/ 0 h 2042"/>
                <a:gd name="T8" fmla="*/ 0 w 5511"/>
                <a:gd name="T9" fmla="*/ 0 h 2042"/>
                <a:gd name="T10" fmla="*/ 0 w 5511"/>
                <a:gd name="T11" fmla="*/ 0 h 2042"/>
                <a:gd name="T12" fmla="*/ 0 w 5511"/>
                <a:gd name="T13" fmla="*/ 0 h 2042"/>
                <a:gd name="T14" fmla="*/ 0 w 5511"/>
                <a:gd name="T15" fmla="*/ 0 h 2042"/>
                <a:gd name="T16" fmla="*/ 0 w 5511"/>
                <a:gd name="T17" fmla="*/ 0 h 2042"/>
                <a:gd name="T18" fmla="*/ 0 w 5511"/>
                <a:gd name="T19" fmla="*/ 0 h 2042"/>
                <a:gd name="T20" fmla="*/ 0 w 5511"/>
                <a:gd name="T21" fmla="*/ 0 h 2042"/>
                <a:gd name="T22" fmla="*/ 0 w 5511"/>
                <a:gd name="T23" fmla="*/ 0 h 2042"/>
                <a:gd name="T24" fmla="*/ 0 w 5511"/>
                <a:gd name="T25" fmla="*/ 0 h 2042"/>
                <a:gd name="T26" fmla="*/ 0 w 5511"/>
                <a:gd name="T27" fmla="*/ 0 h 2042"/>
                <a:gd name="T28" fmla="*/ 0 w 5511"/>
                <a:gd name="T29" fmla="*/ 0 h 2042"/>
                <a:gd name="T30" fmla="*/ 0 w 5511"/>
                <a:gd name="T31" fmla="*/ 0 h 2042"/>
                <a:gd name="T32" fmla="*/ 0 w 5511"/>
                <a:gd name="T33" fmla="*/ 0 h 2042"/>
                <a:gd name="T34" fmla="*/ 0 w 5511"/>
                <a:gd name="T35" fmla="*/ 0 h 2042"/>
                <a:gd name="T36" fmla="*/ 0 w 5511"/>
                <a:gd name="T37" fmla="*/ 0 h 2042"/>
                <a:gd name="T38" fmla="*/ 0 w 5511"/>
                <a:gd name="T39" fmla="*/ 0 h 2042"/>
                <a:gd name="T40" fmla="*/ 0 w 5511"/>
                <a:gd name="T41" fmla="*/ 0 h 2042"/>
                <a:gd name="T42" fmla="*/ 0 w 5511"/>
                <a:gd name="T43" fmla="*/ 0 h 2042"/>
                <a:gd name="T44" fmla="*/ 0 w 5511"/>
                <a:gd name="T45" fmla="*/ 0 h 2042"/>
                <a:gd name="T46" fmla="*/ 0 w 5511"/>
                <a:gd name="T47" fmla="*/ 0 h 2042"/>
                <a:gd name="T48" fmla="*/ 0 w 5511"/>
                <a:gd name="T49" fmla="*/ 0 h 2042"/>
                <a:gd name="T50" fmla="*/ 0 w 5511"/>
                <a:gd name="T51" fmla="*/ 0 h 2042"/>
                <a:gd name="T52" fmla="*/ 0 w 5511"/>
                <a:gd name="T53" fmla="*/ 0 h 2042"/>
                <a:gd name="T54" fmla="*/ 0 w 5511"/>
                <a:gd name="T55" fmla="*/ 0 h 2042"/>
                <a:gd name="T56" fmla="*/ 0 w 5511"/>
                <a:gd name="T57" fmla="*/ 0 h 2042"/>
                <a:gd name="T58" fmla="*/ 0 w 5511"/>
                <a:gd name="T59" fmla="*/ 0 h 2042"/>
                <a:gd name="T60" fmla="*/ 0 w 5511"/>
                <a:gd name="T61" fmla="*/ 0 h 2042"/>
                <a:gd name="T62" fmla="*/ 0 w 5511"/>
                <a:gd name="T63" fmla="*/ 0 h 2042"/>
                <a:gd name="T64" fmla="*/ 0 w 5511"/>
                <a:gd name="T65" fmla="*/ 0 h 2042"/>
                <a:gd name="T66" fmla="*/ 0 w 5511"/>
                <a:gd name="T67" fmla="*/ 0 h 2042"/>
                <a:gd name="T68" fmla="*/ 0 w 5511"/>
                <a:gd name="T69" fmla="*/ 0 h 2042"/>
                <a:gd name="T70" fmla="*/ 0 w 5511"/>
                <a:gd name="T71" fmla="*/ 0 h 2042"/>
                <a:gd name="T72" fmla="*/ 0 w 5511"/>
                <a:gd name="T73" fmla="*/ 0 h 2042"/>
                <a:gd name="T74" fmla="*/ 0 w 5511"/>
                <a:gd name="T75" fmla="*/ 0 h 20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11"/>
                <a:gd name="T115" fmla="*/ 0 h 2042"/>
                <a:gd name="T116" fmla="*/ 5511 w 5511"/>
                <a:gd name="T117" fmla="*/ 2042 h 20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11" h="2042">
                  <a:moveTo>
                    <a:pt x="42" y="888"/>
                  </a:moveTo>
                  <a:lnTo>
                    <a:pt x="833" y="888"/>
                  </a:lnTo>
                  <a:lnTo>
                    <a:pt x="833" y="325"/>
                  </a:lnTo>
                  <a:lnTo>
                    <a:pt x="1907" y="325"/>
                  </a:lnTo>
                  <a:lnTo>
                    <a:pt x="1907" y="797"/>
                  </a:lnTo>
                  <a:lnTo>
                    <a:pt x="2298" y="797"/>
                  </a:lnTo>
                  <a:lnTo>
                    <a:pt x="2298" y="1842"/>
                  </a:lnTo>
                  <a:lnTo>
                    <a:pt x="2405" y="1842"/>
                  </a:lnTo>
                  <a:lnTo>
                    <a:pt x="2405" y="0"/>
                  </a:lnTo>
                  <a:lnTo>
                    <a:pt x="3015" y="0"/>
                  </a:lnTo>
                  <a:lnTo>
                    <a:pt x="3015" y="1105"/>
                  </a:lnTo>
                  <a:lnTo>
                    <a:pt x="3243" y="1105"/>
                  </a:lnTo>
                  <a:lnTo>
                    <a:pt x="3243" y="333"/>
                  </a:lnTo>
                  <a:lnTo>
                    <a:pt x="3618" y="333"/>
                  </a:lnTo>
                  <a:lnTo>
                    <a:pt x="3618" y="1850"/>
                  </a:lnTo>
                  <a:lnTo>
                    <a:pt x="3749" y="1850"/>
                  </a:lnTo>
                  <a:lnTo>
                    <a:pt x="3749" y="631"/>
                  </a:lnTo>
                  <a:lnTo>
                    <a:pt x="3985" y="631"/>
                  </a:lnTo>
                  <a:lnTo>
                    <a:pt x="3985" y="532"/>
                  </a:lnTo>
                  <a:lnTo>
                    <a:pt x="3863" y="441"/>
                  </a:lnTo>
                  <a:lnTo>
                    <a:pt x="3823" y="283"/>
                  </a:lnTo>
                  <a:lnTo>
                    <a:pt x="3985" y="258"/>
                  </a:lnTo>
                  <a:lnTo>
                    <a:pt x="3969" y="125"/>
                  </a:lnTo>
                  <a:lnTo>
                    <a:pt x="4165" y="125"/>
                  </a:lnTo>
                  <a:lnTo>
                    <a:pt x="4173" y="251"/>
                  </a:lnTo>
                  <a:lnTo>
                    <a:pt x="4287" y="266"/>
                  </a:lnTo>
                  <a:lnTo>
                    <a:pt x="4262" y="466"/>
                  </a:lnTo>
                  <a:lnTo>
                    <a:pt x="4165" y="540"/>
                  </a:lnTo>
                  <a:lnTo>
                    <a:pt x="4165" y="623"/>
                  </a:lnTo>
                  <a:lnTo>
                    <a:pt x="4409" y="623"/>
                  </a:lnTo>
                  <a:lnTo>
                    <a:pt x="4426" y="1120"/>
                  </a:lnTo>
                  <a:lnTo>
                    <a:pt x="5511" y="1120"/>
                  </a:lnTo>
                  <a:lnTo>
                    <a:pt x="5488" y="1981"/>
                  </a:lnTo>
                  <a:lnTo>
                    <a:pt x="5192" y="2042"/>
                  </a:lnTo>
                  <a:lnTo>
                    <a:pt x="124" y="2025"/>
                  </a:lnTo>
                  <a:lnTo>
                    <a:pt x="0" y="1835"/>
                  </a:lnTo>
                  <a:lnTo>
                    <a:pt x="42" y="888"/>
                  </a:lnTo>
                  <a:close/>
                </a:path>
              </a:pathLst>
            </a:custGeom>
            <a:solidFill>
              <a:srgbClr val="FFFFC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68" name="Freeform 1060"/>
            <p:cNvSpPr>
              <a:spLocks/>
            </p:cNvSpPr>
            <p:nvPr/>
          </p:nvSpPr>
          <p:spPr bwMode="auto">
            <a:xfrm>
              <a:off x="1145" y="1350"/>
              <a:ext cx="9" cy="88"/>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10"/>
                  </a:moveTo>
                  <a:lnTo>
                    <a:pt x="0" y="447"/>
                  </a:lnTo>
                  <a:lnTo>
                    <a:pt x="97" y="447"/>
                  </a:lnTo>
                  <a:lnTo>
                    <a:pt x="97" y="0"/>
                  </a:lnTo>
                  <a:lnTo>
                    <a:pt x="0" y="1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69" name="Freeform 1061"/>
            <p:cNvSpPr>
              <a:spLocks/>
            </p:cNvSpPr>
            <p:nvPr/>
          </p:nvSpPr>
          <p:spPr bwMode="auto">
            <a:xfrm>
              <a:off x="1137" y="1435"/>
              <a:ext cx="28" cy="40"/>
            </a:xfrm>
            <a:custGeom>
              <a:avLst/>
              <a:gdLst>
                <a:gd name="T0" fmla="*/ 0 w 310"/>
                <a:gd name="T1" fmla="*/ 0 h 203"/>
                <a:gd name="T2" fmla="*/ 0 w 310"/>
                <a:gd name="T3" fmla="*/ 0 h 203"/>
                <a:gd name="T4" fmla="*/ 0 w 310"/>
                <a:gd name="T5" fmla="*/ 0 h 203"/>
                <a:gd name="T6" fmla="*/ 0 w 310"/>
                <a:gd name="T7" fmla="*/ 0 h 203"/>
                <a:gd name="T8" fmla="*/ 0 w 310"/>
                <a:gd name="T9" fmla="*/ 0 h 203"/>
                <a:gd name="T10" fmla="*/ 0 w 310"/>
                <a:gd name="T11" fmla="*/ 0 h 203"/>
                <a:gd name="T12" fmla="*/ 0 w 310"/>
                <a:gd name="T13" fmla="*/ 0 h 203"/>
                <a:gd name="T14" fmla="*/ 0 w 310"/>
                <a:gd name="T15" fmla="*/ 0 h 203"/>
                <a:gd name="T16" fmla="*/ 0 w 310"/>
                <a:gd name="T17" fmla="*/ 0 h 203"/>
                <a:gd name="T18" fmla="*/ 0 w 310"/>
                <a:gd name="T19" fmla="*/ 0 h 203"/>
                <a:gd name="T20" fmla="*/ 0 w 310"/>
                <a:gd name="T21" fmla="*/ 0 h 203"/>
                <a:gd name="T22" fmla="*/ 0 w 310"/>
                <a:gd name="T23" fmla="*/ 0 h 20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3"/>
                <a:gd name="T38" fmla="*/ 310 w 310"/>
                <a:gd name="T39" fmla="*/ 203 h 20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3">
                  <a:moveTo>
                    <a:pt x="0" y="203"/>
                  </a:moveTo>
                  <a:lnTo>
                    <a:pt x="0" y="43"/>
                  </a:lnTo>
                  <a:lnTo>
                    <a:pt x="42" y="0"/>
                  </a:lnTo>
                  <a:lnTo>
                    <a:pt x="260" y="0"/>
                  </a:lnTo>
                  <a:lnTo>
                    <a:pt x="310" y="47"/>
                  </a:lnTo>
                  <a:lnTo>
                    <a:pt x="310" y="194"/>
                  </a:lnTo>
                  <a:lnTo>
                    <a:pt x="238" y="194"/>
                  </a:lnTo>
                  <a:lnTo>
                    <a:pt x="238" y="59"/>
                  </a:lnTo>
                  <a:lnTo>
                    <a:pt x="84" y="59"/>
                  </a:lnTo>
                  <a:lnTo>
                    <a:pt x="84" y="199"/>
                  </a:lnTo>
                  <a:lnTo>
                    <a:pt x="0" y="20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0" name="Freeform 1062"/>
            <p:cNvSpPr>
              <a:spLocks/>
            </p:cNvSpPr>
            <p:nvPr/>
          </p:nvSpPr>
          <p:spPr bwMode="auto">
            <a:xfrm>
              <a:off x="1125" y="1466"/>
              <a:ext cx="51" cy="77"/>
            </a:xfrm>
            <a:custGeom>
              <a:avLst/>
              <a:gdLst>
                <a:gd name="T0" fmla="*/ 0 w 574"/>
                <a:gd name="T1" fmla="*/ 0 h 395"/>
                <a:gd name="T2" fmla="*/ 0 w 574"/>
                <a:gd name="T3" fmla="*/ 0 h 395"/>
                <a:gd name="T4" fmla="*/ 0 w 574"/>
                <a:gd name="T5" fmla="*/ 0 h 395"/>
                <a:gd name="T6" fmla="*/ 0 w 574"/>
                <a:gd name="T7" fmla="*/ 0 h 395"/>
                <a:gd name="T8" fmla="*/ 0 w 574"/>
                <a:gd name="T9" fmla="*/ 0 h 395"/>
                <a:gd name="T10" fmla="*/ 0 w 574"/>
                <a:gd name="T11" fmla="*/ 0 h 395"/>
                <a:gd name="T12" fmla="*/ 0 w 574"/>
                <a:gd name="T13" fmla="*/ 0 h 395"/>
                <a:gd name="T14" fmla="*/ 0 w 574"/>
                <a:gd name="T15" fmla="*/ 0 h 395"/>
                <a:gd name="T16" fmla="*/ 0 w 574"/>
                <a:gd name="T17" fmla="*/ 0 h 395"/>
                <a:gd name="T18" fmla="*/ 0 w 574"/>
                <a:gd name="T19" fmla="*/ 0 h 395"/>
                <a:gd name="T20" fmla="*/ 0 w 574"/>
                <a:gd name="T21" fmla="*/ 0 h 395"/>
                <a:gd name="T22" fmla="*/ 0 w 574"/>
                <a:gd name="T23" fmla="*/ 0 h 395"/>
                <a:gd name="T24" fmla="*/ 0 w 574"/>
                <a:gd name="T25" fmla="*/ 0 h 395"/>
                <a:gd name="T26" fmla="*/ 0 w 574"/>
                <a:gd name="T27" fmla="*/ 0 h 395"/>
                <a:gd name="T28" fmla="*/ 0 w 574"/>
                <a:gd name="T29" fmla="*/ 0 h 395"/>
                <a:gd name="T30" fmla="*/ 0 w 574"/>
                <a:gd name="T31" fmla="*/ 0 h 395"/>
                <a:gd name="T32" fmla="*/ 0 w 574"/>
                <a:gd name="T33" fmla="*/ 0 h 395"/>
                <a:gd name="T34" fmla="*/ 0 w 574"/>
                <a:gd name="T35" fmla="*/ 0 h 3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5"/>
                <a:gd name="T56" fmla="*/ 574 w 574"/>
                <a:gd name="T57" fmla="*/ 395 h 39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5">
                  <a:moveTo>
                    <a:pt x="0" y="0"/>
                  </a:moveTo>
                  <a:lnTo>
                    <a:pt x="574" y="0"/>
                  </a:lnTo>
                  <a:lnTo>
                    <a:pt x="532" y="224"/>
                  </a:lnTo>
                  <a:lnTo>
                    <a:pt x="449" y="308"/>
                  </a:lnTo>
                  <a:lnTo>
                    <a:pt x="439" y="395"/>
                  </a:lnTo>
                  <a:lnTo>
                    <a:pt x="377" y="395"/>
                  </a:lnTo>
                  <a:lnTo>
                    <a:pt x="377" y="281"/>
                  </a:lnTo>
                  <a:lnTo>
                    <a:pt x="449" y="214"/>
                  </a:lnTo>
                  <a:lnTo>
                    <a:pt x="475" y="78"/>
                  </a:lnTo>
                  <a:lnTo>
                    <a:pt x="114" y="78"/>
                  </a:lnTo>
                  <a:lnTo>
                    <a:pt x="166" y="228"/>
                  </a:lnTo>
                  <a:lnTo>
                    <a:pt x="244" y="285"/>
                  </a:lnTo>
                  <a:lnTo>
                    <a:pt x="247" y="384"/>
                  </a:lnTo>
                  <a:lnTo>
                    <a:pt x="175" y="388"/>
                  </a:lnTo>
                  <a:lnTo>
                    <a:pt x="162" y="308"/>
                  </a:lnTo>
                  <a:lnTo>
                    <a:pt x="55" y="21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1" name="Freeform 1063"/>
            <p:cNvSpPr>
              <a:spLocks/>
            </p:cNvSpPr>
            <p:nvPr/>
          </p:nvSpPr>
          <p:spPr bwMode="auto">
            <a:xfrm>
              <a:off x="1121" y="1536"/>
              <a:ext cx="64" cy="248"/>
            </a:xfrm>
            <a:custGeom>
              <a:avLst/>
              <a:gdLst>
                <a:gd name="T0" fmla="*/ 0 w 718"/>
                <a:gd name="T1" fmla="*/ 0 h 1264"/>
                <a:gd name="T2" fmla="*/ 0 w 718"/>
                <a:gd name="T3" fmla="*/ 0 h 1264"/>
                <a:gd name="T4" fmla="*/ 0 w 718"/>
                <a:gd name="T5" fmla="*/ 0 h 1264"/>
                <a:gd name="T6" fmla="*/ 0 w 718"/>
                <a:gd name="T7" fmla="*/ 0 h 1264"/>
                <a:gd name="T8" fmla="*/ 0 w 718"/>
                <a:gd name="T9" fmla="*/ 0 h 1264"/>
                <a:gd name="T10" fmla="*/ 0 w 718"/>
                <a:gd name="T11" fmla="*/ 0 h 1264"/>
                <a:gd name="T12" fmla="*/ 0 w 718"/>
                <a:gd name="T13" fmla="*/ 0 h 1264"/>
                <a:gd name="T14" fmla="*/ 0 w 718"/>
                <a:gd name="T15" fmla="*/ 0 h 1264"/>
                <a:gd name="T16" fmla="*/ 0 w 718"/>
                <a:gd name="T17" fmla="*/ 0 h 1264"/>
                <a:gd name="T18" fmla="*/ 0 w 718"/>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8"/>
                <a:gd name="T31" fmla="*/ 0 h 1264"/>
                <a:gd name="T32" fmla="*/ 718 w 718"/>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8" h="1264">
                  <a:moveTo>
                    <a:pt x="3" y="0"/>
                  </a:moveTo>
                  <a:lnTo>
                    <a:pt x="718" y="0"/>
                  </a:lnTo>
                  <a:lnTo>
                    <a:pt x="718" y="1264"/>
                  </a:lnTo>
                  <a:lnTo>
                    <a:pt x="635" y="1264"/>
                  </a:lnTo>
                  <a:lnTo>
                    <a:pt x="635" y="68"/>
                  </a:lnTo>
                  <a:lnTo>
                    <a:pt x="100" y="68"/>
                  </a:lnTo>
                  <a:lnTo>
                    <a:pt x="100" y="1264"/>
                  </a:lnTo>
                  <a:lnTo>
                    <a:pt x="0" y="1264"/>
                  </a:lnTo>
                  <a:lnTo>
                    <a:pt x="3"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2" name="Freeform 1064"/>
            <p:cNvSpPr>
              <a:spLocks/>
            </p:cNvSpPr>
            <p:nvPr/>
          </p:nvSpPr>
          <p:spPr bwMode="auto">
            <a:xfrm>
              <a:off x="1034" y="1651"/>
              <a:ext cx="64" cy="133"/>
            </a:xfrm>
            <a:custGeom>
              <a:avLst/>
              <a:gdLst>
                <a:gd name="T0" fmla="*/ 0 w 717"/>
                <a:gd name="T1" fmla="*/ 0 h 678"/>
                <a:gd name="T2" fmla="*/ 0 w 717"/>
                <a:gd name="T3" fmla="*/ 0 h 678"/>
                <a:gd name="T4" fmla="*/ 0 w 717"/>
                <a:gd name="T5" fmla="*/ 0 h 678"/>
                <a:gd name="T6" fmla="*/ 0 w 717"/>
                <a:gd name="T7" fmla="*/ 0 h 678"/>
                <a:gd name="T8" fmla="*/ 0 w 717"/>
                <a:gd name="T9" fmla="*/ 0 h 678"/>
                <a:gd name="T10" fmla="*/ 0 w 717"/>
                <a:gd name="T11" fmla="*/ 0 h 678"/>
                <a:gd name="T12" fmla="*/ 0 w 717"/>
                <a:gd name="T13" fmla="*/ 0 h 678"/>
                <a:gd name="T14" fmla="*/ 0 w 717"/>
                <a:gd name="T15" fmla="*/ 0 h 678"/>
                <a:gd name="T16" fmla="*/ 0 w 717"/>
                <a:gd name="T17" fmla="*/ 0 h 678"/>
                <a:gd name="T18" fmla="*/ 0 w 71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678"/>
                <a:gd name="T32" fmla="*/ 717 w 71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678">
                  <a:moveTo>
                    <a:pt x="0" y="0"/>
                  </a:moveTo>
                  <a:lnTo>
                    <a:pt x="717" y="0"/>
                  </a:lnTo>
                  <a:lnTo>
                    <a:pt x="717" y="678"/>
                  </a:lnTo>
                  <a:lnTo>
                    <a:pt x="622" y="678"/>
                  </a:lnTo>
                  <a:lnTo>
                    <a:pt x="622" y="83"/>
                  </a:lnTo>
                  <a:lnTo>
                    <a:pt x="107" y="83"/>
                  </a:lnTo>
                  <a:lnTo>
                    <a:pt x="107" y="678"/>
                  </a:lnTo>
                  <a:lnTo>
                    <a:pt x="0" y="6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3" name="Freeform 1065"/>
            <p:cNvSpPr>
              <a:spLocks/>
            </p:cNvSpPr>
            <p:nvPr/>
          </p:nvSpPr>
          <p:spPr bwMode="auto">
            <a:xfrm>
              <a:off x="1053" y="1657"/>
              <a:ext cx="9" cy="127"/>
            </a:xfrm>
            <a:custGeom>
              <a:avLst/>
              <a:gdLst>
                <a:gd name="T0" fmla="*/ 0 w 99"/>
                <a:gd name="T1" fmla="*/ 0 h 648"/>
                <a:gd name="T2" fmla="*/ 0 w 99"/>
                <a:gd name="T3" fmla="*/ 0 h 648"/>
                <a:gd name="T4" fmla="*/ 0 w 99"/>
                <a:gd name="T5" fmla="*/ 0 h 648"/>
                <a:gd name="T6" fmla="*/ 0 w 99"/>
                <a:gd name="T7" fmla="*/ 0 h 648"/>
                <a:gd name="T8" fmla="*/ 0 w 99"/>
                <a:gd name="T9" fmla="*/ 0 h 648"/>
                <a:gd name="T10" fmla="*/ 0 w 99"/>
                <a:gd name="T11" fmla="*/ 0 h 648"/>
                <a:gd name="T12" fmla="*/ 0 60000 65536"/>
                <a:gd name="T13" fmla="*/ 0 60000 65536"/>
                <a:gd name="T14" fmla="*/ 0 60000 65536"/>
                <a:gd name="T15" fmla="*/ 0 60000 65536"/>
                <a:gd name="T16" fmla="*/ 0 60000 65536"/>
                <a:gd name="T17" fmla="*/ 0 60000 65536"/>
                <a:gd name="T18" fmla="*/ 0 w 99"/>
                <a:gd name="T19" fmla="*/ 0 h 648"/>
                <a:gd name="T20" fmla="*/ 99 w 99"/>
                <a:gd name="T21" fmla="*/ 648 h 648"/>
              </a:gdLst>
              <a:ahLst/>
              <a:cxnLst>
                <a:cxn ang="T12">
                  <a:pos x="T0" y="T1"/>
                </a:cxn>
                <a:cxn ang="T13">
                  <a:pos x="T2" y="T3"/>
                </a:cxn>
                <a:cxn ang="T14">
                  <a:pos x="T4" y="T5"/>
                </a:cxn>
                <a:cxn ang="T15">
                  <a:pos x="T6" y="T7"/>
                </a:cxn>
                <a:cxn ang="T16">
                  <a:pos x="T8" y="T9"/>
                </a:cxn>
                <a:cxn ang="T17">
                  <a:pos x="T10" y="T11"/>
                </a:cxn>
              </a:cxnLst>
              <a:rect l="T18" t="T19" r="T20" b="T21"/>
              <a:pathLst>
                <a:path w="99" h="648">
                  <a:moveTo>
                    <a:pt x="0" y="0"/>
                  </a:moveTo>
                  <a:lnTo>
                    <a:pt x="0" y="648"/>
                  </a:lnTo>
                  <a:lnTo>
                    <a:pt x="99" y="648"/>
                  </a:lnTo>
                  <a:lnTo>
                    <a:pt x="99" y="2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4" name="Freeform 1066"/>
            <p:cNvSpPr>
              <a:spLocks/>
            </p:cNvSpPr>
            <p:nvPr/>
          </p:nvSpPr>
          <p:spPr bwMode="auto">
            <a:xfrm>
              <a:off x="1071" y="1658"/>
              <a:ext cx="10" cy="126"/>
            </a:xfrm>
            <a:custGeom>
              <a:avLst/>
              <a:gdLst>
                <a:gd name="T0" fmla="*/ 0 w 111"/>
                <a:gd name="T1" fmla="*/ 0 h 642"/>
                <a:gd name="T2" fmla="*/ 0 w 111"/>
                <a:gd name="T3" fmla="*/ 0 h 642"/>
                <a:gd name="T4" fmla="*/ 0 w 111"/>
                <a:gd name="T5" fmla="*/ 0 h 642"/>
                <a:gd name="T6" fmla="*/ 0 w 111"/>
                <a:gd name="T7" fmla="*/ 0 h 642"/>
                <a:gd name="T8" fmla="*/ 0 w 111"/>
                <a:gd name="T9" fmla="*/ 0 h 642"/>
                <a:gd name="T10" fmla="*/ 0 w 111"/>
                <a:gd name="T11" fmla="*/ 0 h 642"/>
                <a:gd name="T12" fmla="*/ 0 60000 65536"/>
                <a:gd name="T13" fmla="*/ 0 60000 65536"/>
                <a:gd name="T14" fmla="*/ 0 60000 65536"/>
                <a:gd name="T15" fmla="*/ 0 60000 65536"/>
                <a:gd name="T16" fmla="*/ 0 60000 65536"/>
                <a:gd name="T17" fmla="*/ 0 60000 65536"/>
                <a:gd name="T18" fmla="*/ 0 w 111"/>
                <a:gd name="T19" fmla="*/ 0 h 642"/>
                <a:gd name="T20" fmla="*/ 111 w 111"/>
                <a:gd name="T21" fmla="*/ 642 h 642"/>
              </a:gdLst>
              <a:ahLst/>
              <a:cxnLst>
                <a:cxn ang="T12">
                  <a:pos x="T0" y="T1"/>
                </a:cxn>
                <a:cxn ang="T13">
                  <a:pos x="T2" y="T3"/>
                </a:cxn>
                <a:cxn ang="T14">
                  <a:pos x="T4" y="T5"/>
                </a:cxn>
                <a:cxn ang="T15">
                  <a:pos x="T6" y="T7"/>
                </a:cxn>
                <a:cxn ang="T16">
                  <a:pos x="T8" y="T9"/>
                </a:cxn>
                <a:cxn ang="T17">
                  <a:pos x="T10" y="T11"/>
                </a:cxn>
              </a:cxnLst>
              <a:rect l="T18" t="T19" r="T20" b="T21"/>
              <a:pathLst>
                <a:path w="111" h="642">
                  <a:moveTo>
                    <a:pt x="0" y="0"/>
                  </a:moveTo>
                  <a:lnTo>
                    <a:pt x="0" y="642"/>
                  </a:lnTo>
                  <a:lnTo>
                    <a:pt x="111" y="642"/>
                  </a:lnTo>
                  <a:lnTo>
                    <a:pt x="111" y="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5" name="Freeform 1067"/>
            <p:cNvSpPr>
              <a:spLocks/>
            </p:cNvSpPr>
            <p:nvPr/>
          </p:nvSpPr>
          <p:spPr bwMode="auto">
            <a:xfrm>
              <a:off x="1039" y="1687"/>
              <a:ext cx="56" cy="21"/>
            </a:xfrm>
            <a:custGeom>
              <a:avLst/>
              <a:gdLst>
                <a:gd name="T0" fmla="*/ 0 w 632"/>
                <a:gd name="T1" fmla="*/ 0 h 110"/>
                <a:gd name="T2" fmla="*/ 0 w 632"/>
                <a:gd name="T3" fmla="*/ 0 h 110"/>
                <a:gd name="T4" fmla="*/ 0 w 632"/>
                <a:gd name="T5" fmla="*/ 0 h 110"/>
                <a:gd name="T6" fmla="*/ 0 w 632"/>
                <a:gd name="T7" fmla="*/ 0 h 110"/>
                <a:gd name="T8" fmla="*/ 0 w 632"/>
                <a:gd name="T9" fmla="*/ 0 h 110"/>
                <a:gd name="T10" fmla="*/ 0 w 632"/>
                <a:gd name="T11" fmla="*/ 0 h 110"/>
                <a:gd name="T12" fmla="*/ 0 60000 65536"/>
                <a:gd name="T13" fmla="*/ 0 60000 65536"/>
                <a:gd name="T14" fmla="*/ 0 60000 65536"/>
                <a:gd name="T15" fmla="*/ 0 60000 65536"/>
                <a:gd name="T16" fmla="*/ 0 60000 65536"/>
                <a:gd name="T17" fmla="*/ 0 60000 65536"/>
                <a:gd name="T18" fmla="*/ 0 w 632"/>
                <a:gd name="T19" fmla="*/ 0 h 110"/>
                <a:gd name="T20" fmla="*/ 632 w 63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632" h="110">
                  <a:moveTo>
                    <a:pt x="0" y="0"/>
                  </a:moveTo>
                  <a:lnTo>
                    <a:pt x="632" y="0"/>
                  </a:lnTo>
                  <a:lnTo>
                    <a:pt x="632" y="110"/>
                  </a:lnTo>
                  <a:lnTo>
                    <a:pt x="12" y="11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6" name="Freeform 1068"/>
            <p:cNvSpPr>
              <a:spLocks/>
            </p:cNvSpPr>
            <p:nvPr/>
          </p:nvSpPr>
          <p:spPr bwMode="auto">
            <a:xfrm>
              <a:off x="1039" y="1727"/>
              <a:ext cx="55" cy="20"/>
            </a:xfrm>
            <a:custGeom>
              <a:avLst/>
              <a:gdLst>
                <a:gd name="T0" fmla="*/ 0 w 622"/>
                <a:gd name="T1" fmla="*/ 0 h 101"/>
                <a:gd name="T2" fmla="*/ 0 w 622"/>
                <a:gd name="T3" fmla="*/ 0 h 101"/>
                <a:gd name="T4" fmla="*/ 0 w 622"/>
                <a:gd name="T5" fmla="*/ 0 h 101"/>
                <a:gd name="T6" fmla="*/ 0 w 622"/>
                <a:gd name="T7" fmla="*/ 0 h 101"/>
                <a:gd name="T8" fmla="*/ 0 w 622"/>
                <a:gd name="T9" fmla="*/ 0 h 101"/>
                <a:gd name="T10" fmla="*/ 0 w 622"/>
                <a:gd name="T11" fmla="*/ 0 h 101"/>
                <a:gd name="T12" fmla="*/ 0 60000 65536"/>
                <a:gd name="T13" fmla="*/ 0 60000 65536"/>
                <a:gd name="T14" fmla="*/ 0 60000 65536"/>
                <a:gd name="T15" fmla="*/ 0 60000 65536"/>
                <a:gd name="T16" fmla="*/ 0 60000 65536"/>
                <a:gd name="T17" fmla="*/ 0 60000 65536"/>
                <a:gd name="T18" fmla="*/ 0 w 622"/>
                <a:gd name="T19" fmla="*/ 0 h 101"/>
                <a:gd name="T20" fmla="*/ 622 w 622"/>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622" h="101">
                  <a:moveTo>
                    <a:pt x="0" y="0"/>
                  </a:moveTo>
                  <a:lnTo>
                    <a:pt x="622" y="0"/>
                  </a:lnTo>
                  <a:lnTo>
                    <a:pt x="622" y="101"/>
                  </a:lnTo>
                  <a:lnTo>
                    <a:pt x="0" y="101"/>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7" name="Freeform 1069"/>
            <p:cNvSpPr>
              <a:spLocks/>
            </p:cNvSpPr>
            <p:nvPr/>
          </p:nvSpPr>
          <p:spPr bwMode="auto">
            <a:xfrm>
              <a:off x="1037" y="1765"/>
              <a:ext cx="59" cy="19"/>
            </a:xfrm>
            <a:custGeom>
              <a:avLst/>
              <a:gdLst>
                <a:gd name="T0" fmla="*/ 0 w 656"/>
                <a:gd name="T1" fmla="*/ 0 h 93"/>
                <a:gd name="T2" fmla="*/ 0 w 656"/>
                <a:gd name="T3" fmla="*/ 0 h 93"/>
                <a:gd name="T4" fmla="*/ 0 w 656"/>
                <a:gd name="T5" fmla="*/ 0 h 93"/>
                <a:gd name="T6" fmla="*/ 0 w 656"/>
                <a:gd name="T7" fmla="*/ 0 h 93"/>
                <a:gd name="T8" fmla="*/ 0 w 656"/>
                <a:gd name="T9" fmla="*/ 0 h 93"/>
                <a:gd name="T10" fmla="*/ 0 w 656"/>
                <a:gd name="T11" fmla="*/ 0 h 93"/>
                <a:gd name="T12" fmla="*/ 0 60000 65536"/>
                <a:gd name="T13" fmla="*/ 0 60000 65536"/>
                <a:gd name="T14" fmla="*/ 0 60000 65536"/>
                <a:gd name="T15" fmla="*/ 0 60000 65536"/>
                <a:gd name="T16" fmla="*/ 0 60000 65536"/>
                <a:gd name="T17" fmla="*/ 0 60000 65536"/>
                <a:gd name="T18" fmla="*/ 0 w 656"/>
                <a:gd name="T19" fmla="*/ 0 h 93"/>
                <a:gd name="T20" fmla="*/ 656 w 656"/>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6" h="93">
                  <a:moveTo>
                    <a:pt x="17" y="0"/>
                  </a:moveTo>
                  <a:lnTo>
                    <a:pt x="656" y="0"/>
                  </a:lnTo>
                  <a:lnTo>
                    <a:pt x="656" y="93"/>
                  </a:lnTo>
                  <a:lnTo>
                    <a:pt x="0" y="93"/>
                  </a:lnTo>
                  <a:lnTo>
                    <a:pt x="17"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8" name="Freeform 1070"/>
            <p:cNvSpPr>
              <a:spLocks/>
            </p:cNvSpPr>
            <p:nvPr/>
          </p:nvSpPr>
          <p:spPr bwMode="auto">
            <a:xfrm>
              <a:off x="1077" y="1477"/>
              <a:ext cx="39" cy="307"/>
            </a:xfrm>
            <a:custGeom>
              <a:avLst/>
              <a:gdLst>
                <a:gd name="T0" fmla="*/ 0 w 430"/>
                <a:gd name="T1" fmla="*/ 0 h 1566"/>
                <a:gd name="T2" fmla="*/ 0 w 430"/>
                <a:gd name="T3" fmla="*/ 0 h 1566"/>
                <a:gd name="T4" fmla="*/ 0 w 430"/>
                <a:gd name="T5" fmla="*/ 0 h 1566"/>
                <a:gd name="T6" fmla="*/ 0 w 430"/>
                <a:gd name="T7" fmla="*/ 0 h 1566"/>
                <a:gd name="T8" fmla="*/ 0 w 430"/>
                <a:gd name="T9" fmla="*/ 0 h 1566"/>
                <a:gd name="T10" fmla="*/ 0 w 430"/>
                <a:gd name="T11" fmla="*/ 0 h 1566"/>
                <a:gd name="T12" fmla="*/ 0 w 430"/>
                <a:gd name="T13" fmla="*/ 0 h 1566"/>
                <a:gd name="T14" fmla="*/ 0 w 430"/>
                <a:gd name="T15" fmla="*/ 0 h 1566"/>
                <a:gd name="T16" fmla="*/ 0 w 430"/>
                <a:gd name="T17" fmla="*/ 0 h 1566"/>
                <a:gd name="T18" fmla="*/ 0 w 430"/>
                <a:gd name="T19" fmla="*/ 0 h 15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0"/>
                <a:gd name="T31" fmla="*/ 0 h 1566"/>
                <a:gd name="T32" fmla="*/ 430 w 430"/>
                <a:gd name="T33" fmla="*/ 1566 h 15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0" h="1566">
                  <a:moveTo>
                    <a:pt x="0" y="829"/>
                  </a:moveTo>
                  <a:lnTo>
                    <a:pt x="0" y="0"/>
                  </a:lnTo>
                  <a:lnTo>
                    <a:pt x="430" y="0"/>
                  </a:lnTo>
                  <a:lnTo>
                    <a:pt x="430" y="1566"/>
                  </a:lnTo>
                  <a:lnTo>
                    <a:pt x="323" y="1566"/>
                  </a:lnTo>
                  <a:lnTo>
                    <a:pt x="323" y="81"/>
                  </a:lnTo>
                  <a:lnTo>
                    <a:pt x="80" y="81"/>
                  </a:lnTo>
                  <a:lnTo>
                    <a:pt x="80" y="829"/>
                  </a:lnTo>
                  <a:lnTo>
                    <a:pt x="0" y="8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79" name="Freeform 1071"/>
            <p:cNvSpPr>
              <a:spLocks/>
            </p:cNvSpPr>
            <p:nvPr/>
          </p:nvSpPr>
          <p:spPr bwMode="auto">
            <a:xfrm>
              <a:off x="1131" y="1488"/>
              <a:ext cx="39" cy="9"/>
            </a:xfrm>
            <a:custGeom>
              <a:avLst/>
              <a:gdLst>
                <a:gd name="T0" fmla="*/ 0 w 445"/>
                <a:gd name="T1" fmla="*/ 0 h 45"/>
                <a:gd name="T2" fmla="*/ 0 w 445"/>
                <a:gd name="T3" fmla="*/ 0 h 45"/>
                <a:gd name="T4" fmla="*/ 0 w 445"/>
                <a:gd name="T5" fmla="*/ 0 h 45"/>
                <a:gd name="T6" fmla="*/ 0 w 445"/>
                <a:gd name="T7" fmla="*/ 0 h 45"/>
                <a:gd name="T8" fmla="*/ 0 w 445"/>
                <a:gd name="T9" fmla="*/ 0 h 45"/>
                <a:gd name="T10" fmla="*/ 0 w 445"/>
                <a:gd name="T11" fmla="*/ 0 h 45"/>
                <a:gd name="T12" fmla="*/ 0 60000 65536"/>
                <a:gd name="T13" fmla="*/ 0 60000 65536"/>
                <a:gd name="T14" fmla="*/ 0 60000 65536"/>
                <a:gd name="T15" fmla="*/ 0 60000 65536"/>
                <a:gd name="T16" fmla="*/ 0 60000 65536"/>
                <a:gd name="T17" fmla="*/ 0 60000 65536"/>
                <a:gd name="T18" fmla="*/ 0 w 445"/>
                <a:gd name="T19" fmla="*/ 0 h 45"/>
                <a:gd name="T20" fmla="*/ 445 w 4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45" h="45">
                  <a:moveTo>
                    <a:pt x="0" y="0"/>
                  </a:moveTo>
                  <a:lnTo>
                    <a:pt x="445" y="0"/>
                  </a:lnTo>
                  <a:lnTo>
                    <a:pt x="445" y="45"/>
                  </a:lnTo>
                  <a:lnTo>
                    <a:pt x="28" y="45"/>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0" name="Freeform 1072"/>
            <p:cNvSpPr>
              <a:spLocks/>
            </p:cNvSpPr>
            <p:nvPr/>
          </p:nvSpPr>
          <p:spPr bwMode="auto">
            <a:xfrm>
              <a:off x="1136" y="1508"/>
              <a:ext cx="32" cy="10"/>
            </a:xfrm>
            <a:custGeom>
              <a:avLst/>
              <a:gdLst>
                <a:gd name="T0" fmla="*/ 0 w 357"/>
                <a:gd name="T1" fmla="*/ 0 h 52"/>
                <a:gd name="T2" fmla="*/ 0 w 357"/>
                <a:gd name="T3" fmla="*/ 0 h 52"/>
                <a:gd name="T4" fmla="*/ 0 w 357"/>
                <a:gd name="T5" fmla="*/ 0 h 52"/>
                <a:gd name="T6" fmla="*/ 0 w 357"/>
                <a:gd name="T7" fmla="*/ 0 h 52"/>
                <a:gd name="T8" fmla="*/ 0 w 357"/>
                <a:gd name="T9" fmla="*/ 0 h 52"/>
                <a:gd name="T10" fmla="*/ 0 w 357"/>
                <a:gd name="T11" fmla="*/ 0 h 52"/>
                <a:gd name="T12" fmla="*/ 0 60000 65536"/>
                <a:gd name="T13" fmla="*/ 0 60000 65536"/>
                <a:gd name="T14" fmla="*/ 0 60000 65536"/>
                <a:gd name="T15" fmla="*/ 0 60000 65536"/>
                <a:gd name="T16" fmla="*/ 0 60000 65536"/>
                <a:gd name="T17" fmla="*/ 0 60000 65536"/>
                <a:gd name="T18" fmla="*/ 0 w 357"/>
                <a:gd name="T19" fmla="*/ 0 h 52"/>
                <a:gd name="T20" fmla="*/ 357 w 357"/>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7" h="52">
                  <a:moveTo>
                    <a:pt x="0" y="0"/>
                  </a:moveTo>
                  <a:lnTo>
                    <a:pt x="357" y="0"/>
                  </a:lnTo>
                  <a:lnTo>
                    <a:pt x="300" y="52"/>
                  </a:lnTo>
                  <a:lnTo>
                    <a:pt x="43" y="5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1" name="Freeform 1073"/>
            <p:cNvSpPr>
              <a:spLocks/>
            </p:cNvSpPr>
            <p:nvPr/>
          </p:nvSpPr>
          <p:spPr bwMode="auto">
            <a:xfrm>
              <a:off x="1138" y="1563"/>
              <a:ext cx="8"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2" name="Freeform 1074"/>
            <p:cNvSpPr>
              <a:spLocks/>
            </p:cNvSpPr>
            <p:nvPr/>
          </p:nvSpPr>
          <p:spPr bwMode="auto">
            <a:xfrm>
              <a:off x="1150" y="1563"/>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3" name="Freeform 1075"/>
            <p:cNvSpPr>
              <a:spLocks/>
            </p:cNvSpPr>
            <p:nvPr/>
          </p:nvSpPr>
          <p:spPr bwMode="auto">
            <a:xfrm>
              <a:off x="1161" y="1563"/>
              <a:ext cx="8" cy="25"/>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4" name="Freeform 1076"/>
            <p:cNvSpPr>
              <a:spLocks/>
            </p:cNvSpPr>
            <p:nvPr/>
          </p:nvSpPr>
          <p:spPr bwMode="auto">
            <a:xfrm>
              <a:off x="1137" y="1601"/>
              <a:ext cx="8" cy="25"/>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5" name="Freeform 1077"/>
            <p:cNvSpPr>
              <a:spLocks/>
            </p:cNvSpPr>
            <p:nvPr/>
          </p:nvSpPr>
          <p:spPr bwMode="auto">
            <a:xfrm>
              <a:off x="1149" y="1601"/>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6" name="Freeform 1078"/>
            <p:cNvSpPr>
              <a:spLocks/>
            </p:cNvSpPr>
            <p:nvPr/>
          </p:nvSpPr>
          <p:spPr bwMode="auto">
            <a:xfrm>
              <a:off x="1161" y="1601"/>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7" name="Freeform 1079"/>
            <p:cNvSpPr>
              <a:spLocks/>
            </p:cNvSpPr>
            <p:nvPr/>
          </p:nvSpPr>
          <p:spPr bwMode="auto">
            <a:xfrm>
              <a:off x="1138" y="1640"/>
              <a:ext cx="8"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8" name="Freeform 1080"/>
            <p:cNvSpPr>
              <a:spLocks/>
            </p:cNvSpPr>
            <p:nvPr/>
          </p:nvSpPr>
          <p:spPr bwMode="auto">
            <a:xfrm>
              <a:off x="1150" y="1640"/>
              <a:ext cx="7" cy="25"/>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89" name="Freeform 1081"/>
            <p:cNvSpPr>
              <a:spLocks/>
            </p:cNvSpPr>
            <p:nvPr/>
          </p:nvSpPr>
          <p:spPr bwMode="auto">
            <a:xfrm>
              <a:off x="1161" y="1640"/>
              <a:ext cx="8" cy="26"/>
            </a:xfrm>
            <a:custGeom>
              <a:avLst/>
              <a:gdLst>
                <a:gd name="T0" fmla="*/ 0 w 89"/>
                <a:gd name="T1" fmla="*/ 0 h 133"/>
                <a:gd name="T2" fmla="*/ 0 w 89"/>
                <a:gd name="T3" fmla="*/ 0 h 133"/>
                <a:gd name="T4" fmla="*/ 0 w 89"/>
                <a:gd name="T5" fmla="*/ 0 h 133"/>
                <a:gd name="T6" fmla="*/ 0 w 89"/>
                <a:gd name="T7" fmla="*/ 0 h 133"/>
                <a:gd name="T8" fmla="*/ 0 w 89"/>
                <a:gd name="T9" fmla="*/ 0 h 133"/>
                <a:gd name="T10" fmla="*/ 0 w 89"/>
                <a:gd name="T11" fmla="*/ 0 h 133"/>
                <a:gd name="T12" fmla="*/ 0 60000 65536"/>
                <a:gd name="T13" fmla="*/ 0 60000 65536"/>
                <a:gd name="T14" fmla="*/ 0 60000 65536"/>
                <a:gd name="T15" fmla="*/ 0 60000 65536"/>
                <a:gd name="T16" fmla="*/ 0 60000 65536"/>
                <a:gd name="T17" fmla="*/ 0 60000 65536"/>
                <a:gd name="T18" fmla="*/ 0 w 89"/>
                <a:gd name="T19" fmla="*/ 0 h 133"/>
                <a:gd name="T20" fmla="*/ 89 w 89"/>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89" h="133">
                  <a:moveTo>
                    <a:pt x="0" y="133"/>
                  </a:moveTo>
                  <a:lnTo>
                    <a:pt x="89" y="133"/>
                  </a:lnTo>
                  <a:lnTo>
                    <a:pt x="89" y="0"/>
                  </a:lnTo>
                  <a:lnTo>
                    <a:pt x="0" y="0"/>
                  </a:lnTo>
                  <a:lnTo>
                    <a:pt x="0" y="13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0" name="Freeform 1082"/>
            <p:cNvSpPr>
              <a:spLocks/>
            </p:cNvSpPr>
            <p:nvPr/>
          </p:nvSpPr>
          <p:spPr bwMode="auto">
            <a:xfrm>
              <a:off x="1138" y="1676"/>
              <a:ext cx="8" cy="26"/>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1" name="Freeform 1083"/>
            <p:cNvSpPr>
              <a:spLocks/>
            </p:cNvSpPr>
            <p:nvPr/>
          </p:nvSpPr>
          <p:spPr bwMode="auto">
            <a:xfrm>
              <a:off x="1150" y="1676"/>
              <a:ext cx="7" cy="26"/>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2" name="Freeform 1084"/>
            <p:cNvSpPr>
              <a:spLocks/>
            </p:cNvSpPr>
            <p:nvPr/>
          </p:nvSpPr>
          <p:spPr bwMode="auto">
            <a:xfrm>
              <a:off x="1161" y="1676"/>
              <a:ext cx="8" cy="26"/>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3" name="Freeform 1085"/>
            <p:cNvSpPr>
              <a:spLocks/>
            </p:cNvSpPr>
            <p:nvPr/>
          </p:nvSpPr>
          <p:spPr bwMode="auto">
            <a:xfrm>
              <a:off x="1138" y="1718"/>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4" name="Freeform 1086"/>
            <p:cNvSpPr>
              <a:spLocks/>
            </p:cNvSpPr>
            <p:nvPr/>
          </p:nvSpPr>
          <p:spPr bwMode="auto">
            <a:xfrm>
              <a:off x="1150" y="1718"/>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5" name="Freeform 1087"/>
            <p:cNvSpPr>
              <a:spLocks/>
            </p:cNvSpPr>
            <p:nvPr/>
          </p:nvSpPr>
          <p:spPr bwMode="auto">
            <a:xfrm>
              <a:off x="1161" y="1718"/>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6" name="Freeform 1088"/>
            <p:cNvSpPr>
              <a:spLocks/>
            </p:cNvSpPr>
            <p:nvPr/>
          </p:nvSpPr>
          <p:spPr bwMode="auto">
            <a:xfrm>
              <a:off x="1138" y="1758"/>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7" name="Freeform 1089"/>
            <p:cNvSpPr>
              <a:spLocks/>
            </p:cNvSpPr>
            <p:nvPr/>
          </p:nvSpPr>
          <p:spPr bwMode="auto">
            <a:xfrm>
              <a:off x="1150" y="1758"/>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8" name="Freeform 1090"/>
            <p:cNvSpPr>
              <a:spLocks/>
            </p:cNvSpPr>
            <p:nvPr/>
          </p:nvSpPr>
          <p:spPr bwMode="auto">
            <a:xfrm>
              <a:off x="1161" y="1758"/>
              <a:ext cx="8" cy="26"/>
            </a:xfrm>
            <a:custGeom>
              <a:avLst/>
              <a:gdLst>
                <a:gd name="T0" fmla="*/ 0 w 89"/>
                <a:gd name="T1" fmla="*/ 0 h 129"/>
                <a:gd name="T2" fmla="*/ 0 w 89"/>
                <a:gd name="T3" fmla="*/ 0 h 129"/>
                <a:gd name="T4" fmla="*/ 0 w 89"/>
                <a:gd name="T5" fmla="*/ 0 h 129"/>
                <a:gd name="T6" fmla="*/ 0 w 89"/>
                <a:gd name="T7" fmla="*/ 0 h 129"/>
                <a:gd name="T8" fmla="*/ 0 w 89"/>
                <a:gd name="T9" fmla="*/ 0 h 129"/>
                <a:gd name="T10" fmla="*/ 0 w 89"/>
                <a:gd name="T11" fmla="*/ 0 h 129"/>
                <a:gd name="T12" fmla="*/ 0 60000 65536"/>
                <a:gd name="T13" fmla="*/ 0 60000 65536"/>
                <a:gd name="T14" fmla="*/ 0 60000 65536"/>
                <a:gd name="T15" fmla="*/ 0 60000 65536"/>
                <a:gd name="T16" fmla="*/ 0 60000 65536"/>
                <a:gd name="T17" fmla="*/ 0 60000 65536"/>
                <a:gd name="T18" fmla="*/ 0 w 89"/>
                <a:gd name="T19" fmla="*/ 0 h 129"/>
                <a:gd name="T20" fmla="*/ 89 w 89"/>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9" h="129">
                  <a:moveTo>
                    <a:pt x="0" y="129"/>
                  </a:moveTo>
                  <a:lnTo>
                    <a:pt x="89" y="129"/>
                  </a:lnTo>
                  <a:lnTo>
                    <a:pt x="89" y="0"/>
                  </a:lnTo>
                  <a:lnTo>
                    <a:pt x="0" y="0"/>
                  </a:lnTo>
                  <a:lnTo>
                    <a:pt x="0" y="12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99" name="Freeform 1091"/>
            <p:cNvSpPr>
              <a:spLocks/>
            </p:cNvSpPr>
            <p:nvPr/>
          </p:nvSpPr>
          <p:spPr bwMode="auto">
            <a:xfrm>
              <a:off x="999" y="1407"/>
              <a:ext cx="63" cy="377"/>
            </a:xfrm>
            <a:custGeom>
              <a:avLst/>
              <a:gdLst>
                <a:gd name="T0" fmla="*/ 0 w 705"/>
                <a:gd name="T1" fmla="*/ 0 h 1922"/>
                <a:gd name="T2" fmla="*/ 0 w 705"/>
                <a:gd name="T3" fmla="*/ 0 h 1922"/>
                <a:gd name="T4" fmla="*/ 0 w 705"/>
                <a:gd name="T5" fmla="*/ 0 h 1922"/>
                <a:gd name="T6" fmla="*/ 0 w 705"/>
                <a:gd name="T7" fmla="*/ 0 h 1922"/>
                <a:gd name="T8" fmla="*/ 0 w 705"/>
                <a:gd name="T9" fmla="*/ 0 h 1922"/>
                <a:gd name="T10" fmla="*/ 0 w 705"/>
                <a:gd name="T11" fmla="*/ 0 h 1922"/>
                <a:gd name="T12" fmla="*/ 0 w 705"/>
                <a:gd name="T13" fmla="*/ 0 h 1922"/>
                <a:gd name="T14" fmla="*/ 0 w 705"/>
                <a:gd name="T15" fmla="*/ 0 h 1922"/>
                <a:gd name="T16" fmla="*/ 0 w 705"/>
                <a:gd name="T17" fmla="*/ 0 h 1922"/>
                <a:gd name="T18" fmla="*/ 0 w 705"/>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5"/>
                <a:gd name="T31" fmla="*/ 0 h 1922"/>
                <a:gd name="T32" fmla="*/ 705 w 705"/>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5" h="1922">
                  <a:moveTo>
                    <a:pt x="705" y="1190"/>
                  </a:moveTo>
                  <a:lnTo>
                    <a:pt x="705" y="0"/>
                  </a:lnTo>
                  <a:lnTo>
                    <a:pt x="0" y="0"/>
                  </a:lnTo>
                  <a:lnTo>
                    <a:pt x="0" y="1922"/>
                  </a:lnTo>
                  <a:lnTo>
                    <a:pt x="110" y="1922"/>
                  </a:lnTo>
                  <a:lnTo>
                    <a:pt x="110" y="89"/>
                  </a:lnTo>
                  <a:lnTo>
                    <a:pt x="616" y="89"/>
                  </a:lnTo>
                  <a:lnTo>
                    <a:pt x="616" y="1185"/>
                  </a:lnTo>
                  <a:lnTo>
                    <a:pt x="705" y="1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0" name="Freeform 1092"/>
            <p:cNvSpPr>
              <a:spLocks/>
            </p:cNvSpPr>
            <p:nvPr/>
          </p:nvSpPr>
          <p:spPr bwMode="auto">
            <a:xfrm>
              <a:off x="1036" y="1414"/>
              <a:ext cx="10" cy="225"/>
            </a:xfrm>
            <a:custGeom>
              <a:avLst/>
              <a:gdLst>
                <a:gd name="T0" fmla="*/ 0 w 112"/>
                <a:gd name="T1" fmla="*/ 0 h 1149"/>
                <a:gd name="T2" fmla="*/ 0 w 112"/>
                <a:gd name="T3" fmla="*/ 0 h 1149"/>
                <a:gd name="T4" fmla="*/ 0 w 112"/>
                <a:gd name="T5" fmla="*/ 0 h 1149"/>
                <a:gd name="T6" fmla="*/ 0 w 112"/>
                <a:gd name="T7" fmla="*/ 0 h 1149"/>
                <a:gd name="T8" fmla="*/ 0 w 112"/>
                <a:gd name="T9" fmla="*/ 0 h 1149"/>
                <a:gd name="T10" fmla="*/ 0 w 112"/>
                <a:gd name="T11" fmla="*/ 0 h 1149"/>
                <a:gd name="T12" fmla="*/ 0 60000 65536"/>
                <a:gd name="T13" fmla="*/ 0 60000 65536"/>
                <a:gd name="T14" fmla="*/ 0 60000 65536"/>
                <a:gd name="T15" fmla="*/ 0 60000 65536"/>
                <a:gd name="T16" fmla="*/ 0 60000 65536"/>
                <a:gd name="T17" fmla="*/ 0 60000 65536"/>
                <a:gd name="T18" fmla="*/ 0 w 112"/>
                <a:gd name="T19" fmla="*/ 0 h 1149"/>
                <a:gd name="T20" fmla="*/ 112 w 112"/>
                <a:gd name="T21" fmla="*/ 1149 h 1149"/>
              </a:gdLst>
              <a:ahLst/>
              <a:cxnLst>
                <a:cxn ang="T12">
                  <a:pos x="T0" y="T1"/>
                </a:cxn>
                <a:cxn ang="T13">
                  <a:pos x="T2" y="T3"/>
                </a:cxn>
                <a:cxn ang="T14">
                  <a:pos x="T4" y="T5"/>
                </a:cxn>
                <a:cxn ang="T15">
                  <a:pos x="T6" y="T7"/>
                </a:cxn>
                <a:cxn ang="T16">
                  <a:pos x="T8" y="T9"/>
                </a:cxn>
                <a:cxn ang="T17">
                  <a:pos x="T10" y="T11"/>
                </a:cxn>
              </a:cxnLst>
              <a:rect l="T18" t="T19" r="T20" b="T21"/>
              <a:pathLst>
                <a:path w="112" h="1149">
                  <a:moveTo>
                    <a:pt x="0" y="0"/>
                  </a:moveTo>
                  <a:lnTo>
                    <a:pt x="0" y="1149"/>
                  </a:lnTo>
                  <a:lnTo>
                    <a:pt x="112" y="1149"/>
                  </a:lnTo>
                  <a:lnTo>
                    <a:pt x="112" y="6"/>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1" name="Freeform 1093"/>
            <p:cNvSpPr>
              <a:spLocks/>
            </p:cNvSpPr>
            <p:nvPr/>
          </p:nvSpPr>
          <p:spPr bwMode="auto">
            <a:xfrm>
              <a:off x="860" y="1475"/>
              <a:ext cx="104" cy="309"/>
            </a:xfrm>
            <a:custGeom>
              <a:avLst/>
              <a:gdLst>
                <a:gd name="T0" fmla="*/ 0 w 1167"/>
                <a:gd name="T1" fmla="*/ 0 h 1578"/>
                <a:gd name="T2" fmla="*/ 0 w 1167"/>
                <a:gd name="T3" fmla="*/ 0 h 1578"/>
                <a:gd name="T4" fmla="*/ 0 w 1167"/>
                <a:gd name="T5" fmla="*/ 0 h 1578"/>
                <a:gd name="T6" fmla="*/ 0 w 1167"/>
                <a:gd name="T7" fmla="*/ 0 h 1578"/>
                <a:gd name="T8" fmla="*/ 0 w 1167"/>
                <a:gd name="T9" fmla="*/ 0 h 1578"/>
                <a:gd name="T10" fmla="*/ 0 w 1167"/>
                <a:gd name="T11" fmla="*/ 0 h 1578"/>
                <a:gd name="T12" fmla="*/ 0 w 1167"/>
                <a:gd name="T13" fmla="*/ 0 h 1578"/>
                <a:gd name="T14" fmla="*/ 0 w 1167"/>
                <a:gd name="T15" fmla="*/ 0 h 1578"/>
                <a:gd name="T16" fmla="*/ 0 w 1167"/>
                <a:gd name="T17" fmla="*/ 0 h 1578"/>
                <a:gd name="T18" fmla="*/ 0 w 1167"/>
                <a:gd name="T19" fmla="*/ 0 h 15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8"/>
                <a:gd name="T32" fmla="*/ 1167 w 1167"/>
                <a:gd name="T33" fmla="*/ 1578 h 15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8">
                  <a:moveTo>
                    <a:pt x="0" y="0"/>
                  </a:moveTo>
                  <a:lnTo>
                    <a:pt x="1167" y="6"/>
                  </a:lnTo>
                  <a:lnTo>
                    <a:pt x="1167" y="523"/>
                  </a:lnTo>
                  <a:lnTo>
                    <a:pt x="1066" y="517"/>
                  </a:lnTo>
                  <a:lnTo>
                    <a:pt x="1066" y="78"/>
                  </a:lnTo>
                  <a:lnTo>
                    <a:pt x="123" y="78"/>
                  </a:lnTo>
                  <a:lnTo>
                    <a:pt x="123" y="1578"/>
                  </a:lnTo>
                  <a:lnTo>
                    <a:pt x="6" y="15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2" name="Freeform 1094"/>
            <p:cNvSpPr>
              <a:spLocks/>
            </p:cNvSpPr>
            <p:nvPr/>
          </p:nvSpPr>
          <p:spPr bwMode="auto">
            <a:xfrm>
              <a:off x="865" y="1506"/>
              <a:ext cx="93" cy="15"/>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3" name="Freeform 1095"/>
            <p:cNvSpPr>
              <a:spLocks/>
            </p:cNvSpPr>
            <p:nvPr/>
          </p:nvSpPr>
          <p:spPr bwMode="auto">
            <a:xfrm>
              <a:off x="866" y="1534"/>
              <a:ext cx="92" cy="16"/>
            </a:xfrm>
            <a:custGeom>
              <a:avLst/>
              <a:gdLst>
                <a:gd name="T0" fmla="*/ 0 w 1040"/>
                <a:gd name="T1" fmla="*/ 0 h 78"/>
                <a:gd name="T2" fmla="*/ 0 w 1040"/>
                <a:gd name="T3" fmla="*/ 0 h 78"/>
                <a:gd name="T4" fmla="*/ 0 w 1040"/>
                <a:gd name="T5" fmla="*/ 0 h 78"/>
                <a:gd name="T6" fmla="*/ 0 w 1040"/>
                <a:gd name="T7" fmla="*/ 0 h 78"/>
                <a:gd name="T8" fmla="*/ 0 w 1040"/>
                <a:gd name="T9" fmla="*/ 0 h 78"/>
                <a:gd name="T10" fmla="*/ 0 w 1040"/>
                <a:gd name="T11" fmla="*/ 0 h 78"/>
                <a:gd name="T12" fmla="*/ 0 60000 65536"/>
                <a:gd name="T13" fmla="*/ 0 60000 65536"/>
                <a:gd name="T14" fmla="*/ 0 60000 65536"/>
                <a:gd name="T15" fmla="*/ 0 60000 65536"/>
                <a:gd name="T16" fmla="*/ 0 60000 65536"/>
                <a:gd name="T17" fmla="*/ 0 60000 65536"/>
                <a:gd name="T18" fmla="*/ 0 w 1040"/>
                <a:gd name="T19" fmla="*/ 0 h 78"/>
                <a:gd name="T20" fmla="*/ 1040 w 1040"/>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40" h="78">
                  <a:moveTo>
                    <a:pt x="0" y="0"/>
                  </a:moveTo>
                  <a:lnTo>
                    <a:pt x="1040" y="0"/>
                  </a:lnTo>
                  <a:lnTo>
                    <a:pt x="1040"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4" name="Freeform 1096"/>
            <p:cNvSpPr>
              <a:spLocks/>
            </p:cNvSpPr>
            <p:nvPr/>
          </p:nvSpPr>
          <p:spPr bwMode="auto">
            <a:xfrm>
              <a:off x="866" y="1562"/>
              <a:ext cx="93" cy="15"/>
            </a:xfrm>
            <a:custGeom>
              <a:avLst/>
              <a:gdLst>
                <a:gd name="T0" fmla="*/ 0 w 1038"/>
                <a:gd name="T1" fmla="*/ 0 h 78"/>
                <a:gd name="T2" fmla="*/ 0 w 1038"/>
                <a:gd name="T3" fmla="*/ 0 h 78"/>
                <a:gd name="T4" fmla="*/ 0 w 1038"/>
                <a:gd name="T5" fmla="*/ 0 h 78"/>
                <a:gd name="T6" fmla="*/ 0 w 1038"/>
                <a:gd name="T7" fmla="*/ 0 h 78"/>
                <a:gd name="T8" fmla="*/ 0 w 1038"/>
                <a:gd name="T9" fmla="*/ 0 h 78"/>
                <a:gd name="T10" fmla="*/ 0 w 1038"/>
                <a:gd name="T11" fmla="*/ 0 h 78"/>
                <a:gd name="T12" fmla="*/ 0 60000 65536"/>
                <a:gd name="T13" fmla="*/ 0 60000 65536"/>
                <a:gd name="T14" fmla="*/ 0 60000 65536"/>
                <a:gd name="T15" fmla="*/ 0 60000 65536"/>
                <a:gd name="T16" fmla="*/ 0 60000 65536"/>
                <a:gd name="T17" fmla="*/ 0 60000 65536"/>
                <a:gd name="T18" fmla="*/ 0 w 1038"/>
                <a:gd name="T19" fmla="*/ 0 h 78"/>
                <a:gd name="T20" fmla="*/ 1038 w 1038"/>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8" h="78">
                  <a:moveTo>
                    <a:pt x="0" y="0"/>
                  </a:moveTo>
                  <a:lnTo>
                    <a:pt x="1038" y="0"/>
                  </a:lnTo>
                  <a:lnTo>
                    <a:pt x="1038" y="78"/>
                  </a:lnTo>
                  <a:lnTo>
                    <a:pt x="0" y="78"/>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5" name="Freeform 1097"/>
            <p:cNvSpPr>
              <a:spLocks/>
            </p:cNvSpPr>
            <p:nvPr/>
          </p:nvSpPr>
          <p:spPr bwMode="auto">
            <a:xfrm>
              <a:off x="975" y="1579"/>
              <a:ext cx="19" cy="205"/>
            </a:xfrm>
            <a:custGeom>
              <a:avLst/>
              <a:gdLst>
                <a:gd name="T0" fmla="*/ 0 w 211"/>
                <a:gd name="T1" fmla="*/ 0 h 1043"/>
                <a:gd name="T2" fmla="*/ 0 w 211"/>
                <a:gd name="T3" fmla="*/ 0 h 1043"/>
                <a:gd name="T4" fmla="*/ 0 w 211"/>
                <a:gd name="T5" fmla="*/ 0 h 1043"/>
                <a:gd name="T6" fmla="*/ 0 w 211"/>
                <a:gd name="T7" fmla="*/ 0 h 1043"/>
                <a:gd name="T8" fmla="*/ 0 w 211"/>
                <a:gd name="T9" fmla="*/ 0 h 1043"/>
                <a:gd name="T10" fmla="*/ 0 w 211"/>
                <a:gd name="T11" fmla="*/ 0 h 1043"/>
                <a:gd name="T12" fmla="*/ 0 60000 65536"/>
                <a:gd name="T13" fmla="*/ 0 60000 65536"/>
                <a:gd name="T14" fmla="*/ 0 60000 65536"/>
                <a:gd name="T15" fmla="*/ 0 60000 65536"/>
                <a:gd name="T16" fmla="*/ 0 60000 65536"/>
                <a:gd name="T17" fmla="*/ 0 60000 65536"/>
                <a:gd name="T18" fmla="*/ 0 w 211"/>
                <a:gd name="T19" fmla="*/ 0 h 1043"/>
                <a:gd name="T20" fmla="*/ 211 w 211"/>
                <a:gd name="T21" fmla="*/ 1043 h 1043"/>
              </a:gdLst>
              <a:ahLst/>
              <a:cxnLst>
                <a:cxn ang="T12">
                  <a:pos x="T0" y="T1"/>
                </a:cxn>
                <a:cxn ang="T13">
                  <a:pos x="T2" y="T3"/>
                </a:cxn>
                <a:cxn ang="T14">
                  <a:pos x="T4" y="T5"/>
                </a:cxn>
                <a:cxn ang="T15">
                  <a:pos x="T6" y="T7"/>
                </a:cxn>
                <a:cxn ang="T16">
                  <a:pos x="T8" y="T9"/>
                </a:cxn>
                <a:cxn ang="T17">
                  <a:pos x="T10" y="T11"/>
                </a:cxn>
              </a:cxnLst>
              <a:rect l="T18" t="T19" r="T20" b="T21"/>
              <a:pathLst>
                <a:path w="211" h="1043">
                  <a:moveTo>
                    <a:pt x="0" y="1043"/>
                  </a:moveTo>
                  <a:lnTo>
                    <a:pt x="211" y="1043"/>
                  </a:lnTo>
                  <a:lnTo>
                    <a:pt x="211" y="0"/>
                  </a:lnTo>
                  <a:lnTo>
                    <a:pt x="0" y="0"/>
                  </a:lnTo>
                  <a:lnTo>
                    <a:pt x="0" y="104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6" name="Freeform 1098"/>
            <p:cNvSpPr>
              <a:spLocks/>
            </p:cNvSpPr>
            <p:nvPr/>
          </p:nvSpPr>
          <p:spPr bwMode="auto">
            <a:xfrm>
              <a:off x="959" y="1593"/>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7" name="Freeform 1099"/>
            <p:cNvSpPr>
              <a:spLocks/>
            </p:cNvSpPr>
            <p:nvPr/>
          </p:nvSpPr>
          <p:spPr bwMode="auto">
            <a:xfrm>
              <a:off x="959" y="1634"/>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8" name="Freeform 1100"/>
            <p:cNvSpPr>
              <a:spLocks/>
            </p:cNvSpPr>
            <p:nvPr/>
          </p:nvSpPr>
          <p:spPr bwMode="auto">
            <a:xfrm>
              <a:off x="959" y="1759"/>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09" name="Freeform 1101"/>
            <p:cNvSpPr>
              <a:spLocks/>
            </p:cNvSpPr>
            <p:nvPr/>
          </p:nvSpPr>
          <p:spPr bwMode="auto">
            <a:xfrm>
              <a:off x="944" y="1759"/>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0" name="Freeform 1102"/>
            <p:cNvSpPr>
              <a:spLocks/>
            </p:cNvSpPr>
            <p:nvPr/>
          </p:nvSpPr>
          <p:spPr bwMode="auto">
            <a:xfrm>
              <a:off x="928" y="1759"/>
              <a:ext cx="7"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1" name="Freeform 1103"/>
            <p:cNvSpPr>
              <a:spLocks/>
            </p:cNvSpPr>
            <p:nvPr/>
          </p:nvSpPr>
          <p:spPr bwMode="auto">
            <a:xfrm>
              <a:off x="911" y="1759"/>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2" name="Freeform 1104"/>
            <p:cNvSpPr>
              <a:spLocks/>
            </p:cNvSpPr>
            <p:nvPr/>
          </p:nvSpPr>
          <p:spPr bwMode="auto">
            <a:xfrm>
              <a:off x="895" y="1759"/>
              <a:ext cx="8"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3" name="Freeform 1105"/>
            <p:cNvSpPr>
              <a:spLocks/>
            </p:cNvSpPr>
            <p:nvPr/>
          </p:nvSpPr>
          <p:spPr bwMode="auto">
            <a:xfrm>
              <a:off x="878" y="1759"/>
              <a:ext cx="8"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4" name="Freeform 1106"/>
            <p:cNvSpPr>
              <a:spLocks/>
            </p:cNvSpPr>
            <p:nvPr/>
          </p:nvSpPr>
          <p:spPr bwMode="auto">
            <a:xfrm>
              <a:off x="959" y="1720"/>
              <a:ext cx="8"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5" name="Freeform 1107"/>
            <p:cNvSpPr>
              <a:spLocks/>
            </p:cNvSpPr>
            <p:nvPr/>
          </p:nvSpPr>
          <p:spPr bwMode="auto">
            <a:xfrm>
              <a:off x="944" y="1720"/>
              <a:ext cx="7"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6" name="Freeform 1108"/>
            <p:cNvSpPr>
              <a:spLocks/>
            </p:cNvSpPr>
            <p:nvPr/>
          </p:nvSpPr>
          <p:spPr bwMode="auto">
            <a:xfrm>
              <a:off x="928" y="1720"/>
              <a:ext cx="7" cy="25"/>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7" name="Freeform 1109"/>
            <p:cNvSpPr>
              <a:spLocks/>
            </p:cNvSpPr>
            <p:nvPr/>
          </p:nvSpPr>
          <p:spPr bwMode="auto">
            <a:xfrm>
              <a:off x="911" y="1720"/>
              <a:ext cx="7"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8" name="Freeform 1110"/>
            <p:cNvSpPr>
              <a:spLocks/>
            </p:cNvSpPr>
            <p:nvPr/>
          </p:nvSpPr>
          <p:spPr bwMode="auto">
            <a:xfrm>
              <a:off x="895" y="1720"/>
              <a:ext cx="8" cy="25"/>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19" name="Freeform 1111"/>
            <p:cNvSpPr>
              <a:spLocks/>
            </p:cNvSpPr>
            <p:nvPr/>
          </p:nvSpPr>
          <p:spPr bwMode="auto">
            <a:xfrm>
              <a:off x="878" y="1720"/>
              <a:ext cx="8" cy="25"/>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0" name="Freeform 1112"/>
            <p:cNvSpPr>
              <a:spLocks/>
            </p:cNvSpPr>
            <p:nvPr/>
          </p:nvSpPr>
          <p:spPr bwMode="auto">
            <a:xfrm>
              <a:off x="959" y="1680"/>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1" name="Freeform 1113"/>
            <p:cNvSpPr>
              <a:spLocks/>
            </p:cNvSpPr>
            <p:nvPr/>
          </p:nvSpPr>
          <p:spPr bwMode="auto">
            <a:xfrm>
              <a:off x="944" y="1680"/>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2" name="Freeform 1114"/>
            <p:cNvSpPr>
              <a:spLocks/>
            </p:cNvSpPr>
            <p:nvPr/>
          </p:nvSpPr>
          <p:spPr bwMode="auto">
            <a:xfrm>
              <a:off x="928" y="1680"/>
              <a:ext cx="7"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3" name="Freeform 1115"/>
            <p:cNvSpPr>
              <a:spLocks/>
            </p:cNvSpPr>
            <p:nvPr/>
          </p:nvSpPr>
          <p:spPr bwMode="auto">
            <a:xfrm>
              <a:off x="911" y="1680"/>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4" name="Freeform 1116"/>
            <p:cNvSpPr>
              <a:spLocks/>
            </p:cNvSpPr>
            <p:nvPr/>
          </p:nvSpPr>
          <p:spPr bwMode="auto">
            <a:xfrm>
              <a:off x="895" y="1680"/>
              <a:ext cx="8"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5" name="Freeform 1117"/>
            <p:cNvSpPr>
              <a:spLocks/>
            </p:cNvSpPr>
            <p:nvPr/>
          </p:nvSpPr>
          <p:spPr bwMode="auto">
            <a:xfrm>
              <a:off x="878" y="1680"/>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6" name="Freeform 1118"/>
            <p:cNvSpPr>
              <a:spLocks/>
            </p:cNvSpPr>
            <p:nvPr/>
          </p:nvSpPr>
          <p:spPr bwMode="auto">
            <a:xfrm>
              <a:off x="869" y="1592"/>
              <a:ext cx="68" cy="17"/>
            </a:xfrm>
            <a:custGeom>
              <a:avLst/>
              <a:gdLst>
                <a:gd name="T0" fmla="*/ 0 w 766"/>
                <a:gd name="T1" fmla="*/ 0 h 90"/>
                <a:gd name="T2" fmla="*/ 0 w 766"/>
                <a:gd name="T3" fmla="*/ 0 h 90"/>
                <a:gd name="T4" fmla="*/ 0 w 766"/>
                <a:gd name="T5" fmla="*/ 0 h 90"/>
                <a:gd name="T6" fmla="*/ 0 w 766"/>
                <a:gd name="T7" fmla="*/ 0 h 90"/>
                <a:gd name="T8" fmla="*/ 0 w 766"/>
                <a:gd name="T9" fmla="*/ 0 h 90"/>
                <a:gd name="T10" fmla="*/ 0 w 766"/>
                <a:gd name="T11" fmla="*/ 0 h 90"/>
                <a:gd name="T12" fmla="*/ 0 60000 65536"/>
                <a:gd name="T13" fmla="*/ 0 60000 65536"/>
                <a:gd name="T14" fmla="*/ 0 60000 65536"/>
                <a:gd name="T15" fmla="*/ 0 60000 65536"/>
                <a:gd name="T16" fmla="*/ 0 60000 65536"/>
                <a:gd name="T17" fmla="*/ 0 60000 65536"/>
                <a:gd name="T18" fmla="*/ 0 w 766"/>
                <a:gd name="T19" fmla="*/ 0 h 90"/>
                <a:gd name="T20" fmla="*/ 766 w 766"/>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766" h="90">
                  <a:moveTo>
                    <a:pt x="0" y="90"/>
                  </a:moveTo>
                  <a:lnTo>
                    <a:pt x="766" y="90"/>
                  </a:lnTo>
                  <a:lnTo>
                    <a:pt x="766" y="0"/>
                  </a:lnTo>
                  <a:lnTo>
                    <a:pt x="0" y="0"/>
                  </a:lnTo>
                  <a:lnTo>
                    <a:pt x="0" y="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7" name="Freeform 1119"/>
            <p:cNvSpPr>
              <a:spLocks/>
            </p:cNvSpPr>
            <p:nvPr/>
          </p:nvSpPr>
          <p:spPr bwMode="auto">
            <a:xfrm>
              <a:off x="867" y="1622"/>
              <a:ext cx="70" cy="17"/>
            </a:xfrm>
            <a:custGeom>
              <a:avLst/>
              <a:gdLst>
                <a:gd name="T0" fmla="*/ 0 w 783"/>
                <a:gd name="T1" fmla="*/ 0 h 84"/>
                <a:gd name="T2" fmla="*/ 0 w 783"/>
                <a:gd name="T3" fmla="*/ 0 h 84"/>
                <a:gd name="T4" fmla="*/ 0 w 783"/>
                <a:gd name="T5" fmla="*/ 0 h 84"/>
                <a:gd name="T6" fmla="*/ 0 w 783"/>
                <a:gd name="T7" fmla="*/ 0 h 84"/>
                <a:gd name="T8" fmla="*/ 0 w 783"/>
                <a:gd name="T9" fmla="*/ 0 h 84"/>
                <a:gd name="T10" fmla="*/ 0 w 783"/>
                <a:gd name="T11" fmla="*/ 0 h 84"/>
                <a:gd name="T12" fmla="*/ 0 60000 65536"/>
                <a:gd name="T13" fmla="*/ 0 60000 65536"/>
                <a:gd name="T14" fmla="*/ 0 60000 65536"/>
                <a:gd name="T15" fmla="*/ 0 60000 65536"/>
                <a:gd name="T16" fmla="*/ 0 60000 65536"/>
                <a:gd name="T17" fmla="*/ 0 60000 65536"/>
                <a:gd name="T18" fmla="*/ 0 w 783"/>
                <a:gd name="T19" fmla="*/ 0 h 84"/>
                <a:gd name="T20" fmla="*/ 783 w 783"/>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783" h="84">
                  <a:moveTo>
                    <a:pt x="0" y="84"/>
                  </a:moveTo>
                  <a:lnTo>
                    <a:pt x="783" y="84"/>
                  </a:lnTo>
                  <a:lnTo>
                    <a:pt x="783" y="0"/>
                  </a:lnTo>
                  <a:lnTo>
                    <a:pt x="0" y="0"/>
                  </a:lnTo>
                  <a:lnTo>
                    <a:pt x="0" y="8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8" name="Freeform 1120"/>
            <p:cNvSpPr>
              <a:spLocks/>
            </p:cNvSpPr>
            <p:nvPr/>
          </p:nvSpPr>
          <p:spPr bwMode="auto">
            <a:xfrm>
              <a:off x="944" y="1593"/>
              <a:ext cx="7" cy="25"/>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29" name="Freeform 1121"/>
            <p:cNvSpPr>
              <a:spLocks/>
            </p:cNvSpPr>
            <p:nvPr/>
          </p:nvSpPr>
          <p:spPr bwMode="auto">
            <a:xfrm>
              <a:off x="944" y="1634"/>
              <a:ext cx="7" cy="24"/>
            </a:xfrm>
            <a:custGeom>
              <a:avLst/>
              <a:gdLst>
                <a:gd name="T0" fmla="*/ 0 w 84"/>
                <a:gd name="T1" fmla="*/ 0 h 124"/>
                <a:gd name="T2" fmla="*/ 0 w 84"/>
                <a:gd name="T3" fmla="*/ 0 h 124"/>
                <a:gd name="T4" fmla="*/ 0 w 84"/>
                <a:gd name="T5" fmla="*/ 0 h 124"/>
                <a:gd name="T6" fmla="*/ 0 w 84"/>
                <a:gd name="T7" fmla="*/ 0 h 124"/>
                <a:gd name="T8" fmla="*/ 0 w 84"/>
                <a:gd name="T9" fmla="*/ 0 h 124"/>
                <a:gd name="T10" fmla="*/ 0 w 84"/>
                <a:gd name="T11" fmla="*/ 0 h 124"/>
                <a:gd name="T12" fmla="*/ 0 60000 65536"/>
                <a:gd name="T13" fmla="*/ 0 60000 65536"/>
                <a:gd name="T14" fmla="*/ 0 60000 65536"/>
                <a:gd name="T15" fmla="*/ 0 60000 65536"/>
                <a:gd name="T16" fmla="*/ 0 60000 65536"/>
                <a:gd name="T17" fmla="*/ 0 60000 65536"/>
                <a:gd name="T18" fmla="*/ 0 w 84"/>
                <a:gd name="T19" fmla="*/ 0 h 124"/>
                <a:gd name="T20" fmla="*/ 84 w 84"/>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4" h="124">
                  <a:moveTo>
                    <a:pt x="0" y="124"/>
                  </a:moveTo>
                  <a:lnTo>
                    <a:pt x="84" y="124"/>
                  </a:lnTo>
                  <a:lnTo>
                    <a:pt x="84" y="0"/>
                  </a:lnTo>
                  <a:lnTo>
                    <a:pt x="0" y="0"/>
                  </a:lnTo>
                  <a:lnTo>
                    <a:pt x="0" y="12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0" name="Freeform 1122"/>
            <p:cNvSpPr>
              <a:spLocks/>
            </p:cNvSpPr>
            <p:nvPr/>
          </p:nvSpPr>
          <p:spPr bwMode="auto">
            <a:xfrm>
              <a:off x="1081" y="1503"/>
              <a:ext cx="31"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1" name="Freeform 1123"/>
            <p:cNvSpPr>
              <a:spLocks/>
            </p:cNvSpPr>
            <p:nvPr/>
          </p:nvSpPr>
          <p:spPr bwMode="auto">
            <a:xfrm>
              <a:off x="1081" y="1527"/>
              <a:ext cx="31" cy="14"/>
            </a:xfrm>
            <a:custGeom>
              <a:avLst/>
              <a:gdLst>
                <a:gd name="T0" fmla="*/ 0 w 349"/>
                <a:gd name="T1" fmla="*/ 0 h 73"/>
                <a:gd name="T2" fmla="*/ 0 w 349"/>
                <a:gd name="T3" fmla="*/ 0 h 73"/>
                <a:gd name="T4" fmla="*/ 0 w 349"/>
                <a:gd name="T5" fmla="*/ 0 h 73"/>
                <a:gd name="T6" fmla="*/ 0 w 349"/>
                <a:gd name="T7" fmla="*/ 0 h 73"/>
                <a:gd name="T8" fmla="*/ 0 w 349"/>
                <a:gd name="T9" fmla="*/ 0 h 73"/>
                <a:gd name="T10" fmla="*/ 0 w 349"/>
                <a:gd name="T11" fmla="*/ 0 h 73"/>
                <a:gd name="T12" fmla="*/ 0 60000 65536"/>
                <a:gd name="T13" fmla="*/ 0 60000 65536"/>
                <a:gd name="T14" fmla="*/ 0 60000 65536"/>
                <a:gd name="T15" fmla="*/ 0 60000 65536"/>
                <a:gd name="T16" fmla="*/ 0 60000 65536"/>
                <a:gd name="T17" fmla="*/ 0 60000 65536"/>
                <a:gd name="T18" fmla="*/ 0 w 349"/>
                <a:gd name="T19" fmla="*/ 0 h 73"/>
                <a:gd name="T20" fmla="*/ 349 w 349"/>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49" h="73">
                  <a:moveTo>
                    <a:pt x="0" y="0"/>
                  </a:moveTo>
                  <a:lnTo>
                    <a:pt x="349" y="0"/>
                  </a:lnTo>
                  <a:lnTo>
                    <a:pt x="349"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2" name="Freeform 1124"/>
            <p:cNvSpPr>
              <a:spLocks/>
            </p:cNvSpPr>
            <p:nvPr/>
          </p:nvSpPr>
          <p:spPr bwMode="auto">
            <a:xfrm>
              <a:off x="1081" y="1552"/>
              <a:ext cx="31"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3" name="Freeform 1125"/>
            <p:cNvSpPr>
              <a:spLocks/>
            </p:cNvSpPr>
            <p:nvPr/>
          </p:nvSpPr>
          <p:spPr bwMode="auto">
            <a:xfrm>
              <a:off x="1081" y="1577"/>
              <a:ext cx="31" cy="14"/>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4" name="Freeform 1126"/>
            <p:cNvSpPr>
              <a:spLocks/>
            </p:cNvSpPr>
            <p:nvPr/>
          </p:nvSpPr>
          <p:spPr bwMode="auto">
            <a:xfrm>
              <a:off x="1081" y="1601"/>
              <a:ext cx="31" cy="14"/>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5" name="Freeform 1127"/>
            <p:cNvSpPr>
              <a:spLocks/>
            </p:cNvSpPr>
            <p:nvPr/>
          </p:nvSpPr>
          <p:spPr bwMode="auto">
            <a:xfrm>
              <a:off x="1080" y="1625"/>
              <a:ext cx="31" cy="14"/>
            </a:xfrm>
            <a:custGeom>
              <a:avLst/>
              <a:gdLst>
                <a:gd name="T0" fmla="*/ 0 w 350"/>
                <a:gd name="T1" fmla="*/ 0 h 73"/>
                <a:gd name="T2" fmla="*/ 0 w 350"/>
                <a:gd name="T3" fmla="*/ 0 h 73"/>
                <a:gd name="T4" fmla="*/ 0 w 350"/>
                <a:gd name="T5" fmla="*/ 0 h 73"/>
                <a:gd name="T6" fmla="*/ 0 w 350"/>
                <a:gd name="T7" fmla="*/ 0 h 73"/>
                <a:gd name="T8" fmla="*/ 0 w 350"/>
                <a:gd name="T9" fmla="*/ 0 h 73"/>
                <a:gd name="T10" fmla="*/ 0 w 350"/>
                <a:gd name="T11" fmla="*/ 0 h 73"/>
                <a:gd name="T12" fmla="*/ 0 60000 65536"/>
                <a:gd name="T13" fmla="*/ 0 60000 65536"/>
                <a:gd name="T14" fmla="*/ 0 60000 65536"/>
                <a:gd name="T15" fmla="*/ 0 60000 65536"/>
                <a:gd name="T16" fmla="*/ 0 60000 65536"/>
                <a:gd name="T17" fmla="*/ 0 60000 65536"/>
                <a:gd name="T18" fmla="*/ 0 w 350"/>
                <a:gd name="T19" fmla="*/ 0 h 73"/>
                <a:gd name="T20" fmla="*/ 350 w 350"/>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50" h="73">
                  <a:moveTo>
                    <a:pt x="0" y="0"/>
                  </a:moveTo>
                  <a:lnTo>
                    <a:pt x="350" y="0"/>
                  </a:lnTo>
                  <a:lnTo>
                    <a:pt x="350" y="73"/>
                  </a:lnTo>
                  <a:lnTo>
                    <a:pt x="0" y="73"/>
                  </a:lnTo>
                  <a:lnTo>
                    <a:pt x="0" y="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6" name="Freeform 1128"/>
            <p:cNvSpPr>
              <a:spLocks/>
            </p:cNvSpPr>
            <p:nvPr/>
          </p:nvSpPr>
          <p:spPr bwMode="auto">
            <a:xfrm>
              <a:off x="1018" y="1416"/>
              <a:ext cx="9" cy="368"/>
            </a:xfrm>
            <a:custGeom>
              <a:avLst/>
              <a:gdLst>
                <a:gd name="T0" fmla="*/ 0 w 108"/>
                <a:gd name="T1" fmla="*/ 0 h 1874"/>
                <a:gd name="T2" fmla="*/ 0 w 108"/>
                <a:gd name="T3" fmla="*/ 0 h 1874"/>
                <a:gd name="T4" fmla="*/ 0 w 108"/>
                <a:gd name="T5" fmla="*/ 0 h 1874"/>
                <a:gd name="T6" fmla="*/ 0 w 108"/>
                <a:gd name="T7" fmla="*/ 0 h 1874"/>
                <a:gd name="T8" fmla="*/ 0 w 108"/>
                <a:gd name="T9" fmla="*/ 0 h 1874"/>
                <a:gd name="T10" fmla="*/ 0 w 108"/>
                <a:gd name="T11" fmla="*/ 0 h 1874"/>
                <a:gd name="T12" fmla="*/ 0 60000 65536"/>
                <a:gd name="T13" fmla="*/ 0 60000 65536"/>
                <a:gd name="T14" fmla="*/ 0 60000 65536"/>
                <a:gd name="T15" fmla="*/ 0 60000 65536"/>
                <a:gd name="T16" fmla="*/ 0 60000 65536"/>
                <a:gd name="T17" fmla="*/ 0 60000 65536"/>
                <a:gd name="T18" fmla="*/ 0 w 108"/>
                <a:gd name="T19" fmla="*/ 0 h 1874"/>
                <a:gd name="T20" fmla="*/ 108 w 108"/>
                <a:gd name="T21" fmla="*/ 1874 h 1874"/>
              </a:gdLst>
              <a:ahLst/>
              <a:cxnLst>
                <a:cxn ang="T12">
                  <a:pos x="T0" y="T1"/>
                </a:cxn>
                <a:cxn ang="T13">
                  <a:pos x="T2" y="T3"/>
                </a:cxn>
                <a:cxn ang="T14">
                  <a:pos x="T4" y="T5"/>
                </a:cxn>
                <a:cxn ang="T15">
                  <a:pos x="T6" y="T7"/>
                </a:cxn>
                <a:cxn ang="T16">
                  <a:pos x="T8" y="T9"/>
                </a:cxn>
                <a:cxn ang="T17">
                  <a:pos x="T10" y="T11"/>
                </a:cxn>
              </a:cxnLst>
              <a:rect l="T18" t="T19" r="T20" b="T21"/>
              <a:pathLst>
                <a:path w="108" h="1874">
                  <a:moveTo>
                    <a:pt x="0" y="1874"/>
                  </a:moveTo>
                  <a:lnTo>
                    <a:pt x="108" y="1874"/>
                  </a:lnTo>
                  <a:lnTo>
                    <a:pt x="108" y="0"/>
                  </a:lnTo>
                  <a:lnTo>
                    <a:pt x="0" y="0"/>
                  </a:lnTo>
                  <a:lnTo>
                    <a:pt x="0" y="187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7" name="Freeform 1129"/>
            <p:cNvSpPr>
              <a:spLocks/>
            </p:cNvSpPr>
            <p:nvPr/>
          </p:nvSpPr>
          <p:spPr bwMode="auto">
            <a:xfrm>
              <a:off x="1189" y="1764"/>
              <a:ext cx="81" cy="20"/>
            </a:xfrm>
            <a:custGeom>
              <a:avLst/>
              <a:gdLst>
                <a:gd name="T0" fmla="*/ 0 w 908"/>
                <a:gd name="T1" fmla="*/ 0 h 100"/>
                <a:gd name="T2" fmla="*/ 0 w 908"/>
                <a:gd name="T3" fmla="*/ 0 h 100"/>
                <a:gd name="T4" fmla="*/ 0 w 908"/>
                <a:gd name="T5" fmla="*/ 0 h 100"/>
                <a:gd name="T6" fmla="*/ 0 w 908"/>
                <a:gd name="T7" fmla="*/ 0 h 100"/>
                <a:gd name="T8" fmla="*/ 0 w 908"/>
                <a:gd name="T9" fmla="*/ 0 h 100"/>
                <a:gd name="T10" fmla="*/ 0 w 908"/>
                <a:gd name="T11" fmla="*/ 0 h 100"/>
                <a:gd name="T12" fmla="*/ 0 60000 65536"/>
                <a:gd name="T13" fmla="*/ 0 60000 65536"/>
                <a:gd name="T14" fmla="*/ 0 60000 65536"/>
                <a:gd name="T15" fmla="*/ 0 60000 65536"/>
                <a:gd name="T16" fmla="*/ 0 60000 65536"/>
                <a:gd name="T17" fmla="*/ 0 60000 65536"/>
                <a:gd name="T18" fmla="*/ 0 w 908"/>
                <a:gd name="T19" fmla="*/ 0 h 100"/>
                <a:gd name="T20" fmla="*/ 908 w 908"/>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908" h="100">
                  <a:moveTo>
                    <a:pt x="0" y="100"/>
                  </a:moveTo>
                  <a:lnTo>
                    <a:pt x="908" y="100"/>
                  </a:lnTo>
                  <a:lnTo>
                    <a:pt x="906" y="2"/>
                  </a:lnTo>
                  <a:lnTo>
                    <a:pt x="0" y="0"/>
                  </a:lnTo>
                  <a:lnTo>
                    <a:pt x="0" y="10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8" name="Freeform 1130"/>
            <p:cNvSpPr>
              <a:spLocks/>
            </p:cNvSpPr>
            <p:nvPr/>
          </p:nvSpPr>
          <p:spPr bwMode="auto">
            <a:xfrm>
              <a:off x="1189" y="1732"/>
              <a:ext cx="81" cy="20"/>
            </a:xfrm>
            <a:custGeom>
              <a:avLst/>
              <a:gdLst>
                <a:gd name="T0" fmla="*/ 0 w 910"/>
                <a:gd name="T1" fmla="*/ 0 h 105"/>
                <a:gd name="T2" fmla="*/ 0 w 910"/>
                <a:gd name="T3" fmla="*/ 0 h 105"/>
                <a:gd name="T4" fmla="*/ 0 w 910"/>
                <a:gd name="T5" fmla="*/ 0 h 105"/>
                <a:gd name="T6" fmla="*/ 0 w 910"/>
                <a:gd name="T7" fmla="*/ 0 h 105"/>
                <a:gd name="T8" fmla="*/ 0 w 910"/>
                <a:gd name="T9" fmla="*/ 0 h 105"/>
                <a:gd name="T10" fmla="*/ 0 w 910"/>
                <a:gd name="T11" fmla="*/ 0 h 105"/>
                <a:gd name="T12" fmla="*/ 0 60000 65536"/>
                <a:gd name="T13" fmla="*/ 0 60000 65536"/>
                <a:gd name="T14" fmla="*/ 0 60000 65536"/>
                <a:gd name="T15" fmla="*/ 0 60000 65536"/>
                <a:gd name="T16" fmla="*/ 0 60000 65536"/>
                <a:gd name="T17" fmla="*/ 0 60000 65536"/>
                <a:gd name="T18" fmla="*/ 0 w 910"/>
                <a:gd name="T19" fmla="*/ 0 h 105"/>
                <a:gd name="T20" fmla="*/ 910 w 910"/>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0" h="105">
                  <a:moveTo>
                    <a:pt x="0" y="105"/>
                  </a:moveTo>
                  <a:lnTo>
                    <a:pt x="910" y="105"/>
                  </a:lnTo>
                  <a:lnTo>
                    <a:pt x="910" y="0"/>
                  </a:lnTo>
                  <a:lnTo>
                    <a:pt x="0" y="0"/>
                  </a:lnTo>
                  <a:lnTo>
                    <a:pt x="0" y="10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39" name="Freeform 1131"/>
            <p:cNvSpPr>
              <a:spLocks/>
            </p:cNvSpPr>
            <p:nvPr/>
          </p:nvSpPr>
          <p:spPr bwMode="auto">
            <a:xfrm>
              <a:off x="1189" y="1700"/>
              <a:ext cx="80" cy="20"/>
            </a:xfrm>
            <a:custGeom>
              <a:avLst/>
              <a:gdLst>
                <a:gd name="T0" fmla="*/ 0 w 901"/>
                <a:gd name="T1" fmla="*/ 0 h 104"/>
                <a:gd name="T2" fmla="*/ 0 w 901"/>
                <a:gd name="T3" fmla="*/ 0 h 104"/>
                <a:gd name="T4" fmla="*/ 0 w 901"/>
                <a:gd name="T5" fmla="*/ 0 h 104"/>
                <a:gd name="T6" fmla="*/ 0 w 901"/>
                <a:gd name="T7" fmla="*/ 0 h 104"/>
                <a:gd name="T8" fmla="*/ 0 w 901"/>
                <a:gd name="T9" fmla="*/ 0 h 104"/>
                <a:gd name="T10" fmla="*/ 0 w 901"/>
                <a:gd name="T11" fmla="*/ 0 h 104"/>
                <a:gd name="T12" fmla="*/ 0 60000 65536"/>
                <a:gd name="T13" fmla="*/ 0 60000 65536"/>
                <a:gd name="T14" fmla="*/ 0 60000 65536"/>
                <a:gd name="T15" fmla="*/ 0 60000 65536"/>
                <a:gd name="T16" fmla="*/ 0 60000 65536"/>
                <a:gd name="T17" fmla="*/ 0 60000 65536"/>
                <a:gd name="T18" fmla="*/ 0 w 901"/>
                <a:gd name="T19" fmla="*/ 0 h 104"/>
                <a:gd name="T20" fmla="*/ 901 w 90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01" h="104">
                  <a:moveTo>
                    <a:pt x="0" y="104"/>
                  </a:moveTo>
                  <a:lnTo>
                    <a:pt x="901" y="104"/>
                  </a:lnTo>
                  <a:lnTo>
                    <a:pt x="901" y="0"/>
                  </a:lnTo>
                  <a:lnTo>
                    <a:pt x="0" y="0"/>
                  </a:lnTo>
                  <a:lnTo>
                    <a:pt x="0" y="104"/>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0" name="Freeform 1132"/>
            <p:cNvSpPr>
              <a:spLocks/>
            </p:cNvSpPr>
            <p:nvPr/>
          </p:nvSpPr>
          <p:spPr bwMode="auto">
            <a:xfrm>
              <a:off x="1189" y="1667"/>
              <a:ext cx="85" cy="22"/>
            </a:xfrm>
            <a:custGeom>
              <a:avLst/>
              <a:gdLst>
                <a:gd name="T0" fmla="*/ 0 w 956"/>
                <a:gd name="T1" fmla="*/ 0 h 113"/>
                <a:gd name="T2" fmla="*/ 0 w 956"/>
                <a:gd name="T3" fmla="*/ 0 h 113"/>
                <a:gd name="T4" fmla="*/ 0 w 956"/>
                <a:gd name="T5" fmla="*/ 0 h 113"/>
                <a:gd name="T6" fmla="*/ 0 w 956"/>
                <a:gd name="T7" fmla="*/ 0 h 113"/>
                <a:gd name="T8" fmla="*/ 0 w 956"/>
                <a:gd name="T9" fmla="*/ 0 h 113"/>
                <a:gd name="T10" fmla="*/ 0 w 956"/>
                <a:gd name="T11" fmla="*/ 0 h 113"/>
                <a:gd name="T12" fmla="*/ 0 60000 65536"/>
                <a:gd name="T13" fmla="*/ 0 60000 65536"/>
                <a:gd name="T14" fmla="*/ 0 60000 65536"/>
                <a:gd name="T15" fmla="*/ 0 60000 65536"/>
                <a:gd name="T16" fmla="*/ 0 60000 65536"/>
                <a:gd name="T17" fmla="*/ 0 60000 65536"/>
                <a:gd name="T18" fmla="*/ 0 w 956"/>
                <a:gd name="T19" fmla="*/ 0 h 113"/>
                <a:gd name="T20" fmla="*/ 956 w 95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956" h="113">
                  <a:moveTo>
                    <a:pt x="0" y="113"/>
                  </a:moveTo>
                  <a:lnTo>
                    <a:pt x="956" y="113"/>
                  </a:lnTo>
                  <a:lnTo>
                    <a:pt x="956" y="0"/>
                  </a:lnTo>
                  <a:lnTo>
                    <a:pt x="0" y="0"/>
                  </a:lnTo>
                  <a:lnTo>
                    <a:pt x="0" y="113"/>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1" name="Freeform 1133"/>
            <p:cNvSpPr>
              <a:spLocks/>
            </p:cNvSpPr>
            <p:nvPr/>
          </p:nvSpPr>
          <p:spPr bwMode="auto">
            <a:xfrm>
              <a:off x="1189" y="1636"/>
              <a:ext cx="83" cy="19"/>
            </a:xfrm>
            <a:custGeom>
              <a:avLst/>
              <a:gdLst>
                <a:gd name="T0" fmla="*/ 0 w 925"/>
                <a:gd name="T1" fmla="*/ 0 h 98"/>
                <a:gd name="T2" fmla="*/ 0 w 925"/>
                <a:gd name="T3" fmla="*/ 0 h 98"/>
                <a:gd name="T4" fmla="*/ 0 w 925"/>
                <a:gd name="T5" fmla="*/ 0 h 98"/>
                <a:gd name="T6" fmla="*/ 0 w 925"/>
                <a:gd name="T7" fmla="*/ 0 h 98"/>
                <a:gd name="T8" fmla="*/ 0 w 925"/>
                <a:gd name="T9" fmla="*/ 0 h 98"/>
                <a:gd name="T10" fmla="*/ 0 w 925"/>
                <a:gd name="T11" fmla="*/ 0 h 98"/>
                <a:gd name="T12" fmla="*/ 0 60000 65536"/>
                <a:gd name="T13" fmla="*/ 0 60000 65536"/>
                <a:gd name="T14" fmla="*/ 0 60000 65536"/>
                <a:gd name="T15" fmla="*/ 0 60000 65536"/>
                <a:gd name="T16" fmla="*/ 0 60000 65536"/>
                <a:gd name="T17" fmla="*/ 0 60000 65536"/>
                <a:gd name="T18" fmla="*/ 0 w 925"/>
                <a:gd name="T19" fmla="*/ 0 h 98"/>
                <a:gd name="T20" fmla="*/ 925 w 925"/>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925" h="98">
                  <a:moveTo>
                    <a:pt x="0" y="98"/>
                  </a:moveTo>
                  <a:lnTo>
                    <a:pt x="925" y="98"/>
                  </a:lnTo>
                  <a:lnTo>
                    <a:pt x="925" y="0"/>
                  </a:lnTo>
                  <a:lnTo>
                    <a:pt x="0" y="0"/>
                  </a:lnTo>
                  <a:lnTo>
                    <a:pt x="0" y="98"/>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2" name="Freeform 1134"/>
            <p:cNvSpPr>
              <a:spLocks/>
            </p:cNvSpPr>
            <p:nvPr/>
          </p:nvSpPr>
          <p:spPr bwMode="auto">
            <a:xfrm>
              <a:off x="801" y="1592"/>
              <a:ext cx="9" cy="192"/>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3" name="Freeform 1135"/>
            <p:cNvSpPr>
              <a:spLocks/>
            </p:cNvSpPr>
            <p:nvPr/>
          </p:nvSpPr>
          <p:spPr bwMode="auto">
            <a:xfrm>
              <a:off x="816" y="1592"/>
              <a:ext cx="10" cy="192"/>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4" name="Freeform 1136"/>
            <p:cNvSpPr>
              <a:spLocks/>
            </p:cNvSpPr>
            <p:nvPr/>
          </p:nvSpPr>
          <p:spPr bwMode="auto">
            <a:xfrm>
              <a:off x="831" y="1592"/>
              <a:ext cx="9"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5" name="Freeform 1137"/>
            <p:cNvSpPr>
              <a:spLocks/>
            </p:cNvSpPr>
            <p:nvPr/>
          </p:nvSpPr>
          <p:spPr bwMode="auto">
            <a:xfrm>
              <a:off x="845" y="1592"/>
              <a:ext cx="10" cy="192"/>
            </a:xfrm>
            <a:custGeom>
              <a:avLst/>
              <a:gdLst>
                <a:gd name="T0" fmla="*/ 0 w 106"/>
                <a:gd name="T1" fmla="*/ 0 h 979"/>
                <a:gd name="T2" fmla="*/ 0 w 106"/>
                <a:gd name="T3" fmla="*/ 0 h 979"/>
                <a:gd name="T4" fmla="*/ 0 w 106"/>
                <a:gd name="T5" fmla="*/ 0 h 979"/>
                <a:gd name="T6" fmla="*/ 0 w 106"/>
                <a:gd name="T7" fmla="*/ 0 h 979"/>
                <a:gd name="T8" fmla="*/ 0 w 106"/>
                <a:gd name="T9" fmla="*/ 0 h 979"/>
                <a:gd name="T10" fmla="*/ 0 w 106"/>
                <a:gd name="T11" fmla="*/ 0 h 979"/>
                <a:gd name="T12" fmla="*/ 0 60000 65536"/>
                <a:gd name="T13" fmla="*/ 0 60000 65536"/>
                <a:gd name="T14" fmla="*/ 0 60000 65536"/>
                <a:gd name="T15" fmla="*/ 0 60000 65536"/>
                <a:gd name="T16" fmla="*/ 0 60000 65536"/>
                <a:gd name="T17" fmla="*/ 0 60000 65536"/>
                <a:gd name="T18" fmla="*/ 0 w 106"/>
                <a:gd name="T19" fmla="*/ 0 h 979"/>
                <a:gd name="T20" fmla="*/ 106 w 106"/>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6" h="979">
                  <a:moveTo>
                    <a:pt x="0" y="979"/>
                  </a:moveTo>
                  <a:lnTo>
                    <a:pt x="106" y="979"/>
                  </a:lnTo>
                  <a:lnTo>
                    <a:pt x="106" y="0"/>
                  </a:lnTo>
                  <a:lnTo>
                    <a:pt x="0" y="0"/>
                  </a:lnTo>
                  <a:lnTo>
                    <a:pt x="0" y="979"/>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6" name="Freeform 1138"/>
            <p:cNvSpPr>
              <a:spLocks/>
            </p:cNvSpPr>
            <p:nvPr/>
          </p:nvSpPr>
          <p:spPr bwMode="auto">
            <a:xfrm>
              <a:off x="790" y="1445"/>
              <a:ext cx="49" cy="42"/>
            </a:xfrm>
            <a:custGeom>
              <a:avLst/>
              <a:gdLst>
                <a:gd name="T0" fmla="*/ 0 w 545"/>
                <a:gd name="T1" fmla="*/ 0 h 219"/>
                <a:gd name="T2" fmla="*/ 0 w 545"/>
                <a:gd name="T3" fmla="*/ 0 h 219"/>
                <a:gd name="T4" fmla="*/ 0 w 545"/>
                <a:gd name="T5" fmla="*/ 0 h 219"/>
                <a:gd name="T6" fmla="*/ 0 w 545"/>
                <a:gd name="T7" fmla="*/ 0 h 219"/>
                <a:gd name="T8" fmla="*/ 0 w 545"/>
                <a:gd name="T9" fmla="*/ 0 h 219"/>
                <a:gd name="T10" fmla="*/ 0 w 545"/>
                <a:gd name="T11" fmla="*/ 0 h 219"/>
                <a:gd name="T12" fmla="*/ 0 w 545"/>
                <a:gd name="T13" fmla="*/ 0 h 219"/>
                <a:gd name="T14" fmla="*/ 0 w 545"/>
                <a:gd name="T15" fmla="*/ 0 h 219"/>
                <a:gd name="T16" fmla="*/ 0 w 545"/>
                <a:gd name="T17" fmla="*/ 0 h 219"/>
                <a:gd name="T18" fmla="*/ 0 w 545"/>
                <a:gd name="T19" fmla="*/ 0 h 219"/>
                <a:gd name="T20" fmla="*/ 0 w 545"/>
                <a:gd name="T21" fmla="*/ 0 h 219"/>
                <a:gd name="T22" fmla="*/ 0 w 545"/>
                <a:gd name="T23" fmla="*/ 0 h 219"/>
                <a:gd name="T24" fmla="*/ 0 w 545"/>
                <a:gd name="T25" fmla="*/ 0 h 219"/>
                <a:gd name="T26" fmla="*/ 0 w 545"/>
                <a:gd name="T27" fmla="*/ 0 h 219"/>
                <a:gd name="T28" fmla="*/ 0 w 545"/>
                <a:gd name="T29" fmla="*/ 0 h 219"/>
                <a:gd name="T30" fmla="*/ 0 w 545"/>
                <a:gd name="T31" fmla="*/ 0 h 219"/>
                <a:gd name="T32" fmla="*/ 0 w 545"/>
                <a:gd name="T33" fmla="*/ 0 h 219"/>
                <a:gd name="T34" fmla="*/ 0 w 545"/>
                <a:gd name="T35" fmla="*/ 0 h 219"/>
                <a:gd name="T36" fmla="*/ 0 w 545"/>
                <a:gd name="T37" fmla="*/ 0 h 219"/>
                <a:gd name="T38" fmla="*/ 0 w 545"/>
                <a:gd name="T39" fmla="*/ 0 h 219"/>
                <a:gd name="T40" fmla="*/ 0 w 545"/>
                <a:gd name="T41" fmla="*/ 0 h 219"/>
                <a:gd name="T42" fmla="*/ 0 w 545"/>
                <a:gd name="T43" fmla="*/ 0 h 219"/>
                <a:gd name="T44" fmla="*/ 0 w 545"/>
                <a:gd name="T45" fmla="*/ 0 h 219"/>
                <a:gd name="T46" fmla="*/ 0 w 545"/>
                <a:gd name="T47" fmla="*/ 0 h 219"/>
                <a:gd name="T48" fmla="*/ 0 w 545"/>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5"/>
                <a:gd name="T76" fmla="*/ 0 h 219"/>
                <a:gd name="T77" fmla="*/ 545 w 545"/>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5" h="219">
                  <a:moveTo>
                    <a:pt x="0" y="52"/>
                  </a:moveTo>
                  <a:lnTo>
                    <a:pt x="21" y="42"/>
                  </a:lnTo>
                  <a:lnTo>
                    <a:pt x="76" y="23"/>
                  </a:lnTo>
                  <a:lnTo>
                    <a:pt x="161" y="4"/>
                  </a:lnTo>
                  <a:lnTo>
                    <a:pt x="270" y="0"/>
                  </a:lnTo>
                  <a:lnTo>
                    <a:pt x="378" y="25"/>
                  </a:lnTo>
                  <a:lnTo>
                    <a:pt x="426" y="46"/>
                  </a:lnTo>
                  <a:lnTo>
                    <a:pt x="467" y="72"/>
                  </a:lnTo>
                  <a:lnTo>
                    <a:pt x="500" y="97"/>
                  </a:lnTo>
                  <a:lnTo>
                    <a:pt x="524" y="120"/>
                  </a:lnTo>
                  <a:lnTo>
                    <a:pt x="545" y="141"/>
                  </a:lnTo>
                  <a:lnTo>
                    <a:pt x="503" y="219"/>
                  </a:lnTo>
                  <a:lnTo>
                    <a:pt x="486" y="196"/>
                  </a:lnTo>
                  <a:lnTo>
                    <a:pt x="464" y="173"/>
                  </a:lnTo>
                  <a:lnTo>
                    <a:pt x="435" y="147"/>
                  </a:lnTo>
                  <a:lnTo>
                    <a:pt x="399" y="122"/>
                  </a:lnTo>
                  <a:lnTo>
                    <a:pt x="359" y="97"/>
                  </a:lnTo>
                  <a:lnTo>
                    <a:pt x="310" y="80"/>
                  </a:lnTo>
                  <a:lnTo>
                    <a:pt x="256" y="72"/>
                  </a:lnTo>
                  <a:lnTo>
                    <a:pt x="156" y="78"/>
                  </a:lnTo>
                  <a:lnTo>
                    <a:pt x="80" y="103"/>
                  </a:lnTo>
                  <a:lnTo>
                    <a:pt x="32" y="128"/>
                  </a:lnTo>
                  <a:lnTo>
                    <a:pt x="17" y="141"/>
                  </a:lnTo>
                  <a:lnTo>
                    <a:pt x="0" y="52"/>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7" name="Freeform 1139"/>
            <p:cNvSpPr>
              <a:spLocks/>
            </p:cNvSpPr>
            <p:nvPr/>
          </p:nvSpPr>
          <p:spPr bwMode="auto">
            <a:xfrm>
              <a:off x="821" y="1381"/>
              <a:ext cx="140" cy="163"/>
            </a:xfrm>
            <a:custGeom>
              <a:avLst/>
              <a:gdLst>
                <a:gd name="T0" fmla="*/ 0 w 1580"/>
                <a:gd name="T1" fmla="*/ 0 h 829"/>
                <a:gd name="T2" fmla="*/ 0 w 1580"/>
                <a:gd name="T3" fmla="*/ 0 h 829"/>
                <a:gd name="T4" fmla="*/ 0 w 1580"/>
                <a:gd name="T5" fmla="*/ 0 h 829"/>
                <a:gd name="T6" fmla="*/ 0 w 1580"/>
                <a:gd name="T7" fmla="*/ 0 h 829"/>
                <a:gd name="T8" fmla="*/ 0 w 1580"/>
                <a:gd name="T9" fmla="*/ 0 h 829"/>
                <a:gd name="T10" fmla="*/ 0 w 1580"/>
                <a:gd name="T11" fmla="*/ 0 h 829"/>
                <a:gd name="T12" fmla="*/ 0 w 1580"/>
                <a:gd name="T13" fmla="*/ 0 h 829"/>
                <a:gd name="T14" fmla="*/ 0 w 1580"/>
                <a:gd name="T15" fmla="*/ 0 h 829"/>
                <a:gd name="T16" fmla="*/ 0 w 1580"/>
                <a:gd name="T17" fmla="*/ 0 h 829"/>
                <a:gd name="T18" fmla="*/ 0 w 1580"/>
                <a:gd name="T19" fmla="*/ 0 h 829"/>
                <a:gd name="T20" fmla="*/ 0 w 1580"/>
                <a:gd name="T21" fmla="*/ 0 h 829"/>
                <a:gd name="T22" fmla="*/ 0 w 1580"/>
                <a:gd name="T23" fmla="*/ 0 h 829"/>
                <a:gd name="T24" fmla="*/ 0 w 1580"/>
                <a:gd name="T25" fmla="*/ 0 h 829"/>
                <a:gd name="T26" fmla="*/ 0 w 1580"/>
                <a:gd name="T27" fmla="*/ 0 h 829"/>
                <a:gd name="T28" fmla="*/ 0 w 1580"/>
                <a:gd name="T29" fmla="*/ 0 h 829"/>
                <a:gd name="T30" fmla="*/ 0 w 1580"/>
                <a:gd name="T31" fmla="*/ 0 h 829"/>
                <a:gd name="T32" fmla="*/ 0 w 1580"/>
                <a:gd name="T33" fmla="*/ 0 h 829"/>
                <a:gd name="T34" fmla="*/ 0 w 1580"/>
                <a:gd name="T35" fmla="*/ 0 h 829"/>
                <a:gd name="T36" fmla="*/ 0 w 1580"/>
                <a:gd name="T37" fmla="*/ 0 h 829"/>
                <a:gd name="T38" fmla="*/ 0 w 1580"/>
                <a:gd name="T39" fmla="*/ 0 h 829"/>
                <a:gd name="T40" fmla="*/ 0 w 1580"/>
                <a:gd name="T41" fmla="*/ 0 h 829"/>
                <a:gd name="T42" fmla="*/ 0 w 1580"/>
                <a:gd name="T43" fmla="*/ 0 h 829"/>
                <a:gd name="T44" fmla="*/ 0 w 1580"/>
                <a:gd name="T45" fmla="*/ 0 h 829"/>
                <a:gd name="T46" fmla="*/ 0 w 1580"/>
                <a:gd name="T47" fmla="*/ 0 h 829"/>
                <a:gd name="T48" fmla="*/ 0 w 1580"/>
                <a:gd name="T49" fmla="*/ 0 h 829"/>
                <a:gd name="T50" fmla="*/ 0 w 1580"/>
                <a:gd name="T51" fmla="*/ 0 h 829"/>
                <a:gd name="T52" fmla="*/ 0 w 1580"/>
                <a:gd name="T53" fmla="*/ 0 h 829"/>
                <a:gd name="T54" fmla="*/ 0 w 1580"/>
                <a:gd name="T55" fmla="*/ 0 h 829"/>
                <a:gd name="T56" fmla="*/ 0 w 1580"/>
                <a:gd name="T57" fmla="*/ 0 h 829"/>
                <a:gd name="T58" fmla="*/ 0 w 1580"/>
                <a:gd name="T59" fmla="*/ 0 h 829"/>
                <a:gd name="T60" fmla="*/ 0 w 1580"/>
                <a:gd name="T61" fmla="*/ 0 h 829"/>
                <a:gd name="T62" fmla="*/ 0 w 1580"/>
                <a:gd name="T63" fmla="*/ 0 h 829"/>
                <a:gd name="T64" fmla="*/ 0 w 1580"/>
                <a:gd name="T65" fmla="*/ 0 h 829"/>
                <a:gd name="T66" fmla="*/ 0 w 1580"/>
                <a:gd name="T67" fmla="*/ 0 h 82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80"/>
                <a:gd name="T103" fmla="*/ 0 h 829"/>
                <a:gd name="T104" fmla="*/ 1580 w 1580"/>
                <a:gd name="T105" fmla="*/ 829 h 82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80" h="829">
                  <a:moveTo>
                    <a:pt x="0" y="791"/>
                  </a:moveTo>
                  <a:lnTo>
                    <a:pt x="25" y="730"/>
                  </a:lnTo>
                  <a:lnTo>
                    <a:pt x="55" y="665"/>
                  </a:lnTo>
                  <a:lnTo>
                    <a:pt x="101" y="588"/>
                  </a:lnTo>
                  <a:lnTo>
                    <a:pt x="156" y="504"/>
                  </a:lnTo>
                  <a:lnTo>
                    <a:pt x="186" y="460"/>
                  </a:lnTo>
                  <a:lnTo>
                    <a:pt x="203" y="439"/>
                  </a:lnTo>
                  <a:lnTo>
                    <a:pt x="222" y="420"/>
                  </a:lnTo>
                  <a:lnTo>
                    <a:pt x="241" y="399"/>
                  </a:lnTo>
                  <a:lnTo>
                    <a:pt x="260" y="380"/>
                  </a:lnTo>
                  <a:lnTo>
                    <a:pt x="281" y="363"/>
                  </a:lnTo>
                  <a:lnTo>
                    <a:pt x="302" y="344"/>
                  </a:lnTo>
                  <a:lnTo>
                    <a:pt x="348" y="312"/>
                  </a:lnTo>
                  <a:lnTo>
                    <a:pt x="393" y="283"/>
                  </a:lnTo>
                  <a:lnTo>
                    <a:pt x="443" y="262"/>
                  </a:lnTo>
                  <a:lnTo>
                    <a:pt x="490" y="245"/>
                  </a:lnTo>
                  <a:lnTo>
                    <a:pt x="582" y="224"/>
                  </a:lnTo>
                  <a:lnTo>
                    <a:pt x="739" y="222"/>
                  </a:lnTo>
                  <a:lnTo>
                    <a:pt x="846" y="247"/>
                  </a:lnTo>
                  <a:lnTo>
                    <a:pt x="888" y="262"/>
                  </a:lnTo>
                  <a:lnTo>
                    <a:pt x="903" y="230"/>
                  </a:lnTo>
                  <a:lnTo>
                    <a:pt x="950" y="158"/>
                  </a:lnTo>
                  <a:lnTo>
                    <a:pt x="968" y="137"/>
                  </a:lnTo>
                  <a:lnTo>
                    <a:pt x="987" y="116"/>
                  </a:lnTo>
                  <a:lnTo>
                    <a:pt x="1009" y="93"/>
                  </a:lnTo>
                  <a:lnTo>
                    <a:pt x="1032" y="74"/>
                  </a:lnTo>
                  <a:lnTo>
                    <a:pt x="1059" y="55"/>
                  </a:lnTo>
                  <a:lnTo>
                    <a:pt x="1087" y="40"/>
                  </a:lnTo>
                  <a:lnTo>
                    <a:pt x="1154" y="13"/>
                  </a:lnTo>
                  <a:lnTo>
                    <a:pt x="1291" y="0"/>
                  </a:lnTo>
                  <a:lnTo>
                    <a:pt x="1411" y="34"/>
                  </a:lnTo>
                  <a:lnTo>
                    <a:pt x="1458" y="61"/>
                  </a:lnTo>
                  <a:lnTo>
                    <a:pt x="1500" y="93"/>
                  </a:lnTo>
                  <a:lnTo>
                    <a:pt x="1547" y="160"/>
                  </a:lnTo>
                  <a:lnTo>
                    <a:pt x="1580" y="300"/>
                  </a:lnTo>
                  <a:lnTo>
                    <a:pt x="1500" y="300"/>
                  </a:lnTo>
                  <a:lnTo>
                    <a:pt x="1492" y="262"/>
                  </a:lnTo>
                  <a:lnTo>
                    <a:pt x="1477" y="222"/>
                  </a:lnTo>
                  <a:lnTo>
                    <a:pt x="1456" y="181"/>
                  </a:lnTo>
                  <a:lnTo>
                    <a:pt x="1439" y="158"/>
                  </a:lnTo>
                  <a:lnTo>
                    <a:pt x="1420" y="139"/>
                  </a:lnTo>
                  <a:lnTo>
                    <a:pt x="1397" y="120"/>
                  </a:lnTo>
                  <a:lnTo>
                    <a:pt x="1371" y="105"/>
                  </a:lnTo>
                  <a:lnTo>
                    <a:pt x="1306" y="84"/>
                  </a:lnTo>
                  <a:lnTo>
                    <a:pt x="1222" y="84"/>
                  </a:lnTo>
                  <a:lnTo>
                    <a:pt x="1139" y="106"/>
                  </a:lnTo>
                  <a:lnTo>
                    <a:pt x="1074" y="144"/>
                  </a:lnTo>
                  <a:lnTo>
                    <a:pt x="1025" y="192"/>
                  </a:lnTo>
                  <a:lnTo>
                    <a:pt x="992" y="245"/>
                  </a:lnTo>
                  <a:lnTo>
                    <a:pt x="947" y="382"/>
                  </a:lnTo>
                  <a:lnTo>
                    <a:pt x="907" y="357"/>
                  </a:lnTo>
                  <a:lnTo>
                    <a:pt x="857" y="333"/>
                  </a:lnTo>
                  <a:lnTo>
                    <a:pt x="795" y="310"/>
                  </a:lnTo>
                  <a:lnTo>
                    <a:pt x="719" y="295"/>
                  </a:lnTo>
                  <a:lnTo>
                    <a:pt x="631" y="295"/>
                  </a:lnTo>
                  <a:lnTo>
                    <a:pt x="536" y="310"/>
                  </a:lnTo>
                  <a:lnTo>
                    <a:pt x="433" y="352"/>
                  </a:lnTo>
                  <a:lnTo>
                    <a:pt x="384" y="382"/>
                  </a:lnTo>
                  <a:lnTo>
                    <a:pt x="340" y="414"/>
                  </a:lnTo>
                  <a:lnTo>
                    <a:pt x="298" y="451"/>
                  </a:lnTo>
                  <a:lnTo>
                    <a:pt x="260" y="489"/>
                  </a:lnTo>
                  <a:lnTo>
                    <a:pt x="228" y="529"/>
                  </a:lnTo>
                  <a:lnTo>
                    <a:pt x="198" y="568"/>
                  </a:lnTo>
                  <a:lnTo>
                    <a:pt x="148" y="646"/>
                  </a:lnTo>
                  <a:lnTo>
                    <a:pt x="89" y="774"/>
                  </a:lnTo>
                  <a:lnTo>
                    <a:pt x="72" y="829"/>
                  </a:lnTo>
                  <a:lnTo>
                    <a:pt x="0" y="791"/>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8" name="Freeform 1140"/>
            <p:cNvSpPr>
              <a:spLocks/>
            </p:cNvSpPr>
            <p:nvPr/>
          </p:nvSpPr>
          <p:spPr bwMode="auto">
            <a:xfrm>
              <a:off x="951" y="1359"/>
              <a:ext cx="90" cy="65"/>
            </a:xfrm>
            <a:custGeom>
              <a:avLst/>
              <a:gdLst>
                <a:gd name="T0" fmla="*/ 0 w 1009"/>
                <a:gd name="T1" fmla="*/ 0 h 333"/>
                <a:gd name="T2" fmla="*/ 0 w 1009"/>
                <a:gd name="T3" fmla="*/ 0 h 333"/>
                <a:gd name="T4" fmla="*/ 0 w 1009"/>
                <a:gd name="T5" fmla="*/ 0 h 333"/>
                <a:gd name="T6" fmla="*/ 0 w 1009"/>
                <a:gd name="T7" fmla="*/ 0 h 333"/>
                <a:gd name="T8" fmla="*/ 0 w 1009"/>
                <a:gd name="T9" fmla="*/ 0 h 333"/>
                <a:gd name="T10" fmla="*/ 0 w 1009"/>
                <a:gd name="T11" fmla="*/ 0 h 333"/>
                <a:gd name="T12" fmla="*/ 0 w 1009"/>
                <a:gd name="T13" fmla="*/ 0 h 333"/>
                <a:gd name="T14" fmla="*/ 0 w 1009"/>
                <a:gd name="T15" fmla="*/ 0 h 333"/>
                <a:gd name="T16" fmla="*/ 0 w 1009"/>
                <a:gd name="T17" fmla="*/ 0 h 333"/>
                <a:gd name="T18" fmla="*/ 0 w 1009"/>
                <a:gd name="T19" fmla="*/ 0 h 333"/>
                <a:gd name="T20" fmla="*/ 0 w 1009"/>
                <a:gd name="T21" fmla="*/ 0 h 333"/>
                <a:gd name="T22" fmla="*/ 0 w 1009"/>
                <a:gd name="T23" fmla="*/ 0 h 333"/>
                <a:gd name="T24" fmla="*/ 0 w 1009"/>
                <a:gd name="T25" fmla="*/ 0 h 333"/>
                <a:gd name="T26" fmla="*/ 0 w 1009"/>
                <a:gd name="T27" fmla="*/ 0 h 333"/>
                <a:gd name="T28" fmla="*/ 0 w 1009"/>
                <a:gd name="T29" fmla="*/ 0 h 333"/>
                <a:gd name="T30" fmla="*/ 0 w 1009"/>
                <a:gd name="T31" fmla="*/ 0 h 333"/>
                <a:gd name="T32" fmla="*/ 0 w 1009"/>
                <a:gd name="T33" fmla="*/ 0 h 333"/>
                <a:gd name="T34" fmla="*/ 0 w 1009"/>
                <a:gd name="T35" fmla="*/ 0 h 333"/>
                <a:gd name="T36" fmla="*/ 0 w 1009"/>
                <a:gd name="T37" fmla="*/ 0 h 333"/>
                <a:gd name="T38" fmla="*/ 0 w 1009"/>
                <a:gd name="T39" fmla="*/ 0 h 333"/>
                <a:gd name="T40" fmla="*/ 0 w 1009"/>
                <a:gd name="T41" fmla="*/ 0 h 333"/>
                <a:gd name="T42" fmla="*/ 0 w 1009"/>
                <a:gd name="T43" fmla="*/ 0 h 333"/>
                <a:gd name="T44" fmla="*/ 0 w 1009"/>
                <a:gd name="T45" fmla="*/ 0 h 333"/>
                <a:gd name="T46" fmla="*/ 0 w 1009"/>
                <a:gd name="T47" fmla="*/ 0 h 333"/>
                <a:gd name="T48" fmla="*/ 0 w 1009"/>
                <a:gd name="T49" fmla="*/ 0 h 333"/>
                <a:gd name="T50" fmla="*/ 0 w 1009"/>
                <a:gd name="T51" fmla="*/ 0 h 333"/>
                <a:gd name="T52" fmla="*/ 0 w 1009"/>
                <a:gd name="T53" fmla="*/ 0 h 333"/>
                <a:gd name="T54" fmla="*/ 0 w 1009"/>
                <a:gd name="T55" fmla="*/ 0 h 333"/>
                <a:gd name="T56" fmla="*/ 0 w 1009"/>
                <a:gd name="T57" fmla="*/ 0 h 333"/>
                <a:gd name="T58" fmla="*/ 0 w 1009"/>
                <a:gd name="T59" fmla="*/ 0 h 333"/>
                <a:gd name="T60" fmla="*/ 0 w 1009"/>
                <a:gd name="T61" fmla="*/ 0 h 333"/>
                <a:gd name="T62" fmla="*/ 0 w 1009"/>
                <a:gd name="T63" fmla="*/ 0 h 333"/>
                <a:gd name="T64" fmla="*/ 0 w 1009"/>
                <a:gd name="T65" fmla="*/ 0 h 333"/>
                <a:gd name="T66" fmla="*/ 0 w 1009"/>
                <a:gd name="T67" fmla="*/ 0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09"/>
                <a:gd name="T103" fmla="*/ 0 h 333"/>
                <a:gd name="T104" fmla="*/ 1009 w 1009"/>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09" h="333">
                  <a:moveTo>
                    <a:pt x="0" y="247"/>
                  </a:moveTo>
                  <a:lnTo>
                    <a:pt x="76" y="169"/>
                  </a:lnTo>
                  <a:lnTo>
                    <a:pt x="103" y="146"/>
                  </a:lnTo>
                  <a:lnTo>
                    <a:pt x="133" y="123"/>
                  </a:lnTo>
                  <a:lnTo>
                    <a:pt x="167" y="101"/>
                  </a:lnTo>
                  <a:lnTo>
                    <a:pt x="205" y="78"/>
                  </a:lnTo>
                  <a:lnTo>
                    <a:pt x="247" y="57"/>
                  </a:lnTo>
                  <a:lnTo>
                    <a:pt x="291" y="40"/>
                  </a:lnTo>
                  <a:lnTo>
                    <a:pt x="340" y="23"/>
                  </a:lnTo>
                  <a:lnTo>
                    <a:pt x="391" y="11"/>
                  </a:lnTo>
                  <a:lnTo>
                    <a:pt x="504" y="0"/>
                  </a:lnTo>
                  <a:lnTo>
                    <a:pt x="616" y="11"/>
                  </a:lnTo>
                  <a:lnTo>
                    <a:pt x="717" y="40"/>
                  </a:lnTo>
                  <a:lnTo>
                    <a:pt x="804" y="78"/>
                  </a:lnTo>
                  <a:lnTo>
                    <a:pt x="840" y="101"/>
                  </a:lnTo>
                  <a:lnTo>
                    <a:pt x="876" y="123"/>
                  </a:lnTo>
                  <a:lnTo>
                    <a:pt x="1009" y="247"/>
                  </a:lnTo>
                  <a:lnTo>
                    <a:pt x="929" y="279"/>
                  </a:lnTo>
                  <a:lnTo>
                    <a:pt x="833" y="188"/>
                  </a:lnTo>
                  <a:lnTo>
                    <a:pt x="739" y="129"/>
                  </a:lnTo>
                  <a:lnTo>
                    <a:pt x="705" y="112"/>
                  </a:lnTo>
                  <a:lnTo>
                    <a:pt x="669" y="97"/>
                  </a:lnTo>
                  <a:lnTo>
                    <a:pt x="585" y="74"/>
                  </a:lnTo>
                  <a:lnTo>
                    <a:pt x="496" y="70"/>
                  </a:lnTo>
                  <a:lnTo>
                    <a:pt x="409" y="85"/>
                  </a:lnTo>
                  <a:lnTo>
                    <a:pt x="327" y="118"/>
                  </a:lnTo>
                  <a:lnTo>
                    <a:pt x="253" y="159"/>
                  </a:lnTo>
                  <a:lnTo>
                    <a:pt x="218" y="182"/>
                  </a:lnTo>
                  <a:lnTo>
                    <a:pt x="116" y="274"/>
                  </a:lnTo>
                  <a:lnTo>
                    <a:pt x="97" y="293"/>
                  </a:lnTo>
                  <a:lnTo>
                    <a:pt x="72" y="321"/>
                  </a:lnTo>
                  <a:lnTo>
                    <a:pt x="63" y="333"/>
                  </a:lnTo>
                  <a:lnTo>
                    <a:pt x="0" y="247"/>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49" name="Freeform 1141"/>
            <p:cNvSpPr>
              <a:spLocks/>
            </p:cNvSpPr>
            <p:nvPr/>
          </p:nvSpPr>
          <p:spPr bwMode="auto">
            <a:xfrm>
              <a:off x="1061" y="1413"/>
              <a:ext cx="81" cy="60"/>
            </a:xfrm>
            <a:custGeom>
              <a:avLst/>
              <a:gdLst>
                <a:gd name="T0" fmla="*/ 0 w 908"/>
                <a:gd name="T1" fmla="*/ 0 h 308"/>
                <a:gd name="T2" fmla="*/ 0 w 908"/>
                <a:gd name="T3" fmla="*/ 0 h 308"/>
                <a:gd name="T4" fmla="*/ 0 w 908"/>
                <a:gd name="T5" fmla="*/ 0 h 308"/>
                <a:gd name="T6" fmla="*/ 0 w 908"/>
                <a:gd name="T7" fmla="*/ 0 h 308"/>
                <a:gd name="T8" fmla="*/ 0 w 908"/>
                <a:gd name="T9" fmla="*/ 0 h 308"/>
                <a:gd name="T10" fmla="*/ 0 w 908"/>
                <a:gd name="T11" fmla="*/ 0 h 308"/>
                <a:gd name="T12" fmla="*/ 0 w 908"/>
                <a:gd name="T13" fmla="*/ 0 h 308"/>
                <a:gd name="T14" fmla="*/ 0 w 908"/>
                <a:gd name="T15" fmla="*/ 0 h 308"/>
                <a:gd name="T16" fmla="*/ 0 w 908"/>
                <a:gd name="T17" fmla="*/ 0 h 308"/>
                <a:gd name="T18" fmla="*/ 0 w 908"/>
                <a:gd name="T19" fmla="*/ 0 h 308"/>
                <a:gd name="T20" fmla="*/ 0 w 908"/>
                <a:gd name="T21" fmla="*/ 0 h 308"/>
                <a:gd name="T22" fmla="*/ 0 w 908"/>
                <a:gd name="T23" fmla="*/ 0 h 308"/>
                <a:gd name="T24" fmla="*/ 0 w 908"/>
                <a:gd name="T25" fmla="*/ 0 h 308"/>
                <a:gd name="T26" fmla="*/ 0 w 908"/>
                <a:gd name="T27" fmla="*/ 0 h 308"/>
                <a:gd name="T28" fmla="*/ 0 w 908"/>
                <a:gd name="T29" fmla="*/ 0 h 308"/>
                <a:gd name="T30" fmla="*/ 0 w 908"/>
                <a:gd name="T31" fmla="*/ 0 h 308"/>
                <a:gd name="T32" fmla="*/ 0 w 908"/>
                <a:gd name="T33" fmla="*/ 0 h 308"/>
                <a:gd name="T34" fmla="*/ 0 w 908"/>
                <a:gd name="T35" fmla="*/ 0 h 308"/>
                <a:gd name="T36" fmla="*/ 0 w 908"/>
                <a:gd name="T37" fmla="*/ 0 h 308"/>
                <a:gd name="T38" fmla="*/ 0 w 908"/>
                <a:gd name="T39" fmla="*/ 0 h 308"/>
                <a:gd name="T40" fmla="*/ 0 w 908"/>
                <a:gd name="T41" fmla="*/ 0 h 308"/>
                <a:gd name="T42" fmla="*/ 0 w 908"/>
                <a:gd name="T43" fmla="*/ 0 h 308"/>
                <a:gd name="T44" fmla="*/ 0 w 908"/>
                <a:gd name="T45" fmla="*/ 0 h 308"/>
                <a:gd name="T46" fmla="*/ 0 w 908"/>
                <a:gd name="T47" fmla="*/ 0 h 308"/>
                <a:gd name="T48" fmla="*/ 0 w 908"/>
                <a:gd name="T49" fmla="*/ 0 h 308"/>
                <a:gd name="T50" fmla="*/ 0 w 908"/>
                <a:gd name="T51" fmla="*/ 0 h 308"/>
                <a:gd name="T52" fmla="*/ 0 w 908"/>
                <a:gd name="T53" fmla="*/ 0 h 308"/>
                <a:gd name="T54" fmla="*/ 0 w 908"/>
                <a:gd name="T55" fmla="*/ 0 h 308"/>
                <a:gd name="T56" fmla="*/ 0 w 908"/>
                <a:gd name="T57" fmla="*/ 0 h 308"/>
                <a:gd name="T58" fmla="*/ 0 w 908"/>
                <a:gd name="T59" fmla="*/ 0 h 308"/>
                <a:gd name="T60" fmla="*/ 0 w 908"/>
                <a:gd name="T61" fmla="*/ 0 h 308"/>
                <a:gd name="T62" fmla="*/ 0 w 908"/>
                <a:gd name="T63" fmla="*/ 0 h 308"/>
                <a:gd name="T64" fmla="*/ 0 w 908"/>
                <a:gd name="T65" fmla="*/ 0 h 308"/>
                <a:gd name="T66" fmla="*/ 0 w 908"/>
                <a:gd name="T67" fmla="*/ 0 h 3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8"/>
                <a:gd name="T103" fmla="*/ 0 h 308"/>
                <a:gd name="T104" fmla="*/ 908 w 908"/>
                <a:gd name="T105" fmla="*/ 308 h 3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8" h="308">
                  <a:moveTo>
                    <a:pt x="0" y="190"/>
                  </a:moveTo>
                  <a:lnTo>
                    <a:pt x="34" y="161"/>
                  </a:lnTo>
                  <a:lnTo>
                    <a:pt x="76" y="133"/>
                  </a:lnTo>
                  <a:lnTo>
                    <a:pt x="133" y="100"/>
                  </a:lnTo>
                  <a:lnTo>
                    <a:pt x="167" y="81"/>
                  </a:lnTo>
                  <a:lnTo>
                    <a:pt x="203" y="66"/>
                  </a:lnTo>
                  <a:lnTo>
                    <a:pt x="283" y="34"/>
                  </a:lnTo>
                  <a:lnTo>
                    <a:pt x="370" y="13"/>
                  </a:lnTo>
                  <a:lnTo>
                    <a:pt x="467" y="0"/>
                  </a:lnTo>
                  <a:lnTo>
                    <a:pt x="648" y="22"/>
                  </a:lnTo>
                  <a:lnTo>
                    <a:pt x="724" y="51"/>
                  </a:lnTo>
                  <a:lnTo>
                    <a:pt x="787" y="81"/>
                  </a:lnTo>
                  <a:lnTo>
                    <a:pt x="840" y="114"/>
                  </a:lnTo>
                  <a:lnTo>
                    <a:pt x="876" y="144"/>
                  </a:lnTo>
                  <a:lnTo>
                    <a:pt x="908" y="173"/>
                  </a:lnTo>
                  <a:lnTo>
                    <a:pt x="884" y="249"/>
                  </a:lnTo>
                  <a:lnTo>
                    <a:pt x="857" y="220"/>
                  </a:lnTo>
                  <a:lnTo>
                    <a:pt x="827" y="190"/>
                  </a:lnTo>
                  <a:lnTo>
                    <a:pt x="806" y="173"/>
                  </a:lnTo>
                  <a:lnTo>
                    <a:pt x="781" y="155"/>
                  </a:lnTo>
                  <a:lnTo>
                    <a:pt x="754" y="138"/>
                  </a:lnTo>
                  <a:lnTo>
                    <a:pt x="722" y="121"/>
                  </a:lnTo>
                  <a:lnTo>
                    <a:pt x="650" y="93"/>
                  </a:lnTo>
                  <a:lnTo>
                    <a:pt x="561" y="76"/>
                  </a:lnTo>
                  <a:lnTo>
                    <a:pt x="460" y="72"/>
                  </a:lnTo>
                  <a:lnTo>
                    <a:pt x="266" y="114"/>
                  </a:lnTo>
                  <a:lnTo>
                    <a:pt x="186" y="154"/>
                  </a:lnTo>
                  <a:lnTo>
                    <a:pt x="121" y="195"/>
                  </a:lnTo>
                  <a:lnTo>
                    <a:pt x="93" y="216"/>
                  </a:lnTo>
                  <a:lnTo>
                    <a:pt x="68" y="237"/>
                  </a:lnTo>
                  <a:lnTo>
                    <a:pt x="30" y="273"/>
                  </a:lnTo>
                  <a:lnTo>
                    <a:pt x="2" y="308"/>
                  </a:lnTo>
                  <a:lnTo>
                    <a:pt x="0" y="190"/>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0" name="Freeform 1142"/>
            <p:cNvSpPr>
              <a:spLocks/>
            </p:cNvSpPr>
            <p:nvPr/>
          </p:nvSpPr>
          <p:spPr bwMode="auto">
            <a:xfrm>
              <a:off x="1162" y="1425"/>
              <a:ext cx="106" cy="117"/>
            </a:xfrm>
            <a:custGeom>
              <a:avLst/>
              <a:gdLst>
                <a:gd name="T0" fmla="*/ 0 w 1191"/>
                <a:gd name="T1" fmla="*/ 0 h 598"/>
                <a:gd name="T2" fmla="*/ 0 w 1191"/>
                <a:gd name="T3" fmla="*/ 0 h 598"/>
                <a:gd name="T4" fmla="*/ 0 w 1191"/>
                <a:gd name="T5" fmla="*/ 0 h 598"/>
                <a:gd name="T6" fmla="*/ 0 w 1191"/>
                <a:gd name="T7" fmla="*/ 0 h 598"/>
                <a:gd name="T8" fmla="*/ 0 w 1191"/>
                <a:gd name="T9" fmla="*/ 0 h 598"/>
                <a:gd name="T10" fmla="*/ 0 w 1191"/>
                <a:gd name="T11" fmla="*/ 0 h 598"/>
                <a:gd name="T12" fmla="*/ 0 w 1191"/>
                <a:gd name="T13" fmla="*/ 0 h 598"/>
                <a:gd name="T14" fmla="*/ 0 w 1191"/>
                <a:gd name="T15" fmla="*/ 0 h 598"/>
                <a:gd name="T16" fmla="*/ 0 w 1191"/>
                <a:gd name="T17" fmla="*/ 0 h 598"/>
                <a:gd name="T18" fmla="*/ 0 w 1191"/>
                <a:gd name="T19" fmla="*/ 0 h 598"/>
                <a:gd name="T20" fmla="*/ 0 w 1191"/>
                <a:gd name="T21" fmla="*/ 0 h 598"/>
                <a:gd name="T22" fmla="*/ 0 w 1191"/>
                <a:gd name="T23" fmla="*/ 0 h 598"/>
                <a:gd name="T24" fmla="*/ 0 w 1191"/>
                <a:gd name="T25" fmla="*/ 0 h 598"/>
                <a:gd name="T26" fmla="*/ 0 w 1191"/>
                <a:gd name="T27" fmla="*/ 0 h 598"/>
                <a:gd name="T28" fmla="*/ 0 w 1191"/>
                <a:gd name="T29" fmla="*/ 0 h 598"/>
                <a:gd name="T30" fmla="*/ 0 w 1191"/>
                <a:gd name="T31" fmla="*/ 0 h 598"/>
                <a:gd name="T32" fmla="*/ 0 w 1191"/>
                <a:gd name="T33" fmla="*/ 0 h 598"/>
                <a:gd name="T34" fmla="*/ 0 w 1191"/>
                <a:gd name="T35" fmla="*/ 0 h 598"/>
                <a:gd name="T36" fmla="*/ 0 w 1191"/>
                <a:gd name="T37" fmla="*/ 0 h 598"/>
                <a:gd name="T38" fmla="*/ 0 w 1191"/>
                <a:gd name="T39" fmla="*/ 0 h 598"/>
                <a:gd name="T40" fmla="*/ 0 w 1191"/>
                <a:gd name="T41" fmla="*/ 0 h 598"/>
                <a:gd name="T42" fmla="*/ 0 w 1191"/>
                <a:gd name="T43" fmla="*/ 0 h 598"/>
                <a:gd name="T44" fmla="*/ 0 w 1191"/>
                <a:gd name="T45" fmla="*/ 0 h 598"/>
                <a:gd name="T46" fmla="*/ 0 w 1191"/>
                <a:gd name="T47" fmla="*/ 0 h 598"/>
                <a:gd name="T48" fmla="*/ 0 w 1191"/>
                <a:gd name="T49" fmla="*/ 0 h 598"/>
                <a:gd name="T50" fmla="*/ 0 w 1191"/>
                <a:gd name="T51" fmla="*/ 0 h 598"/>
                <a:gd name="T52" fmla="*/ 0 w 1191"/>
                <a:gd name="T53" fmla="*/ 0 h 598"/>
                <a:gd name="T54" fmla="*/ 0 w 1191"/>
                <a:gd name="T55" fmla="*/ 0 h 598"/>
                <a:gd name="T56" fmla="*/ 0 w 1191"/>
                <a:gd name="T57" fmla="*/ 0 h 598"/>
                <a:gd name="T58" fmla="*/ 0 w 1191"/>
                <a:gd name="T59" fmla="*/ 0 h 598"/>
                <a:gd name="T60" fmla="*/ 0 w 1191"/>
                <a:gd name="T61" fmla="*/ 0 h 598"/>
                <a:gd name="T62" fmla="*/ 0 w 1191"/>
                <a:gd name="T63" fmla="*/ 0 h 598"/>
                <a:gd name="T64" fmla="*/ 0 w 1191"/>
                <a:gd name="T65" fmla="*/ 0 h 598"/>
                <a:gd name="T66" fmla="*/ 0 w 1191"/>
                <a:gd name="T67" fmla="*/ 0 h 598"/>
                <a:gd name="T68" fmla="*/ 0 w 1191"/>
                <a:gd name="T69" fmla="*/ 0 h 598"/>
                <a:gd name="T70" fmla="*/ 0 w 1191"/>
                <a:gd name="T71" fmla="*/ 0 h 598"/>
                <a:gd name="T72" fmla="*/ 0 w 1191"/>
                <a:gd name="T73" fmla="*/ 0 h 598"/>
                <a:gd name="T74" fmla="*/ 0 w 1191"/>
                <a:gd name="T75" fmla="*/ 0 h 598"/>
                <a:gd name="T76" fmla="*/ 0 w 1191"/>
                <a:gd name="T77" fmla="*/ 0 h 598"/>
                <a:gd name="T78" fmla="*/ 0 w 1191"/>
                <a:gd name="T79" fmla="*/ 0 h 598"/>
                <a:gd name="T80" fmla="*/ 0 w 1191"/>
                <a:gd name="T81" fmla="*/ 0 h 598"/>
                <a:gd name="T82" fmla="*/ 0 w 1191"/>
                <a:gd name="T83" fmla="*/ 0 h 598"/>
                <a:gd name="T84" fmla="*/ 0 w 1191"/>
                <a:gd name="T85" fmla="*/ 0 h 598"/>
                <a:gd name="T86" fmla="*/ 0 w 1191"/>
                <a:gd name="T87" fmla="*/ 0 h 598"/>
                <a:gd name="T88" fmla="*/ 0 w 1191"/>
                <a:gd name="T89" fmla="*/ 0 h 598"/>
                <a:gd name="T90" fmla="*/ 0 w 1191"/>
                <a:gd name="T91" fmla="*/ 0 h 5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1"/>
                <a:gd name="T139" fmla="*/ 0 h 598"/>
                <a:gd name="T140" fmla="*/ 1191 w 1191"/>
                <a:gd name="T141" fmla="*/ 598 h 5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1" h="598">
                  <a:moveTo>
                    <a:pt x="0" y="115"/>
                  </a:moveTo>
                  <a:lnTo>
                    <a:pt x="49" y="88"/>
                  </a:lnTo>
                  <a:lnTo>
                    <a:pt x="106" y="61"/>
                  </a:lnTo>
                  <a:lnTo>
                    <a:pt x="180" y="35"/>
                  </a:lnTo>
                  <a:lnTo>
                    <a:pt x="268" y="14"/>
                  </a:lnTo>
                  <a:lnTo>
                    <a:pt x="363" y="0"/>
                  </a:lnTo>
                  <a:lnTo>
                    <a:pt x="572" y="27"/>
                  </a:lnTo>
                  <a:lnTo>
                    <a:pt x="667" y="63"/>
                  </a:lnTo>
                  <a:lnTo>
                    <a:pt x="737" y="103"/>
                  </a:lnTo>
                  <a:lnTo>
                    <a:pt x="792" y="143"/>
                  </a:lnTo>
                  <a:lnTo>
                    <a:pt x="832" y="179"/>
                  </a:lnTo>
                  <a:lnTo>
                    <a:pt x="880" y="267"/>
                  </a:lnTo>
                  <a:lnTo>
                    <a:pt x="908" y="255"/>
                  </a:lnTo>
                  <a:lnTo>
                    <a:pt x="1009" y="236"/>
                  </a:lnTo>
                  <a:lnTo>
                    <a:pt x="1134" y="242"/>
                  </a:lnTo>
                  <a:lnTo>
                    <a:pt x="1191" y="251"/>
                  </a:lnTo>
                  <a:lnTo>
                    <a:pt x="1167" y="320"/>
                  </a:lnTo>
                  <a:lnTo>
                    <a:pt x="1077" y="310"/>
                  </a:lnTo>
                  <a:lnTo>
                    <a:pt x="984" y="320"/>
                  </a:lnTo>
                  <a:lnTo>
                    <a:pt x="880" y="358"/>
                  </a:lnTo>
                  <a:lnTo>
                    <a:pt x="832" y="390"/>
                  </a:lnTo>
                  <a:lnTo>
                    <a:pt x="796" y="430"/>
                  </a:lnTo>
                  <a:lnTo>
                    <a:pt x="749" y="508"/>
                  </a:lnTo>
                  <a:lnTo>
                    <a:pt x="724" y="598"/>
                  </a:lnTo>
                  <a:lnTo>
                    <a:pt x="657" y="580"/>
                  </a:lnTo>
                  <a:lnTo>
                    <a:pt x="667" y="525"/>
                  </a:lnTo>
                  <a:lnTo>
                    <a:pt x="682" y="476"/>
                  </a:lnTo>
                  <a:lnTo>
                    <a:pt x="701" y="426"/>
                  </a:lnTo>
                  <a:lnTo>
                    <a:pt x="731" y="381"/>
                  </a:lnTo>
                  <a:lnTo>
                    <a:pt x="750" y="362"/>
                  </a:lnTo>
                  <a:lnTo>
                    <a:pt x="811" y="301"/>
                  </a:lnTo>
                  <a:lnTo>
                    <a:pt x="794" y="269"/>
                  </a:lnTo>
                  <a:lnTo>
                    <a:pt x="771" y="238"/>
                  </a:lnTo>
                  <a:lnTo>
                    <a:pt x="737" y="200"/>
                  </a:lnTo>
                  <a:lnTo>
                    <a:pt x="716" y="179"/>
                  </a:lnTo>
                  <a:lnTo>
                    <a:pt x="691" y="160"/>
                  </a:lnTo>
                  <a:lnTo>
                    <a:pt x="663" y="141"/>
                  </a:lnTo>
                  <a:lnTo>
                    <a:pt x="631" y="126"/>
                  </a:lnTo>
                  <a:lnTo>
                    <a:pt x="555" y="95"/>
                  </a:lnTo>
                  <a:lnTo>
                    <a:pt x="465" y="80"/>
                  </a:lnTo>
                  <a:lnTo>
                    <a:pt x="287" y="86"/>
                  </a:lnTo>
                  <a:lnTo>
                    <a:pt x="152" y="122"/>
                  </a:lnTo>
                  <a:lnTo>
                    <a:pt x="64" y="164"/>
                  </a:lnTo>
                  <a:lnTo>
                    <a:pt x="32" y="183"/>
                  </a:lnTo>
                  <a:lnTo>
                    <a:pt x="0" y="115"/>
                  </a:lnTo>
                  <a:close/>
                </a:path>
              </a:pathLst>
            </a:custGeom>
            <a:solidFill>
              <a:srgbClr val="B8B8D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1" name="Freeform 1143"/>
            <p:cNvSpPr>
              <a:spLocks/>
            </p:cNvSpPr>
            <p:nvPr/>
          </p:nvSpPr>
          <p:spPr bwMode="auto">
            <a:xfrm>
              <a:off x="1142" y="1344"/>
              <a:ext cx="9" cy="87"/>
            </a:xfrm>
            <a:custGeom>
              <a:avLst/>
              <a:gdLst>
                <a:gd name="T0" fmla="*/ 0 w 97"/>
                <a:gd name="T1" fmla="*/ 0 h 447"/>
                <a:gd name="T2" fmla="*/ 0 w 97"/>
                <a:gd name="T3" fmla="*/ 0 h 447"/>
                <a:gd name="T4" fmla="*/ 0 w 97"/>
                <a:gd name="T5" fmla="*/ 0 h 447"/>
                <a:gd name="T6" fmla="*/ 0 w 97"/>
                <a:gd name="T7" fmla="*/ 0 h 447"/>
                <a:gd name="T8" fmla="*/ 0 w 97"/>
                <a:gd name="T9" fmla="*/ 0 h 447"/>
                <a:gd name="T10" fmla="*/ 0 w 97"/>
                <a:gd name="T11" fmla="*/ 0 h 447"/>
                <a:gd name="T12" fmla="*/ 0 60000 65536"/>
                <a:gd name="T13" fmla="*/ 0 60000 65536"/>
                <a:gd name="T14" fmla="*/ 0 60000 65536"/>
                <a:gd name="T15" fmla="*/ 0 60000 65536"/>
                <a:gd name="T16" fmla="*/ 0 60000 65536"/>
                <a:gd name="T17" fmla="*/ 0 60000 65536"/>
                <a:gd name="T18" fmla="*/ 0 w 97"/>
                <a:gd name="T19" fmla="*/ 0 h 447"/>
                <a:gd name="T20" fmla="*/ 97 w 97"/>
                <a:gd name="T21" fmla="*/ 447 h 447"/>
              </a:gdLst>
              <a:ahLst/>
              <a:cxnLst>
                <a:cxn ang="T12">
                  <a:pos x="T0" y="T1"/>
                </a:cxn>
                <a:cxn ang="T13">
                  <a:pos x="T2" y="T3"/>
                </a:cxn>
                <a:cxn ang="T14">
                  <a:pos x="T4" y="T5"/>
                </a:cxn>
                <a:cxn ang="T15">
                  <a:pos x="T6" y="T7"/>
                </a:cxn>
                <a:cxn ang="T16">
                  <a:pos x="T8" y="T9"/>
                </a:cxn>
                <a:cxn ang="T17">
                  <a:pos x="T10" y="T11"/>
                </a:cxn>
              </a:cxnLst>
              <a:rect l="T18" t="T19" r="T20" b="T21"/>
              <a:pathLst>
                <a:path w="97" h="447">
                  <a:moveTo>
                    <a:pt x="0" y="7"/>
                  </a:moveTo>
                  <a:lnTo>
                    <a:pt x="0" y="447"/>
                  </a:lnTo>
                  <a:lnTo>
                    <a:pt x="97" y="447"/>
                  </a:lnTo>
                  <a:lnTo>
                    <a:pt x="97" y="0"/>
                  </a:lnTo>
                  <a:lnTo>
                    <a:pt x="0" y="7"/>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2" name="Freeform 1144"/>
            <p:cNvSpPr>
              <a:spLocks/>
            </p:cNvSpPr>
            <p:nvPr/>
          </p:nvSpPr>
          <p:spPr bwMode="auto">
            <a:xfrm>
              <a:off x="1134" y="1429"/>
              <a:ext cx="28" cy="40"/>
            </a:xfrm>
            <a:custGeom>
              <a:avLst/>
              <a:gdLst>
                <a:gd name="T0" fmla="*/ 0 w 310"/>
                <a:gd name="T1" fmla="*/ 0 h 206"/>
                <a:gd name="T2" fmla="*/ 0 w 310"/>
                <a:gd name="T3" fmla="*/ 0 h 206"/>
                <a:gd name="T4" fmla="*/ 0 w 310"/>
                <a:gd name="T5" fmla="*/ 0 h 206"/>
                <a:gd name="T6" fmla="*/ 0 w 310"/>
                <a:gd name="T7" fmla="*/ 0 h 206"/>
                <a:gd name="T8" fmla="*/ 0 w 310"/>
                <a:gd name="T9" fmla="*/ 0 h 206"/>
                <a:gd name="T10" fmla="*/ 0 w 310"/>
                <a:gd name="T11" fmla="*/ 0 h 206"/>
                <a:gd name="T12" fmla="*/ 0 w 310"/>
                <a:gd name="T13" fmla="*/ 0 h 206"/>
                <a:gd name="T14" fmla="*/ 0 w 310"/>
                <a:gd name="T15" fmla="*/ 0 h 206"/>
                <a:gd name="T16" fmla="*/ 0 w 310"/>
                <a:gd name="T17" fmla="*/ 0 h 206"/>
                <a:gd name="T18" fmla="*/ 0 w 310"/>
                <a:gd name="T19" fmla="*/ 0 h 206"/>
                <a:gd name="T20" fmla="*/ 0 w 310"/>
                <a:gd name="T21" fmla="*/ 0 h 206"/>
                <a:gd name="T22" fmla="*/ 0 w 310"/>
                <a:gd name="T23" fmla="*/ 0 h 2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0"/>
                <a:gd name="T37" fmla="*/ 0 h 206"/>
                <a:gd name="T38" fmla="*/ 310 w 310"/>
                <a:gd name="T39" fmla="*/ 206 h 2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0" h="206">
                  <a:moveTo>
                    <a:pt x="0" y="206"/>
                  </a:moveTo>
                  <a:lnTo>
                    <a:pt x="0" y="44"/>
                  </a:lnTo>
                  <a:lnTo>
                    <a:pt x="40" y="0"/>
                  </a:lnTo>
                  <a:lnTo>
                    <a:pt x="258" y="0"/>
                  </a:lnTo>
                  <a:lnTo>
                    <a:pt x="310" y="50"/>
                  </a:lnTo>
                  <a:lnTo>
                    <a:pt x="310" y="194"/>
                  </a:lnTo>
                  <a:lnTo>
                    <a:pt x="237" y="194"/>
                  </a:lnTo>
                  <a:lnTo>
                    <a:pt x="237" y="59"/>
                  </a:lnTo>
                  <a:lnTo>
                    <a:pt x="83" y="59"/>
                  </a:lnTo>
                  <a:lnTo>
                    <a:pt x="83" y="200"/>
                  </a:lnTo>
                  <a:lnTo>
                    <a:pt x="0" y="20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3" name="Freeform 1145"/>
            <p:cNvSpPr>
              <a:spLocks/>
            </p:cNvSpPr>
            <p:nvPr/>
          </p:nvSpPr>
          <p:spPr bwMode="auto">
            <a:xfrm>
              <a:off x="1122" y="1459"/>
              <a:ext cx="51" cy="77"/>
            </a:xfrm>
            <a:custGeom>
              <a:avLst/>
              <a:gdLst>
                <a:gd name="T0" fmla="*/ 0 w 574"/>
                <a:gd name="T1" fmla="*/ 0 h 396"/>
                <a:gd name="T2" fmla="*/ 0 w 574"/>
                <a:gd name="T3" fmla="*/ 0 h 396"/>
                <a:gd name="T4" fmla="*/ 0 w 574"/>
                <a:gd name="T5" fmla="*/ 0 h 396"/>
                <a:gd name="T6" fmla="*/ 0 w 574"/>
                <a:gd name="T7" fmla="*/ 0 h 396"/>
                <a:gd name="T8" fmla="*/ 0 w 574"/>
                <a:gd name="T9" fmla="*/ 0 h 396"/>
                <a:gd name="T10" fmla="*/ 0 w 574"/>
                <a:gd name="T11" fmla="*/ 0 h 396"/>
                <a:gd name="T12" fmla="*/ 0 w 574"/>
                <a:gd name="T13" fmla="*/ 0 h 396"/>
                <a:gd name="T14" fmla="*/ 0 w 574"/>
                <a:gd name="T15" fmla="*/ 0 h 396"/>
                <a:gd name="T16" fmla="*/ 0 w 574"/>
                <a:gd name="T17" fmla="*/ 0 h 396"/>
                <a:gd name="T18" fmla="*/ 0 w 574"/>
                <a:gd name="T19" fmla="*/ 0 h 396"/>
                <a:gd name="T20" fmla="*/ 0 w 574"/>
                <a:gd name="T21" fmla="*/ 0 h 396"/>
                <a:gd name="T22" fmla="*/ 0 w 574"/>
                <a:gd name="T23" fmla="*/ 0 h 396"/>
                <a:gd name="T24" fmla="*/ 0 w 574"/>
                <a:gd name="T25" fmla="*/ 0 h 396"/>
                <a:gd name="T26" fmla="*/ 0 w 574"/>
                <a:gd name="T27" fmla="*/ 0 h 396"/>
                <a:gd name="T28" fmla="*/ 0 w 574"/>
                <a:gd name="T29" fmla="*/ 0 h 396"/>
                <a:gd name="T30" fmla="*/ 0 w 574"/>
                <a:gd name="T31" fmla="*/ 0 h 396"/>
                <a:gd name="T32" fmla="*/ 0 w 574"/>
                <a:gd name="T33" fmla="*/ 0 h 396"/>
                <a:gd name="T34" fmla="*/ 0 w 574"/>
                <a:gd name="T35" fmla="*/ 0 h 3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4"/>
                <a:gd name="T55" fmla="*/ 0 h 396"/>
                <a:gd name="T56" fmla="*/ 574 w 574"/>
                <a:gd name="T57" fmla="*/ 396 h 3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4" h="396">
                  <a:moveTo>
                    <a:pt x="0" y="0"/>
                  </a:moveTo>
                  <a:lnTo>
                    <a:pt x="574" y="0"/>
                  </a:lnTo>
                  <a:lnTo>
                    <a:pt x="534" y="225"/>
                  </a:lnTo>
                  <a:lnTo>
                    <a:pt x="451" y="308"/>
                  </a:lnTo>
                  <a:lnTo>
                    <a:pt x="441" y="396"/>
                  </a:lnTo>
                  <a:lnTo>
                    <a:pt x="378" y="396"/>
                  </a:lnTo>
                  <a:lnTo>
                    <a:pt x="378" y="284"/>
                  </a:lnTo>
                  <a:lnTo>
                    <a:pt x="451" y="215"/>
                  </a:lnTo>
                  <a:lnTo>
                    <a:pt x="477" y="78"/>
                  </a:lnTo>
                  <a:lnTo>
                    <a:pt x="114" y="78"/>
                  </a:lnTo>
                  <a:lnTo>
                    <a:pt x="167" y="230"/>
                  </a:lnTo>
                  <a:lnTo>
                    <a:pt x="243" y="287"/>
                  </a:lnTo>
                  <a:lnTo>
                    <a:pt x="249" y="384"/>
                  </a:lnTo>
                  <a:lnTo>
                    <a:pt x="177" y="390"/>
                  </a:lnTo>
                  <a:lnTo>
                    <a:pt x="162" y="308"/>
                  </a:lnTo>
                  <a:lnTo>
                    <a:pt x="57" y="2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4" name="Freeform 1146"/>
            <p:cNvSpPr>
              <a:spLocks/>
            </p:cNvSpPr>
            <p:nvPr/>
          </p:nvSpPr>
          <p:spPr bwMode="auto">
            <a:xfrm>
              <a:off x="1118" y="1529"/>
              <a:ext cx="64" cy="248"/>
            </a:xfrm>
            <a:custGeom>
              <a:avLst/>
              <a:gdLst>
                <a:gd name="T0" fmla="*/ 0 w 717"/>
                <a:gd name="T1" fmla="*/ 0 h 1264"/>
                <a:gd name="T2" fmla="*/ 0 w 717"/>
                <a:gd name="T3" fmla="*/ 0 h 1264"/>
                <a:gd name="T4" fmla="*/ 0 w 717"/>
                <a:gd name="T5" fmla="*/ 0 h 1264"/>
                <a:gd name="T6" fmla="*/ 0 w 717"/>
                <a:gd name="T7" fmla="*/ 0 h 1264"/>
                <a:gd name="T8" fmla="*/ 0 w 717"/>
                <a:gd name="T9" fmla="*/ 0 h 1264"/>
                <a:gd name="T10" fmla="*/ 0 w 717"/>
                <a:gd name="T11" fmla="*/ 0 h 1264"/>
                <a:gd name="T12" fmla="*/ 0 w 717"/>
                <a:gd name="T13" fmla="*/ 0 h 1264"/>
                <a:gd name="T14" fmla="*/ 0 w 717"/>
                <a:gd name="T15" fmla="*/ 0 h 1264"/>
                <a:gd name="T16" fmla="*/ 0 w 717"/>
                <a:gd name="T17" fmla="*/ 0 h 1264"/>
                <a:gd name="T18" fmla="*/ 0 w 717"/>
                <a:gd name="T19" fmla="*/ 0 h 1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7"/>
                <a:gd name="T31" fmla="*/ 0 h 1264"/>
                <a:gd name="T32" fmla="*/ 717 w 717"/>
                <a:gd name="T33" fmla="*/ 1264 h 12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7" h="1264">
                  <a:moveTo>
                    <a:pt x="4" y="0"/>
                  </a:moveTo>
                  <a:lnTo>
                    <a:pt x="717" y="0"/>
                  </a:lnTo>
                  <a:lnTo>
                    <a:pt x="717" y="1264"/>
                  </a:lnTo>
                  <a:lnTo>
                    <a:pt x="633" y="1264"/>
                  </a:lnTo>
                  <a:lnTo>
                    <a:pt x="633" y="68"/>
                  </a:lnTo>
                  <a:lnTo>
                    <a:pt x="101" y="68"/>
                  </a:lnTo>
                  <a:lnTo>
                    <a:pt x="101" y="1264"/>
                  </a:lnTo>
                  <a:lnTo>
                    <a:pt x="0" y="1264"/>
                  </a:lnTo>
                  <a:lnTo>
                    <a:pt x="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5" name="Freeform 1147"/>
            <p:cNvSpPr>
              <a:spLocks/>
            </p:cNvSpPr>
            <p:nvPr/>
          </p:nvSpPr>
          <p:spPr bwMode="auto">
            <a:xfrm>
              <a:off x="1031" y="1644"/>
              <a:ext cx="64" cy="133"/>
            </a:xfrm>
            <a:custGeom>
              <a:avLst/>
              <a:gdLst>
                <a:gd name="T0" fmla="*/ 0 w 715"/>
                <a:gd name="T1" fmla="*/ 0 h 679"/>
                <a:gd name="T2" fmla="*/ 0 w 715"/>
                <a:gd name="T3" fmla="*/ 0 h 679"/>
                <a:gd name="T4" fmla="*/ 0 w 715"/>
                <a:gd name="T5" fmla="*/ 0 h 679"/>
                <a:gd name="T6" fmla="*/ 0 w 715"/>
                <a:gd name="T7" fmla="*/ 0 h 679"/>
                <a:gd name="T8" fmla="*/ 0 w 715"/>
                <a:gd name="T9" fmla="*/ 0 h 679"/>
                <a:gd name="T10" fmla="*/ 0 w 715"/>
                <a:gd name="T11" fmla="*/ 0 h 679"/>
                <a:gd name="T12" fmla="*/ 0 w 715"/>
                <a:gd name="T13" fmla="*/ 0 h 679"/>
                <a:gd name="T14" fmla="*/ 0 w 715"/>
                <a:gd name="T15" fmla="*/ 0 h 679"/>
                <a:gd name="T16" fmla="*/ 0 w 715"/>
                <a:gd name="T17" fmla="*/ 0 h 679"/>
                <a:gd name="T18" fmla="*/ 0 w 715"/>
                <a:gd name="T19" fmla="*/ 0 h 6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5"/>
                <a:gd name="T31" fmla="*/ 0 h 679"/>
                <a:gd name="T32" fmla="*/ 715 w 715"/>
                <a:gd name="T33" fmla="*/ 679 h 6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5" h="679">
                  <a:moveTo>
                    <a:pt x="0" y="0"/>
                  </a:moveTo>
                  <a:lnTo>
                    <a:pt x="715" y="0"/>
                  </a:lnTo>
                  <a:lnTo>
                    <a:pt x="715" y="679"/>
                  </a:lnTo>
                  <a:lnTo>
                    <a:pt x="621" y="679"/>
                  </a:lnTo>
                  <a:lnTo>
                    <a:pt x="621" y="84"/>
                  </a:lnTo>
                  <a:lnTo>
                    <a:pt x="104" y="84"/>
                  </a:lnTo>
                  <a:lnTo>
                    <a:pt x="104" y="679"/>
                  </a:lnTo>
                  <a:lnTo>
                    <a:pt x="0" y="67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6" name="Freeform 1148"/>
            <p:cNvSpPr>
              <a:spLocks/>
            </p:cNvSpPr>
            <p:nvPr/>
          </p:nvSpPr>
          <p:spPr bwMode="auto">
            <a:xfrm>
              <a:off x="1050" y="1650"/>
              <a:ext cx="9" cy="127"/>
            </a:xfrm>
            <a:custGeom>
              <a:avLst/>
              <a:gdLst>
                <a:gd name="T0" fmla="*/ 0 w 101"/>
                <a:gd name="T1" fmla="*/ 0 h 646"/>
                <a:gd name="T2" fmla="*/ 0 w 101"/>
                <a:gd name="T3" fmla="*/ 0 h 646"/>
                <a:gd name="T4" fmla="*/ 0 w 101"/>
                <a:gd name="T5" fmla="*/ 0 h 646"/>
                <a:gd name="T6" fmla="*/ 0 w 101"/>
                <a:gd name="T7" fmla="*/ 0 h 646"/>
                <a:gd name="T8" fmla="*/ 0 w 101"/>
                <a:gd name="T9" fmla="*/ 0 h 646"/>
                <a:gd name="T10" fmla="*/ 0 w 101"/>
                <a:gd name="T11" fmla="*/ 0 h 646"/>
                <a:gd name="T12" fmla="*/ 0 60000 65536"/>
                <a:gd name="T13" fmla="*/ 0 60000 65536"/>
                <a:gd name="T14" fmla="*/ 0 60000 65536"/>
                <a:gd name="T15" fmla="*/ 0 60000 65536"/>
                <a:gd name="T16" fmla="*/ 0 60000 65536"/>
                <a:gd name="T17" fmla="*/ 0 60000 65536"/>
                <a:gd name="T18" fmla="*/ 0 w 101"/>
                <a:gd name="T19" fmla="*/ 0 h 646"/>
                <a:gd name="T20" fmla="*/ 101 w 101"/>
                <a:gd name="T21" fmla="*/ 646 h 646"/>
              </a:gdLst>
              <a:ahLst/>
              <a:cxnLst>
                <a:cxn ang="T12">
                  <a:pos x="T0" y="T1"/>
                </a:cxn>
                <a:cxn ang="T13">
                  <a:pos x="T2" y="T3"/>
                </a:cxn>
                <a:cxn ang="T14">
                  <a:pos x="T4" y="T5"/>
                </a:cxn>
                <a:cxn ang="T15">
                  <a:pos x="T6" y="T7"/>
                </a:cxn>
                <a:cxn ang="T16">
                  <a:pos x="T8" y="T9"/>
                </a:cxn>
                <a:cxn ang="T17">
                  <a:pos x="T10" y="T11"/>
                </a:cxn>
              </a:cxnLst>
              <a:rect l="T18" t="T19" r="T20" b="T21"/>
              <a:pathLst>
                <a:path w="101" h="646">
                  <a:moveTo>
                    <a:pt x="0" y="0"/>
                  </a:moveTo>
                  <a:lnTo>
                    <a:pt x="0" y="646"/>
                  </a:lnTo>
                  <a:lnTo>
                    <a:pt x="101" y="646"/>
                  </a:lnTo>
                  <a:lnTo>
                    <a:pt x="101" y="1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7" name="Freeform 1149"/>
            <p:cNvSpPr>
              <a:spLocks/>
            </p:cNvSpPr>
            <p:nvPr/>
          </p:nvSpPr>
          <p:spPr bwMode="auto">
            <a:xfrm>
              <a:off x="1068" y="1651"/>
              <a:ext cx="10" cy="126"/>
            </a:xfrm>
            <a:custGeom>
              <a:avLst/>
              <a:gdLst>
                <a:gd name="T0" fmla="*/ 0 w 110"/>
                <a:gd name="T1" fmla="*/ 0 h 641"/>
                <a:gd name="T2" fmla="*/ 0 w 110"/>
                <a:gd name="T3" fmla="*/ 0 h 641"/>
                <a:gd name="T4" fmla="*/ 0 w 110"/>
                <a:gd name="T5" fmla="*/ 0 h 641"/>
                <a:gd name="T6" fmla="*/ 0 w 110"/>
                <a:gd name="T7" fmla="*/ 0 h 641"/>
                <a:gd name="T8" fmla="*/ 0 w 110"/>
                <a:gd name="T9" fmla="*/ 0 h 641"/>
                <a:gd name="T10" fmla="*/ 0 w 110"/>
                <a:gd name="T11" fmla="*/ 0 h 641"/>
                <a:gd name="T12" fmla="*/ 0 60000 65536"/>
                <a:gd name="T13" fmla="*/ 0 60000 65536"/>
                <a:gd name="T14" fmla="*/ 0 60000 65536"/>
                <a:gd name="T15" fmla="*/ 0 60000 65536"/>
                <a:gd name="T16" fmla="*/ 0 60000 65536"/>
                <a:gd name="T17" fmla="*/ 0 60000 65536"/>
                <a:gd name="T18" fmla="*/ 0 w 110"/>
                <a:gd name="T19" fmla="*/ 0 h 641"/>
                <a:gd name="T20" fmla="*/ 110 w 110"/>
                <a:gd name="T21" fmla="*/ 641 h 641"/>
              </a:gdLst>
              <a:ahLst/>
              <a:cxnLst>
                <a:cxn ang="T12">
                  <a:pos x="T0" y="T1"/>
                </a:cxn>
                <a:cxn ang="T13">
                  <a:pos x="T2" y="T3"/>
                </a:cxn>
                <a:cxn ang="T14">
                  <a:pos x="T4" y="T5"/>
                </a:cxn>
                <a:cxn ang="T15">
                  <a:pos x="T6" y="T7"/>
                </a:cxn>
                <a:cxn ang="T16">
                  <a:pos x="T8" y="T9"/>
                </a:cxn>
                <a:cxn ang="T17">
                  <a:pos x="T10" y="T11"/>
                </a:cxn>
              </a:cxnLst>
              <a:rect l="T18" t="T19" r="T20" b="T21"/>
              <a:pathLst>
                <a:path w="110" h="641">
                  <a:moveTo>
                    <a:pt x="0" y="0"/>
                  </a:moveTo>
                  <a:lnTo>
                    <a:pt x="0" y="641"/>
                  </a:lnTo>
                  <a:lnTo>
                    <a:pt x="110" y="641"/>
                  </a:lnTo>
                  <a:lnTo>
                    <a:pt x="110" y="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8" name="Freeform 1150"/>
            <p:cNvSpPr>
              <a:spLocks/>
            </p:cNvSpPr>
            <p:nvPr/>
          </p:nvSpPr>
          <p:spPr bwMode="auto">
            <a:xfrm>
              <a:off x="1036" y="1680"/>
              <a:ext cx="56" cy="22"/>
            </a:xfrm>
            <a:custGeom>
              <a:avLst/>
              <a:gdLst>
                <a:gd name="T0" fmla="*/ 0 w 633"/>
                <a:gd name="T1" fmla="*/ 0 h 108"/>
                <a:gd name="T2" fmla="*/ 0 w 633"/>
                <a:gd name="T3" fmla="*/ 0 h 108"/>
                <a:gd name="T4" fmla="*/ 0 w 633"/>
                <a:gd name="T5" fmla="*/ 0 h 108"/>
                <a:gd name="T6" fmla="*/ 0 w 633"/>
                <a:gd name="T7" fmla="*/ 0 h 108"/>
                <a:gd name="T8" fmla="*/ 0 w 633"/>
                <a:gd name="T9" fmla="*/ 0 h 108"/>
                <a:gd name="T10" fmla="*/ 0 w 633"/>
                <a:gd name="T11" fmla="*/ 0 h 108"/>
                <a:gd name="T12" fmla="*/ 0 60000 65536"/>
                <a:gd name="T13" fmla="*/ 0 60000 65536"/>
                <a:gd name="T14" fmla="*/ 0 60000 65536"/>
                <a:gd name="T15" fmla="*/ 0 60000 65536"/>
                <a:gd name="T16" fmla="*/ 0 60000 65536"/>
                <a:gd name="T17" fmla="*/ 0 60000 65536"/>
                <a:gd name="T18" fmla="*/ 0 w 633"/>
                <a:gd name="T19" fmla="*/ 0 h 108"/>
                <a:gd name="T20" fmla="*/ 633 w 633"/>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633" h="108">
                  <a:moveTo>
                    <a:pt x="0" y="0"/>
                  </a:moveTo>
                  <a:lnTo>
                    <a:pt x="633" y="0"/>
                  </a:lnTo>
                  <a:lnTo>
                    <a:pt x="633" y="108"/>
                  </a:lnTo>
                  <a:lnTo>
                    <a:pt x="12" y="10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59" name="Freeform 1151"/>
            <p:cNvSpPr>
              <a:spLocks/>
            </p:cNvSpPr>
            <p:nvPr/>
          </p:nvSpPr>
          <p:spPr bwMode="auto">
            <a:xfrm>
              <a:off x="1036" y="1721"/>
              <a:ext cx="55" cy="19"/>
            </a:xfrm>
            <a:custGeom>
              <a:avLst/>
              <a:gdLst>
                <a:gd name="T0" fmla="*/ 0 w 622"/>
                <a:gd name="T1" fmla="*/ 0 h 99"/>
                <a:gd name="T2" fmla="*/ 0 w 622"/>
                <a:gd name="T3" fmla="*/ 0 h 99"/>
                <a:gd name="T4" fmla="*/ 0 w 622"/>
                <a:gd name="T5" fmla="*/ 0 h 99"/>
                <a:gd name="T6" fmla="*/ 0 w 622"/>
                <a:gd name="T7" fmla="*/ 0 h 99"/>
                <a:gd name="T8" fmla="*/ 0 w 622"/>
                <a:gd name="T9" fmla="*/ 0 h 99"/>
                <a:gd name="T10" fmla="*/ 0 w 622"/>
                <a:gd name="T11" fmla="*/ 0 h 99"/>
                <a:gd name="T12" fmla="*/ 0 60000 65536"/>
                <a:gd name="T13" fmla="*/ 0 60000 65536"/>
                <a:gd name="T14" fmla="*/ 0 60000 65536"/>
                <a:gd name="T15" fmla="*/ 0 60000 65536"/>
                <a:gd name="T16" fmla="*/ 0 60000 65536"/>
                <a:gd name="T17" fmla="*/ 0 60000 65536"/>
                <a:gd name="T18" fmla="*/ 0 w 622"/>
                <a:gd name="T19" fmla="*/ 0 h 99"/>
                <a:gd name="T20" fmla="*/ 622 w 622"/>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622" h="99">
                  <a:moveTo>
                    <a:pt x="0" y="0"/>
                  </a:moveTo>
                  <a:lnTo>
                    <a:pt x="622" y="0"/>
                  </a:lnTo>
                  <a:lnTo>
                    <a:pt x="622" y="99"/>
                  </a:lnTo>
                  <a:lnTo>
                    <a:pt x="0" y="99"/>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0" name="Freeform 1152"/>
            <p:cNvSpPr>
              <a:spLocks/>
            </p:cNvSpPr>
            <p:nvPr/>
          </p:nvSpPr>
          <p:spPr bwMode="auto">
            <a:xfrm>
              <a:off x="1034" y="1759"/>
              <a:ext cx="59" cy="18"/>
            </a:xfrm>
            <a:custGeom>
              <a:avLst/>
              <a:gdLst>
                <a:gd name="T0" fmla="*/ 0 w 658"/>
                <a:gd name="T1" fmla="*/ 0 h 93"/>
                <a:gd name="T2" fmla="*/ 0 w 658"/>
                <a:gd name="T3" fmla="*/ 0 h 93"/>
                <a:gd name="T4" fmla="*/ 0 w 658"/>
                <a:gd name="T5" fmla="*/ 0 h 93"/>
                <a:gd name="T6" fmla="*/ 0 w 658"/>
                <a:gd name="T7" fmla="*/ 0 h 93"/>
                <a:gd name="T8" fmla="*/ 0 w 658"/>
                <a:gd name="T9" fmla="*/ 0 h 93"/>
                <a:gd name="T10" fmla="*/ 0 w 658"/>
                <a:gd name="T11" fmla="*/ 0 h 93"/>
                <a:gd name="T12" fmla="*/ 0 60000 65536"/>
                <a:gd name="T13" fmla="*/ 0 60000 65536"/>
                <a:gd name="T14" fmla="*/ 0 60000 65536"/>
                <a:gd name="T15" fmla="*/ 0 60000 65536"/>
                <a:gd name="T16" fmla="*/ 0 60000 65536"/>
                <a:gd name="T17" fmla="*/ 0 60000 65536"/>
                <a:gd name="T18" fmla="*/ 0 w 658"/>
                <a:gd name="T19" fmla="*/ 0 h 93"/>
                <a:gd name="T20" fmla="*/ 658 w 658"/>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658" h="93">
                  <a:moveTo>
                    <a:pt x="17" y="0"/>
                  </a:moveTo>
                  <a:lnTo>
                    <a:pt x="658" y="0"/>
                  </a:lnTo>
                  <a:lnTo>
                    <a:pt x="658" y="93"/>
                  </a:lnTo>
                  <a:lnTo>
                    <a:pt x="0" y="93"/>
                  </a:lnTo>
                  <a:lnTo>
                    <a:pt x="17"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1" name="Freeform 1153"/>
            <p:cNvSpPr>
              <a:spLocks/>
            </p:cNvSpPr>
            <p:nvPr/>
          </p:nvSpPr>
          <p:spPr bwMode="auto">
            <a:xfrm>
              <a:off x="1074" y="1470"/>
              <a:ext cx="38" cy="307"/>
            </a:xfrm>
            <a:custGeom>
              <a:avLst/>
              <a:gdLst>
                <a:gd name="T0" fmla="*/ 0 w 427"/>
                <a:gd name="T1" fmla="*/ 0 h 1567"/>
                <a:gd name="T2" fmla="*/ 0 w 427"/>
                <a:gd name="T3" fmla="*/ 0 h 1567"/>
                <a:gd name="T4" fmla="*/ 0 w 427"/>
                <a:gd name="T5" fmla="*/ 0 h 1567"/>
                <a:gd name="T6" fmla="*/ 0 w 427"/>
                <a:gd name="T7" fmla="*/ 0 h 1567"/>
                <a:gd name="T8" fmla="*/ 0 w 427"/>
                <a:gd name="T9" fmla="*/ 0 h 1567"/>
                <a:gd name="T10" fmla="*/ 0 w 427"/>
                <a:gd name="T11" fmla="*/ 0 h 1567"/>
                <a:gd name="T12" fmla="*/ 0 w 427"/>
                <a:gd name="T13" fmla="*/ 0 h 1567"/>
                <a:gd name="T14" fmla="*/ 0 w 427"/>
                <a:gd name="T15" fmla="*/ 0 h 1567"/>
                <a:gd name="T16" fmla="*/ 0 w 427"/>
                <a:gd name="T17" fmla="*/ 0 h 1567"/>
                <a:gd name="T18" fmla="*/ 0 w 427"/>
                <a:gd name="T19" fmla="*/ 0 h 1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7"/>
                <a:gd name="T31" fmla="*/ 0 h 1567"/>
                <a:gd name="T32" fmla="*/ 427 w 427"/>
                <a:gd name="T33" fmla="*/ 1567 h 15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7" h="1567">
                  <a:moveTo>
                    <a:pt x="0" y="831"/>
                  </a:moveTo>
                  <a:lnTo>
                    <a:pt x="0" y="0"/>
                  </a:lnTo>
                  <a:lnTo>
                    <a:pt x="427" y="0"/>
                  </a:lnTo>
                  <a:lnTo>
                    <a:pt x="427" y="1567"/>
                  </a:lnTo>
                  <a:lnTo>
                    <a:pt x="323" y="1567"/>
                  </a:lnTo>
                  <a:lnTo>
                    <a:pt x="323" y="84"/>
                  </a:lnTo>
                  <a:lnTo>
                    <a:pt x="78" y="84"/>
                  </a:lnTo>
                  <a:lnTo>
                    <a:pt x="78" y="831"/>
                  </a:lnTo>
                  <a:lnTo>
                    <a:pt x="0" y="8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2" name="Freeform 1154"/>
            <p:cNvSpPr>
              <a:spLocks/>
            </p:cNvSpPr>
            <p:nvPr/>
          </p:nvSpPr>
          <p:spPr bwMode="auto">
            <a:xfrm>
              <a:off x="1128" y="1482"/>
              <a:ext cx="39" cy="8"/>
            </a:xfrm>
            <a:custGeom>
              <a:avLst/>
              <a:gdLst>
                <a:gd name="T0" fmla="*/ 0 w 443"/>
                <a:gd name="T1" fmla="*/ 0 h 46"/>
                <a:gd name="T2" fmla="*/ 0 w 443"/>
                <a:gd name="T3" fmla="*/ 0 h 46"/>
                <a:gd name="T4" fmla="*/ 0 w 443"/>
                <a:gd name="T5" fmla="*/ 0 h 46"/>
                <a:gd name="T6" fmla="*/ 0 w 443"/>
                <a:gd name="T7" fmla="*/ 0 h 46"/>
                <a:gd name="T8" fmla="*/ 0 w 443"/>
                <a:gd name="T9" fmla="*/ 0 h 46"/>
                <a:gd name="T10" fmla="*/ 0 w 443"/>
                <a:gd name="T11" fmla="*/ 0 h 46"/>
                <a:gd name="T12" fmla="*/ 0 60000 65536"/>
                <a:gd name="T13" fmla="*/ 0 60000 65536"/>
                <a:gd name="T14" fmla="*/ 0 60000 65536"/>
                <a:gd name="T15" fmla="*/ 0 60000 65536"/>
                <a:gd name="T16" fmla="*/ 0 60000 65536"/>
                <a:gd name="T17" fmla="*/ 0 60000 65536"/>
                <a:gd name="T18" fmla="*/ 0 w 443"/>
                <a:gd name="T19" fmla="*/ 0 h 46"/>
                <a:gd name="T20" fmla="*/ 443 w 443"/>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43" h="46">
                  <a:moveTo>
                    <a:pt x="0" y="0"/>
                  </a:moveTo>
                  <a:lnTo>
                    <a:pt x="443" y="0"/>
                  </a:lnTo>
                  <a:lnTo>
                    <a:pt x="443" y="46"/>
                  </a:lnTo>
                  <a:lnTo>
                    <a:pt x="27" y="4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3" name="Freeform 1155"/>
            <p:cNvSpPr>
              <a:spLocks/>
            </p:cNvSpPr>
            <p:nvPr/>
          </p:nvSpPr>
          <p:spPr bwMode="auto">
            <a:xfrm>
              <a:off x="1133" y="1501"/>
              <a:ext cx="32" cy="10"/>
            </a:xfrm>
            <a:custGeom>
              <a:avLst/>
              <a:gdLst>
                <a:gd name="T0" fmla="*/ 0 w 356"/>
                <a:gd name="T1" fmla="*/ 0 h 52"/>
                <a:gd name="T2" fmla="*/ 0 w 356"/>
                <a:gd name="T3" fmla="*/ 0 h 52"/>
                <a:gd name="T4" fmla="*/ 0 w 356"/>
                <a:gd name="T5" fmla="*/ 0 h 52"/>
                <a:gd name="T6" fmla="*/ 0 w 356"/>
                <a:gd name="T7" fmla="*/ 0 h 52"/>
                <a:gd name="T8" fmla="*/ 0 w 356"/>
                <a:gd name="T9" fmla="*/ 0 h 52"/>
                <a:gd name="T10" fmla="*/ 0 w 356"/>
                <a:gd name="T11" fmla="*/ 0 h 52"/>
                <a:gd name="T12" fmla="*/ 0 60000 65536"/>
                <a:gd name="T13" fmla="*/ 0 60000 65536"/>
                <a:gd name="T14" fmla="*/ 0 60000 65536"/>
                <a:gd name="T15" fmla="*/ 0 60000 65536"/>
                <a:gd name="T16" fmla="*/ 0 60000 65536"/>
                <a:gd name="T17" fmla="*/ 0 60000 65536"/>
                <a:gd name="T18" fmla="*/ 0 w 356"/>
                <a:gd name="T19" fmla="*/ 0 h 52"/>
                <a:gd name="T20" fmla="*/ 356 w 35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356" h="52">
                  <a:moveTo>
                    <a:pt x="0" y="0"/>
                  </a:moveTo>
                  <a:lnTo>
                    <a:pt x="356" y="0"/>
                  </a:lnTo>
                  <a:lnTo>
                    <a:pt x="299" y="52"/>
                  </a:lnTo>
                  <a:lnTo>
                    <a:pt x="44" y="5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4" name="Freeform 1156"/>
            <p:cNvSpPr>
              <a:spLocks/>
            </p:cNvSpPr>
            <p:nvPr/>
          </p:nvSpPr>
          <p:spPr bwMode="auto">
            <a:xfrm>
              <a:off x="1135" y="1556"/>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5" name="Freeform 1157"/>
            <p:cNvSpPr>
              <a:spLocks/>
            </p:cNvSpPr>
            <p:nvPr/>
          </p:nvSpPr>
          <p:spPr bwMode="auto">
            <a:xfrm>
              <a:off x="1147" y="1556"/>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6" name="Freeform 1158"/>
            <p:cNvSpPr>
              <a:spLocks/>
            </p:cNvSpPr>
            <p:nvPr/>
          </p:nvSpPr>
          <p:spPr bwMode="auto">
            <a:xfrm>
              <a:off x="1159" y="1556"/>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7" name="Freeform 1159"/>
            <p:cNvSpPr>
              <a:spLocks/>
            </p:cNvSpPr>
            <p:nvPr/>
          </p:nvSpPr>
          <p:spPr bwMode="auto">
            <a:xfrm>
              <a:off x="1134" y="1594"/>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8" name="Freeform 1160"/>
            <p:cNvSpPr>
              <a:spLocks/>
            </p:cNvSpPr>
            <p:nvPr/>
          </p:nvSpPr>
          <p:spPr bwMode="auto">
            <a:xfrm>
              <a:off x="1146" y="1594"/>
              <a:ext cx="8" cy="26"/>
            </a:xfrm>
            <a:custGeom>
              <a:avLst/>
              <a:gdLst>
                <a:gd name="T0" fmla="*/ 0 w 89"/>
                <a:gd name="T1" fmla="*/ 0 h 131"/>
                <a:gd name="T2" fmla="*/ 0 w 89"/>
                <a:gd name="T3" fmla="*/ 0 h 131"/>
                <a:gd name="T4" fmla="*/ 0 w 89"/>
                <a:gd name="T5" fmla="*/ 0 h 131"/>
                <a:gd name="T6" fmla="*/ 0 w 89"/>
                <a:gd name="T7" fmla="*/ 0 h 131"/>
                <a:gd name="T8" fmla="*/ 0 w 89"/>
                <a:gd name="T9" fmla="*/ 0 h 131"/>
                <a:gd name="T10" fmla="*/ 0 w 89"/>
                <a:gd name="T11" fmla="*/ 0 h 131"/>
                <a:gd name="T12" fmla="*/ 0 60000 65536"/>
                <a:gd name="T13" fmla="*/ 0 60000 65536"/>
                <a:gd name="T14" fmla="*/ 0 60000 65536"/>
                <a:gd name="T15" fmla="*/ 0 60000 65536"/>
                <a:gd name="T16" fmla="*/ 0 60000 65536"/>
                <a:gd name="T17" fmla="*/ 0 60000 65536"/>
                <a:gd name="T18" fmla="*/ 0 w 89"/>
                <a:gd name="T19" fmla="*/ 0 h 131"/>
                <a:gd name="T20" fmla="*/ 89 w 89"/>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9" h="131">
                  <a:moveTo>
                    <a:pt x="0" y="131"/>
                  </a:moveTo>
                  <a:lnTo>
                    <a:pt x="89" y="131"/>
                  </a:lnTo>
                  <a:lnTo>
                    <a:pt x="89"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69" name="Freeform 1161"/>
            <p:cNvSpPr>
              <a:spLocks/>
            </p:cNvSpPr>
            <p:nvPr/>
          </p:nvSpPr>
          <p:spPr bwMode="auto">
            <a:xfrm>
              <a:off x="1158" y="1594"/>
              <a:ext cx="8"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0" name="Freeform 1162"/>
            <p:cNvSpPr>
              <a:spLocks/>
            </p:cNvSpPr>
            <p:nvPr/>
          </p:nvSpPr>
          <p:spPr bwMode="auto">
            <a:xfrm>
              <a:off x="1135" y="1633"/>
              <a:ext cx="8" cy="25"/>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1" name="Freeform 1163"/>
            <p:cNvSpPr>
              <a:spLocks/>
            </p:cNvSpPr>
            <p:nvPr/>
          </p:nvSpPr>
          <p:spPr bwMode="auto">
            <a:xfrm>
              <a:off x="1147" y="1633"/>
              <a:ext cx="8" cy="25"/>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2" name="Freeform 1164"/>
            <p:cNvSpPr>
              <a:spLocks/>
            </p:cNvSpPr>
            <p:nvPr/>
          </p:nvSpPr>
          <p:spPr bwMode="auto">
            <a:xfrm>
              <a:off x="1159" y="1633"/>
              <a:ext cx="7" cy="26"/>
            </a:xfrm>
            <a:custGeom>
              <a:avLst/>
              <a:gdLst>
                <a:gd name="T0" fmla="*/ 0 w 87"/>
                <a:gd name="T1" fmla="*/ 0 h 131"/>
                <a:gd name="T2" fmla="*/ 0 w 87"/>
                <a:gd name="T3" fmla="*/ 0 h 131"/>
                <a:gd name="T4" fmla="*/ 0 w 87"/>
                <a:gd name="T5" fmla="*/ 0 h 131"/>
                <a:gd name="T6" fmla="*/ 0 w 87"/>
                <a:gd name="T7" fmla="*/ 0 h 131"/>
                <a:gd name="T8" fmla="*/ 0 w 87"/>
                <a:gd name="T9" fmla="*/ 0 h 131"/>
                <a:gd name="T10" fmla="*/ 0 w 87"/>
                <a:gd name="T11" fmla="*/ 0 h 131"/>
                <a:gd name="T12" fmla="*/ 0 60000 65536"/>
                <a:gd name="T13" fmla="*/ 0 60000 65536"/>
                <a:gd name="T14" fmla="*/ 0 60000 65536"/>
                <a:gd name="T15" fmla="*/ 0 60000 65536"/>
                <a:gd name="T16" fmla="*/ 0 60000 65536"/>
                <a:gd name="T17" fmla="*/ 0 60000 65536"/>
                <a:gd name="T18" fmla="*/ 0 w 87"/>
                <a:gd name="T19" fmla="*/ 0 h 131"/>
                <a:gd name="T20" fmla="*/ 87 w 87"/>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87" h="131">
                  <a:moveTo>
                    <a:pt x="0" y="131"/>
                  </a:moveTo>
                  <a:lnTo>
                    <a:pt x="87" y="131"/>
                  </a:lnTo>
                  <a:lnTo>
                    <a:pt x="87" y="0"/>
                  </a:lnTo>
                  <a:lnTo>
                    <a:pt x="0" y="0"/>
                  </a:lnTo>
                  <a:lnTo>
                    <a:pt x="0" y="13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3" name="Freeform 1165"/>
            <p:cNvSpPr>
              <a:spLocks/>
            </p:cNvSpPr>
            <p:nvPr/>
          </p:nvSpPr>
          <p:spPr bwMode="auto">
            <a:xfrm>
              <a:off x="1135" y="1670"/>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4" name="Freeform 1166"/>
            <p:cNvSpPr>
              <a:spLocks/>
            </p:cNvSpPr>
            <p:nvPr/>
          </p:nvSpPr>
          <p:spPr bwMode="auto">
            <a:xfrm>
              <a:off x="1147" y="1670"/>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5" name="Freeform 1167"/>
            <p:cNvSpPr>
              <a:spLocks/>
            </p:cNvSpPr>
            <p:nvPr/>
          </p:nvSpPr>
          <p:spPr bwMode="auto">
            <a:xfrm>
              <a:off x="1159" y="1670"/>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6" name="Freeform 1168"/>
            <p:cNvSpPr>
              <a:spLocks/>
            </p:cNvSpPr>
            <p:nvPr/>
          </p:nvSpPr>
          <p:spPr bwMode="auto">
            <a:xfrm>
              <a:off x="1135" y="1712"/>
              <a:ext cx="8" cy="26"/>
            </a:xfrm>
            <a:custGeom>
              <a:avLst/>
              <a:gdLst>
                <a:gd name="T0" fmla="*/ 0 w 90"/>
                <a:gd name="T1" fmla="*/ 0 h 130"/>
                <a:gd name="T2" fmla="*/ 0 w 90"/>
                <a:gd name="T3" fmla="*/ 0 h 130"/>
                <a:gd name="T4" fmla="*/ 0 w 90"/>
                <a:gd name="T5" fmla="*/ 0 h 130"/>
                <a:gd name="T6" fmla="*/ 0 w 90"/>
                <a:gd name="T7" fmla="*/ 0 h 130"/>
                <a:gd name="T8" fmla="*/ 0 w 90"/>
                <a:gd name="T9" fmla="*/ 0 h 130"/>
                <a:gd name="T10" fmla="*/ 0 w 90"/>
                <a:gd name="T11" fmla="*/ 0 h 130"/>
                <a:gd name="T12" fmla="*/ 0 60000 65536"/>
                <a:gd name="T13" fmla="*/ 0 60000 65536"/>
                <a:gd name="T14" fmla="*/ 0 60000 65536"/>
                <a:gd name="T15" fmla="*/ 0 60000 65536"/>
                <a:gd name="T16" fmla="*/ 0 60000 65536"/>
                <a:gd name="T17" fmla="*/ 0 60000 65536"/>
                <a:gd name="T18" fmla="*/ 0 w 90"/>
                <a:gd name="T19" fmla="*/ 0 h 130"/>
                <a:gd name="T20" fmla="*/ 90 w 90"/>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90" h="130">
                  <a:moveTo>
                    <a:pt x="0" y="130"/>
                  </a:moveTo>
                  <a:lnTo>
                    <a:pt x="90" y="130"/>
                  </a:lnTo>
                  <a:lnTo>
                    <a:pt x="90"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7" name="Freeform 1169"/>
            <p:cNvSpPr>
              <a:spLocks/>
            </p:cNvSpPr>
            <p:nvPr/>
          </p:nvSpPr>
          <p:spPr bwMode="auto">
            <a:xfrm>
              <a:off x="1147" y="1712"/>
              <a:ext cx="8" cy="26"/>
            </a:xfrm>
            <a:custGeom>
              <a:avLst/>
              <a:gdLst>
                <a:gd name="T0" fmla="*/ 0 w 88"/>
                <a:gd name="T1" fmla="*/ 0 h 130"/>
                <a:gd name="T2" fmla="*/ 0 w 88"/>
                <a:gd name="T3" fmla="*/ 0 h 130"/>
                <a:gd name="T4" fmla="*/ 0 w 88"/>
                <a:gd name="T5" fmla="*/ 0 h 130"/>
                <a:gd name="T6" fmla="*/ 0 w 88"/>
                <a:gd name="T7" fmla="*/ 0 h 130"/>
                <a:gd name="T8" fmla="*/ 0 w 88"/>
                <a:gd name="T9" fmla="*/ 0 h 130"/>
                <a:gd name="T10" fmla="*/ 0 w 88"/>
                <a:gd name="T11" fmla="*/ 0 h 130"/>
                <a:gd name="T12" fmla="*/ 0 60000 65536"/>
                <a:gd name="T13" fmla="*/ 0 60000 65536"/>
                <a:gd name="T14" fmla="*/ 0 60000 65536"/>
                <a:gd name="T15" fmla="*/ 0 60000 65536"/>
                <a:gd name="T16" fmla="*/ 0 60000 65536"/>
                <a:gd name="T17" fmla="*/ 0 60000 65536"/>
                <a:gd name="T18" fmla="*/ 0 w 88"/>
                <a:gd name="T19" fmla="*/ 0 h 130"/>
                <a:gd name="T20" fmla="*/ 88 w 88"/>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8" h="130">
                  <a:moveTo>
                    <a:pt x="0" y="130"/>
                  </a:moveTo>
                  <a:lnTo>
                    <a:pt x="88" y="130"/>
                  </a:lnTo>
                  <a:lnTo>
                    <a:pt x="88"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8" name="Freeform 1170"/>
            <p:cNvSpPr>
              <a:spLocks/>
            </p:cNvSpPr>
            <p:nvPr/>
          </p:nvSpPr>
          <p:spPr bwMode="auto">
            <a:xfrm>
              <a:off x="1159" y="1712"/>
              <a:ext cx="7" cy="26"/>
            </a:xfrm>
            <a:custGeom>
              <a:avLst/>
              <a:gdLst>
                <a:gd name="T0" fmla="*/ 0 w 87"/>
                <a:gd name="T1" fmla="*/ 0 h 130"/>
                <a:gd name="T2" fmla="*/ 0 w 87"/>
                <a:gd name="T3" fmla="*/ 0 h 130"/>
                <a:gd name="T4" fmla="*/ 0 w 87"/>
                <a:gd name="T5" fmla="*/ 0 h 130"/>
                <a:gd name="T6" fmla="*/ 0 w 87"/>
                <a:gd name="T7" fmla="*/ 0 h 130"/>
                <a:gd name="T8" fmla="*/ 0 w 87"/>
                <a:gd name="T9" fmla="*/ 0 h 130"/>
                <a:gd name="T10" fmla="*/ 0 w 87"/>
                <a:gd name="T11" fmla="*/ 0 h 130"/>
                <a:gd name="T12" fmla="*/ 0 60000 65536"/>
                <a:gd name="T13" fmla="*/ 0 60000 65536"/>
                <a:gd name="T14" fmla="*/ 0 60000 65536"/>
                <a:gd name="T15" fmla="*/ 0 60000 65536"/>
                <a:gd name="T16" fmla="*/ 0 60000 65536"/>
                <a:gd name="T17" fmla="*/ 0 60000 65536"/>
                <a:gd name="T18" fmla="*/ 0 w 87"/>
                <a:gd name="T19" fmla="*/ 0 h 130"/>
                <a:gd name="T20" fmla="*/ 87 w 87"/>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87" h="130">
                  <a:moveTo>
                    <a:pt x="0" y="130"/>
                  </a:moveTo>
                  <a:lnTo>
                    <a:pt x="87" y="130"/>
                  </a:lnTo>
                  <a:lnTo>
                    <a:pt x="87" y="0"/>
                  </a:lnTo>
                  <a:lnTo>
                    <a:pt x="0" y="0"/>
                  </a:lnTo>
                  <a:lnTo>
                    <a:pt x="0" y="1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79" name="Freeform 1171"/>
            <p:cNvSpPr>
              <a:spLocks/>
            </p:cNvSpPr>
            <p:nvPr/>
          </p:nvSpPr>
          <p:spPr bwMode="auto">
            <a:xfrm>
              <a:off x="1135" y="1752"/>
              <a:ext cx="8" cy="25"/>
            </a:xfrm>
            <a:custGeom>
              <a:avLst/>
              <a:gdLst>
                <a:gd name="T0" fmla="*/ 0 w 90"/>
                <a:gd name="T1" fmla="*/ 0 h 129"/>
                <a:gd name="T2" fmla="*/ 0 w 90"/>
                <a:gd name="T3" fmla="*/ 0 h 129"/>
                <a:gd name="T4" fmla="*/ 0 w 90"/>
                <a:gd name="T5" fmla="*/ 0 h 129"/>
                <a:gd name="T6" fmla="*/ 0 w 90"/>
                <a:gd name="T7" fmla="*/ 0 h 129"/>
                <a:gd name="T8" fmla="*/ 0 w 90"/>
                <a:gd name="T9" fmla="*/ 0 h 129"/>
                <a:gd name="T10" fmla="*/ 0 w 90"/>
                <a:gd name="T11" fmla="*/ 0 h 129"/>
                <a:gd name="T12" fmla="*/ 0 60000 65536"/>
                <a:gd name="T13" fmla="*/ 0 60000 65536"/>
                <a:gd name="T14" fmla="*/ 0 60000 65536"/>
                <a:gd name="T15" fmla="*/ 0 60000 65536"/>
                <a:gd name="T16" fmla="*/ 0 60000 65536"/>
                <a:gd name="T17" fmla="*/ 0 60000 65536"/>
                <a:gd name="T18" fmla="*/ 0 w 90"/>
                <a:gd name="T19" fmla="*/ 0 h 129"/>
                <a:gd name="T20" fmla="*/ 90 w 90"/>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90" h="129">
                  <a:moveTo>
                    <a:pt x="0" y="129"/>
                  </a:moveTo>
                  <a:lnTo>
                    <a:pt x="90" y="129"/>
                  </a:lnTo>
                  <a:lnTo>
                    <a:pt x="90"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0" name="Freeform 1172"/>
            <p:cNvSpPr>
              <a:spLocks/>
            </p:cNvSpPr>
            <p:nvPr/>
          </p:nvSpPr>
          <p:spPr bwMode="auto">
            <a:xfrm>
              <a:off x="1147" y="1752"/>
              <a:ext cx="8" cy="25"/>
            </a:xfrm>
            <a:custGeom>
              <a:avLst/>
              <a:gdLst>
                <a:gd name="T0" fmla="*/ 0 w 88"/>
                <a:gd name="T1" fmla="*/ 0 h 129"/>
                <a:gd name="T2" fmla="*/ 0 w 88"/>
                <a:gd name="T3" fmla="*/ 0 h 129"/>
                <a:gd name="T4" fmla="*/ 0 w 88"/>
                <a:gd name="T5" fmla="*/ 0 h 129"/>
                <a:gd name="T6" fmla="*/ 0 w 88"/>
                <a:gd name="T7" fmla="*/ 0 h 129"/>
                <a:gd name="T8" fmla="*/ 0 w 88"/>
                <a:gd name="T9" fmla="*/ 0 h 129"/>
                <a:gd name="T10" fmla="*/ 0 w 88"/>
                <a:gd name="T11" fmla="*/ 0 h 129"/>
                <a:gd name="T12" fmla="*/ 0 60000 65536"/>
                <a:gd name="T13" fmla="*/ 0 60000 65536"/>
                <a:gd name="T14" fmla="*/ 0 60000 65536"/>
                <a:gd name="T15" fmla="*/ 0 60000 65536"/>
                <a:gd name="T16" fmla="*/ 0 60000 65536"/>
                <a:gd name="T17" fmla="*/ 0 60000 65536"/>
                <a:gd name="T18" fmla="*/ 0 w 88"/>
                <a:gd name="T19" fmla="*/ 0 h 129"/>
                <a:gd name="T20" fmla="*/ 88 w 88"/>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8" h="129">
                  <a:moveTo>
                    <a:pt x="0" y="129"/>
                  </a:moveTo>
                  <a:lnTo>
                    <a:pt x="88" y="129"/>
                  </a:lnTo>
                  <a:lnTo>
                    <a:pt x="88"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1" name="Freeform 1173"/>
            <p:cNvSpPr>
              <a:spLocks/>
            </p:cNvSpPr>
            <p:nvPr/>
          </p:nvSpPr>
          <p:spPr bwMode="auto">
            <a:xfrm>
              <a:off x="1159" y="1752"/>
              <a:ext cx="7" cy="25"/>
            </a:xfrm>
            <a:custGeom>
              <a:avLst/>
              <a:gdLst>
                <a:gd name="T0" fmla="*/ 0 w 87"/>
                <a:gd name="T1" fmla="*/ 0 h 129"/>
                <a:gd name="T2" fmla="*/ 0 w 87"/>
                <a:gd name="T3" fmla="*/ 0 h 129"/>
                <a:gd name="T4" fmla="*/ 0 w 87"/>
                <a:gd name="T5" fmla="*/ 0 h 129"/>
                <a:gd name="T6" fmla="*/ 0 w 87"/>
                <a:gd name="T7" fmla="*/ 0 h 129"/>
                <a:gd name="T8" fmla="*/ 0 w 87"/>
                <a:gd name="T9" fmla="*/ 0 h 129"/>
                <a:gd name="T10" fmla="*/ 0 w 87"/>
                <a:gd name="T11" fmla="*/ 0 h 129"/>
                <a:gd name="T12" fmla="*/ 0 60000 65536"/>
                <a:gd name="T13" fmla="*/ 0 60000 65536"/>
                <a:gd name="T14" fmla="*/ 0 60000 65536"/>
                <a:gd name="T15" fmla="*/ 0 60000 65536"/>
                <a:gd name="T16" fmla="*/ 0 60000 65536"/>
                <a:gd name="T17" fmla="*/ 0 60000 65536"/>
                <a:gd name="T18" fmla="*/ 0 w 87"/>
                <a:gd name="T19" fmla="*/ 0 h 129"/>
                <a:gd name="T20" fmla="*/ 87 w 87"/>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87" h="129">
                  <a:moveTo>
                    <a:pt x="0" y="129"/>
                  </a:moveTo>
                  <a:lnTo>
                    <a:pt x="87" y="129"/>
                  </a:lnTo>
                  <a:lnTo>
                    <a:pt x="87" y="0"/>
                  </a:lnTo>
                  <a:lnTo>
                    <a:pt x="0" y="0"/>
                  </a:lnTo>
                  <a:lnTo>
                    <a:pt x="0" y="12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2" name="Freeform 1174"/>
            <p:cNvSpPr>
              <a:spLocks/>
            </p:cNvSpPr>
            <p:nvPr/>
          </p:nvSpPr>
          <p:spPr bwMode="auto">
            <a:xfrm>
              <a:off x="996" y="1400"/>
              <a:ext cx="63" cy="377"/>
            </a:xfrm>
            <a:custGeom>
              <a:avLst/>
              <a:gdLst>
                <a:gd name="T0" fmla="*/ 0 w 706"/>
                <a:gd name="T1" fmla="*/ 0 h 1922"/>
                <a:gd name="T2" fmla="*/ 0 w 706"/>
                <a:gd name="T3" fmla="*/ 0 h 1922"/>
                <a:gd name="T4" fmla="*/ 0 w 706"/>
                <a:gd name="T5" fmla="*/ 0 h 1922"/>
                <a:gd name="T6" fmla="*/ 0 w 706"/>
                <a:gd name="T7" fmla="*/ 0 h 1922"/>
                <a:gd name="T8" fmla="*/ 0 w 706"/>
                <a:gd name="T9" fmla="*/ 0 h 1922"/>
                <a:gd name="T10" fmla="*/ 0 w 706"/>
                <a:gd name="T11" fmla="*/ 0 h 1922"/>
                <a:gd name="T12" fmla="*/ 0 w 706"/>
                <a:gd name="T13" fmla="*/ 0 h 1922"/>
                <a:gd name="T14" fmla="*/ 0 w 706"/>
                <a:gd name="T15" fmla="*/ 0 h 1922"/>
                <a:gd name="T16" fmla="*/ 0 w 706"/>
                <a:gd name="T17" fmla="*/ 0 h 1922"/>
                <a:gd name="T18" fmla="*/ 0 w 706"/>
                <a:gd name="T19" fmla="*/ 0 h 19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6"/>
                <a:gd name="T31" fmla="*/ 0 h 1922"/>
                <a:gd name="T32" fmla="*/ 706 w 706"/>
                <a:gd name="T33" fmla="*/ 1922 h 19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6" h="1922">
                  <a:moveTo>
                    <a:pt x="706" y="1192"/>
                  </a:moveTo>
                  <a:lnTo>
                    <a:pt x="706" y="0"/>
                  </a:lnTo>
                  <a:lnTo>
                    <a:pt x="0" y="0"/>
                  </a:lnTo>
                  <a:lnTo>
                    <a:pt x="0" y="1922"/>
                  </a:lnTo>
                  <a:lnTo>
                    <a:pt x="111" y="1922"/>
                  </a:lnTo>
                  <a:lnTo>
                    <a:pt x="111" y="89"/>
                  </a:lnTo>
                  <a:lnTo>
                    <a:pt x="614" y="89"/>
                  </a:lnTo>
                  <a:lnTo>
                    <a:pt x="614" y="1186"/>
                  </a:lnTo>
                  <a:lnTo>
                    <a:pt x="706" y="119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3" name="Freeform 1175"/>
            <p:cNvSpPr>
              <a:spLocks/>
            </p:cNvSpPr>
            <p:nvPr/>
          </p:nvSpPr>
          <p:spPr bwMode="auto">
            <a:xfrm>
              <a:off x="1033" y="1408"/>
              <a:ext cx="10" cy="225"/>
            </a:xfrm>
            <a:custGeom>
              <a:avLst/>
              <a:gdLst>
                <a:gd name="T0" fmla="*/ 0 w 112"/>
                <a:gd name="T1" fmla="*/ 0 h 1148"/>
                <a:gd name="T2" fmla="*/ 0 w 112"/>
                <a:gd name="T3" fmla="*/ 0 h 1148"/>
                <a:gd name="T4" fmla="*/ 0 w 112"/>
                <a:gd name="T5" fmla="*/ 0 h 1148"/>
                <a:gd name="T6" fmla="*/ 0 w 112"/>
                <a:gd name="T7" fmla="*/ 0 h 1148"/>
                <a:gd name="T8" fmla="*/ 0 w 112"/>
                <a:gd name="T9" fmla="*/ 0 h 1148"/>
                <a:gd name="T10" fmla="*/ 0 w 112"/>
                <a:gd name="T11" fmla="*/ 0 h 1148"/>
                <a:gd name="T12" fmla="*/ 0 60000 65536"/>
                <a:gd name="T13" fmla="*/ 0 60000 65536"/>
                <a:gd name="T14" fmla="*/ 0 60000 65536"/>
                <a:gd name="T15" fmla="*/ 0 60000 65536"/>
                <a:gd name="T16" fmla="*/ 0 60000 65536"/>
                <a:gd name="T17" fmla="*/ 0 60000 65536"/>
                <a:gd name="T18" fmla="*/ 0 w 112"/>
                <a:gd name="T19" fmla="*/ 0 h 1148"/>
                <a:gd name="T20" fmla="*/ 112 w 112"/>
                <a:gd name="T21" fmla="*/ 1148 h 1148"/>
              </a:gdLst>
              <a:ahLst/>
              <a:cxnLst>
                <a:cxn ang="T12">
                  <a:pos x="T0" y="T1"/>
                </a:cxn>
                <a:cxn ang="T13">
                  <a:pos x="T2" y="T3"/>
                </a:cxn>
                <a:cxn ang="T14">
                  <a:pos x="T4" y="T5"/>
                </a:cxn>
                <a:cxn ang="T15">
                  <a:pos x="T6" y="T7"/>
                </a:cxn>
                <a:cxn ang="T16">
                  <a:pos x="T8" y="T9"/>
                </a:cxn>
                <a:cxn ang="T17">
                  <a:pos x="T10" y="T11"/>
                </a:cxn>
              </a:cxnLst>
              <a:rect l="T18" t="T19" r="T20" b="T21"/>
              <a:pathLst>
                <a:path w="112" h="1148">
                  <a:moveTo>
                    <a:pt x="0" y="0"/>
                  </a:moveTo>
                  <a:lnTo>
                    <a:pt x="0" y="1148"/>
                  </a:lnTo>
                  <a:lnTo>
                    <a:pt x="112" y="1148"/>
                  </a:lnTo>
                  <a:lnTo>
                    <a:pt x="112" y="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4" name="Freeform 1176"/>
            <p:cNvSpPr>
              <a:spLocks/>
            </p:cNvSpPr>
            <p:nvPr/>
          </p:nvSpPr>
          <p:spPr bwMode="auto">
            <a:xfrm>
              <a:off x="857" y="1468"/>
              <a:ext cx="104" cy="309"/>
            </a:xfrm>
            <a:custGeom>
              <a:avLst/>
              <a:gdLst>
                <a:gd name="T0" fmla="*/ 0 w 1167"/>
                <a:gd name="T1" fmla="*/ 0 h 1576"/>
                <a:gd name="T2" fmla="*/ 0 w 1167"/>
                <a:gd name="T3" fmla="*/ 0 h 1576"/>
                <a:gd name="T4" fmla="*/ 0 w 1167"/>
                <a:gd name="T5" fmla="*/ 0 h 1576"/>
                <a:gd name="T6" fmla="*/ 0 w 1167"/>
                <a:gd name="T7" fmla="*/ 0 h 1576"/>
                <a:gd name="T8" fmla="*/ 0 w 1167"/>
                <a:gd name="T9" fmla="*/ 0 h 1576"/>
                <a:gd name="T10" fmla="*/ 0 w 1167"/>
                <a:gd name="T11" fmla="*/ 0 h 1576"/>
                <a:gd name="T12" fmla="*/ 0 w 1167"/>
                <a:gd name="T13" fmla="*/ 0 h 1576"/>
                <a:gd name="T14" fmla="*/ 0 w 1167"/>
                <a:gd name="T15" fmla="*/ 0 h 1576"/>
                <a:gd name="T16" fmla="*/ 0 w 1167"/>
                <a:gd name="T17" fmla="*/ 0 h 1576"/>
                <a:gd name="T18" fmla="*/ 0 w 1167"/>
                <a:gd name="T19" fmla="*/ 0 h 15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7"/>
                <a:gd name="T31" fmla="*/ 0 h 1576"/>
                <a:gd name="T32" fmla="*/ 1167 w 1167"/>
                <a:gd name="T33" fmla="*/ 1576 h 15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7" h="1576">
                  <a:moveTo>
                    <a:pt x="0" y="0"/>
                  </a:moveTo>
                  <a:lnTo>
                    <a:pt x="1167" y="4"/>
                  </a:lnTo>
                  <a:lnTo>
                    <a:pt x="1167" y="521"/>
                  </a:lnTo>
                  <a:lnTo>
                    <a:pt x="1066" y="517"/>
                  </a:lnTo>
                  <a:lnTo>
                    <a:pt x="1066" y="76"/>
                  </a:lnTo>
                  <a:lnTo>
                    <a:pt x="121" y="76"/>
                  </a:lnTo>
                  <a:lnTo>
                    <a:pt x="121" y="1576"/>
                  </a:lnTo>
                  <a:lnTo>
                    <a:pt x="3" y="15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5" name="Freeform 1177"/>
            <p:cNvSpPr>
              <a:spLocks/>
            </p:cNvSpPr>
            <p:nvPr/>
          </p:nvSpPr>
          <p:spPr bwMode="auto">
            <a:xfrm>
              <a:off x="862" y="1500"/>
              <a:ext cx="93" cy="15"/>
            </a:xfrm>
            <a:custGeom>
              <a:avLst/>
              <a:gdLst>
                <a:gd name="T0" fmla="*/ 0 w 1038"/>
                <a:gd name="T1" fmla="*/ 0 h 77"/>
                <a:gd name="T2" fmla="*/ 0 w 1038"/>
                <a:gd name="T3" fmla="*/ 0 h 77"/>
                <a:gd name="T4" fmla="*/ 0 w 1038"/>
                <a:gd name="T5" fmla="*/ 0 h 77"/>
                <a:gd name="T6" fmla="*/ 0 w 1038"/>
                <a:gd name="T7" fmla="*/ 0 h 77"/>
                <a:gd name="T8" fmla="*/ 0 w 1038"/>
                <a:gd name="T9" fmla="*/ 0 h 77"/>
                <a:gd name="T10" fmla="*/ 0 w 1038"/>
                <a:gd name="T11" fmla="*/ 0 h 77"/>
                <a:gd name="T12" fmla="*/ 0 60000 65536"/>
                <a:gd name="T13" fmla="*/ 0 60000 65536"/>
                <a:gd name="T14" fmla="*/ 0 60000 65536"/>
                <a:gd name="T15" fmla="*/ 0 60000 65536"/>
                <a:gd name="T16" fmla="*/ 0 60000 65536"/>
                <a:gd name="T17" fmla="*/ 0 60000 65536"/>
                <a:gd name="T18" fmla="*/ 0 w 1038"/>
                <a:gd name="T19" fmla="*/ 0 h 77"/>
                <a:gd name="T20" fmla="*/ 1038 w 1038"/>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1038" h="77">
                  <a:moveTo>
                    <a:pt x="0" y="0"/>
                  </a:moveTo>
                  <a:lnTo>
                    <a:pt x="1038" y="0"/>
                  </a:lnTo>
                  <a:lnTo>
                    <a:pt x="1038" y="77"/>
                  </a:lnTo>
                  <a:lnTo>
                    <a:pt x="0" y="77"/>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6" name="Freeform 1178"/>
            <p:cNvSpPr>
              <a:spLocks/>
            </p:cNvSpPr>
            <p:nvPr/>
          </p:nvSpPr>
          <p:spPr bwMode="auto">
            <a:xfrm>
              <a:off x="863" y="1528"/>
              <a:ext cx="92" cy="15"/>
            </a:xfrm>
            <a:custGeom>
              <a:avLst/>
              <a:gdLst>
                <a:gd name="T0" fmla="*/ 0 w 1040"/>
                <a:gd name="T1" fmla="*/ 0 h 76"/>
                <a:gd name="T2" fmla="*/ 0 w 1040"/>
                <a:gd name="T3" fmla="*/ 0 h 76"/>
                <a:gd name="T4" fmla="*/ 0 w 1040"/>
                <a:gd name="T5" fmla="*/ 0 h 76"/>
                <a:gd name="T6" fmla="*/ 0 w 1040"/>
                <a:gd name="T7" fmla="*/ 0 h 76"/>
                <a:gd name="T8" fmla="*/ 0 w 1040"/>
                <a:gd name="T9" fmla="*/ 0 h 76"/>
                <a:gd name="T10" fmla="*/ 0 w 1040"/>
                <a:gd name="T11" fmla="*/ 0 h 76"/>
                <a:gd name="T12" fmla="*/ 0 60000 65536"/>
                <a:gd name="T13" fmla="*/ 0 60000 65536"/>
                <a:gd name="T14" fmla="*/ 0 60000 65536"/>
                <a:gd name="T15" fmla="*/ 0 60000 65536"/>
                <a:gd name="T16" fmla="*/ 0 60000 65536"/>
                <a:gd name="T17" fmla="*/ 0 60000 65536"/>
                <a:gd name="T18" fmla="*/ 0 w 1040"/>
                <a:gd name="T19" fmla="*/ 0 h 76"/>
                <a:gd name="T20" fmla="*/ 1040 w 1040"/>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1040" h="76">
                  <a:moveTo>
                    <a:pt x="0" y="0"/>
                  </a:moveTo>
                  <a:lnTo>
                    <a:pt x="1040" y="0"/>
                  </a:lnTo>
                  <a:lnTo>
                    <a:pt x="1040" y="76"/>
                  </a:lnTo>
                  <a:lnTo>
                    <a:pt x="0" y="76"/>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7" name="Freeform 1179"/>
            <p:cNvSpPr>
              <a:spLocks/>
            </p:cNvSpPr>
            <p:nvPr/>
          </p:nvSpPr>
          <p:spPr bwMode="auto">
            <a:xfrm>
              <a:off x="863" y="1555"/>
              <a:ext cx="93" cy="16"/>
            </a:xfrm>
            <a:custGeom>
              <a:avLst/>
              <a:gdLst>
                <a:gd name="T0" fmla="*/ 0 w 1036"/>
                <a:gd name="T1" fmla="*/ 0 h 78"/>
                <a:gd name="T2" fmla="*/ 0 w 1036"/>
                <a:gd name="T3" fmla="*/ 0 h 78"/>
                <a:gd name="T4" fmla="*/ 0 w 1036"/>
                <a:gd name="T5" fmla="*/ 0 h 78"/>
                <a:gd name="T6" fmla="*/ 0 w 1036"/>
                <a:gd name="T7" fmla="*/ 0 h 78"/>
                <a:gd name="T8" fmla="*/ 0 w 1036"/>
                <a:gd name="T9" fmla="*/ 0 h 78"/>
                <a:gd name="T10" fmla="*/ 0 w 1036"/>
                <a:gd name="T11" fmla="*/ 0 h 78"/>
                <a:gd name="T12" fmla="*/ 0 60000 65536"/>
                <a:gd name="T13" fmla="*/ 0 60000 65536"/>
                <a:gd name="T14" fmla="*/ 0 60000 65536"/>
                <a:gd name="T15" fmla="*/ 0 60000 65536"/>
                <a:gd name="T16" fmla="*/ 0 60000 65536"/>
                <a:gd name="T17" fmla="*/ 0 60000 65536"/>
                <a:gd name="T18" fmla="*/ 0 w 1036"/>
                <a:gd name="T19" fmla="*/ 0 h 78"/>
                <a:gd name="T20" fmla="*/ 1036 w 1036"/>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036" h="78">
                  <a:moveTo>
                    <a:pt x="0" y="0"/>
                  </a:moveTo>
                  <a:lnTo>
                    <a:pt x="1036" y="0"/>
                  </a:lnTo>
                  <a:lnTo>
                    <a:pt x="1036" y="78"/>
                  </a:lnTo>
                  <a:lnTo>
                    <a:pt x="0" y="78"/>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8" name="Freeform 1180"/>
            <p:cNvSpPr>
              <a:spLocks/>
            </p:cNvSpPr>
            <p:nvPr/>
          </p:nvSpPr>
          <p:spPr bwMode="auto">
            <a:xfrm>
              <a:off x="972" y="1573"/>
              <a:ext cx="19" cy="204"/>
            </a:xfrm>
            <a:custGeom>
              <a:avLst/>
              <a:gdLst>
                <a:gd name="T0" fmla="*/ 0 w 211"/>
                <a:gd name="T1" fmla="*/ 0 h 1044"/>
                <a:gd name="T2" fmla="*/ 0 w 211"/>
                <a:gd name="T3" fmla="*/ 0 h 1044"/>
                <a:gd name="T4" fmla="*/ 0 w 211"/>
                <a:gd name="T5" fmla="*/ 0 h 1044"/>
                <a:gd name="T6" fmla="*/ 0 w 211"/>
                <a:gd name="T7" fmla="*/ 0 h 1044"/>
                <a:gd name="T8" fmla="*/ 0 w 211"/>
                <a:gd name="T9" fmla="*/ 0 h 1044"/>
                <a:gd name="T10" fmla="*/ 0 w 211"/>
                <a:gd name="T11" fmla="*/ 0 h 1044"/>
                <a:gd name="T12" fmla="*/ 0 60000 65536"/>
                <a:gd name="T13" fmla="*/ 0 60000 65536"/>
                <a:gd name="T14" fmla="*/ 0 60000 65536"/>
                <a:gd name="T15" fmla="*/ 0 60000 65536"/>
                <a:gd name="T16" fmla="*/ 0 60000 65536"/>
                <a:gd name="T17" fmla="*/ 0 60000 65536"/>
                <a:gd name="T18" fmla="*/ 0 w 211"/>
                <a:gd name="T19" fmla="*/ 0 h 1044"/>
                <a:gd name="T20" fmla="*/ 211 w 211"/>
                <a:gd name="T21" fmla="*/ 1044 h 1044"/>
              </a:gdLst>
              <a:ahLst/>
              <a:cxnLst>
                <a:cxn ang="T12">
                  <a:pos x="T0" y="T1"/>
                </a:cxn>
                <a:cxn ang="T13">
                  <a:pos x="T2" y="T3"/>
                </a:cxn>
                <a:cxn ang="T14">
                  <a:pos x="T4" y="T5"/>
                </a:cxn>
                <a:cxn ang="T15">
                  <a:pos x="T6" y="T7"/>
                </a:cxn>
                <a:cxn ang="T16">
                  <a:pos x="T8" y="T9"/>
                </a:cxn>
                <a:cxn ang="T17">
                  <a:pos x="T10" y="T11"/>
                </a:cxn>
              </a:cxnLst>
              <a:rect l="T18" t="T19" r="T20" b="T21"/>
              <a:pathLst>
                <a:path w="211" h="1044">
                  <a:moveTo>
                    <a:pt x="0" y="1044"/>
                  </a:moveTo>
                  <a:lnTo>
                    <a:pt x="211" y="1044"/>
                  </a:lnTo>
                  <a:lnTo>
                    <a:pt x="211" y="0"/>
                  </a:lnTo>
                  <a:lnTo>
                    <a:pt x="0" y="0"/>
                  </a:lnTo>
                  <a:lnTo>
                    <a:pt x="0" y="104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89" name="Freeform 1181"/>
            <p:cNvSpPr>
              <a:spLocks/>
            </p:cNvSpPr>
            <p:nvPr/>
          </p:nvSpPr>
          <p:spPr bwMode="auto">
            <a:xfrm>
              <a:off x="956" y="1587"/>
              <a:ext cx="8" cy="24"/>
            </a:xfrm>
            <a:custGeom>
              <a:avLst/>
              <a:gdLst>
                <a:gd name="T0" fmla="*/ 0 w 83"/>
                <a:gd name="T1" fmla="*/ 0 h 124"/>
                <a:gd name="T2" fmla="*/ 0 w 83"/>
                <a:gd name="T3" fmla="*/ 0 h 124"/>
                <a:gd name="T4" fmla="*/ 0 w 83"/>
                <a:gd name="T5" fmla="*/ 0 h 124"/>
                <a:gd name="T6" fmla="*/ 0 w 83"/>
                <a:gd name="T7" fmla="*/ 0 h 124"/>
                <a:gd name="T8" fmla="*/ 0 w 83"/>
                <a:gd name="T9" fmla="*/ 0 h 124"/>
                <a:gd name="T10" fmla="*/ 0 w 83"/>
                <a:gd name="T11" fmla="*/ 0 h 124"/>
                <a:gd name="T12" fmla="*/ 0 60000 65536"/>
                <a:gd name="T13" fmla="*/ 0 60000 65536"/>
                <a:gd name="T14" fmla="*/ 0 60000 65536"/>
                <a:gd name="T15" fmla="*/ 0 60000 65536"/>
                <a:gd name="T16" fmla="*/ 0 60000 65536"/>
                <a:gd name="T17" fmla="*/ 0 60000 65536"/>
                <a:gd name="T18" fmla="*/ 0 w 83"/>
                <a:gd name="T19" fmla="*/ 0 h 124"/>
                <a:gd name="T20" fmla="*/ 83 w 8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83" h="124">
                  <a:moveTo>
                    <a:pt x="0" y="124"/>
                  </a:moveTo>
                  <a:lnTo>
                    <a:pt x="83" y="124"/>
                  </a:lnTo>
                  <a:lnTo>
                    <a:pt x="83" y="0"/>
                  </a:lnTo>
                  <a:lnTo>
                    <a:pt x="0" y="0"/>
                  </a:lnTo>
                  <a:lnTo>
                    <a:pt x="0" y="12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0" name="Freeform 1182"/>
            <p:cNvSpPr>
              <a:spLocks/>
            </p:cNvSpPr>
            <p:nvPr/>
          </p:nvSpPr>
          <p:spPr bwMode="auto">
            <a:xfrm>
              <a:off x="956" y="1628"/>
              <a:ext cx="8" cy="25"/>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1" name="Freeform 1183"/>
            <p:cNvSpPr>
              <a:spLocks/>
            </p:cNvSpPr>
            <p:nvPr/>
          </p:nvSpPr>
          <p:spPr bwMode="auto">
            <a:xfrm>
              <a:off x="956" y="1753"/>
              <a:ext cx="8" cy="24"/>
            </a:xfrm>
            <a:custGeom>
              <a:avLst/>
              <a:gdLst>
                <a:gd name="T0" fmla="*/ 0 w 83"/>
                <a:gd name="T1" fmla="*/ 0 h 123"/>
                <a:gd name="T2" fmla="*/ 0 w 83"/>
                <a:gd name="T3" fmla="*/ 0 h 123"/>
                <a:gd name="T4" fmla="*/ 0 w 83"/>
                <a:gd name="T5" fmla="*/ 0 h 123"/>
                <a:gd name="T6" fmla="*/ 0 w 83"/>
                <a:gd name="T7" fmla="*/ 0 h 123"/>
                <a:gd name="T8" fmla="*/ 0 w 83"/>
                <a:gd name="T9" fmla="*/ 0 h 123"/>
                <a:gd name="T10" fmla="*/ 0 w 83"/>
                <a:gd name="T11" fmla="*/ 0 h 123"/>
                <a:gd name="T12" fmla="*/ 0 60000 65536"/>
                <a:gd name="T13" fmla="*/ 0 60000 65536"/>
                <a:gd name="T14" fmla="*/ 0 60000 65536"/>
                <a:gd name="T15" fmla="*/ 0 60000 65536"/>
                <a:gd name="T16" fmla="*/ 0 60000 65536"/>
                <a:gd name="T17" fmla="*/ 0 60000 65536"/>
                <a:gd name="T18" fmla="*/ 0 w 83"/>
                <a:gd name="T19" fmla="*/ 0 h 123"/>
                <a:gd name="T20" fmla="*/ 83 w 83"/>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3" h="123">
                  <a:moveTo>
                    <a:pt x="0" y="123"/>
                  </a:moveTo>
                  <a:lnTo>
                    <a:pt x="83" y="123"/>
                  </a:lnTo>
                  <a:lnTo>
                    <a:pt x="83"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2" name="Freeform 1184"/>
            <p:cNvSpPr>
              <a:spLocks/>
            </p:cNvSpPr>
            <p:nvPr/>
          </p:nvSpPr>
          <p:spPr bwMode="auto">
            <a:xfrm>
              <a:off x="941" y="1753"/>
              <a:ext cx="7" cy="24"/>
            </a:xfrm>
            <a:custGeom>
              <a:avLst/>
              <a:gdLst>
                <a:gd name="T0" fmla="*/ 0 w 85"/>
                <a:gd name="T1" fmla="*/ 0 h 123"/>
                <a:gd name="T2" fmla="*/ 0 w 85"/>
                <a:gd name="T3" fmla="*/ 0 h 123"/>
                <a:gd name="T4" fmla="*/ 0 w 85"/>
                <a:gd name="T5" fmla="*/ 0 h 123"/>
                <a:gd name="T6" fmla="*/ 0 w 85"/>
                <a:gd name="T7" fmla="*/ 0 h 123"/>
                <a:gd name="T8" fmla="*/ 0 w 85"/>
                <a:gd name="T9" fmla="*/ 0 h 123"/>
                <a:gd name="T10" fmla="*/ 0 w 85"/>
                <a:gd name="T11" fmla="*/ 0 h 123"/>
                <a:gd name="T12" fmla="*/ 0 60000 65536"/>
                <a:gd name="T13" fmla="*/ 0 60000 65536"/>
                <a:gd name="T14" fmla="*/ 0 60000 65536"/>
                <a:gd name="T15" fmla="*/ 0 60000 65536"/>
                <a:gd name="T16" fmla="*/ 0 60000 65536"/>
                <a:gd name="T17" fmla="*/ 0 60000 65536"/>
                <a:gd name="T18" fmla="*/ 0 w 85"/>
                <a:gd name="T19" fmla="*/ 0 h 123"/>
                <a:gd name="T20" fmla="*/ 85 w 85"/>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5" h="123">
                  <a:moveTo>
                    <a:pt x="0" y="123"/>
                  </a:moveTo>
                  <a:lnTo>
                    <a:pt x="85" y="123"/>
                  </a:lnTo>
                  <a:lnTo>
                    <a:pt x="85"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3" name="Freeform 1185"/>
            <p:cNvSpPr>
              <a:spLocks/>
            </p:cNvSpPr>
            <p:nvPr/>
          </p:nvSpPr>
          <p:spPr bwMode="auto">
            <a:xfrm>
              <a:off x="925" y="1753"/>
              <a:ext cx="7" cy="24"/>
            </a:xfrm>
            <a:custGeom>
              <a:avLst/>
              <a:gdLst>
                <a:gd name="T0" fmla="*/ 0 w 82"/>
                <a:gd name="T1" fmla="*/ 0 h 123"/>
                <a:gd name="T2" fmla="*/ 0 w 82"/>
                <a:gd name="T3" fmla="*/ 0 h 123"/>
                <a:gd name="T4" fmla="*/ 0 w 82"/>
                <a:gd name="T5" fmla="*/ 0 h 123"/>
                <a:gd name="T6" fmla="*/ 0 w 82"/>
                <a:gd name="T7" fmla="*/ 0 h 123"/>
                <a:gd name="T8" fmla="*/ 0 w 82"/>
                <a:gd name="T9" fmla="*/ 0 h 123"/>
                <a:gd name="T10" fmla="*/ 0 w 82"/>
                <a:gd name="T11" fmla="*/ 0 h 123"/>
                <a:gd name="T12" fmla="*/ 0 60000 65536"/>
                <a:gd name="T13" fmla="*/ 0 60000 65536"/>
                <a:gd name="T14" fmla="*/ 0 60000 65536"/>
                <a:gd name="T15" fmla="*/ 0 60000 65536"/>
                <a:gd name="T16" fmla="*/ 0 60000 65536"/>
                <a:gd name="T17" fmla="*/ 0 60000 65536"/>
                <a:gd name="T18" fmla="*/ 0 w 82"/>
                <a:gd name="T19" fmla="*/ 0 h 123"/>
                <a:gd name="T20" fmla="*/ 82 w 82"/>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2" h="123">
                  <a:moveTo>
                    <a:pt x="0" y="123"/>
                  </a:moveTo>
                  <a:lnTo>
                    <a:pt x="82" y="123"/>
                  </a:lnTo>
                  <a:lnTo>
                    <a:pt x="82"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4" name="Freeform 1186"/>
            <p:cNvSpPr>
              <a:spLocks/>
            </p:cNvSpPr>
            <p:nvPr/>
          </p:nvSpPr>
          <p:spPr bwMode="auto">
            <a:xfrm>
              <a:off x="908" y="1753"/>
              <a:ext cx="7"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5" name="Freeform 1187"/>
            <p:cNvSpPr>
              <a:spLocks/>
            </p:cNvSpPr>
            <p:nvPr/>
          </p:nvSpPr>
          <p:spPr bwMode="auto">
            <a:xfrm>
              <a:off x="892" y="1753"/>
              <a:ext cx="7"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6" name="Freeform 1188"/>
            <p:cNvSpPr>
              <a:spLocks/>
            </p:cNvSpPr>
            <p:nvPr/>
          </p:nvSpPr>
          <p:spPr bwMode="auto">
            <a:xfrm>
              <a:off x="875" y="1753"/>
              <a:ext cx="8" cy="24"/>
            </a:xfrm>
            <a:custGeom>
              <a:avLst/>
              <a:gdLst>
                <a:gd name="T0" fmla="*/ 0 w 84"/>
                <a:gd name="T1" fmla="*/ 0 h 123"/>
                <a:gd name="T2" fmla="*/ 0 w 84"/>
                <a:gd name="T3" fmla="*/ 0 h 123"/>
                <a:gd name="T4" fmla="*/ 0 w 84"/>
                <a:gd name="T5" fmla="*/ 0 h 123"/>
                <a:gd name="T6" fmla="*/ 0 w 84"/>
                <a:gd name="T7" fmla="*/ 0 h 123"/>
                <a:gd name="T8" fmla="*/ 0 w 84"/>
                <a:gd name="T9" fmla="*/ 0 h 123"/>
                <a:gd name="T10" fmla="*/ 0 w 84"/>
                <a:gd name="T11" fmla="*/ 0 h 123"/>
                <a:gd name="T12" fmla="*/ 0 60000 65536"/>
                <a:gd name="T13" fmla="*/ 0 60000 65536"/>
                <a:gd name="T14" fmla="*/ 0 60000 65536"/>
                <a:gd name="T15" fmla="*/ 0 60000 65536"/>
                <a:gd name="T16" fmla="*/ 0 60000 65536"/>
                <a:gd name="T17" fmla="*/ 0 60000 65536"/>
                <a:gd name="T18" fmla="*/ 0 w 84"/>
                <a:gd name="T19" fmla="*/ 0 h 123"/>
                <a:gd name="T20" fmla="*/ 84 w 8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84" h="123">
                  <a:moveTo>
                    <a:pt x="0" y="123"/>
                  </a:moveTo>
                  <a:lnTo>
                    <a:pt x="84" y="123"/>
                  </a:lnTo>
                  <a:lnTo>
                    <a:pt x="84" y="0"/>
                  </a:lnTo>
                  <a:lnTo>
                    <a:pt x="0" y="0"/>
                  </a:lnTo>
                  <a:lnTo>
                    <a:pt x="0" y="12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7" name="Freeform 1189"/>
            <p:cNvSpPr>
              <a:spLocks/>
            </p:cNvSpPr>
            <p:nvPr/>
          </p:nvSpPr>
          <p:spPr bwMode="auto">
            <a:xfrm>
              <a:off x="956" y="1714"/>
              <a:ext cx="8" cy="24"/>
            </a:xfrm>
            <a:custGeom>
              <a:avLst/>
              <a:gdLst>
                <a:gd name="T0" fmla="*/ 0 w 83"/>
                <a:gd name="T1" fmla="*/ 0 h 126"/>
                <a:gd name="T2" fmla="*/ 0 w 83"/>
                <a:gd name="T3" fmla="*/ 0 h 126"/>
                <a:gd name="T4" fmla="*/ 0 w 83"/>
                <a:gd name="T5" fmla="*/ 0 h 126"/>
                <a:gd name="T6" fmla="*/ 0 w 83"/>
                <a:gd name="T7" fmla="*/ 0 h 126"/>
                <a:gd name="T8" fmla="*/ 0 w 83"/>
                <a:gd name="T9" fmla="*/ 0 h 126"/>
                <a:gd name="T10" fmla="*/ 0 w 83"/>
                <a:gd name="T11" fmla="*/ 0 h 126"/>
                <a:gd name="T12" fmla="*/ 0 60000 65536"/>
                <a:gd name="T13" fmla="*/ 0 60000 65536"/>
                <a:gd name="T14" fmla="*/ 0 60000 65536"/>
                <a:gd name="T15" fmla="*/ 0 60000 65536"/>
                <a:gd name="T16" fmla="*/ 0 60000 65536"/>
                <a:gd name="T17" fmla="*/ 0 60000 65536"/>
                <a:gd name="T18" fmla="*/ 0 w 83"/>
                <a:gd name="T19" fmla="*/ 0 h 126"/>
                <a:gd name="T20" fmla="*/ 83 w 8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3" h="126">
                  <a:moveTo>
                    <a:pt x="0" y="126"/>
                  </a:moveTo>
                  <a:lnTo>
                    <a:pt x="83" y="126"/>
                  </a:lnTo>
                  <a:lnTo>
                    <a:pt x="83"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8" name="Freeform 1190"/>
            <p:cNvSpPr>
              <a:spLocks/>
            </p:cNvSpPr>
            <p:nvPr/>
          </p:nvSpPr>
          <p:spPr bwMode="auto">
            <a:xfrm>
              <a:off x="941" y="1714"/>
              <a:ext cx="7" cy="24"/>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499" name="Freeform 1191"/>
            <p:cNvSpPr>
              <a:spLocks/>
            </p:cNvSpPr>
            <p:nvPr/>
          </p:nvSpPr>
          <p:spPr bwMode="auto">
            <a:xfrm>
              <a:off x="925" y="1714"/>
              <a:ext cx="7" cy="24"/>
            </a:xfrm>
            <a:custGeom>
              <a:avLst/>
              <a:gdLst>
                <a:gd name="T0" fmla="*/ 0 w 82"/>
                <a:gd name="T1" fmla="*/ 0 h 126"/>
                <a:gd name="T2" fmla="*/ 0 w 82"/>
                <a:gd name="T3" fmla="*/ 0 h 126"/>
                <a:gd name="T4" fmla="*/ 0 w 82"/>
                <a:gd name="T5" fmla="*/ 0 h 126"/>
                <a:gd name="T6" fmla="*/ 0 w 82"/>
                <a:gd name="T7" fmla="*/ 0 h 126"/>
                <a:gd name="T8" fmla="*/ 0 w 82"/>
                <a:gd name="T9" fmla="*/ 0 h 126"/>
                <a:gd name="T10" fmla="*/ 0 w 82"/>
                <a:gd name="T11" fmla="*/ 0 h 126"/>
                <a:gd name="T12" fmla="*/ 0 60000 65536"/>
                <a:gd name="T13" fmla="*/ 0 60000 65536"/>
                <a:gd name="T14" fmla="*/ 0 60000 65536"/>
                <a:gd name="T15" fmla="*/ 0 60000 65536"/>
                <a:gd name="T16" fmla="*/ 0 60000 65536"/>
                <a:gd name="T17" fmla="*/ 0 60000 65536"/>
                <a:gd name="T18" fmla="*/ 0 w 82"/>
                <a:gd name="T19" fmla="*/ 0 h 126"/>
                <a:gd name="T20" fmla="*/ 82 w 82"/>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2" h="126">
                  <a:moveTo>
                    <a:pt x="0" y="126"/>
                  </a:moveTo>
                  <a:lnTo>
                    <a:pt x="82" y="126"/>
                  </a:lnTo>
                  <a:lnTo>
                    <a:pt x="82"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0" name="Freeform 1192"/>
            <p:cNvSpPr>
              <a:spLocks/>
            </p:cNvSpPr>
            <p:nvPr/>
          </p:nvSpPr>
          <p:spPr bwMode="auto">
            <a:xfrm>
              <a:off x="908" y="1714"/>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1" name="Freeform 1193"/>
            <p:cNvSpPr>
              <a:spLocks/>
            </p:cNvSpPr>
            <p:nvPr/>
          </p:nvSpPr>
          <p:spPr bwMode="auto">
            <a:xfrm>
              <a:off x="892" y="1714"/>
              <a:ext cx="7"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2" name="Freeform 1194"/>
            <p:cNvSpPr>
              <a:spLocks/>
            </p:cNvSpPr>
            <p:nvPr/>
          </p:nvSpPr>
          <p:spPr bwMode="auto">
            <a:xfrm>
              <a:off x="875" y="1714"/>
              <a:ext cx="8" cy="24"/>
            </a:xfrm>
            <a:custGeom>
              <a:avLst/>
              <a:gdLst>
                <a:gd name="T0" fmla="*/ 0 w 84"/>
                <a:gd name="T1" fmla="*/ 0 h 126"/>
                <a:gd name="T2" fmla="*/ 0 w 84"/>
                <a:gd name="T3" fmla="*/ 0 h 126"/>
                <a:gd name="T4" fmla="*/ 0 w 84"/>
                <a:gd name="T5" fmla="*/ 0 h 126"/>
                <a:gd name="T6" fmla="*/ 0 w 84"/>
                <a:gd name="T7" fmla="*/ 0 h 126"/>
                <a:gd name="T8" fmla="*/ 0 w 84"/>
                <a:gd name="T9" fmla="*/ 0 h 126"/>
                <a:gd name="T10" fmla="*/ 0 w 84"/>
                <a:gd name="T11" fmla="*/ 0 h 126"/>
                <a:gd name="T12" fmla="*/ 0 60000 65536"/>
                <a:gd name="T13" fmla="*/ 0 60000 65536"/>
                <a:gd name="T14" fmla="*/ 0 60000 65536"/>
                <a:gd name="T15" fmla="*/ 0 60000 65536"/>
                <a:gd name="T16" fmla="*/ 0 60000 65536"/>
                <a:gd name="T17" fmla="*/ 0 60000 65536"/>
                <a:gd name="T18" fmla="*/ 0 w 84"/>
                <a:gd name="T19" fmla="*/ 0 h 126"/>
                <a:gd name="T20" fmla="*/ 84 w 8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4" h="126">
                  <a:moveTo>
                    <a:pt x="0" y="126"/>
                  </a:moveTo>
                  <a:lnTo>
                    <a:pt x="84" y="126"/>
                  </a:lnTo>
                  <a:lnTo>
                    <a:pt x="84"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3" name="Freeform 1195"/>
            <p:cNvSpPr>
              <a:spLocks/>
            </p:cNvSpPr>
            <p:nvPr/>
          </p:nvSpPr>
          <p:spPr bwMode="auto">
            <a:xfrm>
              <a:off x="956" y="1673"/>
              <a:ext cx="8" cy="24"/>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4" name="Freeform 1196"/>
            <p:cNvSpPr>
              <a:spLocks/>
            </p:cNvSpPr>
            <p:nvPr/>
          </p:nvSpPr>
          <p:spPr bwMode="auto">
            <a:xfrm>
              <a:off x="941" y="1673"/>
              <a:ext cx="7" cy="24"/>
            </a:xfrm>
            <a:custGeom>
              <a:avLst/>
              <a:gdLst>
                <a:gd name="T0" fmla="*/ 0 w 85"/>
                <a:gd name="T1" fmla="*/ 0 h 125"/>
                <a:gd name="T2" fmla="*/ 0 w 85"/>
                <a:gd name="T3" fmla="*/ 0 h 125"/>
                <a:gd name="T4" fmla="*/ 0 w 85"/>
                <a:gd name="T5" fmla="*/ 0 h 125"/>
                <a:gd name="T6" fmla="*/ 0 w 85"/>
                <a:gd name="T7" fmla="*/ 0 h 125"/>
                <a:gd name="T8" fmla="*/ 0 w 85"/>
                <a:gd name="T9" fmla="*/ 0 h 125"/>
                <a:gd name="T10" fmla="*/ 0 w 85"/>
                <a:gd name="T11" fmla="*/ 0 h 125"/>
                <a:gd name="T12" fmla="*/ 0 60000 65536"/>
                <a:gd name="T13" fmla="*/ 0 60000 65536"/>
                <a:gd name="T14" fmla="*/ 0 60000 65536"/>
                <a:gd name="T15" fmla="*/ 0 60000 65536"/>
                <a:gd name="T16" fmla="*/ 0 60000 65536"/>
                <a:gd name="T17" fmla="*/ 0 60000 65536"/>
                <a:gd name="T18" fmla="*/ 0 w 85"/>
                <a:gd name="T19" fmla="*/ 0 h 125"/>
                <a:gd name="T20" fmla="*/ 85 w 85"/>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5" h="125">
                  <a:moveTo>
                    <a:pt x="0" y="125"/>
                  </a:moveTo>
                  <a:lnTo>
                    <a:pt x="85" y="125"/>
                  </a:lnTo>
                  <a:lnTo>
                    <a:pt x="85"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5" name="Freeform 1197"/>
            <p:cNvSpPr>
              <a:spLocks/>
            </p:cNvSpPr>
            <p:nvPr/>
          </p:nvSpPr>
          <p:spPr bwMode="auto">
            <a:xfrm>
              <a:off x="925" y="1673"/>
              <a:ext cx="7" cy="24"/>
            </a:xfrm>
            <a:custGeom>
              <a:avLst/>
              <a:gdLst>
                <a:gd name="T0" fmla="*/ 0 w 82"/>
                <a:gd name="T1" fmla="*/ 0 h 125"/>
                <a:gd name="T2" fmla="*/ 0 w 82"/>
                <a:gd name="T3" fmla="*/ 0 h 125"/>
                <a:gd name="T4" fmla="*/ 0 w 82"/>
                <a:gd name="T5" fmla="*/ 0 h 125"/>
                <a:gd name="T6" fmla="*/ 0 w 82"/>
                <a:gd name="T7" fmla="*/ 0 h 125"/>
                <a:gd name="T8" fmla="*/ 0 w 82"/>
                <a:gd name="T9" fmla="*/ 0 h 125"/>
                <a:gd name="T10" fmla="*/ 0 w 82"/>
                <a:gd name="T11" fmla="*/ 0 h 125"/>
                <a:gd name="T12" fmla="*/ 0 60000 65536"/>
                <a:gd name="T13" fmla="*/ 0 60000 65536"/>
                <a:gd name="T14" fmla="*/ 0 60000 65536"/>
                <a:gd name="T15" fmla="*/ 0 60000 65536"/>
                <a:gd name="T16" fmla="*/ 0 60000 65536"/>
                <a:gd name="T17" fmla="*/ 0 60000 65536"/>
                <a:gd name="T18" fmla="*/ 0 w 82"/>
                <a:gd name="T19" fmla="*/ 0 h 125"/>
                <a:gd name="T20" fmla="*/ 82 w 82"/>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2" h="125">
                  <a:moveTo>
                    <a:pt x="0" y="125"/>
                  </a:moveTo>
                  <a:lnTo>
                    <a:pt x="82" y="125"/>
                  </a:lnTo>
                  <a:lnTo>
                    <a:pt x="82"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6" name="Freeform 1198"/>
            <p:cNvSpPr>
              <a:spLocks/>
            </p:cNvSpPr>
            <p:nvPr/>
          </p:nvSpPr>
          <p:spPr bwMode="auto">
            <a:xfrm>
              <a:off x="908" y="1673"/>
              <a:ext cx="7"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7" name="Freeform 1199"/>
            <p:cNvSpPr>
              <a:spLocks/>
            </p:cNvSpPr>
            <p:nvPr/>
          </p:nvSpPr>
          <p:spPr bwMode="auto">
            <a:xfrm>
              <a:off x="892" y="1673"/>
              <a:ext cx="7"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8" name="Freeform 1200"/>
            <p:cNvSpPr>
              <a:spLocks/>
            </p:cNvSpPr>
            <p:nvPr/>
          </p:nvSpPr>
          <p:spPr bwMode="auto">
            <a:xfrm>
              <a:off x="875" y="1673"/>
              <a:ext cx="8" cy="24"/>
            </a:xfrm>
            <a:custGeom>
              <a:avLst/>
              <a:gdLst>
                <a:gd name="T0" fmla="*/ 0 w 84"/>
                <a:gd name="T1" fmla="*/ 0 h 125"/>
                <a:gd name="T2" fmla="*/ 0 w 84"/>
                <a:gd name="T3" fmla="*/ 0 h 125"/>
                <a:gd name="T4" fmla="*/ 0 w 84"/>
                <a:gd name="T5" fmla="*/ 0 h 125"/>
                <a:gd name="T6" fmla="*/ 0 w 84"/>
                <a:gd name="T7" fmla="*/ 0 h 125"/>
                <a:gd name="T8" fmla="*/ 0 w 84"/>
                <a:gd name="T9" fmla="*/ 0 h 125"/>
                <a:gd name="T10" fmla="*/ 0 w 84"/>
                <a:gd name="T11" fmla="*/ 0 h 125"/>
                <a:gd name="T12" fmla="*/ 0 60000 65536"/>
                <a:gd name="T13" fmla="*/ 0 60000 65536"/>
                <a:gd name="T14" fmla="*/ 0 60000 65536"/>
                <a:gd name="T15" fmla="*/ 0 60000 65536"/>
                <a:gd name="T16" fmla="*/ 0 60000 65536"/>
                <a:gd name="T17" fmla="*/ 0 60000 65536"/>
                <a:gd name="T18" fmla="*/ 0 w 84"/>
                <a:gd name="T19" fmla="*/ 0 h 125"/>
                <a:gd name="T20" fmla="*/ 84 w 8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4" h="125">
                  <a:moveTo>
                    <a:pt x="0" y="125"/>
                  </a:moveTo>
                  <a:lnTo>
                    <a:pt x="84" y="125"/>
                  </a:lnTo>
                  <a:lnTo>
                    <a:pt x="84"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09" name="Freeform 1201"/>
            <p:cNvSpPr>
              <a:spLocks/>
            </p:cNvSpPr>
            <p:nvPr/>
          </p:nvSpPr>
          <p:spPr bwMode="auto">
            <a:xfrm>
              <a:off x="866" y="1585"/>
              <a:ext cx="68" cy="17"/>
            </a:xfrm>
            <a:custGeom>
              <a:avLst/>
              <a:gdLst>
                <a:gd name="T0" fmla="*/ 0 w 768"/>
                <a:gd name="T1" fmla="*/ 0 h 89"/>
                <a:gd name="T2" fmla="*/ 0 w 768"/>
                <a:gd name="T3" fmla="*/ 0 h 89"/>
                <a:gd name="T4" fmla="*/ 0 w 768"/>
                <a:gd name="T5" fmla="*/ 0 h 89"/>
                <a:gd name="T6" fmla="*/ 0 w 768"/>
                <a:gd name="T7" fmla="*/ 0 h 89"/>
                <a:gd name="T8" fmla="*/ 0 w 768"/>
                <a:gd name="T9" fmla="*/ 0 h 89"/>
                <a:gd name="T10" fmla="*/ 0 w 768"/>
                <a:gd name="T11" fmla="*/ 0 h 89"/>
                <a:gd name="T12" fmla="*/ 0 60000 65536"/>
                <a:gd name="T13" fmla="*/ 0 60000 65536"/>
                <a:gd name="T14" fmla="*/ 0 60000 65536"/>
                <a:gd name="T15" fmla="*/ 0 60000 65536"/>
                <a:gd name="T16" fmla="*/ 0 60000 65536"/>
                <a:gd name="T17" fmla="*/ 0 60000 65536"/>
                <a:gd name="T18" fmla="*/ 0 w 768"/>
                <a:gd name="T19" fmla="*/ 0 h 89"/>
                <a:gd name="T20" fmla="*/ 768 w 768"/>
                <a:gd name="T21" fmla="*/ 89 h 89"/>
              </a:gdLst>
              <a:ahLst/>
              <a:cxnLst>
                <a:cxn ang="T12">
                  <a:pos x="T0" y="T1"/>
                </a:cxn>
                <a:cxn ang="T13">
                  <a:pos x="T2" y="T3"/>
                </a:cxn>
                <a:cxn ang="T14">
                  <a:pos x="T4" y="T5"/>
                </a:cxn>
                <a:cxn ang="T15">
                  <a:pos x="T6" y="T7"/>
                </a:cxn>
                <a:cxn ang="T16">
                  <a:pos x="T8" y="T9"/>
                </a:cxn>
                <a:cxn ang="T17">
                  <a:pos x="T10" y="T11"/>
                </a:cxn>
              </a:cxnLst>
              <a:rect l="T18" t="T19" r="T20" b="T21"/>
              <a:pathLst>
                <a:path w="768" h="89">
                  <a:moveTo>
                    <a:pt x="0" y="89"/>
                  </a:moveTo>
                  <a:lnTo>
                    <a:pt x="768" y="89"/>
                  </a:lnTo>
                  <a:lnTo>
                    <a:pt x="768" y="0"/>
                  </a:lnTo>
                  <a:lnTo>
                    <a:pt x="0" y="0"/>
                  </a:lnTo>
                  <a:lnTo>
                    <a:pt x="0" y="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0" name="Freeform 1202"/>
            <p:cNvSpPr>
              <a:spLocks/>
            </p:cNvSpPr>
            <p:nvPr/>
          </p:nvSpPr>
          <p:spPr bwMode="auto">
            <a:xfrm>
              <a:off x="864" y="1616"/>
              <a:ext cx="70" cy="16"/>
            </a:xfrm>
            <a:custGeom>
              <a:avLst/>
              <a:gdLst>
                <a:gd name="T0" fmla="*/ 0 w 783"/>
                <a:gd name="T1" fmla="*/ 0 h 82"/>
                <a:gd name="T2" fmla="*/ 0 w 783"/>
                <a:gd name="T3" fmla="*/ 0 h 82"/>
                <a:gd name="T4" fmla="*/ 0 w 783"/>
                <a:gd name="T5" fmla="*/ 0 h 82"/>
                <a:gd name="T6" fmla="*/ 0 w 783"/>
                <a:gd name="T7" fmla="*/ 0 h 82"/>
                <a:gd name="T8" fmla="*/ 0 w 783"/>
                <a:gd name="T9" fmla="*/ 0 h 82"/>
                <a:gd name="T10" fmla="*/ 0 w 783"/>
                <a:gd name="T11" fmla="*/ 0 h 82"/>
                <a:gd name="T12" fmla="*/ 0 60000 65536"/>
                <a:gd name="T13" fmla="*/ 0 60000 65536"/>
                <a:gd name="T14" fmla="*/ 0 60000 65536"/>
                <a:gd name="T15" fmla="*/ 0 60000 65536"/>
                <a:gd name="T16" fmla="*/ 0 60000 65536"/>
                <a:gd name="T17" fmla="*/ 0 60000 65536"/>
                <a:gd name="T18" fmla="*/ 0 w 783"/>
                <a:gd name="T19" fmla="*/ 0 h 82"/>
                <a:gd name="T20" fmla="*/ 783 w 783"/>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783" h="82">
                  <a:moveTo>
                    <a:pt x="0" y="82"/>
                  </a:moveTo>
                  <a:lnTo>
                    <a:pt x="783" y="82"/>
                  </a:lnTo>
                  <a:lnTo>
                    <a:pt x="783" y="0"/>
                  </a:lnTo>
                  <a:lnTo>
                    <a:pt x="0" y="0"/>
                  </a:lnTo>
                  <a:lnTo>
                    <a:pt x="0" y="82"/>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1" name="Freeform 1203"/>
            <p:cNvSpPr>
              <a:spLocks/>
            </p:cNvSpPr>
            <p:nvPr/>
          </p:nvSpPr>
          <p:spPr bwMode="auto">
            <a:xfrm>
              <a:off x="941" y="1587"/>
              <a:ext cx="7" cy="24"/>
            </a:xfrm>
            <a:custGeom>
              <a:avLst/>
              <a:gdLst>
                <a:gd name="T0" fmla="*/ 0 w 85"/>
                <a:gd name="T1" fmla="*/ 0 h 126"/>
                <a:gd name="T2" fmla="*/ 0 w 85"/>
                <a:gd name="T3" fmla="*/ 0 h 126"/>
                <a:gd name="T4" fmla="*/ 0 w 85"/>
                <a:gd name="T5" fmla="*/ 0 h 126"/>
                <a:gd name="T6" fmla="*/ 0 w 85"/>
                <a:gd name="T7" fmla="*/ 0 h 126"/>
                <a:gd name="T8" fmla="*/ 0 w 85"/>
                <a:gd name="T9" fmla="*/ 0 h 126"/>
                <a:gd name="T10" fmla="*/ 0 w 85"/>
                <a:gd name="T11" fmla="*/ 0 h 126"/>
                <a:gd name="T12" fmla="*/ 0 60000 65536"/>
                <a:gd name="T13" fmla="*/ 0 60000 65536"/>
                <a:gd name="T14" fmla="*/ 0 60000 65536"/>
                <a:gd name="T15" fmla="*/ 0 60000 65536"/>
                <a:gd name="T16" fmla="*/ 0 60000 65536"/>
                <a:gd name="T17" fmla="*/ 0 60000 65536"/>
                <a:gd name="T18" fmla="*/ 0 w 85"/>
                <a:gd name="T19" fmla="*/ 0 h 126"/>
                <a:gd name="T20" fmla="*/ 85 w 85"/>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85" h="126">
                  <a:moveTo>
                    <a:pt x="0" y="126"/>
                  </a:moveTo>
                  <a:lnTo>
                    <a:pt x="85" y="126"/>
                  </a:lnTo>
                  <a:lnTo>
                    <a:pt x="85" y="0"/>
                  </a:lnTo>
                  <a:lnTo>
                    <a:pt x="0" y="0"/>
                  </a:lnTo>
                  <a:lnTo>
                    <a:pt x="0" y="126"/>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2" name="Freeform 1204"/>
            <p:cNvSpPr>
              <a:spLocks/>
            </p:cNvSpPr>
            <p:nvPr/>
          </p:nvSpPr>
          <p:spPr bwMode="auto">
            <a:xfrm>
              <a:off x="941" y="1627"/>
              <a:ext cx="7" cy="24"/>
            </a:xfrm>
            <a:custGeom>
              <a:avLst/>
              <a:gdLst>
                <a:gd name="T0" fmla="*/ 0 w 83"/>
                <a:gd name="T1" fmla="*/ 0 h 125"/>
                <a:gd name="T2" fmla="*/ 0 w 83"/>
                <a:gd name="T3" fmla="*/ 0 h 125"/>
                <a:gd name="T4" fmla="*/ 0 w 83"/>
                <a:gd name="T5" fmla="*/ 0 h 125"/>
                <a:gd name="T6" fmla="*/ 0 w 83"/>
                <a:gd name="T7" fmla="*/ 0 h 125"/>
                <a:gd name="T8" fmla="*/ 0 w 83"/>
                <a:gd name="T9" fmla="*/ 0 h 125"/>
                <a:gd name="T10" fmla="*/ 0 w 83"/>
                <a:gd name="T11" fmla="*/ 0 h 125"/>
                <a:gd name="T12" fmla="*/ 0 60000 65536"/>
                <a:gd name="T13" fmla="*/ 0 60000 65536"/>
                <a:gd name="T14" fmla="*/ 0 60000 65536"/>
                <a:gd name="T15" fmla="*/ 0 60000 65536"/>
                <a:gd name="T16" fmla="*/ 0 60000 65536"/>
                <a:gd name="T17" fmla="*/ 0 60000 65536"/>
                <a:gd name="T18" fmla="*/ 0 w 83"/>
                <a:gd name="T19" fmla="*/ 0 h 125"/>
                <a:gd name="T20" fmla="*/ 83 w 83"/>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83" h="125">
                  <a:moveTo>
                    <a:pt x="0" y="125"/>
                  </a:moveTo>
                  <a:lnTo>
                    <a:pt x="83" y="125"/>
                  </a:lnTo>
                  <a:lnTo>
                    <a:pt x="83" y="0"/>
                  </a:lnTo>
                  <a:lnTo>
                    <a:pt x="0" y="0"/>
                  </a:lnTo>
                  <a:lnTo>
                    <a:pt x="0" y="12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3" name="Freeform 1205"/>
            <p:cNvSpPr>
              <a:spLocks/>
            </p:cNvSpPr>
            <p:nvPr/>
          </p:nvSpPr>
          <p:spPr bwMode="auto">
            <a:xfrm>
              <a:off x="1078" y="1496"/>
              <a:ext cx="31" cy="14"/>
            </a:xfrm>
            <a:custGeom>
              <a:avLst/>
              <a:gdLst>
                <a:gd name="T0" fmla="*/ 0 w 348"/>
                <a:gd name="T1" fmla="*/ 0 h 72"/>
                <a:gd name="T2" fmla="*/ 0 w 348"/>
                <a:gd name="T3" fmla="*/ 0 h 72"/>
                <a:gd name="T4" fmla="*/ 0 w 348"/>
                <a:gd name="T5" fmla="*/ 0 h 72"/>
                <a:gd name="T6" fmla="*/ 0 w 348"/>
                <a:gd name="T7" fmla="*/ 0 h 72"/>
                <a:gd name="T8" fmla="*/ 0 w 348"/>
                <a:gd name="T9" fmla="*/ 0 h 72"/>
                <a:gd name="T10" fmla="*/ 0 w 348"/>
                <a:gd name="T11" fmla="*/ 0 h 72"/>
                <a:gd name="T12" fmla="*/ 0 60000 65536"/>
                <a:gd name="T13" fmla="*/ 0 60000 65536"/>
                <a:gd name="T14" fmla="*/ 0 60000 65536"/>
                <a:gd name="T15" fmla="*/ 0 60000 65536"/>
                <a:gd name="T16" fmla="*/ 0 60000 65536"/>
                <a:gd name="T17" fmla="*/ 0 60000 65536"/>
                <a:gd name="T18" fmla="*/ 0 w 348"/>
                <a:gd name="T19" fmla="*/ 0 h 72"/>
                <a:gd name="T20" fmla="*/ 348 w 34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48" h="72">
                  <a:moveTo>
                    <a:pt x="0" y="0"/>
                  </a:moveTo>
                  <a:lnTo>
                    <a:pt x="348" y="0"/>
                  </a:lnTo>
                  <a:lnTo>
                    <a:pt x="348"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4" name="Freeform 1206"/>
            <p:cNvSpPr>
              <a:spLocks/>
            </p:cNvSpPr>
            <p:nvPr/>
          </p:nvSpPr>
          <p:spPr bwMode="auto">
            <a:xfrm>
              <a:off x="1078" y="1520"/>
              <a:ext cx="32" cy="14"/>
            </a:xfrm>
            <a:custGeom>
              <a:avLst/>
              <a:gdLst>
                <a:gd name="T0" fmla="*/ 0 w 352"/>
                <a:gd name="T1" fmla="*/ 0 h 72"/>
                <a:gd name="T2" fmla="*/ 0 w 352"/>
                <a:gd name="T3" fmla="*/ 0 h 72"/>
                <a:gd name="T4" fmla="*/ 0 w 352"/>
                <a:gd name="T5" fmla="*/ 0 h 72"/>
                <a:gd name="T6" fmla="*/ 0 w 352"/>
                <a:gd name="T7" fmla="*/ 0 h 72"/>
                <a:gd name="T8" fmla="*/ 0 w 352"/>
                <a:gd name="T9" fmla="*/ 0 h 72"/>
                <a:gd name="T10" fmla="*/ 0 w 352"/>
                <a:gd name="T11" fmla="*/ 0 h 72"/>
                <a:gd name="T12" fmla="*/ 0 60000 65536"/>
                <a:gd name="T13" fmla="*/ 0 60000 65536"/>
                <a:gd name="T14" fmla="*/ 0 60000 65536"/>
                <a:gd name="T15" fmla="*/ 0 60000 65536"/>
                <a:gd name="T16" fmla="*/ 0 60000 65536"/>
                <a:gd name="T17" fmla="*/ 0 60000 65536"/>
                <a:gd name="T18" fmla="*/ 0 w 352"/>
                <a:gd name="T19" fmla="*/ 0 h 72"/>
                <a:gd name="T20" fmla="*/ 352 w 352"/>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2" h="72">
                  <a:moveTo>
                    <a:pt x="0" y="0"/>
                  </a:moveTo>
                  <a:lnTo>
                    <a:pt x="352" y="0"/>
                  </a:lnTo>
                  <a:lnTo>
                    <a:pt x="352"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5" name="Freeform 1207"/>
            <p:cNvSpPr>
              <a:spLocks/>
            </p:cNvSpPr>
            <p:nvPr/>
          </p:nvSpPr>
          <p:spPr bwMode="auto">
            <a:xfrm>
              <a:off x="1077" y="1545"/>
              <a:ext cx="32" cy="14"/>
            </a:xfrm>
            <a:custGeom>
              <a:avLst/>
              <a:gdLst>
                <a:gd name="T0" fmla="*/ 0 w 350"/>
                <a:gd name="T1" fmla="*/ 0 h 70"/>
                <a:gd name="T2" fmla="*/ 0 w 350"/>
                <a:gd name="T3" fmla="*/ 0 h 70"/>
                <a:gd name="T4" fmla="*/ 0 w 350"/>
                <a:gd name="T5" fmla="*/ 0 h 70"/>
                <a:gd name="T6" fmla="*/ 0 w 350"/>
                <a:gd name="T7" fmla="*/ 0 h 70"/>
                <a:gd name="T8" fmla="*/ 0 w 350"/>
                <a:gd name="T9" fmla="*/ 0 h 70"/>
                <a:gd name="T10" fmla="*/ 0 w 350"/>
                <a:gd name="T11" fmla="*/ 0 h 70"/>
                <a:gd name="T12" fmla="*/ 0 60000 65536"/>
                <a:gd name="T13" fmla="*/ 0 60000 65536"/>
                <a:gd name="T14" fmla="*/ 0 60000 65536"/>
                <a:gd name="T15" fmla="*/ 0 60000 65536"/>
                <a:gd name="T16" fmla="*/ 0 60000 65536"/>
                <a:gd name="T17" fmla="*/ 0 60000 65536"/>
                <a:gd name="T18" fmla="*/ 0 w 350"/>
                <a:gd name="T19" fmla="*/ 0 h 70"/>
                <a:gd name="T20" fmla="*/ 350 w 350"/>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350" h="70">
                  <a:moveTo>
                    <a:pt x="0" y="0"/>
                  </a:moveTo>
                  <a:lnTo>
                    <a:pt x="350" y="0"/>
                  </a:lnTo>
                  <a:lnTo>
                    <a:pt x="350" y="70"/>
                  </a:lnTo>
                  <a:lnTo>
                    <a:pt x="0" y="70"/>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6" name="Freeform 1208"/>
            <p:cNvSpPr>
              <a:spLocks/>
            </p:cNvSpPr>
            <p:nvPr/>
          </p:nvSpPr>
          <p:spPr bwMode="auto">
            <a:xfrm>
              <a:off x="1078" y="1570"/>
              <a:ext cx="31" cy="15"/>
            </a:xfrm>
            <a:custGeom>
              <a:avLst/>
              <a:gdLst>
                <a:gd name="T0" fmla="*/ 0 w 351"/>
                <a:gd name="T1" fmla="*/ 0 h 74"/>
                <a:gd name="T2" fmla="*/ 0 w 351"/>
                <a:gd name="T3" fmla="*/ 0 h 74"/>
                <a:gd name="T4" fmla="*/ 0 w 351"/>
                <a:gd name="T5" fmla="*/ 0 h 74"/>
                <a:gd name="T6" fmla="*/ 0 w 351"/>
                <a:gd name="T7" fmla="*/ 0 h 74"/>
                <a:gd name="T8" fmla="*/ 0 w 351"/>
                <a:gd name="T9" fmla="*/ 0 h 74"/>
                <a:gd name="T10" fmla="*/ 0 w 351"/>
                <a:gd name="T11" fmla="*/ 0 h 74"/>
                <a:gd name="T12" fmla="*/ 0 60000 65536"/>
                <a:gd name="T13" fmla="*/ 0 60000 65536"/>
                <a:gd name="T14" fmla="*/ 0 60000 65536"/>
                <a:gd name="T15" fmla="*/ 0 60000 65536"/>
                <a:gd name="T16" fmla="*/ 0 60000 65536"/>
                <a:gd name="T17" fmla="*/ 0 60000 65536"/>
                <a:gd name="T18" fmla="*/ 0 w 351"/>
                <a:gd name="T19" fmla="*/ 0 h 74"/>
                <a:gd name="T20" fmla="*/ 351 w 351"/>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1" h="74">
                  <a:moveTo>
                    <a:pt x="0" y="0"/>
                  </a:moveTo>
                  <a:lnTo>
                    <a:pt x="351" y="0"/>
                  </a:lnTo>
                  <a:lnTo>
                    <a:pt x="351"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7" name="Freeform 1209"/>
            <p:cNvSpPr>
              <a:spLocks/>
            </p:cNvSpPr>
            <p:nvPr/>
          </p:nvSpPr>
          <p:spPr bwMode="auto">
            <a:xfrm>
              <a:off x="1077" y="1595"/>
              <a:ext cx="32" cy="14"/>
            </a:xfrm>
            <a:custGeom>
              <a:avLst/>
              <a:gdLst>
                <a:gd name="T0" fmla="*/ 0 w 350"/>
                <a:gd name="T1" fmla="*/ 0 h 72"/>
                <a:gd name="T2" fmla="*/ 0 w 350"/>
                <a:gd name="T3" fmla="*/ 0 h 72"/>
                <a:gd name="T4" fmla="*/ 0 w 350"/>
                <a:gd name="T5" fmla="*/ 0 h 72"/>
                <a:gd name="T6" fmla="*/ 0 w 350"/>
                <a:gd name="T7" fmla="*/ 0 h 72"/>
                <a:gd name="T8" fmla="*/ 0 w 350"/>
                <a:gd name="T9" fmla="*/ 0 h 72"/>
                <a:gd name="T10" fmla="*/ 0 w 350"/>
                <a:gd name="T11" fmla="*/ 0 h 72"/>
                <a:gd name="T12" fmla="*/ 0 60000 65536"/>
                <a:gd name="T13" fmla="*/ 0 60000 65536"/>
                <a:gd name="T14" fmla="*/ 0 60000 65536"/>
                <a:gd name="T15" fmla="*/ 0 60000 65536"/>
                <a:gd name="T16" fmla="*/ 0 60000 65536"/>
                <a:gd name="T17" fmla="*/ 0 60000 65536"/>
                <a:gd name="T18" fmla="*/ 0 w 350"/>
                <a:gd name="T19" fmla="*/ 0 h 72"/>
                <a:gd name="T20" fmla="*/ 350 w 350"/>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350" h="72">
                  <a:moveTo>
                    <a:pt x="0" y="0"/>
                  </a:moveTo>
                  <a:lnTo>
                    <a:pt x="350" y="0"/>
                  </a:lnTo>
                  <a:lnTo>
                    <a:pt x="350" y="72"/>
                  </a:lnTo>
                  <a:lnTo>
                    <a:pt x="0" y="72"/>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8" name="Freeform 1210"/>
            <p:cNvSpPr>
              <a:spLocks/>
            </p:cNvSpPr>
            <p:nvPr/>
          </p:nvSpPr>
          <p:spPr bwMode="auto">
            <a:xfrm>
              <a:off x="1077" y="1619"/>
              <a:ext cx="31" cy="14"/>
            </a:xfrm>
            <a:custGeom>
              <a:avLst/>
              <a:gdLst>
                <a:gd name="T0" fmla="*/ 0 w 350"/>
                <a:gd name="T1" fmla="*/ 0 h 74"/>
                <a:gd name="T2" fmla="*/ 0 w 350"/>
                <a:gd name="T3" fmla="*/ 0 h 74"/>
                <a:gd name="T4" fmla="*/ 0 w 350"/>
                <a:gd name="T5" fmla="*/ 0 h 74"/>
                <a:gd name="T6" fmla="*/ 0 w 350"/>
                <a:gd name="T7" fmla="*/ 0 h 74"/>
                <a:gd name="T8" fmla="*/ 0 w 350"/>
                <a:gd name="T9" fmla="*/ 0 h 74"/>
                <a:gd name="T10" fmla="*/ 0 w 350"/>
                <a:gd name="T11" fmla="*/ 0 h 74"/>
                <a:gd name="T12" fmla="*/ 0 60000 65536"/>
                <a:gd name="T13" fmla="*/ 0 60000 65536"/>
                <a:gd name="T14" fmla="*/ 0 60000 65536"/>
                <a:gd name="T15" fmla="*/ 0 60000 65536"/>
                <a:gd name="T16" fmla="*/ 0 60000 65536"/>
                <a:gd name="T17" fmla="*/ 0 60000 65536"/>
                <a:gd name="T18" fmla="*/ 0 w 350"/>
                <a:gd name="T19" fmla="*/ 0 h 74"/>
                <a:gd name="T20" fmla="*/ 350 w 35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350" h="74">
                  <a:moveTo>
                    <a:pt x="0" y="0"/>
                  </a:moveTo>
                  <a:lnTo>
                    <a:pt x="350" y="0"/>
                  </a:lnTo>
                  <a:lnTo>
                    <a:pt x="350" y="74"/>
                  </a:lnTo>
                  <a:lnTo>
                    <a:pt x="0" y="74"/>
                  </a:lnTo>
                  <a:lnTo>
                    <a:pt x="0"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19" name="Freeform 1211"/>
            <p:cNvSpPr>
              <a:spLocks/>
            </p:cNvSpPr>
            <p:nvPr/>
          </p:nvSpPr>
          <p:spPr bwMode="auto">
            <a:xfrm>
              <a:off x="1015" y="1410"/>
              <a:ext cx="9" cy="367"/>
            </a:xfrm>
            <a:custGeom>
              <a:avLst/>
              <a:gdLst>
                <a:gd name="T0" fmla="*/ 0 w 110"/>
                <a:gd name="T1" fmla="*/ 0 h 1873"/>
                <a:gd name="T2" fmla="*/ 0 w 110"/>
                <a:gd name="T3" fmla="*/ 0 h 1873"/>
                <a:gd name="T4" fmla="*/ 0 w 110"/>
                <a:gd name="T5" fmla="*/ 0 h 1873"/>
                <a:gd name="T6" fmla="*/ 0 w 110"/>
                <a:gd name="T7" fmla="*/ 0 h 1873"/>
                <a:gd name="T8" fmla="*/ 0 w 110"/>
                <a:gd name="T9" fmla="*/ 0 h 1873"/>
                <a:gd name="T10" fmla="*/ 0 w 110"/>
                <a:gd name="T11" fmla="*/ 0 h 1873"/>
                <a:gd name="T12" fmla="*/ 0 60000 65536"/>
                <a:gd name="T13" fmla="*/ 0 60000 65536"/>
                <a:gd name="T14" fmla="*/ 0 60000 65536"/>
                <a:gd name="T15" fmla="*/ 0 60000 65536"/>
                <a:gd name="T16" fmla="*/ 0 60000 65536"/>
                <a:gd name="T17" fmla="*/ 0 60000 65536"/>
                <a:gd name="T18" fmla="*/ 0 w 110"/>
                <a:gd name="T19" fmla="*/ 0 h 1873"/>
                <a:gd name="T20" fmla="*/ 110 w 110"/>
                <a:gd name="T21" fmla="*/ 1873 h 1873"/>
              </a:gdLst>
              <a:ahLst/>
              <a:cxnLst>
                <a:cxn ang="T12">
                  <a:pos x="T0" y="T1"/>
                </a:cxn>
                <a:cxn ang="T13">
                  <a:pos x="T2" y="T3"/>
                </a:cxn>
                <a:cxn ang="T14">
                  <a:pos x="T4" y="T5"/>
                </a:cxn>
                <a:cxn ang="T15">
                  <a:pos x="T6" y="T7"/>
                </a:cxn>
                <a:cxn ang="T16">
                  <a:pos x="T8" y="T9"/>
                </a:cxn>
                <a:cxn ang="T17">
                  <a:pos x="T10" y="T11"/>
                </a:cxn>
              </a:cxnLst>
              <a:rect l="T18" t="T19" r="T20" b="T21"/>
              <a:pathLst>
                <a:path w="110" h="1873">
                  <a:moveTo>
                    <a:pt x="0" y="1873"/>
                  </a:moveTo>
                  <a:lnTo>
                    <a:pt x="110" y="1873"/>
                  </a:lnTo>
                  <a:lnTo>
                    <a:pt x="110" y="0"/>
                  </a:lnTo>
                  <a:lnTo>
                    <a:pt x="0" y="0"/>
                  </a:lnTo>
                  <a:lnTo>
                    <a:pt x="0" y="187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0" name="Freeform 1212"/>
            <p:cNvSpPr>
              <a:spLocks/>
            </p:cNvSpPr>
            <p:nvPr/>
          </p:nvSpPr>
          <p:spPr bwMode="auto">
            <a:xfrm>
              <a:off x="1186" y="1757"/>
              <a:ext cx="81" cy="21"/>
            </a:xfrm>
            <a:custGeom>
              <a:avLst/>
              <a:gdLst>
                <a:gd name="T0" fmla="*/ 0 w 905"/>
                <a:gd name="T1" fmla="*/ 0 h 105"/>
                <a:gd name="T2" fmla="*/ 0 w 905"/>
                <a:gd name="T3" fmla="*/ 0 h 105"/>
                <a:gd name="T4" fmla="*/ 0 w 905"/>
                <a:gd name="T5" fmla="*/ 0 h 105"/>
                <a:gd name="T6" fmla="*/ 0 w 905"/>
                <a:gd name="T7" fmla="*/ 0 h 105"/>
                <a:gd name="T8" fmla="*/ 0 w 905"/>
                <a:gd name="T9" fmla="*/ 0 h 105"/>
                <a:gd name="T10" fmla="*/ 0 w 905"/>
                <a:gd name="T11" fmla="*/ 0 h 105"/>
                <a:gd name="T12" fmla="*/ 0 60000 65536"/>
                <a:gd name="T13" fmla="*/ 0 60000 65536"/>
                <a:gd name="T14" fmla="*/ 0 60000 65536"/>
                <a:gd name="T15" fmla="*/ 0 60000 65536"/>
                <a:gd name="T16" fmla="*/ 0 60000 65536"/>
                <a:gd name="T17" fmla="*/ 0 60000 65536"/>
                <a:gd name="T18" fmla="*/ 0 w 905"/>
                <a:gd name="T19" fmla="*/ 0 h 105"/>
                <a:gd name="T20" fmla="*/ 905 w 905"/>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05" h="105">
                  <a:moveTo>
                    <a:pt x="0" y="105"/>
                  </a:moveTo>
                  <a:lnTo>
                    <a:pt x="905" y="105"/>
                  </a:lnTo>
                  <a:lnTo>
                    <a:pt x="905" y="0"/>
                  </a:lnTo>
                  <a:lnTo>
                    <a:pt x="0" y="2"/>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1" name="Freeform 1213"/>
            <p:cNvSpPr>
              <a:spLocks/>
            </p:cNvSpPr>
            <p:nvPr/>
          </p:nvSpPr>
          <p:spPr bwMode="auto">
            <a:xfrm>
              <a:off x="1186" y="1725"/>
              <a:ext cx="81" cy="21"/>
            </a:xfrm>
            <a:custGeom>
              <a:avLst/>
              <a:gdLst>
                <a:gd name="T0" fmla="*/ 0 w 911"/>
                <a:gd name="T1" fmla="*/ 0 h 105"/>
                <a:gd name="T2" fmla="*/ 0 w 911"/>
                <a:gd name="T3" fmla="*/ 0 h 105"/>
                <a:gd name="T4" fmla="*/ 0 w 911"/>
                <a:gd name="T5" fmla="*/ 0 h 105"/>
                <a:gd name="T6" fmla="*/ 0 w 911"/>
                <a:gd name="T7" fmla="*/ 0 h 105"/>
                <a:gd name="T8" fmla="*/ 0 w 911"/>
                <a:gd name="T9" fmla="*/ 0 h 105"/>
                <a:gd name="T10" fmla="*/ 0 w 911"/>
                <a:gd name="T11" fmla="*/ 0 h 105"/>
                <a:gd name="T12" fmla="*/ 0 60000 65536"/>
                <a:gd name="T13" fmla="*/ 0 60000 65536"/>
                <a:gd name="T14" fmla="*/ 0 60000 65536"/>
                <a:gd name="T15" fmla="*/ 0 60000 65536"/>
                <a:gd name="T16" fmla="*/ 0 60000 65536"/>
                <a:gd name="T17" fmla="*/ 0 60000 65536"/>
                <a:gd name="T18" fmla="*/ 0 w 911"/>
                <a:gd name="T19" fmla="*/ 0 h 105"/>
                <a:gd name="T20" fmla="*/ 911 w 911"/>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911" h="105">
                  <a:moveTo>
                    <a:pt x="0" y="105"/>
                  </a:moveTo>
                  <a:lnTo>
                    <a:pt x="911" y="105"/>
                  </a:lnTo>
                  <a:lnTo>
                    <a:pt x="911" y="0"/>
                  </a:lnTo>
                  <a:lnTo>
                    <a:pt x="0" y="0"/>
                  </a:lnTo>
                  <a:lnTo>
                    <a:pt x="0" y="105"/>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2" name="Freeform 1214"/>
            <p:cNvSpPr>
              <a:spLocks/>
            </p:cNvSpPr>
            <p:nvPr/>
          </p:nvSpPr>
          <p:spPr bwMode="auto">
            <a:xfrm>
              <a:off x="1186" y="1693"/>
              <a:ext cx="81" cy="20"/>
            </a:xfrm>
            <a:custGeom>
              <a:avLst/>
              <a:gdLst>
                <a:gd name="T0" fmla="*/ 0 w 903"/>
                <a:gd name="T1" fmla="*/ 0 h 103"/>
                <a:gd name="T2" fmla="*/ 0 w 903"/>
                <a:gd name="T3" fmla="*/ 0 h 103"/>
                <a:gd name="T4" fmla="*/ 0 w 903"/>
                <a:gd name="T5" fmla="*/ 0 h 103"/>
                <a:gd name="T6" fmla="*/ 0 w 903"/>
                <a:gd name="T7" fmla="*/ 0 h 103"/>
                <a:gd name="T8" fmla="*/ 0 w 903"/>
                <a:gd name="T9" fmla="*/ 0 h 103"/>
                <a:gd name="T10" fmla="*/ 0 w 903"/>
                <a:gd name="T11" fmla="*/ 0 h 103"/>
                <a:gd name="T12" fmla="*/ 0 60000 65536"/>
                <a:gd name="T13" fmla="*/ 0 60000 65536"/>
                <a:gd name="T14" fmla="*/ 0 60000 65536"/>
                <a:gd name="T15" fmla="*/ 0 60000 65536"/>
                <a:gd name="T16" fmla="*/ 0 60000 65536"/>
                <a:gd name="T17" fmla="*/ 0 60000 65536"/>
                <a:gd name="T18" fmla="*/ 0 w 903"/>
                <a:gd name="T19" fmla="*/ 0 h 103"/>
                <a:gd name="T20" fmla="*/ 903 w 903"/>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903" h="103">
                  <a:moveTo>
                    <a:pt x="0" y="103"/>
                  </a:moveTo>
                  <a:lnTo>
                    <a:pt x="903" y="103"/>
                  </a:lnTo>
                  <a:lnTo>
                    <a:pt x="903" y="0"/>
                  </a:lnTo>
                  <a:lnTo>
                    <a:pt x="0" y="0"/>
                  </a:lnTo>
                  <a:lnTo>
                    <a:pt x="0" y="103"/>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3" name="Freeform 1215"/>
            <p:cNvSpPr>
              <a:spLocks/>
            </p:cNvSpPr>
            <p:nvPr/>
          </p:nvSpPr>
          <p:spPr bwMode="auto">
            <a:xfrm>
              <a:off x="1186" y="1660"/>
              <a:ext cx="90" cy="22"/>
            </a:xfrm>
            <a:custGeom>
              <a:avLst/>
              <a:gdLst>
                <a:gd name="T0" fmla="*/ 0 w 1002"/>
                <a:gd name="T1" fmla="*/ 0 h 110"/>
                <a:gd name="T2" fmla="*/ 0 w 1002"/>
                <a:gd name="T3" fmla="*/ 0 h 110"/>
                <a:gd name="T4" fmla="*/ 0 w 1002"/>
                <a:gd name="T5" fmla="*/ 0 h 110"/>
                <a:gd name="T6" fmla="*/ 0 w 1002"/>
                <a:gd name="T7" fmla="*/ 0 h 110"/>
                <a:gd name="T8" fmla="*/ 0 w 1002"/>
                <a:gd name="T9" fmla="*/ 0 h 110"/>
                <a:gd name="T10" fmla="*/ 0 w 1002"/>
                <a:gd name="T11" fmla="*/ 0 h 110"/>
                <a:gd name="T12" fmla="*/ 0 60000 65536"/>
                <a:gd name="T13" fmla="*/ 0 60000 65536"/>
                <a:gd name="T14" fmla="*/ 0 60000 65536"/>
                <a:gd name="T15" fmla="*/ 0 60000 65536"/>
                <a:gd name="T16" fmla="*/ 0 60000 65536"/>
                <a:gd name="T17" fmla="*/ 0 60000 65536"/>
                <a:gd name="T18" fmla="*/ 0 w 1002"/>
                <a:gd name="T19" fmla="*/ 0 h 110"/>
                <a:gd name="T20" fmla="*/ 1002 w 1002"/>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002" h="110">
                  <a:moveTo>
                    <a:pt x="0" y="110"/>
                  </a:moveTo>
                  <a:lnTo>
                    <a:pt x="993" y="110"/>
                  </a:lnTo>
                  <a:lnTo>
                    <a:pt x="1002" y="0"/>
                  </a:lnTo>
                  <a:lnTo>
                    <a:pt x="0" y="0"/>
                  </a:lnTo>
                  <a:lnTo>
                    <a:pt x="0" y="11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4" name="Freeform 1216"/>
            <p:cNvSpPr>
              <a:spLocks/>
            </p:cNvSpPr>
            <p:nvPr/>
          </p:nvSpPr>
          <p:spPr bwMode="auto">
            <a:xfrm>
              <a:off x="1186" y="1629"/>
              <a:ext cx="92" cy="20"/>
            </a:xfrm>
            <a:custGeom>
              <a:avLst/>
              <a:gdLst>
                <a:gd name="T0" fmla="*/ 0 w 1031"/>
                <a:gd name="T1" fmla="*/ 0 h 101"/>
                <a:gd name="T2" fmla="*/ 0 w 1031"/>
                <a:gd name="T3" fmla="*/ 0 h 101"/>
                <a:gd name="T4" fmla="*/ 0 w 1031"/>
                <a:gd name="T5" fmla="*/ 0 h 101"/>
                <a:gd name="T6" fmla="*/ 0 w 1031"/>
                <a:gd name="T7" fmla="*/ 0 h 101"/>
                <a:gd name="T8" fmla="*/ 0 w 1031"/>
                <a:gd name="T9" fmla="*/ 0 h 101"/>
                <a:gd name="T10" fmla="*/ 0 w 1031"/>
                <a:gd name="T11" fmla="*/ 0 h 101"/>
                <a:gd name="T12" fmla="*/ 0 60000 65536"/>
                <a:gd name="T13" fmla="*/ 0 60000 65536"/>
                <a:gd name="T14" fmla="*/ 0 60000 65536"/>
                <a:gd name="T15" fmla="*/ 0 60000 65536"/>
                <a:gd name="T16" fmla="*/ 0 60000 65536"/>
                <a:gd name="T17" fmla="*/ 0 60000 65536"/>
                <a:gd name="T18" fmla="*/ 0 w 1031"/>
                <a:gd name="T19" fmla="*/ 0 h 101"/>
                <a:gd name="T20" fmla="*/ 1031 w 1031"/>
                <a:gd name="T21" fmla="*/ 101 h 101"/>
              </a:gdLst>
              <a:ahLst/>
              <a:cxnLst>
                <a:cxn ang="T12">
                  <a:pos x="T0" y="T1"/>
                </a:cxn>
                <a:cxn ang="T13">
                  <a:pos x="T2" y="T3"/>
                </a:cxn>
                <a:cxn ang="T14">
                  <a:pos x="T4" y="T5"/>
                </a:cxn>
                <a:cxn ang="T15">
                  <a:pos x="T6" y="T7"/>
                </a:cxn>
                <a:cxn ang="T16">
                  <a:pos x="T8" y="T9"/>
                </a:cxn>
                <a:cxn ang="T17">
                  <a:pos x="T10" y="T11"/>
                </a:cxn>
              </a:cxnLst>
              <a:rect l="T18" t="T19" r="T20" b="T21"/>
              <a:pathLst>
                <a:path w="1031" h="101">
                  <a:moveTo>
                    <a:pt x="0" y="101"/>
                  </a:moveTo>
                  <a:lnTo>
                    <a:pt x="1031" y="99"/>
                  </a:lnTo>
                  <a:lnTo>
                    <a:pt x="1010" y="0"/>
                  </a:lnTo>
                  <a:lnTo>
                    <a:pt x="0" y="0"/>
                  </a:lnTo>
                  <a:lnTo>
                    <a:pt x="0" y="10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5" name="Freeform 1217"/>
            <p:cNvSpPr>
              <a:spLocks/>
            </p:cNvSpPr>
            <p:nvPr/>
          </p:nvSpPr>
          <p:spPr bwMode="auto">
            <a:xfrm>
              <a:off x="798" y="1586"/>
              <a:ext cx="9"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6" name="Freeform 1218"/>
            <p:cNvSpPr>
              <a:spLocks/>
            </p:cNvSpPr>
            <p:nvPr/>
          </p:nvSpPr>
          <p:spPr bwMode="auto">
            <a:xfrm>
              <a:off x="814" y="1586"/>
              <a:ext cx="9" cy="192"/>
            </a:xfrm>
            <a:custGeom>
              <a:avLst/>
              <a:gdLst>
                <a:gd name="T0" fmla="*/ 0 w 105"/>
                <a:gd name="T1" fmla="*/ 0 h 979"/>
                <a:gd name="T2" fmla="*/ 0 w 105"/>
                <a:gd name="T3" fmla="*/ 0 h 979"/>
                <a:gd name="T4" fmla="*/ 0 w 105"/>
                <a:gd name="T5" fmla="*/ 0 h 979"/>
                <a:gd name="T6" fmla="*/ 0 w 105"/>
                <a:gd name="T7" fmla="*/ 0 h 979"/>
                <a:gd name="T8" fmla="*/ 0 w 105"/>
                <a:gd name="T9" fmla="*/ 0 h 979"/>
                <a:gd name="T10" fmla="*/ 0 w 105"/>
                <a:gd name="T11" fmla="*/ 0 h 979"/>
                <a:gd name="T12" fmla="*/ 0 60000 65536"/>
                <a:gd name="T13" fmla="*/ 0 60000 65536"/>
                <a:gd name="T14" fmla="*/ 0 60000 65536"/>
                <a:gd name="T15" fmla="*/ 0 60000 65536"/>
                <a:gd name="T16" fmla="*/ 0 60000 65536"/>
                <a:gd name="T17" fmla="*/ 0 60000 65536"/>
                <a:gd name="T18" fmla="*/ 0 w 105"/>
                <a:gd name="T19" fmla="*/ 0 h 979"/>
                <a:gd name="T20" fmla="*/ 105 w 105"/>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5" h="979">
                  <a:moveTo>
                    <a:pt x="0" y="979"/>
                  </a:moveTo>
                  <a:lnTo>
                    <a:pt x="105" y="979"/>
                  </a:lnTo>
                  <a:lnTo>
                    <a:pt x="105"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7" name="Freeform 1219"/>
            <p:cNvSpPr>
              <a:spLocks/>
            </p:cNvSpPr>
            <p:nvPr/>
          </p:nvSpPr>
          <p:spPr bwMode="auto">
            <a:xfrm>
              <a:off x="828" y="1586"/>
              <a:ext cx="9" cy="192"/>
            </a:xfrm>
            <a:custGeom>
              <a:avLst/>
              <a:gdLst>
                <a:gd name="T0" fmla="*/ 0 w 104"/>
                <a:gd name="T1" fmla="*/ 0 h 979"/>
                <a:gd name="T2" fmla="*/ 0 w 104"/>
                <a:gd name="T3" fmla="*/ 0 h 979"/>
                <a:gd name="T4" fmla="*/ 0 w 104"/>
                <a:gd name="T5" fmla="*/ 0 h 979"/>
                <a:gd name="T6" fmla="*/ 0 w 104"/>
                <a:gd name="T7" fmla="*/ 0 h 979"/>
                <a:gd name="T8" fmla="*/ 0 w 104"/>
                <a:gd name="T9" fmla="*/ 0 h 979"/>
                <a:gd name="T10" fmla="*/ 0 w 104"/>
                <a:gd name="T11" fmla="*/ 0 h 979"/>
                <a:gd name="T12" fmla="*/ 0 60000 65536"/>
                <a:gd name="T13" fmla="*/ 0 60000 65536"/>
                <a:gd name="T14" fmla="*/ 0 60000 65536"/>
                <a:gd name="T15" fmla="*/ 0 60000 65536"/>
                <a:gd name="T16" fmla="*/ 0 60000 65536"/>
                <a:gd name="T17" fmla="*/ 0 60000 65536"/>
                <a:gd name="T18" fmla="*/ 0 w 104"/>
                <a:gd name="T19" fmla="*/ 0 h 979"/>
                <a:gd name="T20" fmla="*/ 104 w 104"/>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4" h="979">
                  <a:moveTo>
                    <a:pt x="0" y="979"/>
                  </a:moveTo>
                  <a:lnTo>
                    <a:pt x="104" y="979"/>
                  </a:lnTo>
                  <a:lnTo>
                    <a:pt x="104"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8" name="Freeform 1220"/>
            <p:cNvSpPr>
              <a:spLocks/>
            </p:cNvSpPr>
            <p:nvPr/>
          </p:nvSpPr>
          <p:spPr bwMode="auto">
            <a:xfrm>
              <a:off x="842" y="1586"/>
              <a:ext cx="10" cy="192"/>
            </a:xfrm>
            <a:custGeom>
              <a:avLst/>
              <a:gdLst>
                <a:gd name="T0" fmla="*/ 0 w 107"/>
                <a:gd name="T1" fmla="*/ 0 h 979"/>
                <a:gd name="T2" fmla="*/ 0 w 107"/>
                <a:gd name="T3" fmla="*/ 0 h 979"/>
                <a:gd name="T4" fmla="*/ 0 w 107"/>
                <a:gd name="T5" fmla="*/ 0 h 979"/>
                <a:gd name="T6" fmla="*/ 0 w 107"/>
                <a:gd name="T7" fmla="*/ 0 h 979"/>
                <a:gd name="T8" fmla="*/ 0 w 107"/>
                <a:gd name="T9" fmla="*/ 0 h 979"/>
                <a:gd name="T10" fmla="*/ 0 w 107"/>
                <a:gd name="T11" fmla="*/ 0 h 979"/>
                <a:gd name="T12" fmla="*/ 0 60000 65536"/>
                <a:gd name="T13" fmla="*/ 0 60000 65536"/>
                <a:gd name="T14" fmla="*/ 0 60000 65536"/>
                <a:gd name="T15" fmla="*/ 0 60000 65536"/>
                <a:gd name="T16" fmla="*/ 0 60000 65536"/>
                <a:gd name="T17" fmla="*/ 0 60000 65536"/>
                <a:gd name="T18" fmla="*/ 0 w 107"/>
                <a:gd name="T19" fmla="*/ 0 h 979"/>
                <a:gd name="T20" fmla="*/ 107 w 107"/>
                <a:gd name="T21" fmla="*/ 979 h 979"/>
              </a:gdLst>
              <a:ahLst/>
              <a:cxnLst>
                <a:cxn ang="T12">
                  <a:pos x="T0" y="T1"/>
                </a:cxn>
                <a:cxn ang="T13">
                  <a:pos x="T2" y="T3"/>
                </a:cxn>
                <a:cxn ang="T14">
                  <a:pos x="T4" y="T5"/>
                </a:cxn>
                <a:cxn ang="T15">
                  <a:pos x="T6" y="T7"/>
                </a:cxn>
                <a:cxn ang="T16">
                  <a:pos x="T8" y="T9"/>
                </a:cxn>
                <a:cxn ang="T17">
                  <a:pos x="T10" y="T11"/>
                </a:cxn>
              </a:cxnLst>
              <a:rect l="T18" t="T19" r="T20" b="T21"/>
              <a:pathLst>
                <a:path w="107" h="979">
                  <a:moveTo>
                    <a:pt x="0" y="979"/>
                  </a:moveTo>
                  <a:lnTo>
                    <a:pt x="107" y="979"/>
                  </a:lnTo>
                  <a:lnTo>
                    <a:pt x="107" y="0"/>
                  </a:lnTo>
                  <a:lnTo>
                    <a:pt x="0" y="0"/>
                  </a:lnTo>
                  <a:lnTo>
                    <a:pt x="0" y="97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29" name="Freeform 1221"/>
            <p:cNvSpPr>
              <a:spLocks/>
            </p:cNvSpPr>
            <p:nvPr/>
          </p:nvSpPr>
          <p:spPr bwMode="auto">
            <a:xfrm>
              <a:off x="787" y="1438"/>
              <a:ext cx="49" cy="43"/>
            </a:xfrm>
            <a:custGeom>
              <a:avLst/>
              <a:gdLst>
                <a:gd name="T0" fmla="*/ 0 w 546"/>
                <a:gd name="T1" fmla="*/ 0 h 219"/>
                <a:gd name="T2" fmla="*/ 0 w 546"/>
                <a:gd name="T3" fmla="*/ 0 h 219"/>
                <a:gd name="T4" fmla="*/ 0 w 546"/>
                <a:gd name="T5" fmla="*/ 0 h 219"/>
                <a:gd name="T6" fmla="*/ 0 w 546"/>
                <a:gd name="T7" fmla="*/ 0 h 219"/>
                <a:gd name="T8" fmla="*/ 0 w 546"/>
                <a:gd name="T9" fmla="*/ 0 h 219"/>
                <a:gd name="T10" fmla="*/ 0 w 546"/>
                <a:gd name="T11" fmla="*/ 0 h 219"/>
                <a:gd name="T12" fmla="*/ 0 w 546"/>
                <a:gd name="T13" fmla="*/ 0 h 219"/>
                <a:gd name="T14" fmla="*/ 0 w 546"/>
                <a:gd name="T15" fmla="*/ 0 h 219"/>
                <a:gd name="T16" fmla="*/ 0 w 546"/>
                <a:gd name="T17" fmla="*/ 0 h 219"/>
                <a:gd name="T18" fmla="*/ 0 w 546"/>
                <a:gd name="T19" fmla="*/ 0 h 219"/>
                <a:gd name="T20" fmla="*/ 0 w 546"/>
                <a:gd name="T21" fmla="*/ 0 h 219"/>
                <a:gd name="T22" fmla="*/ 0 w 546"/>
                <a:gd name="T23" fmla="*/ 0 h 219"/>
                <a:gd name="T24" fmla="*/ 0 w 546"/>
                <a:gd name="T25" fmla="*/ 0 h 219"/>
                <a:gd name="T26" fmla="*/ 0 w 546"/>
                <a:gd name="T27" fmla="*/ 0 h 219"/>
                <a:gd name="T28" fmla="*/ 0 w 546"/>
                <a:gd name="T29" fmla="*/ 0 h 219"/>
                <a:gd name="T30" fmla="*/ 0 w 546"/>
                <a:gd name="T31" fmla="*/ 0 h 219"/>
                <a:gd name="T32" fmla="*/ 0 w 546"/>
                <a:gd name="T33" fmla="*/ 0 h 219"/>
                <a:gd name="T34" fmla="*/ 0 w 546"/>
                <a:gd name="T35" fmla="*/ 0 h 219"/>
                <a:gd name="T36" fmla="*/ 0 w 546"/>
                <a:gd name="T37" fmla="*/ 0 h 219"/>
                <a:gd name="T38" fmla="*/ 0 w 546"/>
                <a:gd name="T39" fmla="*/ 0 h 219"/>
                <a:gd name="T40" fmla="*/ 0 w 546"/>
                <a:gd name="T41" fmla="*/ 0 h 219"/>
                <a:gd name="T42" fmla="*/ 0 w 546"/>
                <a:gd name="T43" fmla="*/ 0 h 219"/>
                <a:gd name="T44" fmla="*/ 0 w 546"/>
                <a:gd name="T45" fmla="*/ 0 h 219"/>
                <a:gd name="T46" fmla="*/ 0 w 546"/>
                <a:gd name="T47" fmla="*/ 0 h 219"/>
                <a:gd name="T48" fmla="*/ 0 w 546"/>
                <a:gd name="T49" fmla="*/ 0 h 2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6"/>
                <a:gd name="T76" fmla="*/ 0 h 219"/>
                <a:gd name="T77" fmla="*/ 546 w 546"/>
                <a:gd name="T78" fmla="*/ 219 h 2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6" h="219">
                  <a:moveTo>
                    <a:pt x="0" y="51"/>
                  </a:moveTo>
                  <a:lnTo>
                    <a:pt x="21" y="44"/>
                  </a:lnTo>
                  <a:lnTo>
                    <a:pt x="76" y="23"/>
                  </a:lnTo>
                  <a:lnTo>
                    <a:pt x="162" y="4"/>
                  </a:lnTo>
                  <a:lnTo>
                    <a:pt x="268" y="0"/>
                  </a:lnTo>
                  <a:lnTo>
                    <a:pt x="379" y="25"/>
                  </a:lnTo>
                  <a:lnTo>
                    <a:pt x="426" y="48"/>
                  </a:lnTo>
                  <a:lnTo>
                    <a:pt x="466" y="72"/>
                  </a:lnTo>
                  <a:lnTo>
                    <a:pt x="500" y="97"/>
                  </a:lnTo>
                  <a:lnTo>
                    <a:pt x="525" y="120"/>
                  </a:lnTo>
                  <a:lnTo>
                    <a:pt x="546" y="141"/>
                  </a:lnTo>
                  <a:lnTo>
                    <a:pt x="502" y="219"/>
                  </a:lnTo>
                  <a:lnTo>
                    <a:pt x="485" y="198"/>
                  </a:lnTo>
                  <a:lnTo>
                    <a:pt x="464" y="175"/>
                  </a:lnTo>
                  <a:lnTo>
                    <a:pt x="436" y="148"/>
                  </a:lnTo>
                  <a:lnTo>
                    <a:pt x="400" y="122"/>
                  </a:lnTo>
                  <a:lnTo>
                    <a:pt x="358" y="97"/>
                  </a:lnTo>
                  <a:lnTo>
                    <a:pt x="308" y="82"/>
                  </a:lnTo>
                  <a:lnTo>
                    <a:pt x="255" y="72"/>
                  </a:lnTo>
                  <a:lnTo>
                    <a:pt x="154" y="80"/>
                  </a:lnTo>
                  <a:lnTo>
                    <a:pt x="78" y="103"/>
                  </a:lnTo>
                  <a:lnTo>
                    <a:pt x="33" y="129"/>
                  </a:lnTo>
                  <a:lnTo>
                    <a:pt x="17" y="141"/>
                  </a:lnTo>
                  <a:lnTo>
                    <a:pt x="0" y="51"/>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30" name="Freeform 1222"/>
            <p:cNvSpPr>
              <a:spLocks/>
            </p:cNvSpPr>
            <p:nvPr/>
          </p:nvSpPr>
          <p:spPr bwMode="auto">
            <a:xfrm>
              <a:off x="818" y="1375"/>
              <a:ext cx="141" cy="162"/>
            </a:xfrm>
            <a:custGeom>
              <a:avLst/>
              <a:gdLst>
                <a:gd name="T0" fmla="*/ 0 w 1579"/>
                <a:gd name="T1" fmla="*/ 0 h 827"/>
                <a:gd name="T2" fmla="*/ 0 w 1579"/>
                <a:gd name="T3" fmla="*/ 0 h 827"/>
                <a:gd name="T4" fmla="*/ 0 w 1579"/>
                <a:gd name="T5" fmla="*/ 0 h 827"/>
                <a:gd name="T6" fmla="*/ 0 w 1579"/>
                <a:gd name="T7" fmla="*/ 0 h 827"/>
                <a:gd name="T8" fmla="*/ 0 w 1579"/>
                <a:gd name="T9" fmla="*/ 0 h 827"/>
                <a:gd name="T10" fmla="*/ 0 w 1579"/>
                <a:gd name="T11" fmla="*/ 0 h 827"/>
                <a:gd name="T12" fmla="*/ 0 w 1579"/>
                <a:gd name="T13" fmla="*/ 0 h 827"/>
                <a:gd name="T14" fmla="*/ 0 w 1579"/>
                <a:gd name="T15" fmla="*/ 0 h 827"/>
                <a:gd name="T16" fmla="*/ 0 w 1579"/>
                <a:gd name="T17" fmla="*/ 0 h 827"/>
                <a:gd name="T18" fmla="*/ 0 w 1579"/>
                <a:gd name="T19" fmla="*/ 0 h 827"/>
                <a:gd name="T20" fmla="*/ 0 w 1579"/>
                <a:gd name="T21" fmla="*/ 0 h 827"/>
                <a:gd name="T22" fmla="*/ 0 w 1579"/>
                <a:gd name="T23" fmla="*/ 0 h 827"/>
                <a:gd name="T24" fmla="*/ 0 w 1579"/>
                <a:gd name="T25" fmla="*/ 0 h 827"/>
                <a:gd name="T26" fmla="*/ 0 w 1579"/>
                <a:gd name="T27" fmla="*/ 0 h 827"/>
                <a:gd name="T28" fmla="*/ 0 w 1579"/>
                <a:gd name="T29" fmla="*/ 0 h 827"/>
                <a:gd name="T30" fmla="*/ 0 w 1579"/>
                <a:gd name="T31" fmla="*/ 0 h 827"/>
                <a:gd name="T32" fmla="*/ 0 w 1579"/>
                <a:gd name="T33" fmla="*/ 0 h 827"/>
                <a:gd name="T34" fmla="*/ 0 w 1579"/>
                <a:gd name="T35" fmla="*/ 0 h 827"/>
                <a:gd name="T36" fmla="*/ 0 w 1579"/>
                <a:gd name="T37" fmla="*/ 0 h 827"/>
                <a:gd name="T38" fmla="*/ 0 w 1579"/>
                <a:gd name="T39" fmla="*/ 0 h 827"/>
                <a:gd name="T40" fmla="*/ 0 w 1579"/>
                <a:gd name="T41" fmla="*/ 0 h 827"/>
                <a:gd name="T42" fmla="*/ 0 w 1579"/>
                <a:gd name="T43" fmla="*/ 0 h 827"/>
                <a:gd name="T44" fmla="*/ 0 w 1579"/>
                <a:gd name="T45" fmla="*/ 0 h 827"/>
                <a:gd name="T46" fmla="*/ 0 w 1579"/>
                <a:gd name="T47" fmla="*/ 0 h 827"/>
                <a:gd name="T48" fmla="*/ 0 w 1579"/>
                <a:gd name="T49" fmla="*/ 0 h 827"/>
                <a:gd name="T50" fmla="*/ 0 w 1579"/>
                <a:gd name="T51" fmla="*/ 0 h 827"/>
                <a:gd name="T52" fmla="*/ 0 w 1579"/>
                <a:gd name="T53" fmla="*/ 0 h 827"/>
                <a:gd name="T54" fmla="*/ 0 w 1579"/>
                <a:gd name="T55" fmla="*/ 0 h 827"/>
                <a:gd name="T56" fmla="*/ 0 w 1579"/>
                <a:gd name="T57" fmla="*/ 0 h 827"/>
                <a:gd name="T58" fmla="*/ 0 w 1579"/>
                <a:gd name="T59" fmla="*/ 0 h 827"/>
                <a:gd name="T60" fmla="*/ 0 w 1579"/>
                <a:gd name="T61" fmla="*/ 0 h 827"/>
                <a:gd name="T62" fmla="*/ 0 w 1579"/>
                <a:gd name="T63" fmla="*/ 0 h 827"/>
                <a:gd name="T64" fmla="*/ 0 w 1579"/>
                <a:gd name="T65" fmla="*/ 0 h 827"/>
                <a:gd name="T66" fmla="*/ 0 w 1579"/>
                <a:gd name="T67" fmla="*/ 0 h 827"/>
                <a:gd name="T68" fmla="*/ 0 w 1579"/>
                <a:gd name="T69" fmla="*/ 0 h 827"/>
                <a:gd name="T70" fmla="*/ 0 w 1579"/>
                <a:gd name="T71" fmla="*/ 0 h 827"/>
                <a:gd name="T72" fmla="*/ 0 w 1579"/>
                <a:gd name="T73" fmla="*/ 0 h 827"/>
                <a:gd name="T74" fmla="*/ 0 w 1579"/>
                <a:gd name="T75" fmla="*/ 0 h 827"/>
                <a:gd name="T76" fmla="*/ 0 w 1579"/>
                <a:gd name="T77" fmla="*/ 0 h 827"/>
                <a:gd name="T78" fmla="*/ 0 w 1579"/>
                <a:gd name="T79" fmla="*/ 0 h 827"/>
                <a:gd name="T80" fmla="*/ 0 w 1579"/>
                <a:gd name="T81" fmla="*/ 0 h 827"/>
                <a:gd name="T82" fmla="*/ 0 w 1579"/>
                <a:gd name="T83" fmla="*/ 0 h 827"/>
                <a:gd name="T84" fmla="*/ 0 w 1579"/>
                <a:gd name="T85" fmla="*/ 0 h 827"/>
                <a:gd name="T86" fmla="*/ 0 w 1579"/>
                <a:gd name="T87" fmla="*/ 0 h 827"/>
                <a:gd name="T88" fmla="*/ 0 w 1579"/>
                <a:gd name="T89" fmla="*/ 0 h 827"/>
                <a:gd name="T90" fmla="*/ 0 w 1579"/>
                <a:gd name="T91" fmla="*/ 0 h 827"/>
                <a:gd name="T92" fmla="*/ 0 w 1579"/>
                <a:gd name="T93" fmla="*/ 0 h 827"/>
                <a:gd name="T94" fmla="*/ 0 w 1579"/>
                <a:gd name="T95" fmla="*/ 0 h 827"/>
                <a:gd name="T96" fmla="*/ 0 w 1579"/>
                <a:gd name="T97" fmla="*/ 0 h 827"/>
                <a:gd name="T98" fmla="*/ 0 w 1579"/>
                <a:gd name="T99" fmla="*/ 0 h 827"/>
                <a:gd name="T100" fmla="*/ 0 w 1579"/>
                <a:gd name="T101" fmla="*/ 0 h 827"/>
                <a:gd name="T102" fmla="*/ 0 w 1579"/>
                <a:gd name="T103" fmla="*/ 0 h 827"/>
                <a:gd name="T104" fmla="*/ 0 w 1579"/>
                <a:gd name="T105" fmla="*/ 0 h 827"/>
                <a:gd name="T106" fmla="*/ 0 w 1579"/>
                <a:gd name="T107" fmla="*/ 0 h 827"/>
                <a:gd name="T108" fmla="*/ 0 w 1579"/>
                <a:gd name="T109" fmla="*/ 0 h 827"/>
                <a:gd name="T110" fmla="*/ 0 w 1579"/>
                <a:gd name="T111" fmla="*/ 0 h 827"/>
                <a:gd name="T112" fmla="*/ 0 w 1579"/>
                <a:gd name="T113" fmla="*/ 0 h 827"/>
                <a:gd name="T114" fmla="*/ 0 w 1579"/>
                <a:gd name="T115" fmla="*/ 0 h 827"/>
                <a:gd name="T116" fmla="*/ 0 w 1579"/>
                <a:gd name="T117" fmla="*/ 0 h 827"/>
                <a:gd name="T118" fmla="*/ 0 w 1579"/>
                <a:gd name="T119" fmla="*/ 0 h 827"/>
                <a:gd name="T120" fmla="*/ 0 w 1579"/>
                <a:gd name="T121" fmla="*/ 0 h 8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79"/>
                <a:gd name="T184" fmla="*/ 0 h 827"/>
                <a:gd name="T185" fmla="*/ 1579 w 1579"/>
                <a:gd name="T186" fmla="*/ 827 h 8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79" h="827">
                  <a:moveTo>
                    <a:pt x="0" y="789"/>
                  </a:moveTo>
                  <a:lnTo>
                    <a:pt x="22" y="728"/>
                  </a:lnTo>
                  <a:lnTo>
                    <a:pt x="55" y="663"/>
                  </a:lnTo>
                  <a:lnTo>
                    <a:pt x="99" y="587"/>
                  </a:lnTo>
                  <a:lnTo>
                    <a:pt x="154" y="502"/>
                  </a:lnTo>
                  <a:lnTo>
                    <a:pt x="186" y="460"/>
                  </a:lnTo>
                  <a:lnTo>
                    <a:pt x="281" y="361"/>
                  </a:lnTo>
                  <a:lnTo>
                    <a:pt x="300" y="344"/>
                  </a:lnTo>
                  <a:lnTo>
                    <a:pt x="346" y="310"/>
                  </a:lnTo>
                  <a:lnTo>
                    <a:pt x="393" y="283"/>
                  </a:lnTo>
                  <a:lnTo>
                    <a:pt x="443" y="260"/>
                  </a:lnTo>
                  <a:lnTo>
                    <a:pt x="490" y="243"/>
                  </a:lnTo>
                  <a:lnTo>
                    <a:pt x="581" y="222"/>
                  </a:lnTo>
                  <a:lnTo>
                    <a:pt x="739" y="222"/>
                  </a:lnTo>
                  <a:lnTo>
                    <a:pt x="846" y="245"/>
                  </a:lnTo>
                  <a:lnTo>
                    <a:pt x="886" y="262"/>
                  </a:lnTo>
                  <a:lnTo>
                    <a:pt x="903" y="230"/>
                  </a:lnTo>
                  <a:lnTo>
                    <a:pt x="950" y="157"/>
                  </a:lnTo>
                  <a:lnTo>
                    <a:pt x="1030" y="74"/>
                  </a:lnTo>
                  <a:lnTo>
                    <a:pt x="1059" y="55"/>
                  </a:lnTo>
                  <a:lnTo>
                    <a:pt x="1085" y="38"/>
                  </a:lnTo>
                  <a:lnTo>
                    <a:pt x="1152" y="11"/>
                  </a:lnTo>
                  <a:lnTo>
                    <a:pt x="1290" y="0"/>
                  </a:lnTo>
                  <a:lnTo>
                    <a:pt x="1410" y="34"/>
                  </a:lnTo>
                  <a:lnTo>
                    <a:pt x="1458" y="60"/>
                  </a:lnTo>
                  <a:lnTo>
                    <a:pt x="1500" y="93"/>
                  </a:lnTo>
                  <a:lnTo>
                    <a:pt x="1545" y="157"/>
                  </a:lnTo>
                  <a:lnTo>
                    <a:pt x="1579" y="298"/>
                  </a:lnTo>
                  <a:lnTo>
                    <a:pt x="1500" y="298"/>
                  </a:lnTo>
                  <a:lnTo>
                    <a:pt x="1490" y="260"/>
                  </a:lnTo>
                  <a:lnTo>
                    <a:pt x="1477" y="222"/>
                  </a:lnTo>
                  <a:lnTo>
                    <a:pt x="1456" y="178"/>
                  </a:lnTo>
                  <a:lnTo>
                    <a:pt x="1437" y="157"/>
                  </a:lnTo>
                  <a:lnTo>
                    <a:pt x="1420" y="137"/>
                  </a:lnTo>
                  <a:lnTo>
                    <a:pt x="1397" y="118"/>
                  </a:lnTo>
                  <a:lnTo>
                    <a:pt x="1370" y="102"/>
                  </a:lnTo>
                  <a:lnTo>
                    <a:pt x="1306" y="83"/>
                  </a:lnTo>
                  <a:lnTo>
                    <a:pt x="1220" y="83"/>
                  </a:lnTo>
                  <a:lnTo>
                    <a:pt x="1136" y="104"/>
                  </a:lnTo>
                  <a:lnTo>
                    <a:pt x="1072" y="142"/>
                  </a:lnTo>
                  <a:lnTo>
                    <a:pt x="1024" y="190"/>
                  </a:lnTo>
                  <a:lnTo>
                    <a:pt x="990" y="243"/>
                  </a:lnTo>
                  <a:lnTo>
                    <a:pt x="946" y="380"/>
                  </a:lnTo>
                  <a:lnTo>
                    <a:pt x="905" y="355"/>
                  </a:lnTo>
                  <a:lnTo>
                    <a:pt x="855" y="330"/>
                  </a:lnTo>
                  <a:lnTo>
                    <a:pt x="794" y="310"/>
                  </a:lnTo>
                  <a:lnTo>
                    <a:pt x="718" y="294"/>
                  </a:lnTo>
                  <a:lnTo>
                    <a:pt x="631" y="292"/>
                  </a:lnTo>
                  <a:lnTo>
                    <a:pt x="536" y="310"/>
                  </a:lnTo>
                  <a:lnTo>
                    <a:pt x="433" y="349"/>
                  </a:lnTo>
                  <a:lnTo>
                    <a:pt x="384" y="380"/>
                  </a:lnTo>
                  <a:lnTo>
                    <a:pt x="338" y="412"/>
                  </a:lnTo>
                  <a:lnTo>
                    <a:pt x="298" y="450"/>
                  </a:lnTo>
                  <a:lnTo>
                    <a:pt x="260" y="486"/>
                  </a:lnTo>
                  <a:lnTo>
                    <a:pt x="226" y="526"/>
                  </a:lnTo>
                  <a:lnTo>
                    <a:pt x="197" y="566"/>
                  </a:lnTo>
                  <a:lnTo>
                    <a:pt x="148" y="644"/>
                  </a:lnTo>
                  <a:lnTo>
                    <a:pt x="87" y="774"/>
                  </a:lnTo>
                  <a:lnTo>
                    <a:pt x="70" y="827"/>
                  </a:lnTo>
                  <a:lnTo>
                    <a:pt x="0" y="789"/>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31" name="Freeform 1223"/>
            <p:cNvSpPr>
              <a:spLocks/>
            </p:cNvSpPr>
            <p:nvPr/>
          </p:nvSpPr>
          <p:spPr bwMode="auto">
            <a:xfrm>
              <a:off x="948" y="1353"/>
              <a:ext cx="90" cy="65"/>
            </a:xfrm>
            <a:custGeom>
              <a:avLst/>
              <a:gdLst>
                <a:gd name="T0" fmla="*/ 0 w 1011"/>
                <a:gd name="T1" fmla="*/ 0 h 331"/>
                <a:gd name="T2" fmla="*/ 0 w 1011"/>
                <a:gd name="T3" fmla="*/ 0 h 331"/>
                <a:gd name="T4" fmla="*/ 0 w 1011"/>
                <a:gd name="T5" fmla="*/ 0 h 331"/>
                <a:gd name="T6" fmla="*/ 0 w 1011"/>
                <a:gd name="T7" fmla="*/ 0 h 331"/>
                <a:gd name="T8" fmla="*/ 0 w 1011"/>
                <a:gd name="T9" fmla="*/ 0 h 331"/>
                <a:gd name="T10" fmla="*/ 0 w 1011"/>
                <a:gd name="T11" fmla="*/ 0 h 331"/>
                <a:gd name="T12" fmla="*/ 0 w 1011"/>
                <a:gd name="T13" fmla="*/ 0 h 331"/>
                <a:gd name="T14" fmla="*/ 0 w 1011"/>
                <a:gd name="T15" fmla="*/ 0 h 331"/>
                <a:gd name="T16" fmla="*/ 0 w 1011"/>
                <a:gd name="T17" fmla="*/ 0 h 331"/>
                <a:gd name="T18" fmla="*/ 0 w 1011"/>
                <a:gd name="T19" fmla="*/ 0 h 331"/>
                <a:gd name="T20" fmla="*/ 0 w 1011"/>
                <a:gd name="T21" fmla="*/ 0 h 331"/>
                <a:gd name="T22" fmla="*/ 0 w 1011"/>
                <a:gd name="T23" fmla="*/ 0 h 331"/>
                <a:gd name="T24" fmla="*/ 0 w 1011"/>
                <a:gd name="T25" fmla="*/ 0 h 331"/>
                <a:gd name="T26" fmla="*/ 0 w 1011"/>
                <a:gd name="T27" fmla="*/ 0 h 331"/>
                <a:gd name="T28" fmla="*/ 0 w 1011"/>
                <a:gd name="T29" fmla="*/ 0 h 331"/>
                <a:gd name="T30" fmla="*/ 0 w 1011"/>
                <a:gd name="T31" fmla="*/ 0 h 331"/>
                <a:gd name="T32" fmla="*/ 0 w 1011"/>
                <a:gd name="T33" fmla="*/ 0 h 331"/>
                <a:gd name="T34" fmla="*/ 0 w 1011"/>
                <a:gd name="T35" fmla="*/ 0 h 331"/>
                <a:gd name="T36" fmla="*/ 0 w 1011"/>
                <a:gd name="T37" fmla="*/ 0 h 331"/>
                <a:gd name="T38" fmla="*/ 0 w 1011"/>
                <a:gd name="T39" fmla="*/ 0 h 331"/>
                <a:gd name="T40" fmla="*/ 0 w 1011"/>
                <a:gd name="T41" fmla="*/ 0 h 331"/>
                <a:gd name="T42" fmla="*/ 0 w 1011"/>
                <a:gd name="T43" fmla="*/ 0 h 331"/>
                <a:gd name="T44" fmla="*/ 0 w 1011"/>
                <a:gd name="T45" fmla="*/ 0 h 331"/>
                <a:gd name="T46" fmla="*/ 0 w 1011"/>
                <a:gd name="T47" fmla="*/ 0 h 331"/>
                <a:gd name="T48" fmla="*/ 0 w 1011"/>
                <a:gd name="T49" fmla="*/ 0 h 331"/>
                <a:gd name="T50" fmla="*/ 0 w 1011"/>
                <a:gd name="T51" fmla="*/ 0 h 331"/>
                <a:gd name="T52" fmla="*/ 0 w 1011"/>
                <a:gd name="T53" fmla="*/ 0 h 331"/>
                <a:gd name="T54" fmla="*/ 0 w 1011"/>
                <a:gd name="T55" fmla="*/ 0 h 331"/>
                <a:gd name="T56" fmla="*/ 0 w 1011"/>
                <a:gd name="T57" fmla="*/ 0 h 331"/>
                <a:gd name="T58" fmla="*/ 0 w 1011"/>
                <a:gd name="T59" fmla="*/ 0 h 331"/>
                <a:gd name="T60" fmla="*/ 0 w 1011"/>
                <a:gd name="T61" fmla="*/ 0 h 331"/>
                <a:gd name="T62" fmla="*/ 0 w 1011"/>
                <a:gd name="T63" fmla="*/ 0 h 331"/>
                <a:gd name="T64" fmla="*/ 0 w 1011"/>
                <a:gd name="T65" fmla="*/ 0 h 331"/>
                <a:gd name="T66" fmla="*/ 0 w 1011"/>
                <a:gd name="T67" fmla="*/ 0 h 331"/>
                <a:gd name="T68" fmla="*/ 0 w 1011"/>
                <a:gd name="T69" fmla="*/ 0 h 3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1"/>
                <a:gd name="T106" fmla="*/ 0 h 331"/>
                <a:gd name="T107" fmla="*/ 1011 w 1011"/>
                <a:gd name="T108" fmla="*/ 331 h 3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1" h="331">
                  <a:moveTo>
                    <a:pt x="0" y="248"/>
                  </a:moveTo>
                  <a:lnTo>
                    <a:pt x="53" y="191"/>
                  </a:lnTo>
                  <a:lnTo>
                    <a:pt x="133" y="122"/>
                  </a:lnTo>
                  <a:lnTo>
                    <a:pt x="169" y="101"/>
                  </a:lnTo>
                  <a:lnTo>
                    <a:pt x="205" y="78"/>
                  </a:lnTo>
                  <a:lnTo>
                    <a:pt x="249" y="57"/>
                  </a:lnTo>
                  <a:lnTo>
                    <a:pt x="292" y="38"/>
                  </a:lnTo>
                  <a:lnTo>
                    <a:pt x="342" y="21"/>
                  </a:lnTo>
                  <a:lnTo>
                    <a:pt x="391" y="10"/>
                  </a:lnTo>
                  <a:lnTo>
                    <a:pt x="505" y="0"/>
                  </a:lnTo>
                  <a:lnTo>
                    <a:pt x="617" y="10"/>
                  </a:lnTo>
                  <a:lnTo>
                    <a:pt x="718" y="38"/>
                  </a:lnTo>
                  <a:lnTo>
                    <a:pt x="804" y="78"/>
                  </a:lnTo>
                  <a:lnTo>
                    <a:pt x="842" y="101"/>
                  </a:lnTo>
                  <a:lnTo>
                    <a:pt x="876" y="122"/>
                  </a:lnTo>
                  <a:lnTo>
                    <a:pt x="906" y="147"/>
                  </a:lnTo>
                  <a:lnTo>
                    <a:pt x="933" y="170"/>
                  </a:lnTo>
                  <a:lnTo>
                    <a:pt x="1011" y="248"/>
                  </a:lnTo>
                  <a:lnTo>
                    <a:pt x="929" y="278"/>
                  </a:lnTo>
                  <a:lnTo>
                    <a:pt x="920" y="269"/>
                  </a:lnTo>
                  <a:lnTo>
                    <a:pt x="897" y="242"/>
                  </a:lnTo>
                  <a:lnTo>
                    <a:pt x="859" y="208"/>
                  </a:lnTo>
                  <a:lnTo>
                    <a:pt x="741" y="128"/>
                  </a:lnTo>
                  <a:lnTo>
                    <a:pt x="707" y="111"/>
                  </a:lnTo>
                  <a:lnTo>
                    <a:pt x="669" y="96"/>
                  </a:lnTo>
                  <a:lnTo>
                    <a:pt x="587" y="75"/>
                  </a:lnTo>
                  <a:lnTo>
                    <a:pt x="498" y="71"/>
                  </a:lnTo>
                  <a:lnTo>
                    <a:pt x="408" y="86"/>
                  </a:lnTo>
                  <a:lnTo>
                    <a:pt x="327" y="116"/>
                  </a:lnTo>
                  <a:lnTo>
                    <a:pt x="252" y="158"/>
                  </a:lnTo>
                  <a:lnTo>
                    <a:pt x="220" y="183"/>
                  </a:lnTo>
                  <a:lnTo>
                    <a:pt x="116" y="274"/>
                  </a:lnTo>
                  <a:lnTo>
                    <a:pt x="64" y="331"/>
                  </a:lnTo>
                  <a:lnTo>
                    <a:pt x="0" y="24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32" name="Freeform 1224"/>
            <p:cNvSpPr>
              <a:spLocks/>
            </p:cNvSpPr>
            <p:nvPr/>
          </p:nvSpPr>
          <p:spPr bwMode="auto">
            <a:xfrm>
              <a:off x="1058" y="1407"/>
              <a:ext cx="81" cy="60"/>
            </a:xfrm>
            <a:custGeom>
              <a:avLst/>
              <a:gdLst>
                <a:gd name="T0" fmla="*/ 0 w 909"/>
                <a:gd name="T1" fmla="*/ 0 h 306"/>
                <a:gd name="T2" fmla="*/ 0 w 909"/>
                <a:gd name="T3" fmla="*/ 0 h 306"/>
                <a:gd name="T4" fmla="*/ 0 w 909"/>
                <a:gd name="T5" fmla="*/ 0 h 306"/>
                <a:gd name="T6" fmla="*/ 0 w 909"/>
                <a:gd name="T7" fmla="*/ 0 h 306"/>
                <a:gd name="T8" fmla="*/ 0 w 909"/>
                <a:gd name="T9" fmla="*/ 0 h 306"/>
                <a:gd name="T10" fmla="*/ 0 w 909"/>
                <a:gd name="T11" fmla="*/ 0 h 306"/>
                <a:gd name="T12" fmla="*/ 0 w 909"/>
                <a:gd name="T13" fmla="*/ 0 h 306"/>
                <a:gd name="T14" fmla="*/ 0 w 909"/>
                <a:gd name="T15" fmla="*/ 0 h 306"/>
                <a:gd name="T16" fmla="*/ 0 w 909"/>
                <a:gd name="T17" fmla="*/ 0 h 306"/>
                <a:gd name="T18" fmla="*/ 0 w 909"/>
                <a:gd name="T19" fmla="*/ 0 h 306"/>
                <a:gd name="T20" fmla="*/ 0 w 909"/>
                <a:gd name="T21" fmla="*/ 0 h 306"/>
                <a:gd name="T22" fmla="*/ 0 w 909"/>
                <a:gd name="T23" fmla="*/ 0 h 306"/>
                <a:gd name="T24" fmla="*/ 0 w 909"/>
                <a:gd name="T25" fmla="*/ 0 h 306"/>
                <a:gd name="T26" fmla="*/ 0 w 909"/>
                <a:gd name="T27" fmla="*/ 0 h 306"/>
                <a:gd name="T28" fmla="*/ 0 w 909"/>
                <a:gd name="T29" fmla="*/ 0 h 306"/>
                <a:gd name="T30" fmla="*/ 0 w 909"/>
                <a:gd name="T31" fmla="*/ 0 h 306"/>
                <a:gd name="T32" fmla="*/ 0 w 909"/>
                <a:gd name="T33" fmla="*/ 0 h 306"/>
                <a:gd name="T34" fmla="*/ 0 w 909"/>
                <a:gd name="T35" fmla="*/ 0 h 306"/>
                <a:gd name="T36" fmla="*/ 0 w 909"/>
                <a:gd name="T37" fmla="*/ 0 h 306"/>
                <a:gd name="T38" fmla="*/ 0 w 909"/>
                <a:gd name="T39" fmla="*/ 0 h 306"/>
                <a:gd name="T40" fmla="*/ 0 w 909"/>
                <a:gd name="T41" fmla="*/ 0 h 306"/>
                <a:gd name="T42" fmla="*/ 0 w 909"/>
                <a:gd name="T43" fmla="*/ 0 h 306"/>
                <a:gd name="T44" fmla="*/ 0 w 909"/>
                <a:gd name="T45" fmla="*/ 0 h 306"/>
                <a:gd name="T46" fmla="*/ 0 w 909"/>
                <a:gd name="T47" fmla="*/ 0 h 306"/>
                <a:gd name="T48" fmla="*/ 0 w 909"/>
                <a:gd name="T49" fmla="*/ 0 h 306"/>
                <a:gd name="T50" fmla="*/ 0 w 909"/>
                <a:gd name="T51" fmla="*/ 0 h 306"/>
                <a:gd name="T52" fmla="*/ 0 w 909"/>
                <a:gd name="T53" fmla="*/ 0 h 306"/>
                <a:gd name="T54" fmla="*/ 0 w 909"/>
                <a:gd name="T55" fmla="*/ 0 h 306"/>
                <a:gd name="T56" fmla="*/ 0 w 909"/>
                <a:gd name="T57" fmla="*/ 0 h 306"/>
                <a:gd name="T58" fmla="*/ 0 w 909"/>
                <a:gd name="T59" fmla="*/ 0 h 306"/>
                <a:gd name="T60" fmla="*/ 0 w 909"/>
                <a:gd name="T61" fmla="*/ 0 h 306"/>
                <a:gd name="T62" fmla="*/ 0 w 909"/>
                <a:gd name="T63" fmla="*/ 0 h 306"/>
                <a:gd name="T64" fmla="*/ 0 w 909"/>
                <a:gd name="T65" fmla="*/ 0 h 306"/>
                <a:gd name="T66" fmla="*/ 0 w 909"/>
                <a:gd name="T67" fmla="*/ 0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9"/>
                <a:gd name="T103" fmla="*/ 0 h 306"/>
                <a:gd name="T104" fmla="*/ 909 w 9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9" h="306">
                  <a:moveTo>
                    <a:pt x="0" y="188"/>
                  </a:moveTo>
                  <a:lnTo>
                    <a:pt x="37" y="162"/>
                  </a:lnTo>
                  <a:lnTo>
                    <a:pt x="78" y="131"/>
                  </a:lnTo>
                  <a:lnTo>
                    <a:pt x="135" y="99"/>
                  </a:lnTo>
                  <a:lnTo>
                    <a:pt x="168" y="80"/>
                  </a:lnTo>
                  <a:lnTo>
                    <a:pt x="204" y="65"/>
                  </a:lnTo>
                  <a:lnTo>
                    <a:pt x="286" y="34"/>
                  </a:lnTo>
                  <a:lnTo>
                    <a:pt x="373" y="12"/>
                  </a:lnTo>
                  <a:lnTo>
                    <a:pt x="470" y="0"/>
                  </a:lnTo>
                  <a:lnTo>
                    <a:pt x="651" y="23"/>
                  </a:lnTo>
                  <a:lnTo>
                    <a:pt x="727" y="50"/>
                  </a:lnTo>
                  <a:lnTo>
                    <a:pt x="789" y="80"/>
                  </a:lnTo>
                  <a:lnTo>
                    <a:pt x="841" y="114"/>
                  </a:lnTo>
                  <a:lnTo>
                    <a:pt x="879" y="143"/>
                  </a:lnTo>
                  <a:lnTo>
                    <a:pt x="909" y="171"/>
                  </a:lnTo>
                  <a:lnTo>
                    <a:pt x="884" y="249"/>
                  </a:lnTo>
                  <a:lnTo>
                    <a:pt x="860" y="219"/>
                  </a:lnTo>
                  <a:lnTo>
                    <a:pt x="827" y="188"/>
                  </a:lnTo>
                  <a:lnTo>
                    <a:pt x="807" y="171"/>
                  </a:lnTo>
                  <a:lnTo>
                    <a:pt x="782" y="156"/>
                  </a:lnTo>
                  <a:lnTo>
                    <a:pt x="755" y="137"/>
                  </a:lnTo>
                  <a:lnTo>
                    <a:pt x="725" y="122"/>
                  </a:lnTo>
                  <a:lnTo>
                    <a:pt x="651" y="93"/>
                  </a:lnTo>
                  <a:lnTo>
                    <a:pt x="563" y="74"/>
                  </a:lnTo>
                  <a:lnTo>
                    <a:pt x="461" y="71"/>
                  </a:lnTo>
                  <a:lnTo>
                    <a:pt x="267" y="114"/>
                  </a:lnTo>
                  <a:lnTo>
                    <a:pt x="189" y="152"/>
                  </a:lnTo>
                  <a:lnTo>
                    <a:pt x="122" y="196"/>
                  </a:lnTo>
                  <a:lnTo>
                    <a:pt x="94" y="217"/>
                  </a:lnTo>
                  <a:lnTo>
                    <a:pt x="71" y="238"/>
                  </a:lnTo>
                  <a:lnTo>
                    <a:pt x="33" y="272"/>
                  </a:lnTo>
                  <a:lnTo>
                    <a:pt x="2" y="306"/>
                  </a:lnTo>
                  <a:lnTo>
                    <a:pt x="0" y="188"/>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33" name="Freeform 1225"/>
            <p:cNvSpPr>
              <a:spLocks/>
            </p:cNvSpPr>
            <p:nvPr/>
          </p:nvSpPr>
          <p:spPr bwMode="auto">
            <a:xfrm>
              <a:off x="1159" y="1418"/>
              <a:ext cx="106" cy="118"/>
            </a:xfrm>
            <a:custGeom>
              <a:avLst/>
              <a:gdLst>
                <a:gd name="T0" fmla="*/ 0 w 1190"/>
                <a:gd name="T1" fmla="*/ 0 h 597"/>
                <a:gd name="T2" fmla="*/ 0 w 1190"/>
                <a:gd name="T3" fmla="*/ 0 h 597"/>
                <a:gd name="T4" fmla="*/ 0 w 1190"/>
                <a:gd name="T5" fmla="*/ 0 h 597"/>
                <a:gd name="T6" fmla="*/ 0 w 1190"/>
                <a:gd name="T7" fmla="*/ 0 h 597"/>
                <a:gd name="T8" fmla="*/ 0 w 1190"/>
                <a:gd name="T9" fmla="*/ 0 h 597"/>
                <a:gd name="T10" fmla="*/ 0 w 1190"/>
                <a:gd name="T11" fmla="*/ 0 h 597"/>
                <a:gd name="T12" fmla="*/ 0 w 1190"/>
                <a:gd name="T13" fmla="*/ 0 h 597"/>
                <a:gd name="T14" fmla="*/ 0 w 1190"/>
                <a:gd name="T15" fmla="*/ 0 h 597"/>
                <a:gd name="T16" fmla="*/ 0 w 1190"/>
                <a:gd name="T17" fmla="*/ 0 h 597"/>
                <a:gd name="T18" fmla="*/ 0 w 1190"/>
                <a:gd name="T19" fmla="*/ 0 h 597"/>
                <a:gd name="T20" fmla="*/ 0 w 1190"/>
                <a:gd name="T21" fmla="*/ 0 h 597"/>
                <a:gd name="T22" fmla="*/ 0 w 1190"/>
                <a:gd name="T23" fmla="*/ 0 h 597"/>
                <a:gd name="T24" fmla="*/ 0 w 1190"/>
                <a:gd name="T25" fmla="*/ 0 h 597"/>
                <a:gd name="T26" fmla="*/ 0 w 1190"/>
                <a:gd name="T27" fmla="*/ 0 h 597"/>
                <a:gd name="T28" fmla="*/ 0 w 1190"/>
                <a:gd name="T29" fmla="*/ 0 h 597"/>
                <a:gd name="T30" fmla="*/ 0 w 1190"/>
                <a:gd name="T31" fmla="*/ 0 h 597"/>
                <a:gd name="T32" fmla="*/ 0 w 1190"/>
                <a:gd name="T33" fmla="*/ 0 h 597"/>
                <a:gd name="T34" fmla="*/ 0 w 1190"/>
                <a:gd name="T35" fmla="*/ 0 h 597"/>
                <a:gd name="T36" fmla="*/ 0 w 1190"/>
                <a:gd name="T37" fmla="*/ 0 h 597"/>
                <a:gd name="T38" fmla="*/ 0 w 1190"/>
                <a:gd name="T39" fmla="*/ 0 h 597"/>
                <a:gd name="T40" fmla="*/ 0 w 1190"/>
                <a:gd name="T41" fmla="*/ 0 h 597"/>
                <a:gd name="T42" fmla="*/ 0 w 1190"/>
                <a:gd name="T43" fmla="*/ 0 h 597"/>
                <a:gd name="T44" fmla="*/ 0 w 1190"/>
                <a:gd name="T45" fmla="*/ 0 h 597"/>
                <a:gd name="T46" fmla="*/ 0 w 1190"/>
                <a:gd name="T47" fmla="*/ 0 h 597"/>
                <a:gd name="T48" fmla="*/ 0 w 1190"/>
                <a:gd name="T49" fmla="*/ 0 h 597"/>
                <a:gd name="T50" fmla="*/ 0 w 1190"/>
                <a:gd name="T51" fmla="*/ 0 h 597"/>
                <a:gd name="T52" fmla="*/ 0 w 1190"/>
                <a:gd name="T53" fmla="*/ 0 h 597"/>
                <a:gd name="T54" fmla="*/ 0 w 1190"/>
                <a:gd name="T55" fmla="*/ 0 h 597"/>
                <a:gd name="T56" fmla="*/ 0 w 1190"/>
                <a:gd name="T57" fmla="*/ 0 h 597"/>
                <a:gd name="T58" fmla="*/ 0 w 1190"/>
                <a:gd name="T59" fmla="*/ 0 h 597"/>
                <a:gd name="T60" fmla="*/ 0 w 1190"/>
                <a:gd name="T61" fmla="*/ 0 h 597"/>
                <a:gd name="T62" fmla="*/ 0 w 1190"/>
                <a:gd name="T63" fmla="*/ 0 h 597"/>
                <a:gd name="T64" fmla="*/ 0 w 1190"/>
                <a:gd name="T65" fmla="*/ 0 h 597"/>
                <a:gd name="T66" fmla="*/ 0 w 1190"/>
                <a:gd name="T67" fmla="*/ 0 h 597"/>
                <a:gd name="T68" fmla="*/ 0 w 1190"/>
                <a:gd name="T69" fmla="*/ 0 h 597"/>
                <a:gd name="T70" fmla="*/ 0 w 1190"/>
                <a:gd name="T71" fmla="*/ 0 h 597"/>
                <a:gd name="T72" fmla="*/ 0 w 1190"/>
                <a:gd name="T73" fmla="*/ 0 h 597"/>
                <a:gd name="T74" fmla="*/ 0 w 1190"/>
                <a:gd name="T75" fmla="*/ 0 h 597"/>
                <a:gd name="T76" fmla="*/ 0 w 1190"/>
                <a:gd name="T77" fmla="*/ 0 h 597"/>
                <a:gd name="T78" fmla="*/ 0 w 1190"/>
                <a:gd name="T79" fmla="*/ 0 h 597"/>
                <a:gd name="T80" fmla="*/ 0 w 1190"/>
                <a:gd name="T81" fmla="*/ 0 h 597"/>
                <a:gd name="T82" fmla="*/ 0 w 1190"/>
                <a:gd name="T83" fmla="*/ 0 h 597"/>
                <a:gd name="T84" fmla="*/ 0 w 1190"/>
                <a:gd name="T85" fmla="*/ 0 h 597"/>
                <a:gd name="T86" fmla="*/ 0 w 1190"/>
                <a:gd name="T87" fmla="*/ 0 h 597"/>
                <a:gd name="T88" fmla="*/ 0 w 1190"/>
                <a:gd name="T89" fmla="*/ 0 h 597"/>
                <a:gd name="T90" fmla="*/ 0 w 1190"/>
                <a:gd name="T91" fmla="*/ 0 h 5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90"/>
                <a:gd name="T139" fmla="*/ 0 h 597"/>
                <a:gd name="T140" fmla="*/ 1190 w 1190"/>
                <a:gd name="T141" fmla="*/ 597 h 5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90" h="597">
                  <a:moveTo>
                    <a:pt x="0" y="114"/>
                  </a:moveTo>
                  <a:lnTo>
                    <a:pt x="48" y="88"/>
                  </a:lnTo>
                  <a:lnTo>
                    <a:pt x="107" y="61"/>
                  </a:lnTo>
                  <a:lnTo>
                    <a:pt x="181" y="34"/>
                  </a:lnTo>
                  <a:lnTo>
                    <a:pt x="266" y="12"/>
                  </a:lnTo>
                  <a:lnTo>
                    <a:pt x="363" y="0"/>
                  </a:lnTo>
                  <a:lnTo>
                    <a:pt x="572" y="25"/>
                  </a:lnTo>
                  <a:lnTo>
                    <a:pt x="666" y="63"/>
                  </a:lnTo>
                  <a:lnTo>
                    <a:pt x="738" y="101"/>
                  </a:lnTo>
                  <a:lnTo>
                    <a:pt x="793" y="143"/>
                  </a:lnTo>
                  <a:lnTo>
                    <a:pt x="831" y="179"/>
                  </a:lnTo>
                  <a:lnTo>
                    <a:pt x="880" y="264"/>
                  </a:lnTo>
                  <a:lnTo>
                    <a:pt x="909" y="253"/>
                  </a:lnTo>
                  <a:lnTo>
                    <a:pt x="1010" y="236"/>
                  </a:lnTo>
                  <a:lnTo>
                    <a:pt x="1135" y="240"/>
                  </a:lnTo>
                  <a:lnTo>
                    <a:pt x="1190" y="251"/>
                  </a:lnTo>
                  <a:lnTo>
                    <a:pt x="1167" y="318"/>
                  </a:lnTo>
                  <a:lnTo>
                    <a:pt x="1076" y="308"/>
                  </a:lnTo>
                  <a:lnTo>
                    <a:pt x="983" y="318"/>
                  </a:lnTo>
                  <a:lnTo>
                    <a:pt x="880" y="358"/>
                  </a:lnTo>
                  <a:lnTo>
                    <a:pt x="833" y="390"/>
                  </a:lnTo>
                  <a:lnTo>
                    <a:pt x="797" y="428"/>
                  </a:lnTo>
                  <a:lnTo>
                    <a:pt x="749" y="506"/>
                  </a:lnTo>
                  <a:lnTo>
                    <a:pt x="724" y="597"/>
                  </a:lnTo>
                  <a:lnTo>
                    <a:pt x="656" y="580"/>
                  </a:lnTo>
                  <a:lnTo>
                    <a:pt x="667" y="525"/>
                  </a:lnTo>
                  <a:lnTo>
                    <a:pt x="681" y="474"/>
                  </a:lnTo>
                  <a:lnTo>
                    <a:pt x="702" y="424"/>
                  </a:lnTo>
                  <a:lnTo>
                    <a:pt x="730" y="380"/>
                  </a:lnTo>
                  <a:lnTo>
                    <a:pt x="751" y="359"/>
                  </a:lnTo>
                  <a:lnTo>
                    <a:pt x="812" y="299"/>
                  </a:lnTo>
                  <a:lnTo>
                    <a:pt x="795" y="268"/>
                  </a:lnTo>
                  <a:lnTo>
                    <a:pt x="770" y="238"/>
                  </a:lnTo>
                  <a:lnTo>
                    <a:pt x="738" y="198"/>
                  </a:lnTo>
                  <a:lnTo>
                    <a:pt x="715" y="179"/>
                  </a:lnTo>
                  <a:lnTo>
                    <a:pt x="690" y="160"/>
                  </a:lnTo>
                  <a:lnTo>
                    <a:pt x="662" y="141"/>
                  </a:lnTo>
                  <a:lnTo>
                    <a:pt x="631" y="124"/>
                  </a:lnTo>
                  <a:lnTo>
                    <a:pt x="555" y="95"/>
                  </a:lnTo>
                  <a:lnTo>
                    <a:pt x="466" y="78"/>
                  </a:lnTo>
                  <a:lnTo>
                    <a:pt x="287" y="84"/>
                  </a:lnTo>
                  <a:lnTo>
                    <a:pt x="150" y="122"/>
                  </a:lnTo>
                  <a:lnTo>
                    <a:pt x="65" y="164"/>
                  </a:lnTo>
                  <a:lnTo>
                    <a:pt x="33" y="183"/>
                  </a:lnTo>
                  <a:lnTo>
                    <a:pt x="0" y="114"/>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34" name="Oval 1228"/>
            <p:cNvSpPr>
              <a:spLocks noChangeArrowheads="1"/>
            </p:cNvSpPr>
            <p:nvPr/>
          </p:nvSpPr>
          <p:spPr bwMode="auto">
            <a:xfrm>
              <a:off x="1701" y="2773"/>
              <a:ext cx="109" cy="122"/>
            </a:xfrm>
            <a:prstGeom prst="ellipse">
              <a:avLst/>
            </a:prstGeom>
            <a:solidFill>
              <a:schemeClr val="bg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35" name="Rectangle 1229"/>
            <p:cNvSpPr>
              <a:spLocks noChangeArrowheads="1"/>
            </p:cNvSpPr>
            <p:nvPr/>
          </p:nvSpPr>
          <p:spPr bwMode="auto">
            <a:xfrm>
              <a:off x="1701" y="2834"/>
              <a:ext cx="109" cy="364"/>
            </a:xfrm>
            <a:prstGeom prst="rect">
              <a:avLst/>
            </a:prstGeom>
            <a:solidFill>
              <a:schemeClr val="tx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36" name="Oval 1230"/>
            <p:cNvSpPr>
              <a:spLocks noChangeArrowheads="1"/>
            </p:cNvSpPr>
            <p:nvPr/>
          </p:nvSpPr>
          <p:spPr bwMode="auto">
            <a:xfrm>
              <a:off x="1701" y="3138"/>
              <a:ext cx="109" cy="182"/>
            </a:xfrm>
            <a:prstGeom prst="ellipse">
              <a:avLst/>
            </a:prstGeom>
            <a:solidFill>
              <a:schemeClr val="tx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37" name="Rectangle 1232"/>
            <p:cNvSpPr>
              <a:spLocks noChangeArrowheads="1"/>
            </p:cNvSpPr>
            <p:nvPr/>
          </p:nvSpPr>
          <p:spPr bwMode="auto">
            <a:xfrm rot="-243397">
              <a:off x="1462" y="3033"/>
              <a:ext cx="276" cy="286"/>
            </a:xfrm>
            <a:prstGeom prst="rect">
              <a:avLst/>
            </a:prstGeom>
            <a:solidFill>
              <a:schemeClr val="bg2"/>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bg2"/>
              </a:extrusionClr>
              <a:contourClr>
                <a:schemeClr val="bg2"/>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38" name="Rectangle 1233"/>
            <p:cNvSpPr>
              <a:spLocks noChangeArrowheads="1"/>
            </p:cNvSpPr>
            <p:nvPr/>
          </p:nvSpPr>
          <p:spPr bwMode="auto">
            <a:xfrm rot="-243397">
              <a:off x="1385" y="2930"/>
              <a:ext cx="282" cy="36"/>
            </a:xfrm>
            <a:prstGeom prst="rect">
              <a:avLst/>
            </a:prstGeom>
            <a:solidFill>
              <a:schemeClr val="tx1"/>
            </a:solidFill>
            <a:ln w="9525">
              <a:miter lim="800000"/>
              <a:headEnd/>
              <a:tailEnd/>
            </a:ln>
            <a:scene3d>
              <a:camera prst="legacyObliqueTopLeft"/>
              <a:lightRig rig="legacyFlat3" dir="t"/>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39" name="Rectangle 1234"/>
            <p:cNvSpPr>
              <a:spLocks noChangeArrowheads="1"/>
            </p:cNvSpPr>
            <p:nvPr/>
          </p:nvSpPr>
          <p:spPr bwMode="auto">
            <a:xfrm rot="-9045775" flipH="1" flipV="1">
              <a:off x="1271" y="3047"/>
              <a:ext cx="160" cy="65"/>
            </a:xfrm>
            <a:prstGeom prst="rect">
              <a:avLst/>
            </a:prstGeom>
            <a:solidFill>
              <a:schemeClr val="tx1"/>
            </a:solidFill>
            <a:ln w="9525">
              <a:miter lim="800000"/>
              <a:headEnd/>
              <a:tailEnd/>
            </a:ln>
            <a:scene3d>
              <a:camera prst="legacyPerspectiveFront">
                <a:rot lat="1500000" lon="1500000" rev="0"/>
              </a:camera>
              <a:lightRig rig="legacyFlat2" dir="b"/>
            </a:scene3d>
            <a:sp3d extrusionH="430200" prstMaterial="legacyMatte">
              <a:bevelT w="13500" h="13500" prst="angle"/>
              <a:bevelB w="13500" h="13500" prst="angle"/>
              <a:extrusionClr>
                <a:schemeClr val="tx1"/>
              </a:extrusionClr>
              <a:contourClr>
                <a:schemeClr val="tx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atin typeface="Calibri" panose="020F0502020204030204" pitchFamily="34" charset="0"/>
              </a:endParaRPr>
            </a:p>
          </p:txBody>
        </p:sp>
        <p:sp>
          <p:nvSpPr>
            <p:cNvPr id="14540" name="Text Box 1235"/>
            <p:cNvSpPr txBox="1">
              <a:spLocks noChangeArrowheads="1"/>
            </p:cNvSpPr>
            <p:nvPr/>
          </p:nvSpPr>
          <p:spPr bwMode="auto">
            <a:xfrm>
              <a:off x="1152" y="3486"/>
              <a:ext cx="752" cy="252"/>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b="1">
                  <a:latin typeface="Calibri" panose="020F0502020204030204" pitchFamily="34" charset="0"/>
                </a:rPr>
                <a:t>Materials</a:t>
              </a:r>
            </a:p>
          </p:txBody>
        </p:sp>
        <p:sp>
          <p:nvSpPr>
            <p:cNvPr id="430" name="Rectangle 1237"/>
            <p:cNvSpPr>
              <a:spLocks noChangeArrowheads="1"/>
            </p:cNvSpPr>
            <p:nvPr/>
          </p:nvSpPr>
          <p:spPr bwMode="auto">
            <a:xfrm rot="2882507">
              <a:off x="2376" y="1716"/>
              <a:ext cx="77" cy="8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1" name="Rectangle 1238"/>
            <p:cNvSpPr>
              <a:spLocks noChangeArrowheads="1"/>
            </p:cNvSpPr>
            <p:nvPr/>
          </p:nvSpPr>
          <p:spPr bwMode="auto">
            <a:xfrm rot="-15539178">
              <a:off x="2403" y="1799"/>
              <a:ext cx="71"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2" name="Rectangle 1239"/>
            <p:cNvSpPr>
              <a:spLocks noChangeArrowheads="1"/>
            </p:cNvSpPr>
            <p:nvPr/>
          </p:nvSpPr>
          <p:spPr bwMode="auto">
            <a:xfrm rot="-11467919">
              <a:off x="2315" y="1955"/>
              <a:ext cx="55"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3" name="Rectangle 1240"/>
            <p:cNvSpPr>
              <a:spLocks noChangeArrowheads="1"/>
            </p:cNvSpPr>
            <p:nvPr/>
          </p:nvSpPr>
          <p:spPr bwMode="auto">
            <a:xfrm rot="-14013864">
              <a:off x="2376" y="1909"/>
              <a:ext cx="72"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4" name="Oval 1241"/>
            <p:cNvSpPr>
              <a:spLocks noChangeArrowheads="1"/>
            </p:cNvSpPr>
            <p:nvPr/>
          </p:nvSpPr>
          <p:spPr bwMode="auto">
            <a:xfrm>
              <a:off x="2261" y="1745"/>
              <a:ext cx="150" cy="206"/>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5" name="Rectangle 1242"/>
            <p:cNvSpPr>
              <a:spLocks noChangeArrowheads="1"/>
            </p:cNvSpPr>
            <p:nvPr/>
          </p:nvSpPr>
          <p:spPr bwMode="auto">
            <a:xfrm rot="20885237">
              <a:off x="2313" y="1642"/>
              <a:ext cx="56"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547" name="Freeform 1243"/>
            <p:cNvSpPr>
              <a:spLocks/>
            </p:cNvSpPr>
            <p:nvPr/>
          </p:nvSpPr>
          <p:spPr bwMode="auto">
            <a:xfrm rot="4703630">
              <a:off x="2198" y="1741"/>
              <a:ext cx="284" cy="221"/>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48" name="Freeform 1244"/>
            <p:cNvSpPr>
              <a:spLocks/>
            </p:cNvSpPr>
            <p:nvPr/>
          </p:nvSpPr>
          <p:spPr bwMode="auto">
            <a:xfrm rot="4703630">
              <a:off x="2273" y="1940"/>
              <a:ext cx="57" cy="44"/>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438" name="Rectangle 1245"/>
            <p:cNvSpPr>
              <a:spLocks noChangeArrowheads="1"/>
            </p:cNvSpPr>
            <p:nvPr/>
          </p:nvSpPr>
          <p:spPr bwMode="auto">
            <a:xfrm rot="-8428918">
              <a:off x="2232" y="1917"/>
              <a:ext cx="56" cy="10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39" name="Rectangle 1246"/>
            <p:cNvSpPr>
              <a:spLocks noChangeArrowheads="1"/>
            </p:cNvSpPr>
            <p:nvPr/>
          </p:nvSpPr>
          <p:spPr bwMode="auto">
            <a:xfrm rot="16789563">
              <a:off x="2184" y="1808"/>
              <a:ext cx="71" cy="83"/>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0" name="Rectangle 1247"/>
            <p:cNvSpPr>
              <a:spLocks noChangeArrowheads="1"/>
            </p:cNvSpPr>
            <p:nvPr/>
          </p:nvSpPr>
          <p:spPr bwMode="auto">
            <a:xfrm rot="-1993480">
              <a:off x="2232" y="1676"/>
              <a:ext cx="56" cy="10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1" name="Oval 1248"/>
            <p:cNvSpPr>
              <a:spLocks noChangeArrowheads="1"/>
            </p:cNvSpPr>
            <p:nvPr/>
          </p:nvSpPr>
          <p:spPr bwMode="auto">
            <a:xfrm>
              <a:off x="2288" y="1759"/>
              <a:ext cx="109" cy="156"/>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442" name="Rectangle 1250"/>
            <p:cNvSpPr>
              <a:spLocks noChangeArrowheads="1"/>
            </p:cNvSpPr>
            <p:nvPr/>
          </p:nvSpPr>
          <p:spPr bwMode="auto">
            <a:xfrm rot="2882507">
              <a:off x="2149" y="1528"/>
              <a:ext cx="42" cy="46"/>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3" name="Rectangle 1251"/>
            <p:cNvSpPr>
              <a:spLocks noChangeArrowheads="1"/>
            </p:cNvSpPr>
            <p:nvPr/>
          </p:nvSpPr>
          <p:spPr bwMode="auto">
            <a:xfrm rot="-15539178">
              <a:off x="2164" y="1575"/>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4" name="Rectangle 1252"/>
            <p:cNvSpPr>
              <a:spLocks noChangeArrowheads="1"/>
            </p:cNvSpPr>
            <p:nvPr/>
          </p:nvSpPr>
          <p:spPr bwMode="auto">
            <a:xfrm rot="-11467919">
              <a:off x="2116" y="1660"/>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5" name="Rectangle 1253"/>
            <p:cNvSpPr>
              <a:spLocks noChangeArrowheads="1"/>
            </p:cNvSpPr>
            <p:nvPr/>
          </p:nvSpPr>
          <p:spPr bwMode="auto">
            <a:xfrm rot="-14013864">
              <a:off x="2149" y="1635"/>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6" name="Oval 1254"/>
            <p:cNvSpPr>
              <a:spLocks noChangeArrowheads="1"/>
            </p:cNvSpPr>
            <p:nvPr/>
          </p:nvSpPr>
          <p:spPr bwMode="auto">
            <a:xfrm>
              <a:off x="2086" y="1544"/>
              <a:ext cx="82" cy="114"/>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47" name="Rectangle 1255"/>
            <p:cNvSpPr>
              <a:spLocks noChangeArrowheads="1"/>
            </p:cNvSpPr>
            <p:nvPr/>
          </p:nvSpPr>
          <p:spPr bwMode="auto">
            <a:xfrm rot="20885237">
              <a:off x="2115" y="1486"/>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559" name="Freeform 1256"/>
            <p:cNvSpPr>
              <a:spLocks/>
            </p:cNvSpPr>
            <p:nvPr/>
          </p:nvSpPr>
          <p:spPr bwMode="auto">
            <a:xfrm rot="4703630">
              <a:off x="2051" y="1542"/>
              <a:ext cx="158" cy="121"/>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60" name="Freeform 1257"/>
            <p:cNvSpPr>
              <a:spLocks/>
            </p:cNvSpPr>
            <p:nvPr/>
          </p:nvSpPr>
          <p:spPr bwMode="auto">
            <a:xfrm rot="4703630">
              <a:off x="2093" y="1652"/>
              <a:ext cx="32" cy="24"/>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450" name="Rectangle 1258"/>
            <p:cNvSpPr>
              <a:spLocks noChangeArrowheads="1"/>
            </p:cNvSpPr>
            <p:nvPr/>
          </p:nvSpPr>
          <p:spPr bwMode="auto">
            <a:xfrm rot="-8428918">
              <a:off x="2071" y="1639"/>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1" name="Rectangle 1259"/>
            <p:cNvSpPr>
              <a:spLocks noChangeArrowheads="1"/>
            </p:cNvSpPr>
            <p:nvPr/>
          </p:nvSpPr>
          <p:spPr bwMode="auto">
            <a:xfrm rot="16789563">
              <a:off x="2044" y="1579"/>
              <a:ext cx="40" cy="45"/>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2" name="Rectangle 1260"/>
            <p:cNvSpPr>
              <a:spLocks noChangeArrowheads="1"/>
            </p:cNvSpPr>
            <p:nvPr/>
          </p:nvSpPr>
          <p:spPr bwMode="auto">
            <a:xfrm rot="-1993480">
              <a:off x="2071" y="1505"/>
              <a:ext cx="30"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3" name="Oval 1261"/>
            <p:cNvSpPr>
              <a:spLocks noChangeArrowheads="1"/>
            </p:cNvSpPr>
            <p:nvPr/>
          </p:nvSpPr>
          <p:spPr bwMode="auto">
            <a:xfrm>
              <a:off x="2101" y="1551"/>
              <a:ext cx="60" cy="87"/>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454" name="Rectangle 1263"/>
            <p:cNvSpPr>
              <a:spLocks noChangeArrowheads="1"/>
            </p:cNvSpPr>
            <p:nvPr/>
          </p:nvSpPr>
          <p:spPr bwMode="auto">
            <a:xfrm rot="2882507">
              <a:off x="2517" y="1489"/>
              <a:ext cx="48" cy="62"/>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5" name="Rectangle 1264"/>
            <p:cNvSpPr>
              <a:spLocks noChangeArrowheads="1"/>
            </p:cNvSpPr>
            <p:nvPr/>
          </p:nvSpPr>
          <p:spPr bwMode="auto">
            <a:xfrm rot="-15539178">
              <a:off x="2537" y="1542"/>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6" name="Rectangle 1265"/>
            <p:cNvSpPr>
              <a:spLocks noChangeArrowheads="1"/>
            </p:cNvSpPr>
            <p:nvPr/>
          </p:nvSpPr>
          <p:spPr bwMode="auto">
            <a:xfrm rot="-11467919">
              <a:off x="2469" y="1643"/>
              <a:ext cx="41"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7" name="Rectangle 1266"/>
            <p:cNvSpPr>
              <a:spLocks noChangeArrowheads="1"/>
            </p:cNvSpPr>
            <p:nvPr/>
          </p:nvSpPr>
          <p:spPr bwMode="auto">
            <a:xfrm rot="-14013864">
              <a:off x="2517" y="1612"/>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8" name="Oval 1267"/>
            <p:cNvSpPr>
              <a:spLocks noChangeArrowheads="1"/>
            </p:cNvSpPr>
            <p:nvPr/>
          </p:nvSpPr>
          <p:spPr bwMode="auto">
            <a:xfrm>
              <a:off x="2430" y="1512"/>
              <a:ext cx="109" cy="129"/>
            </a:xfrm>
            <a:prstGeom prst="ellipse">
              <a:avLst/>
            </a:prstGeom>
            <a:solidFill>
              <a:schemeClr val="tx1"/>
            </a:solidFill>
            <a:ln w="9525">
              <a:noFill/>
              <a:round/>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59" name="Rectangle 1268"/>
            <p:cNvSpPr>
              <a:spLocks noChangeArrowheads="1"/>
            </p:cNvSpPr>
            <p:nvPr/>
          </p:nvSpPr>
          <p:spPr bwMode="auto">
            <a:xfrm rot="20885237">
              <a:off x="2468" y="1447"/>
              <a:ext cx="40"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14571" name="Freeform 1269"/>
            <p:cNvSpPr>
              <a:spLocks/>
            </p:cNvSpPr>
            <p:nvPr/>
          </p:nvSpPr>
          <p:spPr bwMode="auto">
            <a:xfrm rot="4703630">
              <a:off x="2398" y="1499"/>
              <a:ext cx="178" cy="160"/>
            </a:xfrm>
            <a:custGeom>
              <a:avLst/>
              <a:gdLst>
                <a:gd name="T0" fmla="*/ 0 w 759"/>
                <a:gd name="T1" fmla="*/ 0 h 768"/>
                <a:gd name="T2" fmla="*/ 0 w 759"/>
                <a:gd name="T3" fmla="*/ 0 h 768"/>
                <a:gd name="T4" fmla="*/ 0 w 759"/>
                <a:gd name="T5" fmla="*/ 0 h 768"/>
                <a:gd name="T6" fmla="*/ 0 w 759"/>
                <a:gd name="T7" fmla="*/ 0 h 768"/>
                <a:gd name="T8" fmla="*/ 0 w 759"/>
                <a:gd name="T9" fmla="*/ 0 h 768"/>
                <a:gd name="T10" fmla="*/ 0 w 759"/>
                <a:gd name="T11" fmla="*/ 0 h 768"/>
                <a:gd name="T12" fmla="*/ 0 w 759"/>
                <a:gd name="T13" fmla="*/ 0 h 768"/>
                <a:gd name="T14" fmla="*/ 0 w 759"/>
                <a:gd name="T15" fmla="*/ 0 h 768"/>
                <a:gd name="T16" fmla="*/ 0 w 759"/>
                <a:gd name="T17" fmla="*/ 0 h 768"/>
                <a:gd name="T18" fmla="*/ 0 w 759"/>
                <a:gd name="T19" fmla="*/ 0 h 768"/>
                <a:gd name="T20" fmla="*/ 0 w 759"/>
                <a:gd name="T21" fmla="*/ 0 h 768"/>
                <a:gd name="T22" fmla="*/ 0 w 759"/>
                <a:gd name="T23" fmla="*/ 0 h 768"/>
                <a:gd name="T24" fmla="*/ 0 w 759"/>
                <a:gd name="T25" fmla="*/ 0 h 768"/>
                <a:gd name="T26" fmla="*/ 0 w 759"/>
                <a:gd name="T27" fmla="*/ 0 h 768"/>
                <a:gd name="T28" fmla="*/ 0 w 759"/>
                <a:gd name="T29" fmla="*/ 0 h 768"/>
                <a:gd name="T30" fmla="*/ 0 w 759"/>
                <a:gd name="T31" fmla="*/ 0 h 768"/>
                <a:gd name="T32" fmla="*/ 0 w 759"/>
                <a:gd name="T33" fmla="*/ 0 h 768"/>
                <a:gd name="T34" fmla="*/ 0 w 759"/>
                <a:gd name="T35" fmla="*/ 0 h 768"/>
                <a:gd name="T36" fmla="*/ 0 w 759"/>
                <a:gd name="T37" fmla="*/ 0 h 768"/>
                <a:gd name="T38" fmla="*/ 0 w 759"/>
                <a:gd name="T39" fmla="*/ 0 h 768"/>
                <a:gd name="T40" fmla="*/ 0 w 759"/>
                <a:gd name="T41" fmla="*/ 0 h 768"/>
                <a:gd name="T42" fmla="*/ 0 w 759"/>
                <a:gd name="T43" fmla="*/ 0 h 768"/>
                <a:gd name="T44" fmla="*/ 0 w 759"/>
                <a:gd name="T45" fmla="*/ 0 h 768"/>
                <a:gd name="T46" fmla="*/ 0 w 759"/>
                <a:gd name="T47" fmla="*/ 0 h 768"/>
                <a:gd name="T48" fmla="*/ 0 w 759"/>
                <a:gd name="T49" fmla="*/ 0 h 768"/>
                <a:gd name="T50" fmla="*/ 0 w 759"/>
                <a:gd name="T51" fmla="*/ 0 h 768"/>
                <a:gd name="T52" fmla="*/ 0 w 759"/>
                <a:gd name="T53" fmla="*/ 0 h 768"/>
                <a:gd name="T54" fmla="*/ 0 w 759"/>
                <a:gd name="T55" fmla="*/ 0 h 768"/>
                <a:gd name="T56" fmla="*/ 0 w 759"/>
                <a:gd name="T57" fmla="*/ 0 h 768"/>
                <a:gd name="T58" fmla="*/ 0 w 759"/>
                <a:gd name="T59" fmla="*/ 0 h 768"/>
                <a:gd name="T60" fmla="*/ 0 w 759"/>
                <a:gd name="T61" fmla="*/ 0 h 768"/>
                <a:gd name="T62" fmla="*/ 0 w 759"/>
                <a:gd name="T63" fmla="*/ 0 h 768"/>
                <a:gd name="T64" fmla="*/ 0 w 759"/>
                <a:gd name="T65" fmla="*/ 0 h 768"/>
                <a:gd name="T66" fmla="*/ 0 w 759"/>
                <a:gd name="T67" fmla="*/ 0 h 768"/>
                <a:gd name="T68" fmla="*/ 0 w 759"/>
                <a:gd name="T69" fmla="*/ 0 h 768"/>
                <a:gd name="T70" fmla="*/ 0 w 759"/>
                <a:gd name="T71" fmla="*/ 0 h 768"/>
                <a:gd name="T72" fmla="*/ 0 w 759"/>
                <a:gd name="T73" fmla="*/ 0 h 768"/>
                <a:gd name="T74" fmla="*/ 0 w 759"/>
                <a:gd name="T75" fmla="*/ 0 h 768"/>
                <a:gd name="T76" fmla="*/ 0 w 759"/>
                <a:gd name="T77" fmla="*/ 0 h 768"/>
                <a:gd name="T78" fmla="*/ 0 w 759"/>
                <a:gd name="T79" fmla="*/ 0 h 768"/>
                <a:gd name="T80" fmla="*/ 0 w 759"/>
                <a:gd name="T81" fmla="*/ 0 h 768"/>
                <a:gd name="T82" fmla="*/ 0 w 759"/>
                <a:gd name="T83" fmla="*/ 0 h 768"/>
                <a:gd name="T84" fmla="*/ 0 w 759"/>
                <a:gd name="T85" fmla="*/ 0 h 768"/>
                <a:gd name="T86" fmla="*/ 0 w 759"/>
                <a:gd name="T87" fmla="*/ 0 h 768"/>
                <a:gd name="T88" fmla="*/ 0 w 759"/>
                <a:gd name="T89" fmla="*/ 0 h 768"/>
                <a:gd name="T90" fmla="*/ 0 w 759"/>
                <a:gd name="T91" fmla="*/ 0 h 768"/>
                <a:gd name="T92" fmla="*/ 0 w 759"/>
                <a:gd name="T93" fmla="*/ 0 h 768"/>
                <a:gd name="T94" fmla="*/ 0 w 759"/>
                <a:gd name="T95" fmla="*/ 0 h 7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9"/>
                <a:gd name="T145" fmla="*/ 0 h 768"/>
                <a:gd name="T146" fmla="*/ 759 w 759"/>
                <a:gd name="T147" fmla="*/ 768 h 7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9" h="768">
                  <a:moveTo>
                    <a:pt x="573" y="549"/>
                  </a:moveTo>
                  <a:lnTo>
                    <a:pt x="669" y="632"/>
                  </a:lnTo>
                  <a:lnTo>
                    <a:pt x="656" y="649"/>
                  </a:lnTo>
                  <a:lnTo>
                    <a:pt x="642" y="662"/>
                  </a:lnTo>
                  <a:lnTo>
                    <a:pt x="626" y="676"/>
                  </a:lnTo>
                  <a:lnTo>
                    <a:pt x="611" y="690"/>
                  </a:lnTo>
                  <a:lnTo>
                    <a:pt x="602" y="696"/>
                  </a:lnTo>
                  <a:lnTo>
                    <a:pt x="595" y="702"/>
                  </a:lnTo>
                  <a:lnTo>
                    <a:pt x="585" y="707"/>
                  </a:lnTo>
                  <a:lnTo>
                    <a:pt x="577" y="713"/>
                  </a:lnTo>
                  <a:lnTo>
                    <a:pt x="568" y="718"/>
                  </a:lnTo>
                  <a:lnTo>
                    <a:pt x="560" y="722"/>
                  </a:lnTo>
                  <a:lnTo>
                    <a:pt x="551" y="727"/>
                  </a:lnTo>
                  <a:lnTo>
                    <a:pt x="542" y="731"/>
                  </a:lnTo>
                  <a:lnTo>
                    <a:pt x="532" y="737"/>
                  </a:lnTo>
                  <a:lnTo>
                    <a:pt x="522" y="741"/>
                  </a:lnTo>
                  <a:lnTo>
                    <a:pt x="513" y="743"/>
                  </a:lnTo>
                  <a:lnTo>
                    <a:pt x="504" y="748"/>
                  </a:lnTo>
                  <a:lnTo>
                    <a:pt x="484" y="755"/>
                  </a:lnTo>
                  <a:lnTo>
                    <a:pt x="465" y="759"/>
                  </a:lnTo>
                  <a:lnTo>
                    <a:pt x="443" y="763"/>
                  </a:lnTo>
                  <a:lnTo>
                    <a:pt x="423" y="766"/>
                  </a:lnTo>
                  <a:lnTo>
                    <a:pt x="379" y="768"/>
                  </a:lnTo>
                  <a:lnTo>
                    <a:pt x="340" y="767"/>
                  </a:lnTo>
                  <a:lnTo>
                    <a:pt x="303" y="761"/>
                  </a:lnTo>
                  <a:lnTo>
                    <a:pt x="285" y="756"/>
                  </a:lnTo>
                  <a:lnTo>
                    <a:pt x="266" y="751"/>
                  </a:lnTo>
                  <a:lnTo>
                    <a:pt x="249" y="745"/>
                  </a:lnTo>
                  <a:lnTo>
                    <a:pt x="232" y="738"/>
                  </a:lnTo>
                  <a:lnTo>
                    <a:pt x="215" y="731"/>
                  </a:lnTo>
                  <a:lnTo>
                    <a:pt x="207" y="726"/>
                  </a:lnTo>
                  <a:lnTo>
                    <a:pt x="198" y="722"/>
                  </a:lnTo>
                  <a:lnTo>
                    <a:pt x="190" y="718"/>
                  </a:lnTo>
                  <a:lnTo>
                    <a:pt x="184" y="713"/>
                  </a:lnTo>
                  <a:lnTo>
                    <a:pt x="174" y="708"/>
                  </a:lnTo>
                  <a:lnTo>
                    <a:pt x="166" y="703"/>
                  </a:lnTo>
                  <a:lnTo>
                    <a:pt x="139" y="681"/>
                  </a:lnTo>
                  <a:lnTo>
                    <a:pt x="124" y="668"/>
                  </a:lnTo>
                  <a:lnTo>
                    <a:pt x="111" y="655"/>
                  </a:lnTo>
                  <a:lnTo>
                    <a:pt x="98" y="643"/>
                  </a:lnTo>
                  <a:lnTo>
                    <a:pt x="87" y="628"/>
                  </a:lnTo>
                  <a:lnTo>
                    <a:pt x="75" y="614"/>
                  </a:lnTo>
                  <a:lnTo>
                    <a:pt x="64" y="599"/>
                  </a:lnTo>
                  <a:lnTo>
                    <a:pt x="55" y="583"/>
                  </a:lnTo>
                  <a:lnTo>
                    <a:pt x="45" y="567"/>
                  </a:lnTo>
                  <a:lnTo>
                    <a:pt x="37" y="551"/>
                  </a:lnTo>
                  <a:lnTo>
                    <a:pt x="29" y="533"/>
                  </a:lnTo>
                  <a:lnTo>
                    <a:pt x="18" y="498"/>
                  </a:lnTo>
                  <a:lnTo>
                    <a:pt x="7" y="461"/>
                  </a:lnTo>
                  <a:lnTo>
                    <a:pt x="0" y="384"/>
                  </a:lnTo>
                  <a:lnTo>
                    <a:pt x="2" y="344"/>
                  </a:lnTo>
                  <a:lnTo>
                    <a:pt x="7" y="306"/>
                  </a:lnTo>
                  <a:lnTo>
                    <a:pt x="18" y="270"/>
                  </a:lnTo>
                  <a:lnTo>
                    <a:pt x="23" y="251"/>
                  </a:lnTo>
                  <a:lnTo>
                    <a:pt x="29" y="234"/>
                  </a:lnTo>
                  <a:lnTo>
                    <a:pt x="37" y="217"/>
                  </a:lnTo>
                  <a:lnTo>
                    <a:pt x="45" y="200"/>
                  </a:lnTo>
                  <a:lnTo>
                    <a:pt x="55" y="184"/>
                  </a:lnTo>
                  <a:lnTo>
                    <a:pt x="64" y="168"/>
                  </a:lnTo>
                  <a:lnTo>
                    <a:pt x="75" y="153"/>
                  </a:lnTo>
                  <a:lnTo>
                    <a:pt x="87" y="138"/>
                  </a:lnTo>
                  <a:lnTo>
                    <a:pt x="98" y="126"/>
                  </a:lnTo>
                  <a:lnTo>
                    <a:pt x="111" y="112"/>
                  </a:lnTo>
                  <a:lnTo>
                    <a:pt x="124" y="99"/>
                  </a:lnTo>
                  <a:lnTo>
                    <a:pt x="139" y="86"/>
                  </a:lnTo>
                  <a:lnTo>
                    <a:pt x="152" y="75"/>
                  </a:lnTo>
                  <a:lnTo>
                    <a:pt x="160" y="70"/>
                  </a:lnTo>
                  <a:lnTo>
                    <a:pt x="166" y="65"/>
                  </a:lnTo>
                  <a:lnTo>
                    <a:pt x="174" y="60"/>
                  </a:lnTo>
                  <a:lnTo>
                    <a:pt x="184" y="55"/>
                  </a:lnTo>
                  <a:lnTo>
                    <a:pt x="190" y="50"/>
                  </a:lnTo>
                  <a:lnTo>
                    <a:pt x="198" y="45"/>
                  </a:lnTo>
                  <a:lnTo>
                    <a:pt x="207" y="41"/>
                  </a:lnTo>
                  <a:lnTo>
                    <a:pt x="215" y="37"/>
                  </a:lnTo>
                  <a:lnTo>
                    <a:pt x="224" y="32"/>
                  </a:lnTo>
                  <a:lnTo>
                    <a:pt x="232" y="29"/>
                  </a:lnTo>
                  <a:lnTo>
                    <a:pt x="249" y="22"/>
                  </a:lnTo>
                  <a:lnTo>
                    <a:pt x="266" y="16"/>
                  </a:lnTo>
                  <a:lnTo>
                    <a:pt x="285" y="12"/>
                  </a:lnTo>
                  <a:lnTo>
                    <a:pt x="303" y="7"/>
                  </a:lnTo>
                  <a:lnTo>
                    <a:pt x="322" y="3"/>
                  </a:lnTo>
                  <a:lnTo>
                    <a:pt x="340" y="1"/>
                  </a:lnTo>
                  <a:lnTo>
                    <a:pt x="379" y="0"/>
                  </a:lnTo>
                  <a:lnTo>
                    <a:pt x="418" y="1"/>
                  </a:lnTo>
                  <a:lnTo>
                    <a:pt x="456" y="7"/>
                  </a:lnTo>
                  <a:lnTo>
                    <a:pt x="475" y="12"/>
                  </a:lnTo>
                  <a:lnTo>
                    <a:pt x="493" y="16"/>
                  </a:lnTo>
                  <a:lnTo>
                    <a:pt x="511" y="22"/>
                  </a:lnTo>
                  <a:lnTo>
                    <a:pt x="528" y="29"/>
                  </a:lnTo>
                  <a:lnTo>
                    <a:pt x="544" y="37"/>
                  </a:lnTo>
                  <a:lnTo>
                    <a:pt x="552" y="41"/>
                  </a:lnTo>
                  <a:lnTo>
                    <a:pt x="561" y="45"/>
                  </a:lnTo>
                  <a:lnTo>
                    <a:pt x="568" y="50"/>
                  </a:lnTo>
                  <a:lnTo>
                    <a:pt x="576" y="55"/>
                  </a:lnTo>
                  <a:lnTo>
                    <a:pt x="584" y="60"/>
                  </a:lnTo>
                  <a:lnTo>
                    <a:pt x="591" y="65"/>
                  </a:lnTo>
                  <a:lnTo>
                    <a:pt x="621" y="86"/>
                  </a:lnTo>
                  <a:lnTo>
                    <a:pt x="635" y="99"/>
                  </a:lnTo>
                  <a:lnTo>
                    <a:pt x="648" y="112"/>
                  </a:lnTo>
                  <a:lnTo>
                    <a:pt x="660" y="126"/>
                  </a:lnTo>
                  <a:lnTo>
                    <a:pt x="673" y="138"/>
                  </a:lnTo>
                  <a:lnTo>
                    <a:pt x="684" y="153"/>
                  </a:lnTo>
                  <a:lnTo>
                    <a:pt x="694" y="168"/>
                  </a:lnTo>
                  <a:lnTo>
                    <a:pt x="705" y="184"/>
                  </a:lnTo>
                  <a:lnTo>
                    <a:pt x="713" y="200"/>
                  </a:lnTo>
                  <a:lnTo>
                    <a:pt x="722" y="217"/>
                  </a:lnTo>
                  <a:lnTo>
                    <a:pt x="729" y="234"/>
                  </a:lnTo>
                  <a:lnTo>
                    <a:pt x="742" y="270"/>
                  </a:lnTo>
                  <a:lnTo>
                    <a:pt x="751" y="306"/>
                  </a:lnTo>
                  <a:lnTo>
                    <a:pt x="759" y="384"/>
                  </a:lnTo>
                  <a:lnTo>
                    <a:pt x="757" y="429"/>
                  </a:lnTo>
                  <a:lnTo>
                    <a:pt x="750" y="472"/>
                  </a:lnTo>
                  <a:lnTo>
                    <a:pt x="744" y="493"/>
                  </a:lnTo>
                  <a:lnTo>
                    <a:pt x="737" y="514"/>
                  </a:lnTo>
                  <a:lnTo>
                    <a:pt x="729" y="533"/>
                  </a:lnTo>
                  <a:lnTo>
                    <a:pt x="721" y="553"/>
                  </a:lnTo>
                  <a:lnTo>
                    <a:pt x="612" y="493"/>
                  </a:lnTo>
                  <a:lnTo>
                    <a:pt x="630" y="438"/>
                  </a:lnTo>
                  <a:lnTo>
                    <a:pt x="638" y="379"/>
                  </a:lnTo>
                  <a:lnTo>
                    <a:pt x="633" y="327"/>
                  </a:lnTo>
                  <a:lnTo>
                    <a:pt x="627" y="303"/>
                  </a:lnTo>
                  <a:lnTo>
                    <a:pt x="619" y="279"/>
                  </a:lnTo>
                  <a:lnTo>
                    <a:pt x="613" y="267"/>
                  </a:lnTo>
                  <a:lnTo>
                    <a:pt x="607" y="257"/>
                  </a:lnTo>
                  <a:lnTo>
                    <a:pt x="602" y="247"/>
                  </a:lnTo>
                  <a:lnTo>
                    <a:pt x="595" y="236"/>
                  </a:lnTo>
                  <a:lnTo>
                    <a:pt x="580" y="215"/>
                  </a:lnTo>
                  <a:lnTo>
                    <a:pt x="564" y="198"/>
                  </a:lnTo>
                  <a:lnTo>
                    <a:pt x="545" y="182"/>
                  </a:lnTo>
                  <a:lnTo>
                    <a:pt x="536" y="174"/>
                  </a:lnTo>
                  <a:lnTo>
                    <a:pt x="531" y="170"/>
                  </a:lnTo>
                  <a:lnTo>
                    <a:pt x="526" y="167"/>
                  </a:lnTo>
                  <a:lnTo>
                    <a:pt x="516" y="160"/>
                  </a:lnTo>
                  <a:lnTo>
                    <a:pt x="505" y="154"/>
                  </a:lnTo>
                  <a:lnTo>
                    <a:pt x="493" y="149"/>
                  </a:lnTo>
                  <a:lnTo>
                    <a:pt x="482" y="144"/>
                  </a:lnTo>
                  <a:lnTo>
                    <a:pt x="470" y="138"/>
                  </a:lnTo>
                  <a:lnTo>
                    <a:pt x="459" y="135"/>
                  </a:lnTo>
                  <a:lnTo>
                    <a:pt x="447" y="131"/>
                  </a:lnTo>
                  <a:lnTo>
                    <a:pt x="436" y="128"/>
                  </a:lnTo>
                  <a:lnTo>
                    <a:pt x="409" y="124"/>
                  </a:lnTo>
                  <a:lnTo>
                    <a:pt x="384" y="123"/>
                  </a:lnTo>
                  <a:lnTo>
                    <a:pt x="333" y="128"/>
                  </a:lnTo>
                  <a:lnTo>
                    <a:pt x="309" y="135"/>
                  </a:lnTo>
                  <a:lnTo>
                    <a:pt x="285" y="144"/>
                  </a:lnTo>
                  <a:lnTo>
                    <a:pt x="273" y="149"/>
                  </a:lnTo>
                  <a:lnTo>
                    <a:pt x="263" y="154"/>
                  </a:lnTo>
                  <a:lnTo>
                    <a:pt x="253" y="160"/>
                  </a:lnTo>
                  <a:lnTo>
                    <a:pt x="241" y="167"/>
                  </a:lnTo>
                  <a:lnTo>
                    <a:pt x="232" y="174"/>
                  </a:lnTo>
                  <a:lnTo>
                    <a:pt x="223" y="182"/>
                  </a:lnTo>
                  <a:lnTo>
                    <a:pt x="204" y="198"/>
                  </a:lnTo>
                  <a:lnTo>
                    <a:pt x="188" y="215"/>
                  </a:lnTo>
                  <a:lnTo>
                    <a:pt x="173" y="236"/>
                  </a:lnTo>
                  <a:lnTo>
                    <a:pt x="160" y="257"/>
                  </a:lnTo>
                  <a:lnTo>
                    <a:pt x="149" y="279"/>
                  </a:lnTo>
                  <a:lnTo>
                    <a:pt x="134" y="327"/>
                  </a:lnTo>
                  <a:lnTo>
                    <a:pt x="129" y="379"/>
                  </a:lnTo>
                  <a:lnTo>
                    <a:pt x="134" y="431"/>
                  </a:lnTo>
                  <a:lnTo>
                    <a:pt x="141" y="455"/>
                  </a:lnTo>
                  <a:lnTo>
                    <a:pt x="149" y="479"/>
                  </a:lnTo>
                  <a:lnTo>
                    <a:pt x="155" y="490"/>
                  </a:lnTo>
                  <a:lnTo>
                    <a:pt x="160" y="501"/>
                  </a:lnTo>
                  <a:lnTo>
                    <a:pt x="166" y="511"/>
                  </a:lnTo>
                  <a:lnTo>
                    <a:pt x="173" y="522"/>
                  </a:lnTo>
                  <a:lnTo>
                    <a:pt x="188" y="541"/>
                  </a:lnTo>
                  <a:lnTo>
                    <a:pt x="204" y="560"/>
                  </a:lnTo>
                  <a:lnTo>
                    <a:pt x="223" y="576"/>
                  </a:lnTo>
                  <a:lnTo>
                    <a:pt x="232" y="584"/>
                  </a:lnTo>
                  <a:lnTo>
                    <a:pt x="237" y="587"/>
                  </a:lnTo>
                  <a:lnTo>
                    <a:pt x="241" y="591"/>
                  </a:lnTo>
                  <a:lnTo>
                    <a:pt x="253" y="597"/>
                  </a:lnTo>
                  <a:lnTo>
                    <a:pt x="263" y="604"/>
                  </a:lnTo>
                  <a:lnTo>
                    <a:pt x="273" y="609"/>
                  </a:lnTo>
                  <a:lnTo>
                    <a:pt x="285" y="614"/>
                  </a:lnTo>
                  <a:lnTo>
                    <a:pt x="296" y="620"/>
                  </a:lnTo>
                  <a:lnTo>
                    <a:pt x="309" y="623"/>
                  </a:lnTo>
                  <a:lnTo>
                    <a:pt x="321" y="625"/>
                  </a:lnTo>
                  <a:lnTo>
                    <a:pt x="333" y="629"/>
                  </a:lnTo>
                  <a:lnTo>
                    <a:pt x="357" y="632"/>
                  </a:lnTo>
                  <a:lnTo>
                    <a:pt x="384" y="635"/>
                  </a:lnTo>
                  <a:lnTo>
                    <a:pt x="423" y="629"/>
                  </a:lnTo>
                  <a:lnTo>
                    <a:pt x="454" y="621"/>
                  </a:lnTo>
                  <a:lnTo>
                    <a:pt x="481" y="614"/>
                  </a:lnTo>
                  <a:lnTo>
                    <a:pt x="492" y="608"/>
                  </a:lnTo>
                  <a:lnTo>
                    <a:pt x="501" y="604"/>
                  </a:lnTo>
                  <a:lnTo>
                    <a:pt x="511" y="598"/>
                  </a:lnTo>
                  <a:lnTo>
                    <a:pt x="521" y="592"/>
                  </a:lnTo>
                  <a:lnTo>
                    <a:pt x="529" y="586"/>
                  </a:lnTo>
                  <a:lnTo>
                    <a:pt x="537" y="579"/>
                  </a:lnTo>
                  <a:lnTo>
                    <a:pt x="554" y="566"/>
                  </a:lnTo>
                  <a:lnTo>
                    <a:pt x="573" y="54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572" name="Freeform 1270"/>
            <p:cNvSpPr>
              <a:spLocks/>
            </p:cNvSpPr>
            <p:nvPr/>
          </p:nvSpPr>
          <p:spPr bwMode="auto">
            <a:xfrm rot="4703630">
              <a:off x="2442" y="1632"/>
              <a:ext cx="35" cy="32"/>
            </a:xfrm>
            <a:custGeom>
              <a:avLst/>
              <a:gdLst>
                <a:gd name="T0" fmla="*/ 0 w 153"/>
                <a:gd name="T1" fmla="*/ 0 h 154"/>
                <a:gd name="T2" fmla="*/ 0 w 153"/>
                <a:gd name="T3" fmla="*/ 0 h 154"/>
                <a:gd name="T4" fmla="*/ 0 w 153"/>
                <a:gd name="T5" fmla="*/ 0 h 154"/>
                <a:gd name="T6" fmla="*/ 0 w 153"/>
                <a:gd name="T7" fmla="*/ 0 h 154"/>
                <a:gd name="T8" fmla="*/ 0 w 153"/>
                <a:gd name="T9" fmla="*/ 0 h 154"/>
                <a:gd name="T10" fmla="*/ 0 w 153"/>
                <a:gd name="T11" fmla="*/ 0 h 154"/>
                <a:gd name="T12" fmla="*/ 0 w 153"/>
                <a:gd name="T13" fmla="*/ 0 h 154"/>
                <a:gd name="T14" fmla="*/ 0 60000 65536"/>
                <a:gd name="T15" fmla="*/ 0 60000 65536"/>
                <a:gd name="T16" fmla="*/ 0 60000 65536"/>
                <a:gd name="T17" fmla="*/ 0 60000 65536"/>
                <a:gd name="T18" fmla="*/ 0 60000 65536"/>
                <a:gd name="T19" fmla="*/ 0 60000 65536"/>
                <a:gd name="T20" fmla="*/ 0 60000 65536"/>
                <a:gd name="T21" fmla="*/ 0 w 153"/>
                <a:gd name="T22" fmla="*/ 0 h 154"/>
                <a:gd name="T23" fmla="*/ 153 w 153"/>
                <a:gd name="T24" fmla="*/ 154 h 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 h="154">
                  <a:moveTo>
                    <a:pt x="0" y="69"/>
                  </a:moveTo>
                  <a:lnTo>
                    <a:pt x="47" y="0"/>
                  </a:lnTo>
                  <a:lnTo>
                    <a:pt x="153" y="58"/>
                  </a:lnTo>
                  <a:lnTo>
                    <a:pt x="124" y="113"/>
                  </a:lnTo>
                  <a:lnTo>
                    <a:pt x="93" y="154"/>
                  </a:lnTo>
                  <a:lnTo>
                    <a:pt x="0" y="69"/>
                  </a:lnTo>
                  <a:close/>
                </a:path>
              </a:pathLst>
            </a:custGeom>
            <a:solidFill>
              <a:srgbClr val="000000"/>
            </a:solidFill>
            <a:ln>
              <a:noFill/>
            </a:ln>
            <a:effectLst>
              <a:prstShdw prst="shdw17" dist="17961" dir="2700000">
                <a:srgbClr val="000000"/>
              </a:prstShdw>
            </a:effectLst>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462" name="Rectangle 1271"/>
            <p:cNvSpPr>
              <a:spLocks noChangeArrowheads="1"/>
            </p:cNvSpPr>
            <p:nvPr/>
          </p:nvSpPr>
          <p:spPr bwMode="auto">
            <a:xfrm rot="-8428918">
              <a:off x="2409" y="1620"/>
              <a:ext cx="40" cy="67"/>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63" name="Rectangle 1272"/>
            <p:cNvSpPr>
              <a:spLocks noChangeArrowheads="1"/>
            </p:cNvSpPr>
            <p:nvPr/>
          </p:nvSpPr>
          <p:spPr bwMode="auto">
            <a:xfrm rot="16789563">
              <a:off x="2377" y="1548"/>
              <a:ext cx="45" cy="60"/>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64" name="Rectangle 1273"/>
            <p:cNvSpPr>
              <a:spLocks noChangeArrowheads="1"/>
            </p:cNvSpPr>
            <p:nvPr/>
          </p:nvSpPr>
          <p:spPr bwMode="auto">
            <a:xfrm rot="-1993480">
              <a:off x="2409" y="1468"/>
              <a:ext cx="40" cy="68"/>
            </a:xfrm>
            <a:prstGeom prst="rect">
              <a:avLst/>
            </a:prstGeom>
            <a:solidFill>
              <a:schemeClr val="tx1"/>
            </a:solidFill>
            <a:ln w="9525">
              <a:noFill/>
              <a:miter lim="800000"/>
              <a:headEnd/>
              <a:tailEnd/>
            </a:ln>
            <a:effectLst>
              <a:prstShdw prst="shdw17" dist="17961" dir="2700000">
                <a:schemeClr val="tx1">
                  <a:gamma/>
                  <a:shade val="60000"/>
                  <a:invGamma/>
                </a:schemeClr>
              </a:prstShdw>
            </a:effectLst>
          </p:spPr>
          <p:txBody>
            <a:bodyPr wrap="none" anchor="ctr"/>
            <a:lstStyle/>
            <a:p>
              <a:pPr>
                <a:defRPr/>
              </a:pPr>
              <a:endParaRPr lang="en-US" dirty="0">
                <a:latin typeface="Calibri" pitchFamily="34" charset="0"/>
                <a:cs typeface="Arial" charset="0"/>
              </a:endParaRPr>
            </a:p>
          </p:txBody>
        </p:sp>
        <p:sp>
          <p:nvSpPr>
            <p:cNvPr id="465" name="Oval 1274"/>
            <p:cNvSpPr>
              <a:spLocks noChangeArrowheads="1"/>
            </p:cNvSpPr>
            <p:nvPr/>
          </p:nvSpPr>
          <p:spPr bwMode="auto">
            <a:xfrm>
              <a:off x="2449" y="1521"/>
              <a:ext cx="80" cy="98"/>
            </a:xfrm>
            <a:prstGeom prst="ellipse">
              <a:avLst/>
            </a:prstGeom>
            <a:solidFill>
              <a:schemeClr val="bg1"/>
            </a:solidFill>
            <a:ln w="9525">
              <a:noFill/>
              <a:round/>
              <a:headEnd/>
              <a:tailEnd/>
            </a:ln>
            <a:effectLst>
              <a:prstShdw prst="shdw17" dist="17961" dir="2700000">
                <a:schemeClr val="bg1">
                  <a:gamma/>
                  <a:shade val="60000"/>
                  <a:invGamma/>
                </a:schemeClr>
              </a:prstShdw>
            </a:effectLst>
          </p:spPr>
          <p:txBody>
            <a:bodyPr wrap="none" anchor="ctr"/>
            <a:lstStyle/>
            <a:p>
              <a:pPr algn="ctr">
                <a:defRPr/>
              </a:pPr>
              <a:endParaRPr lang="en-US" dirty="0">
                <a:latin typeface="Calibri" pitchFamily="34" charset="0"/>
                <a:cs typeface="Arial" charset="0"/>
              </a:endParaRPr>
            </a:p>
          </p:txBody>
        </p:sp>
        <p:sp>
          <p:nvSpPr>
            <p:cNvPr id="14577" name="Text Box 1275"/>
            <p:cNvSpPr txBox="1">
              <a:spLocks noChangeArrowheads="1"/>
            </p:cNvSpPr>
            <p:nvPr/>
          </p:nvSpPr>
          <p:spPr bwMode="auto">
            <a:xfrm>
              <a:off x="2239" y="2191"/>
              <a:ext cx="847" cy="252"/>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2000" b="1">
                  <a:latin typeface="Calibri" panose="020F0502020204030204" pitchFamily="34" charset="0"/>
                </a:rPr>
                <a:t>Equipment</a:t>
              </a:r>
            </a:p>
          </p:txBody>
        </p:sp>
        <p:sp>
          <p:nvSpPr>
            <p:cNvPr id="14578" name="Text Box 1226"/>
            <p:cNvSpPr txBox="1">
              <a:spLocks noChangeArrowheads="1"/>
            </p:cNvSpPr>
            <p:nvPr/>
          </p:nvSpPr>
          <p:spPr bwMode="auto">
            <a:xfrm>
              <a:off x="288" y="2256"/>
              <a:ext cx="890" cy="233"/>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b="1">
                  <a:latin typeface="Calibri" panose="020F0502020204030204" pitchFamily="34" charset="0"/>
                </a:rPr>
                <a:t>Environment</a:t>
              </a:r>
            </a:p>
          </p:txBody>
        </p:sp>
      </p:grpSp>
      <p:grpSp>
        <p:nvGrpSpPr>
          <p:cNvPr id="14345" name="Group 7"/>
          <p:cNvGrpSpPr>
            <a:grpSpLocks/>
          </p:cNvGrpSpPr>
          <p:nvPr/>
        </p:nvGrpSpPr>
        <p:grpSpPr bwMode="auto">
          <a:xfrm>
            <a:off x="3962400" y="3048000"/>
            <a:ext cx="414338" cy="762000"/>
            <a:chOff x="336" y="2736"/>
            <a:chExt cx="288" cy="672"/>
          </a:xfrm>
        </p:grpSpPr>
        <p:sp>
          <p:nvSpPr>
            <p:cNvPr id="14347" name="Oval 8"/>
            <p:cNvSpPr>
              <a:spLocks noChangeArrowheads="1"/>
            </p:cNvSpPr>
            <p:nvPr/>
          </p:nvSpPr>
          <p:spPr bwMode="auto">
            <a:xfrm>
              <a:off x="377" y="2736"/>
              <a:ext cx="206" cy="125"/>
            </a:xfrm>
            <a:prstGeom prst="ellipse">
              <a:avLst/>
            </a:prstGeom>
            <a:solidFill>
              <a:schemeClr val="bg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48" name="Rectangle 9"/>
            <p:cNvSpPr>
              <a:spLocks noChangeArrowheads="1"/>
            </p:cNvSpPr>
            <p:nvPr/>
          </p:nvSpPr>
          <p:spPr bwMode="auto">
            <a:xfrm>
              <a:off x="384" y="2861"/>
              <a:ext cx="199" cy="547"/>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49" name="Rectangle 10"/>
            <p:cNvSpPr>
              <a:spLocks noChangeArrowheads="1"/>
            </p:cNvSpPr>
            <p:nvPr/>
          </p:nvSpPr>
          <p:spPr bwMode="auto">
            <a:xfrm>
              <a:off x="583" y="2861"/>
              <a:ext cx="41" cy="165"/>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50" name="Rectangle 11"/>
            <p:cNvSpPr>
              <a:spLocks noChangeArrowheads="1"/>
            </p:cNvSpPr>
            <p:nvPr/>
          </p:nvSpPr>
          <p:spPr bwMode="auto">
            <a:xfrm>
              <a:off x="336" y="2861"/>
              <a:ext cx="41" cy="165"/>
            </a:xfrm>
            <a:prstGeom prst="rect">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PH">
                <a:latin typeface="Calibri" panose="020F0502020204030204" pitchFamily="34" charset="0"/>
              </a:endParaRPr>
            </a:p>
          </p:txBody>
        </p:sp>
        <p:sp>
          <p:nvSpPr>
            <p:cNvPr id="14351" name="Line 12"/>
            <p:cNvSpPr>
              <a:spLocks noChangeShapeType="1"/>
            </p:cNvSpPr>
            <p:nvPr/>
          </p:nvSpPr>
          <p:spPr bwMode="auto">
            <a:xfrm flipV="1">
              <a:off x="480" y="3120"/>
              <a:ext cx="0" cy="28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PH"/>
            </a:p>
          </p:txBody>
        </p:sp>
      </p:grpSp>
      <p:sp>
        <p:nvSpPr>
          <p:cNvPr id="473" name="TextBox 231"/>
          <p:cNvSpPr txBox="1">
            <a:spLocks noChangeArrowheads="1"/>
          </p:cNvSpPr>
          <p:nvPr/>
        </p:nvSpPr>
        <p:spPr bwMode="auto">
          <a:xfrm>
            <a:off x="1809751" y="1571626"/>
            <a:ext cx="5072063" cy="461963"/>
          </a:xfrm>
          <a:prstGeom prst="rect">
            <a:avLst/>
          </a:prstGeom>
          <a:noFill/>
          <a:ln w="9525">
            <a:noFill/>
            <a:miter lim="800000"/>
            <a:headEnd/>
            <a:tailEnd/>
          </a:ln>
        </p:spPr>
        <p:txBody>
          <a:bodyPr>
            <a:spAutoFit/>
          </a:bodyPr>
          <a:lstStyle/>
          <a:p>
            <a:pPr algn="ctr">
              <a:defRPr/>
            </a:pPr>
            <a:r>
              <a:rPr lang="en-US" sz="2400" b="1" spc="600" dirty="0">
                <a:solidFill>
                  <a:schemeClr val="accent4">
                    <a:lumMod val="75000"/>
                  </a:schemeClr>
                </a:solidFill>
                <a:effectLst>
                  <a:outerShdw blurRad="38100" dist="38100" dir="2700000" algn="tl">
                    <a:srgbClr val="000000">
                      <a:alpha val="43137"/>
                    </a:srgbClr>
                  </a:outerShdw>
                </a:effectLst>
                <a:latin typeface="Calibri" pitchFamily="34" charset="0"/>
                <a:cs typeface="Segoe UI" pitchFamily="34" charset="0"/>
              </a:rPr>
              <a:t>The WORK SYSTEM</a:t>
            </a:r>
          </a:p>
        </p:txBody>
      </p:sp>
    </p:spTree>
    <p:extLst>
      <p:ext uri="{BB962C8B-B14F-4D97-AF65-F5344CB8AC3E}">
        <p14:creationId xmlns:p14="http://schemas.microsoft.com/office/powerpoint/2010/main" xmlns="" val="39899541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83"/>
                                        </p:tgtEl>
                                        <p:attrNameLst>
                                          <p:attrName>style.visibility</p:attrName>
                                        </p:attrNameLst>
                                      </p:cBhvr>
                                      <p:to>
                                        <p:strVal val="visible"/>
                                      </p:to>
                                    </p:set>
                                    <p:anim calcmode="lin" valueType="num">
                                      <p:cBhvr additive="base">
                                        <p:cTn id="7" dur="500" fill="hold"/>
                                        <p:tgtEl>
                                          <p:spTgt spid="50183"/>
                                        </p:tgtEl>
                                        <p:attrNameLst>
                                          <p:attrName>ppt_x</p:attrName>
                                        </p:attrNameLst>
                                      </p:cBhvr>
                                      <p:tavLst>
                                        <p:tav tm="0">
                                          <p:val>
                                            <p:strVal val="0-#ppt_w/2"/>
                                          </p:val>
                                        </p:tav>
                                        <p:tav tm="100000">
                                          <p:val>
                                            <p:strVal val="#ppt_x"/>
                                          </p:val>
                                        </p:tav>
                                      </p:tavLst>
                                    </p:anim>
                                    <p:anim calcmode="lin" valueType="num">
                                      <p:cBhvr additive="base">
                                        <p:cTn id="8"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nodeType="afterGroup">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50187"/>
                                        </p:tgtEl>
                                        <p:attrNameLst>
                                          <p:attrName>style.visibility</p:attrName>
                                        </p:attrNameLst>
                                      </p:cBhvr>
                                      <p:to>
                                        <p:strVal val="visible"/>
                                      </p:to>
                                    </p:set>
                                    <p:anim calcmode="lin" valueType="num">
                                      <p:cBhvr>
                                        <p:cTn id="24" dur="500" fill="hold"/>
                                        <p:tgtEl>
                                          <p:spTgt spid="50187"/>
                                        </p:tgtEl>
                                        <p:attrNameLst>
                                          <p:attrName>ppt_w</p:attrName>
                                        </p:attrNameLst>
                                      </p:cBhvr>
                                      <p:tavLst>
                                        <p:tav tm="0">
                                          <p:val>
                                            <p:fltVal val="0"/>
                                          </p:val>
                                        </p:tav>
                                        <p:tav tm="100000">
                                          <p:val>
                                            <p:strVal val="#ppt_w"/>
                                          </p:val>
                                        </p:tav>
                                      </p:tavLst>
                                    </p:anim>
                                    <p:anim calcmode="lin" valueType="num">
                                      <p:cBhvr>
                                        <p:cTn id="25" dur="500" fill="hold"/>
                                        <p:tgtEl>
                                          <p:spTgt spid="50187"/>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6" presetClass="emph" presetSubtype="0" fill="hold" nodeType="clickEffect">
                                  <p:stCondLst>
                                    <p:cond delay="0"/>
                                  </p:stCondLst>
                                  <p:childTnLst>
                                    <p:animScale>
                                      <p:cBhvr>
                                        <p:cTn id="29"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animBg="1"/>
      <p:bldP spid="5018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9" descr="C:\Users\tpidlaptop\Desktop\pictures\outlet-overload-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09875" y="4071939"/>
            <a:ext cx="3500438"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1" name="Picture 7" descr="C:\Users\tpidlaptop\Desktop\pictures\Page2A.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310314" y="2928939"/>
            <a:ext cx="4135437" cy="292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2" name="Picture 11" descr="C:\Users\tpidlaptop\Desktop\pictures\tangle.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310313" y="285750"/>
            <a:ext cx="3143250"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893" name="Picture 7" descr="C:\Users\tpidlaptop\Desktop\bosh mindoro\plant visit mindoro\DSCN5193.JPG"/>
          <p:cNvPicPr>
            <a:picLocks noChangeAspect="1" noChangeArrowheads="1"/>
          </p:cNvPicPr>
          <p:nvPr/>
        </p:nvPicPr>
        <p:blipFill>
          <a:blip r:embed="rId6">
            <a:extLst>
              <a:ext uri="{28A0092B-C50C-407E-A947-70E740481C1C}">
                <a14:useLocalDpi xmlns:a14="http://schemas.microsoft.com/office/drawing/2010/main" xmlns="" val="0"/>
              </a:ext>
            </a:extLst>
          </a:blip>
          <a:srcRect l="12500"/>
          <a:stretch>
            <a:fillRect/>
          </a:stretch>
        </p:blipFill>
        <p:spPr bwMode="auto">
          <a:xfrm>
            <a:off x="2095501" y="928688"/>
            <a:ext cx="4252913" cy="314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08346946"/>
      </p:ext>
    </p:extLst>
  </p:cSld>
  <p:clrMapOvr>
    <a:masterClrMapping/>
  </p:clrMapOvr>
  <p:transition spd="med">
    <p:cover dir="l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2"/>
          <p:cNvSpPr txBox="1">
            <a:spLocks noChangeArrowheads="1"/>
          </p:cNvSpPr>
          <p:nvPr/>
        </p:nvSpPr>
        <p:spPr bwMode="auto">
          <a:xfrm>
            <a:off x="1952625" y="214313"/>
            <a:ext cx="6000750" cy="2286000"/>
          </a:xfrm>
          <a:prstGeom prst="rect">
            <a:avLst/>
          </a:prstGeom>
          <a:noFill/>
          <a:ln w="9525">
            <a:noFill/>
            <a:miter lim="800000"/>
            <a:headEnd/>
            <a:tailEnd/>
          </a:ln>
          <a:effectLst/>
        </p:spPr>
        <p:txBody>
          <a:bodyPr>
            <a:spAutoFit/>
          </a:bodyPr>
          <a:lstStyle/>
          <a:p>
            <a:pPr>
              <a:spcBef>
                <a:spcPct val="50000"/>
              </a:spcBef>
              <a:defRPr/>
            </a:pPr>
            <a:r>
              <a:rPr lang="en-US" sz="7200" b="1" dirty="0">
                <a:solidFill>
                  <a:srgbClr val="008000"/>
                </a:solidFill>
                <a:effectLst>
                  <a:outerShdw blurRad="38100" dist="38100" dir="2700000" algn="tl">
                    <a:srgbClr val="C0C0C0"/>
                  </a:outerShdw>
                </a:effectLst>
                <a:latin typeface="Calibri" pitchFamily="34" charset="0"/>
                <a:cs typeface="Arial" charset="0"/>
              </a:rPr>
              <a:t>Can accidents be prevented? </a:t>
            </a:r>
          </a:p>
        </p:txBody>
      </p:sp>
      <p:pic>
        <p:nvPicPr>
          <p:cNvPr id="38915" name="Picture 4" descr="C:\Users\tpidlaptop\Desktop\pictures\115247.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33950" y="3568700"/>
            <a:ext cx="3068638" cy="200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6" name="Picture 5" descr="C:\Users\tpidlaptop\Desktop\pictures\1263586548ury.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74838" y="3544889"/>
            <a:ext cx="3048000" cy="2028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7" name="Picture 7" descr="C:\Users\tpidlaptop\Desktop\pictures\work_injury.bmp"/>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8015289" y="1714501"/>
            <a:ext cx="2295525" cy="385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581690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1000" fill="hold"/>
                                        <p:tgtEl>
                                          <p:spTgt spid="74754"/>
                                        </p:tgtEl>
                                        <p:attrNameLst>
                                          <p:attrName>ppt_w</p:attrName>
                                        </p:attrNameLst>
                                      </p:cBhvr>
                                      <p:tavLst>
                                        <p:tav tm="0">
                                          <p:val>
                                            <p:fltVal val="0"/>
                                          </p:val>
                                        </p:tav>
                                        <p:tav tm="100000">
                                          <p:val>
                                            <p:strVal val="#ppt_w"/>
                                          </p:val>
                                        </p:tav>
                                      </p:tavLst>
                                    </p:anim>
                                    <p:anim calcmode="lin" valueType="num">
                                      <p:cBhvr>
                                        <p:cTn id="8" dur="1000" fill="hold"/>
                                        <p:tgtEl>
                                          <p:spTgt spid="74754"/>
                                        </p:tgtEl>
                                        <p:attrNameLst>
                                          <p:attrName>ppt_h</p:attrName>
                                        </p:attrNameLst>
                                      </p:cBhvr>
                                      <p:tavLst>
                                        <p:tav tm="0">
                                          <p:val>
                                            <p:fltVal val="0"/>
                                          </p:val>
                                        </p:tav>
                                        <p:tav tm="100000">
                                          <p:val>
                                            <p:strVal val="#ppt_h"/>
                                          </p:val>
                                        </p:tav>
                                      </p:tavLst>
                                    </p:anim>
                                    <p:anim calcmode="lin" valueType="num">
                                      <p:cBhvr>
                                        <p:cTn id="9" dur="1000" fill="hold"/>
                                        <p:tgtEl>
                                          <p:spTgt spid="7475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475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defRPr/>
            </a:pPr>
            <a:r>
              <a:rPr lang="en-US" b="1" dirty="0">
                <a:solidFill>
                  <a:srgbClr val="002060"/>
                </a:solidFill>
                <a:effectLst>
                  <a:outerShdw blurRad="38100" dist="38100" dir="2700000" algn="tl">
                    <a:srgbClr val="000000">
                      <a:alpha val="43137"/>
                    </a:srgbClr>
                  </a:outerShdw>
                </a:effectLst>
              </a:rPr>
              <a:t>Generally… </a:t>
            </a:r>
          </a:p>
        </p:txBody>
      </p:sp>
      <p:sp>
        <p:nvSpPr>
          <p:cNvPr id="49155" name="Rectangle 3"/>
          <p:cNvSpPr>
            <a:spLocks noGrp="1" noChangeArrowheads="1"/>
          </p:cNvSpPr>
          <p:nvPr>
            <p:ph idx="1"/>
          </p:nvPr>
        </p:nvSpPr>
        <p:spPr>
          <a:xfrm>
            <a:off x="1952625" y="1857376"/>
            <a:ext cx="5500688" cy="3857625"/>
          </a:xfrm>
        </p:spPr>
        <p:txBody>
          <a:bodyPr/>
          <a:lstStyle/>
          <a:p>
            <a:pPr>
              <a:spcBef>
                <a:spcPts val="0"/>
              </a:spcBef>
              <a:defRPr/>
            </a:pPr>
            <a:r>
              <a:rPr lang="en-US" sz="4000" b="1" dirty="0">
                <a:solidFill>
                  <a:srgbClr val="002060"/>
                </a:solidFill>
              </a:rPr>
              <a:t>98%</a:t>
            </a:r>
            <a:r>
              <a:rPr lang="en-US" b="1" dirty="0" smtClean="0">
                <a:solidFill>
                  <a:srgbClr val="002060"/>
                </a:solidFill>
              </a:rPr>
              <a:t> </a:t>
            </a:r>
            <a:r>
              <a:rPr lang="en-US" b="1" dirty="0" smtClean="0"/>
              <a:t>- </a:t>
            </a:r>
            <a:r>
              <a:rPr lang="en-US" b="1" u="sng" dirty="0" smtClean="0">
                <a:uFill>
                  <a:solidFill>
                    <a:srgbClr val="FFC000"/>
                  </a:solidFill>
                </a:uFill>
              </a:rPr>
              <a:t>preventable</a:t>
            </a:r>
          </a:p>
          <a:p>
            <a:pPr>
              <a:spcBef>
                <a:spcPts val="0"/>
              </a:spcBef>
              <a:defRPr/>
            </a:pPr>
            <a:endParaRPr lang="en-US" sz="800" b="1" u="sng" dirty="0">
              <a:uFill>
                <a:solidFill>
                  <a:srgbClr val="FFC000"/>
                </a:solidFill>
              </a:uFill>
            </a:endParaRPr>
          </a:p>
          <a:p>
            <a:pPr lvl="1">
              <a:spcBef>
                <a:spcPts val="0"/>
              </a:spcBef>
              <a:buNone/>
              <a:defRPr/>
            </a:pPr>
            <a:r>
              <a:rPr lang="en-US" b="1" dirty="0" smtClean="0">
                <a:solidFill>
                  <a:srgbClr val="002060"/>
                </a:solidFill>
              </a:rPr>
              <a:t>88%</a:t>
            </a:r>
            <a:r>
              <a:rPr lang="en-US" b="1" dirty="0" smtClean="0">
                <a:solidFill>
                  <a:srgbClr val="FF0066"/>
                </a:solidFill>
              </a:rPr>
              <a:t> </a:t>
            </a:r>
            <a:r>
              <a:rPr lang="en-US" sz="2000" b="1" dirty="0"/>
              <a:t>- </a:t>
            </a:r>
            <a:r>
              <a:rPr lang="en-US" b="1" dirty="0" smtClean="0"/>
              <a:t>unsafe / unhealthy  </a:t>
            </a:r>
          </a:p>
          <a:p>
            <a:pPr lvl="1">
              <a:spcBef>
                <a:spcPts val="0"/>
              </a:spcBef>
              <a:buNone/>
              <a:defRPr/>
            </a:pPr>
            <a:r>
              <a:rPr lang="en-US" b="1" dirty="0" smtClean="0">
                <a:solidFill>
                  <a:srgbClr val="003399"/>
                </a:solidFill>
              </a:rPr>
              <a:t>		    ACTS</a:t>
            </a:r>
            <a:endParaRPr lang="en-US" b="1" dirty="0">
              <a:solidFill>
                <a:srgbClr val="003399"/>
              </a:solidFill>
            </a:endParaRPr>
          </a:p>
          <a:p>
            <a:pPr lvl="1">
              <a:spcBef>
                <a:spcPts val="0"/>
              </a:spcBef>
              <a:buNone/>
              <a:defRPr/>
            </a:pPr>
            <a:r>
              <a:rPr lang="en-US" b="1" dirty="0" smtClean="0">
                <a:solidFill>
                  <a:srgbClr val="002060"/>
                </a:solidFill>
              </a:rPr>
              <a:t>10%</a:t>
            </a:r>
            <a:r>
              <a:rPr lang="en-US" sz="2000" b="1" dirty="0">
                <a:solidFill>
                  <a:srgbClr val="002060"/>
                </a:solidFill>
              </a:rPr>
              <a:t> </a:t>
            </a:r>
            <a:r>
              <a:rPr lang="en-US" sz="2000" b="1" dirty="0"/>
              <a:t>- </a:t>
            </a:r>
            <a:r>
              <a:rPr lang="en-US" b="1" dirty="0" smtClean="0"/>
              <a:t>unsafe/unhealthy    </a:t>
            </a:r>
          </a:p>
          <a:p>
            <a:pPr lvl="1">
              <a:spcBef>
                <a:spcPts val="0"/>
              </a:spcBef>
              <a:buNone/>
              <a:defRPr/>
            </a:pPr>
            <a:r>
              <a:rPr lang="en-US" b="1" dirty="0" smtClean="0"/>
              <a:t>          </a:t>
            </a:r>
            <a:r>
              <a:rPr lang="en-US" b="1" dirty="0" smtClean="0">
                <a:solidFill>
                  <a:srgbClr val="003399"/>
                </a:solidFill>
              </a:rPr>
              <a:t>CONDITIONS</a:t>
            </a:r>
          </a:p>
          <a:p>
            <a:pPr lvl="1">
              <a:spcBef>
                <a:spcPts val="0"/>
              </a:spcBef>
              <a:buNone/>
              <a:defRPr/>
            </a:pPr>
            <a:endParaRPr lang="en-US" sz="2000" b="1" u="sng" dirty="0">
              <a:uFill>
                <a:solidFill>
                  <a:srgbClr val="FFC000"/>
                </a:solidFill>
              </a:uFill>
            </a:endParaRPr>
          </a:p>
          <a:p>
            <a:pPr>
              <a:spcBef>
                <a:spcPts val="0"/>
              </a:spcBef>
              <a:defRPr/>
            </a:pPr>
            <a:r>
              <a:rPr lang="en-US" sz="4000" b="1" dirty="0">
                <a:solidFill>
                  <a:srgbClr val="002060"/>
                </a:solidFill>
              </a:rPr>
              <a:t>2%</a:t>
            </a:r>
            <a:r>
              <a:rPr lang="en-US" b="1" dirty="0" smtClean="0">
                <a:solidFill>
                  <a:srgbClr val="002060"/>
                </a:solidFill>
              </a:rPr>
              <a:t> </a:t>
            </a:r>
            <a:r>
              <a:rPr lang="en-US" b="1" dirty="0" smtClean="0"/>
              <a:t>- non-preventable</a:t>
            </a:r>
            <a:endParaRPr lang="en-US" b="1" u="sng" dirty="0" smtClean="0">
              <a:uFill>
                <a:solidFill>
                  <a:srgbClr val="FFC000"/>
                </a:solidFill>
              </a:uFill>
            </a:endParaRPr>
          </a:p>
          <a:p>
            <a:pPr>
              <a:spcBef>
                <a:spcPts val="0"/>
              </a:spcBef>
              <a:buNone/>
              <a:defRPr/>
            </a:pPr>
            <a:endParaRPr lang="en-US" b="1" dirty="0" smtClean="0"/>
          </a:p>
          <a:p>
            <a:pPr>
              <a:spcBef>
                <a:spcPts val="0"/>
              </a:spcBef>
              <a:defRPr/>
            </a:pPr>
            <a:endParaRPr lang="en-US" b="1" dirty="0" smtClean="0">
              <a:solidFill>
                <a:srgbClr val="003399"/>
              </a:solidFill>
            </a:endParaRPr>
          </a:p>
        </p:txBody>
      </p:sp>
      <p:pic>
        <p:nvPicPr>
          <p:cNvPr id="39940" name="Picture 4" descr="Workplace Safety Poster encourages employees to think about preventing accident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67626" y="1500189"/>
            <a:ext cx="2708275" cy="414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918674751"/>
      </p:ext>
    </p:extLst>
  </p:cSld>
  <p:clrMapOvr>
    <a:masterClrMapping/>
  </p:clrMapOvr>
  <p:transition spd="med">
    <p:cover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r>
              <a:rPr lang="en-US" b="1" dirty="0">
                <a:solidFill>
                  <a:srgbClr val="002060"/>
                </a:solidFill>
                <a:effectLst>
                  <a:outerShdw blurRad="38100" dist="38100" dir="2700000" algn="tl">
                    <a:srgbClr val="000000">
                      <a:alpha val="43137"/>
                    </a:srgbClr>
                  </a:outerShdw>
                </a:effectLst>
              </a:rPr>
              <a:t>Conclusion:</a:t>
            </a:r>
          </a:p>
        </p:txBody>
      </p:sp>
      <p:sp>
        <p:nvSpPr>
          <p:cNvPr id="40963" name="Text Box 3"/>
          <p:cNvSpPr txBox="1">
            <a:spLocks noChangeArrowheads="1"/>
          </p:cNvSpPr>
          <p:nvPr/>
        </p:nvSpPr>
        <p:spPr bwMode="auto">
          <a:xfrm>
            <a:off x="1952625" y="1814513"/>
            <a:ext cx="7500938" cy="4614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ts val="4400"/>
              </a:lnSpc>
            </a:pPr>
            <a:r>
              <a:rPr lang="en-US" sz="4400">
                <a:latin typeface="Calibri" panose="020F0502020204030204" pitchFamily="34" charset="0"/>
              </a:rPr>
              <a:t>Both the </a:t>
            </a:r>
            <a:r>
              <a:rPr lang="en-US" sz="4400" b="1">
                <a:solidFill>
                  <a:srgbClr val="002060"/>
                </a:solidFill>
                <a:latin typeface="Calibri" panose="020F0502020204030204" pitchFamily="34" charset="0"/>
              </a:rPr>
              <a:t>human</a:t>
            </a:r>
            <a:r>
              <a:rPr lang="en-US" sz="4400">
                <a:latin typeface="Calibri" panose="020F0502020204030204" pitchFamily="34" charset="0"/>
              </a:rPr>
              <a:t> and the</a:t>
            </a:r>
            <a:r>
              <a:rPr lang="en-US" sz="4400" b="1">
                <a:latin typeface="Calibri" panose="020F0502020204030204" pitchFamily="34" charset="0"/>
              </a:rPr>
              <a:t> </a:t>
            </a:r>
            <a:r>
              <a:rPr lang="en-US" sz="4400" b="1">
                <a:solidFill>
                  <a:srgbClr val="002060"/>
                </a:solidFill>
                <a:latin typeface="Calibri" panose="020F0502020204030204" pitchFamily="34" charset="0"/>
              </a:rPr>
              <a:t>technical </a:t>
            </a:r>
            <a:r>
              <a:rPr lang="en-US" sz="4400">
                <a:latin typeface="Calibri" panose="020F0502020204030204" pitchFamily="34" charset="0"/>
              </a:rPr>
              <a:t>factors of accident causation should be addressed.</a:t>
            </a:r>
          </a:p>
          <a:p>
            <a:pPr>
              <a:lnSpc>
                <a:spcPts val="4400"/>
              </a:lnSpc>
            </a:pPr>
            <a:endParaRPr lang="en-US" sz="4400">
              <a:latin typeface="Calibri" panose="020F0502020204030204" pitchFamily="34" charset="0"/>
            </a:endParaRPr>
          </a:p>
          <a:p>
            <a:pPr>
              <a:lnSpc>
                <a:spcPts val="4400"/>
              </a:lnSpc>
            </a:pPr>
            <a:r>
              <a:rPr lang="en-US" sz="4400">
                <a:latin typeface="Calibri" panose="020F0502020204030204" pitchFamily="34" charset="0"/>
              </a:rPr>
              <a:t>A </a:t>
            </a:r>
            <a:r>
              <a:rPr lang="en-US" sz="4400" b="1">
                <a:solidFill>
                  <a:srgbClr val="002060"/>
                </a:solidFill>
                <a:latin typeface="Calibri" panose="020F0502020204030204" pitchFamily="34" charset="0"/>
              </a:rPr>
              <a:t>comprehensive OSH program </a:t>
            </a:r>
            <a:r>
              <a:rPr lang="en-US" sz="4400">
                <a:latin typeface="Calibri" panose="020F0502020204030204" pitchFamily="34" charset="0"/>
              </a:rPr>
              <a:t>is needed to </a:t>
            </a:r>
            <a:r>
              <a:rPr lang="en-US" sz="4400" b="1">
                <a:solidFill>
                  <a:srgbClr val="C00000"/>
                </a:solidFill>
                <a:latin typeface="Calibri" panose="020F0502020204030204" pitchFamily="34" charset="0"/>
              </a:rPr>
              <a:t>prevent accidents </a:t>
            </a:r>
            <a:r>
              <a:rPr lang="en-US" sz="4400">
                <a:latin typeface="Calibri" panose="020F0502020204030204" pitchFamily="34" charset="0"/>
              </a:rPr>
              <a:t>from happening.</a:t>
            </a:r>
          </a:p>
          <a:p>
            <a:pPr>
              <a:lnSpc>
                <a:spcPts val="4400"/>
              </a:lnSpc>
            </a:pPr>
            <a:endParaRPr lang="en-US" sz="4400">
              <a:latin typeface="Calibri" panose="020F0502020204030204" pitchFamily="34" charset="0"/>
            </a:endParaRPr>
          </a:p>
        </p:txBody>
      </p:sp>
    </p:spTree>
    <p:extLst>
      <p:ext uri="{BB962C8B-B14F-4D97-AF65-F5344CB8AC3E}">
        <p14:creationId xmlns:p14="http://schemas.microsoft.com/office/powerpoint/2010/main" xmlns="" val="4130302427"/>
      </p:ext>
    </p:extLst>
  </p:cSld>
  <p:clrMapOvr>
    <a:masterClrMapping/>
  </p:clrMapOvr>
  <p:transition spd="med">
    <p:split orient="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r>
              <a:rPr lang="en-US" b="1" dirty="0">
                <a:solidFill>
                  <a:srgbClr val="002060"/>
                </a:solidFill>
                <a:effectLst>
                  <a:outerShdw blurRad="38100" dist="38100" dir="2700000" algn="tl">
                    <a:srgbClr val="000000">
                      <a:alpha val="43137"/>
                    </a:srgbClr>
                  </a:outerShdw>
                </a:effectLst>
              </a:rPr>
              <a:t>Conclusion:</a:t>
            </a:r>
          </a:p>
        </p:txBody>
      </p:sp>
      <p:pic>
        <p:nvPicPr>
          <p:cNvPr id="2" name="Picture 1"/>
          <p:cNvPicPr>
            <a:picLocks noChangeAspect="1"/>
          </p:cNvPicPr>
          <p:nvPr/>
        </p:nvPicPr>
        <p:blipFill>
          <a:blip r:embed="rId3"/>
          <a:stretch>
            <a:fillRect/>
          </a:stretch>
        </p:blipFill>
        <p:spPr>
          <a:xfrm>
            <a:off x="2295525" y="866775"/>
            <a:ext cx="7600950" cy="5124450"/>
          </a:xfrm>
          <a:prstGeom prst="rect">
            <a:avLst/>
          </a:prstGeom>
        </p:spPr>
      </p:pic>
    </p:spTree>
    <p:extLst>
      <p:ext uri="{BB962C8B-B14F-4D97-AF65-F5344CB8AC3E}">
        <p14:creationId xmlns:p14="http://schemas.microsoft.com/office/powerpoint/2010/main" xmlns="" val="2446036362"/>
      </p:ext>
    </p:extLst>
  </p:cSld>
  <p:clrMapOvr>
    <a:masterClrMapping/>
  </p:clrMapOvr>
  <p:transition spd="med">
    <p:split orient="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1519" y="1343919"/>
            <a:ext cx="9029700" cy="1325563"/>
          </a:xfrm>
        </p:spPr>
        <p:txBody>
          <a:bodyPr>
            <a:normAutofit/>
          </a:bodyPr>
          <a:lstStyle/>
          <a:p>
            <a:pPr algn="ctr"/>
            <a:r>
              <a:rPr lang="en-US" sz="6600" dirty="0" smtClean="0"/>
              <a:t>THANK YOU!!!!!</a:t>
            </a:r>
            <a:endParaRPr lang="en-US" sz="6600" dirty="0"/>
          </a:p>
        </p:txBody>
      </p:sp>
    </p:spTree>
    <p:extLst>
      <p:ext uri="{BB962C8B-B14F-4D97-AF65-F5344CB8AC3E}">
        <p14:creationId xmlns:p14="http://schemas.microsoft.com/office/powerpoint/2010/main" xmlns="" val="4889466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1026"/>
          <p:cNvSpPr>
            <a:spLocks noGrp="1" noChangeArrowheads="1"/>
          </p:cNvSpPr>
          <p:nvPr>
            <p:ph type="title"/>
          </p:nvPr>
        </p:nvSpPr>
        <p:spPr>
          <a:xfrm>
            <a:off x="1952626" y="214313"/>
            <a:ext cx="7400925" cy="1143000"/>
          </a:xfrm>
        </p:spPr>
        <p:txBody>
          <a:bodyPr/>
          <a:lstStyle/>
          <a:p>
            <a:pPr eaLnBrk="1" hangingPunct="1">
              <a:defRPr/>
            </a:pPr>
            <a:r>
              <a:rPr lang="en-US" b="1" dirty="0">
                <a:solidFill>
                  <a:srgbClr val="002060"/>
                </a:solidFill>
                <a:effectLst>
                  <a:outerShdw blurRad="38100" dist="38100" dir="2700000" algn="tl">
                    <a:srgbClr val="000000">
                      <a:alpha val="43137"/>
                    </a:srgbClr>
                  </a:outerShdw>
                </a:effectLst>
              </a:rPr>
              <a:t>Let’s check this:</a:t>
            </a:r>
          </a:p>
        </p:txBody>
      </p:sp>
      <p:pic>
        <p:nvPicPr>
          <p:cNvPr id="43011" name="Picture 1027" descr="daydream"/>
          <p:cNvPicPr>
            <a:picLocks noGrp="1" noChangeAspect="1" noChangeArrowheads="1"/>
          </p:cNvPicPr>
          <p:nvPr>
            <p:ph sz="half" idx="1"/>
          </p:nvPr>
        </p:nvPicPr>
        <p:blipFill>
          <a:blip r:embed="rId3"/>
          <a:srcRect/>
          <a:stretch>
            <a:fillRect/>
          </a:stretch>
        </p:blipFill>
        <p:spPr>
          <a:xfrm>
            <a:off x="1996348" y="1678218"/>
            <a:ext cx="4479069" cy="4393988"/>
          </a:xfrm>
          <a:noFill/>
        </p:spPr>
      </p:pic>
      <p:pic>
        <p:nvPicPr>
          <p:cNvPr id="43012" name="Picture 1028" descr="daydrmfol"/>
          <p:cNvPicPr>
            <a:picLocks noGrp="1" noChangeAspect="1" noChangeArrowheads="1"/>
          </p:cNvPicPr>
          <p:nvPr>
            <p:ph sz="half" idx="2"/>
          </p:nvPr>
        </p:nvPicPr>
        <p:blipFill>
          <a:blip r:embed="rId4"/>
          <a:srcRect/>
          <a:stretch>
            <a:fillRect/>
          </a:stretch>
        </p:blipFill>
        <p:spPr>
          <a:xfrm>
            <a:off x="6914750" y="1834944"/>
            <a:ext cx="3396092" cy="4200992"/>
          </a:xfrm>
          <a:noFill/>
        </p:spPr>
      </p:pic>
    </p:spTree>
    <p:extLst>
      <p:ext uri="{BB962C8B-B14F-4D97-AF65-F5344CB8AC3E}">
        <p14:creationId xmlns:p14="http://schemas.microsoft.com/office/powerpoint/2010/main" xmlns="" val="166379578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box(in)">
                                      <p:cBhvr>
                                        <p:cTn id="7" dur="500"/>
                                        <p:tgtEl>
                                          <p:spTgt spid="43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43012"/>
                                        </p:tgtEl>
                                        <p:attrNameLst>
                                          <p:attrName>style.visibility</p:attrName>
                                        </p:attrNameLst>
                                      </p:cBhvr>
                                      <p:to>
                                        <p:strVal val="visible"/>
                                      </p:to>
                                    </p:set>
                                    <p:animEffect transition="in" filter="barn(inHorizontal)">
                                      <p:cBhvr>
                                        <p:cTn id="12" dur="5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881189" y="214313"/>
            <a:ext cx="7962058" cy="1143000"/>
          </a:xfrm>
        </p:spPr>
        <p:txBody>
          <a:bodyPr>
            <a:normAutofit/>
          </a:bodyPr>
          <a:lstStyle/>
          <a:p>
            <a:pPr algn="ctr" eaLnBrk="1" hangingPunct="1">
              <a:defRPr/>
            </a:pPr>
            <a:r>
              <a:rPr lang="en-US" sz="4800" b="1" spc="600" dirty="0" smtClean="0">
                <a:solidFill>
                  <a:srgbClr val="002060"/>
                </a:solidFill>
                <a:effectLst>
                  <a:outerShdw blurRad="38100" dist="38100" dir="2700000" algn="tl">
                    <a:srgbClr val="000000">
                      <a:alpha val="43137"/>
                    </a:srgbClr>
                  </a:outerShdw>
                </a:effectLst>
              </a:rPr>
              <a:t>RISK</a:t>
            </a:r>
            <a:endParaRPr lang="en-US" sz="4800" b="1" spc="600" dirty="0">
              <a:solidFill>
                <a:srgbClr val="002060"/>
              </a:solidFill>
              <a:effectLst>
                <a:outerShdw blurRad="38100" dist="38100" dir="2700000" algn="tl">
                  <a:srgbClr val="000000">
                    <a:alpha val="43137"/>
                  </a:srgbClr>
                </a:outerShdw>
              </a:effectLst>
            </a:endParaRPr>
          </a:p>
        </p:txBody>
      </p:sp>
      <p:sp>
        <p:nvSpPr>
          <p:cNvPr id="16387" name="AutoShape 3"/>
          <p:cNvSpPr>
            <a:spLocks noGrp="1" noChangeArrowheads="1"/>
          </p:cNvSpPr>
          <p:nvPr>
            <p:ph type="body" sz="half" idx="1"/>
          </p:nvPr>
        </p:nvSpPr>
        <p:spPr>
          <a:xfrm>
            <a:off x="2452689" y="785814"/>
            <a:ext cx="5857875" cy="5786437"/>
          </a:xfrm>
          <a:custGeom>
            <a:avLst/>
            <a:gdLst>
              <a:gd name="T0" fmla="*/ 0 w 21600"/>
              <a:gd name="T1" fmla="*/ 2147483647 h 19892"/>
              <a:gd name="T2" fmla="*/ 0 w 21600"/>
              <a:gd name="T3" fmla="*/ 2147483647 h 19892"/>
              <a:gd name="T4" fmla="*/ 2147483647 w 21600"/>
              <a:gd name="T5" fmla="*/ 2147483647 h 19892"/>
              <a:gd name="T6" fmla="*/ 2147483647 w 21600"/>
              <a:gd name="T7" fmla="*/ 2147483647 h 19892"/>
              <a:gd name="T8" fmla="*/ 0 w 21600"/>
              <a:gd name="T9" fmla="*/ 2147483647 h 19892"/>
              <a:gd name="T10" fmla="*/ 0 60000 65536"/>
              <a:gd name="T11" fmla="*/ 0 60000 65536"/>
              <a:gd name="T12" fmla="*/ 0 60000 65536"/>
              <a:gd name="T13" fmla="*/ 0 60000 65536"/>
              <a:gd name="T14" fmla="*/ 0 60000 65536"/>
              <a:gd name="T15" fmla="*/ 0 w 21600"/>
              <a:gd name="T16" fmla="*/ 0 h 19892"/>
              <a:gd name="T17" fmla="*/ 21600 w 21600"/>
              <a:gd name="T18" fmla="*/ 19892 h 19892"/>
            </a:gdLst>
            <a:ahLst/>
            <a:cxnLst>
              <a:cxn ang="T10">
                <a:pos x="T0" y="T1"/>
              </a:cxn>
              <a:cxn ang="T11">
                <a:pos x="T2" y="T3"/>
              </a:cxn>
              <a:cxn ang="T12">
                <a:pos x="T4" y="T5"/>
              </a:cxn>
              <a:cxn ang="T13">
                <a:pos x="T6" y="T7"/>
              </a:cxn>
              <a:cxn ang="T14">
                <a:pos x="T8" y="T9"/>
              </a:cxn>
            </a:cxnLst>
            <a:rect l="T15" t="T16" r="T17" b="T18"/>
            <a:pathLst>
              <a:path w="21600" h="19892">
                <a:moveTo>
                  <a:pt x="16200" y="0"/>
                </a:moveTo>
                <a:lnTo>
                  <a:pt x="16200" y="2808"/>
                </a:lnTo>
                <a:lnTo>
                  <a:pt x="3375" y="2808"/>
                </a:lnTo>
                <a:lnTo>
                  <a:pt x="3375" y="13608"/>
                </a:lnTo>
                <a:lnTo>
                  <a:pt x="16200" y="13608"/>
                </a:lnTo>
                <a:lnTo>
                  <a:pt x="16200" y="19008"/>
                </a:lnTo>
                <a:cubicBezTo>
                  <a:pt x="16198" y="19892"/>
                  <a:pt x="16187" y="16493"/>
                  <a:pt x="16185" y="16032"/>
                </a:cubicBezTo>
                <a:cubicBezTo>
                  <a:pt x="16183" y="15571"/>
                  <a:pt x="16175" y="16723"/>
                  <a:pt x="16185" y="16243"/>
                </a:cubicBezTo>
                <a:cubicBezTo>
                  <a:pt x="16205" y="15309"/>
                  <a:pt x="16225" y="16966"/>
                  <a:pt x="16245" y="16032"/>
                </a:cubicBezTo>
                <a:lnTo>
                  <a:pt x="21600" y="8208"/>
                </a:lnTo>
                <a:lnTo>
                  <a:pt x="16200" y="0"/>
                </a:lnTo>
                <a:close/>
              </a:path>
              <a:path w="21600" h="19892">
                <a:moveTo>
                  <a:pt x="1350" y="2808"/>
                </a:moveTo>
                <a:lnTo>
                  <a:pt x="1350" y="13608"/>
                </a:lnTo>
                <a:lnTo>
                  <a:pt x="2700" y="13608"/>
                </a:lnTo>
                <a:lnTo>
                  <a:pt x="2700" y="2808"/>
                </a:lnTo>
                <a:lnTo>
                  <a:pt x="1350" y="2808"/>
                </a:lnTo>
                <a:close/>
              </a:path>
              <a:path w="21600" h="19892">
                <a:moveTo>
                  <a:pt x="0" y="2808"/>
                </a:moveTo>
                <a:lnTo>
                  <a:pt x="0" y="13608"/>
                </a:lnTo>
                <a:lnTo>
                  <a:pt x="675" y="13608"/>
                </a:lnTo>
                <a:lnTo>
                  <a:pt x="675" y="2808"/>
                </a:lnTo>
                <a:lnTo>
                  <a:pt x="0" y="2808"/>
                </a:lnTo>
                <a:close/>
              </a:path>
            </a:pathLst>
          </a:custGeom>
        </p:spPr>
        <p:txBody>
          <a:bodyPr anchor="ctr"/>
          <a:lstStyle/>
          <a:p>
            <a:pPr lvl="1" indent="0">
              <a:buNone/>
            </a:pPr>
            <a:r>
              <a:rPr lang="en-US" b="1" dirty="0" smtClean="0"/>
              <a:t> </a:t>
            </a:r>
          </a:p>
        </p:txBody>
      </p:sp>
      <p:pic>
        <p:nvPicPr>
          <p:cNvPr id="4" name="Picture 3"/>
          <p:cNvPicPr>
            <a:picLocks noChangeAspect="1"/>
          </p:cNvPicPr>
          <p:nvPr/>
        </p:nvPicPr>
        <p:blipFill>
          <a:blip r:embed="rId3"/>
          <a:stretch>
            <a:fillRect/>
          </a:stretch>
        </p:blipFill>
        <p:spPr>
          <a:xfrm>
            <a:off x="1254498" y="1781455"/>
            <a:ext cx="9946902" cy="3610816"/>
          </a:xfrm>
          <a:prstGeom prst="rect">
            <a:avLst/>
          </a:prstGeom>
        </p:spPr>
      </p:pic>
    </p:spTree>
    <p:extLst>
      <p:ext uri="{BB962C8B-B14F-4D97-AF65-F5344CB8AC3E}">
        <p14:creationId xmlns:p14="http://schemas.microsoft.com/office/powerpoint/2010/main" xmlns="" val="412537810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rmAutofit/>
          </a:bodyPr>
          <a:lstStyle/>
          <a:p>
            <a:pPr eaLnBrk="1" hangingPunct="1"/>
            <a:r>
              <a:rPr lang="en-US" sz="3200" b="1" dirty="0" smtClean="0"/>
              <a:t>RISK ASSESSMENT</a:t>
            </a:r>
            <a:endParaRPr lang="en-US" sz="3200" b="1" dirty="0"/>
          </a:p>
        </p:txBody>
      </p:sp>
      <p:sp>
        <p:nvSpPr>
          <p:cNvPr id="12291" name="Rectangle 3"/>
          <p:cNvSpPr>
            <a:spLocks noGrp="1" noChangeArrowheads="1"/>
          </p:cNvSpPr>
          <p:nvPr>
            <p:ph type="body" idx="1"/>
          </p:nvPr>
        </p:nvSpPr>
        <p:spPr>
          <a:xfrm>
            <a:off x="2287589" y="1600200"/>
            <a:ext cx="8016875" cy="4495800"/>
          </a:xfrm>
        </p:spPr>
        <p:txBody>
          <a:bodyPr>
            <a:normAutofit/>
          </a:bodyPr>
          <a:lstStyle/>
          <a:p>
            <a:r>
              <a:rPr lang="en-PH" sz="3600" dirty="0">
                <a:solidFill>
                  <a:srgbClr val="0000FF"/>
                </a:solidFill>
              </a:rPr>
              <a:t>Risk assessment is a means of making sure that the most serious workplace risks </a:t>
            </a:r>
            <a:r>
              <a:rPr lang="en-PH" sz="3600" dirty="0" smtClean="0">
                <a:solidFill>
                  <a:srgbClr val="0000FF"/>
                </a:solidFill>
              </a:rPr>
              <a:t>are managed </a:t>
            </a:r>
            <a:r>
              <a:rPr lang="en-PH" sz="3600" dirty="0">
                <a:solidFill>
                  <a:srgbClr val="0000FF"/>
                </a:solidFill>
              </a:rPr>
              <a:t>by cost-effective control measures. </a:t>
            </a:r>
            <a:endParaRPr lang="en-PH" sz="3600" dirty="0" smtClean="0">
              <a:solidFill>
                <a:srgbClr val="0000FF"/>
              </a:solidFill>
            </a:endParaRPr>
          </a:p>
          <a:p>
            <a:r>
              <a:rPr lang="en-PH" sz="3600" dirty="0" smtClean="0">
                <a:solidFill>
                  <a:srgbClr val="0000FF"/>
                </a:solidFill>
              </a:rPr>
              <a:t>Assessing </a:t>
            </a:r>
            <a:r>
              <a:rPr lang="en-PH" sz="3600" dirty="0">
                <a:solidFill>
                  <a:srgbClr val="0000FF"/>
                </a:solidFill>
              </a:rPr>
              <a:t>risks allows you to prioritise </a:t>
            </a:r>
            <a:r>
              <a:rPr lang="en-PH" sz="3600" dirty="0" smtClean="0">
                <a:solidFill>
                  <a:srgbClr val="0000FF"/>
                </a:solidFill>
              </a:rPr>
              <a:t>the action </a:t>
            </a:r>
            <a:r>
              <a:rPr lang="en-PH" sz="3600" dirty="0">
                <a:solidFill>
                  <a:srgbClr val="0000FF"/>
                </a:solidFill>
              </a:rPr>
              <a:t>you take to control them. </a:t>
            </a:r>
            <a:endParaRPr lang="en-US" sz="3600" dirty="0" smtClean="0">
              <a:solidFill>
                <a:srgbClr val="0000FF"/>
              </a:solidFill>
            </a:endParaRPr>
          </a:p>
        </p:txBody>
      </p:sp>
    </p:spTree>
    <p:extLst>
      <p:ext uri="{BB962C8B-B14F-4D97-AF65-F5344CB8AC3E}">
        <p14:creationId xmlns:p14="http://schemas.microsoft.com/office/powerpoint/2010/main" xmlns="" val="74933618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xmlns=""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1784</Words>
  <Application>Microsoft Office PowerPoint</Application>
  <PresentationFormat>Custom</PresentationFormat>
  <Paragraphs>391</Paragraphs>
  <Slides>65</Slides>
  <Notes>35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7" baseType="lpstr">
      <vt:lpstr>Cloud skipper design template</vt:lpstr>
      <vt:lpstr>Clip</vt:lpstr>
      <vt:lpstr>COSH CONSTRUCTION  OCCUPATIONAL SAFETY &amp; HEALTH COURSE</vt:lpstr>
      <vt:lpstr>Session Objectives:</vt:lpstr>
      <vt:lpstr>Session Objectives:</vt:lpstr>
      <vt:lpstr>Slide 4</vt:lpstr>
      <vt:lpstr>Slide 5</vt:lpstr>
      <vt:lpstr>Slide 6</vt:lpstr>
      <vt:lpstr>Let’s check this:</vt:lpstr>
      <vt:lpstr>RISK</vt:lpstr>
      <vt:lpstr>RISK ASSESSMENT</vt:lpstr>
      <vt:lpstr>RISK ASSESSMENT</vt:lpstr>
      <vt:lpstr>RISK ASSESSMENT</vt:lpstr>
      <vt:lpstr>ACCIDENT</vt:lpstr>
      <vt:lpstr>Common Reasons for Accidents</vt:lpstr>
      <vt:lpstr>Slide 14</vt:lpstr>
      <vt:lpstr>Slide 15</vt:lpstr>
      <vt:lpstr>Slide 16</vt:lpstr>
      <vt:lpstr>Slide 17</vt:lpstr>
      <vt:lpstr>Slide 18</vt:lpstr>
      <vt:lpstr>HAZARDS </vt:lpstr>
      <vt:lpstr>HAZARDOUS EVENT </vt:lpstr>
      <vt:lpstr>Slide 21</vt:lpstr>
      <vt:lpstr>HAZARDS IDENTIFICATION</vt:lpstr>
      <vt:lpstr>HAZARDS IDENTIFICATION</vt:lpstr>
      <vt:lpstr>HAZARDS IDENTIFICATION</vt:lpstr>
      <vt:lpstr>Slide 25</vt:lpstr>
      <vt:lpstr>TYPES OF ACCIDENTS</vt:lpstr>
      <vt:lpstr>TYPES OF ACCIDENTS</vt:lpstr>
      <vt:lpstr>Slide 28</vt:lpstr>
      <vt:lpstr>Slide 29</vt:lpstr>
      <vt:lpstr>Slide 30</vt:lpstr>
      <vt:lpstr>Slide 31</vt:lpstr>
      <vt:lpstr> Humane Aspects</vt:lpstr>
      <vt:lpstr>ACCIDENT CAUSATION THEORY</vt:lpstr>
      <vt:lpstr>ACCIDENT CAUSATION THEORY</vt:lpstr>
      <vt:lpstr>DOMINO THEORY </vt:lpstr>
      <vt:lpstr>DOMINO THEORY </vt:lpstr>
      <vt:lpstr>Heinrich's Domino Model of Accident Causation</vt:lpstr>
      <vt:lpstr>DOMINO THEORY </vt:lpstr>
      <vt:lpstr>DOMINO THEORY </vt:lpstr>
      <vt:lpstr>DOMINO THEORY </vt:lpstr>
      <vt:lpstr>DOMINO THEORY </vt:lpstr>
      <vt:lpstr>DOMINO THEORY </vt:lpstr>
      <vt:lpstr>DOMINO THEORY </vt:lpstr>
      <vt:lpstr>HUMAN FACTOR THEORY THEORY </vt:lpstr>
      <vt:lpstr>HUMAN FACTOR THEORY THEORY </vt:lpstr>
      <vt:lpstr>HUMAN FACTOR THEORY THEORY </vt:lpstr>
      <vt:lpstr> </vt:lpstr>
      <vt:lpstr> </vt:lpstr>
      <vt:lpstr>Slide 49</vt:lpstr>
      <vt:lpstr>Slide 50</vt:lpstr>
      <vt:lpstr>Slide 51</vt:lpstr>
      <vt:lpstr>Immediate CAUSES of accidents</vt:lpstr>
      <vt:lpstr>Unsafe and Unhealthy</vt:lpstr>
      <vt:lpstr>Unsafe / Unhealthy ACT</vt:lpstr>
      <vt:lpstr>Slide 55</vt:lpstr>
      <vt:lpstr>Slide 56</vt:lpstr>
      <vt:lpstr>Slide 57</vt:lpstr>
      <vt:lpstr>Unsafe Condition</vt:lpstr>
      <vt:lpstr>Examples of Unsafe Conditions</vt:lpstr>
      <vt:lpstr>Slide 60</vt:lpstr>
      <vt:lpstr>Slide 61</vt:lpstr>
      <vt:lpstr>Generally… </vt:lpstr>
      <vt:lpstr>Conclusion:</vt:lpstr>
      <vt:lpstr>Conclusion:</vt:lpstr>
      <vt:lpstr>THANK YOU!!!!!</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2017-04-25T06:16:19Z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