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0"/>
  </p:notesMasterIdLst>
  <p:sldIdLst>
    <p:sldId id="256" r:id="rId2"/>
    <p:sldId id="257" r:id="rId3"/>
    <p:sldId id="260" r:id="rId4"/>
    <p:sldId id="258" r:id="rId5"/>
    <p:sldId id="259" r:id="rId6"/>
    <p:sldId id="261" r:id="rId7"/>
    <p:sldId id="262" r:id="rId8"/>
    <p:sldId id="263" r:id="rId9"/>
    <p:sldId id="264" r:id="rId10"/>
    <p:sldId id="265" r:id="rId11"/>
    <p:sldId id="273" r:id="rId12"/>
    <p:sldId id="274" r:id="rId13"/>
    <p:sldId id="275" r:id="rId14"/>
    <p:sldId id="266" r:id="rId15"/>
    <p:sldId id="276" r:id="rId16"/>
    <p:sldId id="277" r:id="rId17"/>
    <p:sldId id="278" r:id="rId18"/>
    <p:sldId id="279" r:id="rId19"/>
  </p:sldIdLst>
  <p:sldSz cx="9144000" cy="6858000" type="screen4x3"/>
  <p:notesSz cx="6858000" cy="9144000"/>
  <p:defaultTextStyle>
    <a:defPPr>
      <a:defRPr lang="fil-PH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il-PH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38CA32-AE87-4717-8489-09FAEDBAE484}" type="datetimeFigureOut">
              <a:rPr lang="fil-PH" smtClean="0"/>
              <a:t>9/16/2017</a:t>
            </a:fld>
            <a:endParaRPr lang="fil-PH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il-PH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l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il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01BD577-12F4-442D-81B2-5A763E4B75EE}" type="slidenum">
              <a:rPr lang="fil-PH" smtClean="0"/>
              <a:t>‹#›</a:t>
            </a:fld>
            <a:endParaRPr lang="fil-PH"/>
          </a:p>
        </p:txBody>
      </p:sp>
    </p:spTree>
    <p:extLst>
      <p:ext uri="{BB962C8B-B14F-4D97-AF65-F5344CB8AC3E}">
        <p14:creationId xmlns:p14="http://schemas.microsoft.com/office/powerpoint/2010/main" val="10430003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il-P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BD577-12F4-442D-81B2-5A763E4B75EE}" type="slidenum">
              <a:rPr lang="fil-PH" smtClean="0"/>
              <a:t>17</a:t>
            </a:fld>
            <a:endParaRPr lang="fil-PH"/>
          </a:p>
        </p:txBody>
      </p:sp>
    </p:spTree>
    <p:extLst>
      <p:ext uri="{BB962C8B-B14F-4D97-AF65-F5344CB8AC3E}">
        <p14:creationId xmlns:p14="http://schemas.microsoft.com/office/powerpoint/2010/main" val="35371105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F2DE9-C48D-4CD4-A64F-DF1B40CF9EE5}" type="datetimeFigureOut">
              <a:rPr lang="fil-PH" smtClean="0"/>
              <a:t>9/16/2017</a:t>
            </a:fld>
            <a:endParaRPr lang="fil-PH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7DDE00B-5CFE-47E5-9C34-09AE19DCD250}" type="slidenum">
              <a:rPr lang="fil-PH" smtClean="0"/>
              <a:t>‹#›</a:t>
            </a:fld>
            <a:endParaRPr lang="fil-PH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fil-PH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F2DE9-C48D-4CD4-A64F-DF1B40CF9EE5}" type="datetimeFigureOut">
              <a:rPr lang="fil-PH" smtClean="0"/>
              <a:t>9/16/2017</a:t>
            </a:fld>
            <a:endParaRPr lang="fil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l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DDE00B-5CFE-47E5-9C34-09AE19DCD250}" type="slidenum">
              <a:rPr lang="fil-PH" smtClean="0"/>
              <a:t>‹#›</a:t>
            </a:fld>
            <a:endParaRPr lang="fil-PH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F2DE9-C48D-4CD4-A64F-DF1B40CF9EE5}" type="datetimeFigureOut">
              <a:rPr lang="fil-PH" smtClean="0"/>
              <a:t>9/16/2017</a:t>
            </a:fld>
            <a:endParaRPr lang="fil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l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DDE00B-5CFE-47E5-9C34-09AE19DCD250}" type="slidenum">
              <a:rPr lang="fil-PH" smtClean="0"/>
              <a:t>‹#›</a:t>
            </a:fld>
            <a:endParaRPr lang="fil-PH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F2DE9-C48D-4CD4-A64F-DF1B40CF9EE5}" type="datetimeFigureOut">
              <a:rPr lang="fil-PH" smtClean="0"/>
              <a:t>9/16/2017</a:t>
            </a:fld>
            <a:endParaRPr lang="fil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l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DDE00B-5CFE-47E5-9C34-09AE19DCD250}" type="slidenum">
              <a:rPr lang="fil-PH" smtClean="0"/>
              <a:t>‹#›</a:t>
            </a:fld>
            <a:endParaRPr lang="fil-PH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F2DE9-C48D-4CD4-A64F-DF1B40CF9EE5}" type="datetimeFigureOut">
              <a:rPr lang="fil-PH" smtClean="0"/>
              <a:t>9/16/2017</a:t>
            </a:fld>
            <a:endParaRPr lang="fil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l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DDE00B-5CFE-47E5-9C34-09AE19DCD250}" type="slidenum">
              <a:rPr lang="fil-PH" smtClean="0"/>
              <a:t>‹#›</a:t>
            </a:fld>
            <a:endParaRPr lang="fil-PH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F2DE9-C48D-4CD4-A64F-DF1B40CF9EE5}" type="datetimeFigureOut">
              <a:rPr lang="fil-PH" smtClean="0"/>
              <a:t>9/16/2017</a:t>
            </a:fld>
            <a:endParaRPr lang="fil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l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DDE00B-5CFE-47E5-9C34-09AE19DCD250}" type="slidenum">
              <a:rPr lang="fil-PH" smtClean="0"/>
              <a:t>‹#›</a:t>
            </a:fld>
            <a:endParaRPr lang="fil-PH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F2DE9-C48D-4CD4-A64F-DF1B40CF9EE5}" type="datetimeFigureOut">
              <a:rPr lang="fil-PH" smtClean="0"/>
              <a:t>9/16/2017</a:t>
            </a:fld>
            <a:endParaRPr lang="fil-P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l-P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DDE00B-5CFE-47E5-9C34-09AE19DCD250}" type="slidenum">
              <a:rPr lang="fil-PH" smtClean="0"/>
              <a:t>‹#›</a:t>
            </a:fld>
            <a:endParaRPr lang="fil-PH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F2DE9-C48D-4CD4-A64F-DF1B40CF9EE5}" type="datetimeFigureOut">
              <a:rPr lang="fil-PH" smtClean="0"/>
              <a:t>9/16/2017</a:t>
            </a:fld>
            <a:endParaRPr lang="fil-P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l-P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DDE00B-5CFE-47E5-9C34-09AE19DCD250}" type="slidenum">
              <a:rPr lang="fil-PH" smtClean="0"/>
              <a:t>‹#›</a:t>
            </a:fld>
            <a:endParaRPr lang="fil-PH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F2DE9-C48D-4CD4-A64F-DF1B40CF9EE5}" type="datetimeFigureOut">
              <a:rPr lang="fil-PH" smtClean="0"/>
              <a:t>9/16/2017</a:t>
            </a:fld>
            <a:endParaRPr lang="fil-P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l-P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DDE00B-5CFE-47E5-9C34-09AE19DCD250}" type="slidenum">
              <a:rPr lang="fil-PH" smtClean="0"/>
              <a:t>‹#›</a:t>
            </a:fld>
            <a:endParaRPr lang="fil-PH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F2DE9-C48D-4CD4-A64F-DF1B40CF9EE5}" type="datetimeFigureOut">
              <a:rPr lang="fil-PH" smtClean="0"/>
              <a:t>9/16/2017</a:t>
            </a:fld>
            <a:endParaRPr lang="fil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l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DDE00B-5CFE-47E5-9C34-09AE19DCD250}" type="slidenum">
              <a:rPr lang="fil-PH" smtClean="0"/>
              <a:t>‹#›</a:t>
            </a:fld>
            <a:endParaRPr lang="fil-PH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F2DE9-C48D-4CD4-A64F-DF1B40CF9EE5}" type="datetimeFigureOut">
              <a:rPr lang="fil-PH" smtClean="0"/>
              <a:t>9/16/2017</a:t>
            </a:fld>
            <a:endParaRPr lang="fil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l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DDE00B-5CFE-47E5-9C34-09AE19DCD250}" type="slidenum">
              <a:rPr lang="fil-PH" smtClean="0"/>
              <a:t>‹#›</a:t>
            </a:fld>
            <a:endParaRPr lang="fil-PH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A89F2DE9-C48D-4CD4-A64F-DF1B40CF9EE5}" type="datetimeFigureOut">
              <a:rPr lang="fil-PH" smtClean="0"/>
              <a:t>9/16/2017</a:t>
            </a:fld>
            <a:endParaRPr lang="fil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fil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97DDE00B-5CFE-47E5-9C34-09AE19DCD250}" type="slidenum">
              <a:rPr lang="fil-PH" smtClean="0"/>
              <a:t>‹#›</a:t>
            </a:fld>
            <a:endParaRPr lang="fil-PH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38200" y="1066800"/>
            <a:ext cx="7772400" cy="2209800"/>
          </a:xfrm>
        </p:spPr>
        <p:txBody>
          <a:bodyPr/>
          <a:lstStyle/>
          <a:p>
            <a:r>
              <a:rPr lang="fil-PH" b="1" dirty="0" smtClean="0">
                <a:solidFill>
                  <a:schemeClr val="tx1"/>
                </a:solidFill>
                <a:latin typeface="Arial Black" pitchFamily="34" charset="0"/>
              </a:rPr>
              <a:t>MACHINE SAFETY</a:t>
            </a:r>
            <a:endParaRPr lang="fil-PH" b="1" dirty="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810000"/>
            <a:ext cx="7086600" cy="1981200"/>
          </a:xfrm>
        </p:spPr>
        <p:txBody>
          <a:bodyPr>
            <a:noAutofit/>
          </a:bodyPr>
          <a:lstStyle/>
          <a:p>
            <a:pPr algn="l"/>
            <a:r>
              <a:rPr lang="fil-PH" sz="1800" b="1" dirty="0" smtClean="0">
                <a:solidFill>
                  <a:schemeClr val="tx1"/>
                </a:solidFill>
              </a:rPr>
              <a:t>Prepared by:</a:t>
            </a:r>
          </a:p>
          <a:p>
            <a:pPr algn="l"/>
            <a:endParaRPr lang="fil-PH" sz="1800" b="1" dirty="0">
              <a:solidFill>
                <a:schemeClr val="tx1"/>
              </a:solidFill>
            </a:endParaRPr>
          </a:p>
          <a:p>
            <a:pPr algn="l"/>
            <a:r>
              <a:rPr lang="fil-PH" b="1" dirty="0" smtClean="0">
                <a:solidFill>
                  <a:schemeClr val="tx1"/>
                </a:solidFill>
              </a:rPr>
              <a:t>DEXTER T. </a:t>
            </a:r>
            <a:r>
              <a:rPr lang="fil-PH" b="1" dirty="0">
                <a:solidFill>
                  <a:schemeClr val="tx1"/>
                </a:solidFill>
              </a:rPr>
              <a:t> </a:t>
            </a:r>
            <a:r>
              <a:rPr lang="fil-PH" b="1" dirty="0" smtClean="0">
                <a:solidFill>
                  <a:schemeClr val="tx1"/>
                </a:solidFill>
              </a:rPr>
              <a:t>MANIGBAS, RN</a:t>
            </a:r>
          </a:p>
          <a:p>
            <a:pPr algn="l"/>
            <a:r>
              <a:rPr lang="fil-PH" sz="1800" b="1" dirty="0" smtClean="0">
                <a:solidFill>
                  <a:schemeClr val="tx1"/>
                </a:solidFill>
              </a:rPr>
              <a:t>Accredited OSH Practitioner </a:t>
            </a:r>
          </a:p>
          <a:p>
            <a:pPr algn="l"/>
            <a:r>
              <a:rPr lang="fil-PH" sz="1800" b="1" dirty="0" smtClean="0">
                <a:solidFill>
                  <a:schemeClr val="tx1"/>
                </a:solidFill>
              </a:rPr>
              <a:t>Pollution Control Officer</a:t>
            </a:r>
          </a:p>
          <a:p>
            <a:pPr algn="l"/>
            <a:r>
              <a:rPr lang="fil-PH" sz="1800" b="1" dirty="0" smtClean="0">
                <a:solidFill>
                  <a:schemeClr val="tx1"/>
                </a:solidFill>
              </a:rPr>
              <a:t>Accredited Fire Safety Practitioner</a:t>
            </a:r>
          </a:p>
          <a:p>
            <a:pPr algn="l"/>
            <a:r>
              <a:rPr lang="fil-PH" sz="1800" b="1" dirty="0" smtClean="0">
                <a:solidFill>
                  <a:schemeClr val="tx1"/>
                </a:solidFill>
              </a:rPr>
              <a:t>Certified OSH Trainer</a:t>
            </a:r>
            <a:endParaRPr lang="fil-PH" sz="18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431551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85800"/>
            <a:ext cx="8229600" cy="914400"/>
          </a:xfrm>
        </p:spPr>
        <p:txBody>
          <a:bodyPr/>
          <a:lstStyle/>
          <a:p>
            <a:pPr algn="l"/>
            <a:r>
              <a:rPr lang="fil-PH" b="1" dirty="0" smtClean="0">
                <a:solidFill>
                  <a:schemeClr val="tx1"/>
                </a:solidFill>
              </a:rPr>
              <a:t>Adjustable Guards</a:t>
            </a:r>
            <a:endParaRPr lang="fil-PH" b="1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5105400" cy="4525963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chemeClr val="tx1"/>
                </a:solidFill>
              </a:rPr>
              <a:t>Advantage</a:t>
            </a:r>
          </a:p>
          <a:p>
            <a:pPr lvl="1"/>
            <a:r>
              <a:rPr lang="en-US" sz="2400" dirty="0">
                <a:solidFill>
                  <a:schemeClr val="tx1"/>
                </a:solidFill>
              </a:rPr>
              <a:t>Flexibility</a:t>
            </a:r>
          </a:p>
          <a:p>
            <a:pPr lvl="1"/>
            <a:r>
              <a:rPr lang="en-US" sz="2400" dirty="0">
                <a:solidFill>
                  <a:schemeClr val="tx1"/>
                </a:solidFill>
              </a:rPr>
              <a:t>In-house fabrication</a:t>
            </a:r>
          </a:p>
          <a:p>
            <a:r>
              <a:rPr lang="en-US" sz="3200" b="1" dirty="0">
                <a:solidFill>
                  <a:schemeClr val="tx1"/>
                </a:solidFill>
              </a:rPr>
              <a:t>Disadvantage</a:t>
            </a:r>
          </a:p>
          <a:p>
            <a:pPr lvl="1"/>
            <a:r>
              <a:rPr lang="en-US" sz="2400" dirty="0">
                <a:solidFill>
                  <a:schemeClr val="tx1"/>
                </a:solidFill>
              </a:rPr>
              <a:t>Not maximum protection</a:t>
            </a:r>
          </a:p>
          <a:p>
            <a:pPr lvl="1"/>
            <a:r>
              <a:rPr lang="en-US" sz="2400" dirty="0">
                <a:solidFill>
                  <a:schemeClr val="tx1"/>
                </a:solidFill>
              </a:rPr>
              <a:t>Rely on worker to properly position</a:t>
            </a:r>
          </a:p>
          <a:p>
            <a:pPr lvl="1"/>
            <a:r>
              <a:rPr lang="en-US" sz="2400" dirty="0">
                <a:solidFill>
                  <a:schemeClr val="tx1"/>
                </a:solidFill>
              </a:rPr>
              <a:t>May prohibit easy access</a:t>
            </a:r>
          </a:p>
          <a:p>
            <a:endParaRPr lang="fil-PH" sz="3200" dirty="0">
              <a:solidFill>
                <a:schemeClr val="tx1"/>
              </a:solidFill>
            </a:endParaRPr>
          </a:p>
        </p:txBody>
      </p:sp>
      <p:pic>
        <p:nvPicPr>
          <p:cNvPr id="4" name="Picture 3" descr="C:\America Online 4.0\download\work\Machine Guard\mach guard bansaw.bmp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26" t="3030"/>
          <a:stretch>
            <a:fillRect/>
          </a:stretch>
        </p:blipFill>
        <p:spPr bwMode="auto">
          <a:xfrm>
            <a:off x="5334000" y="1676400"/>
            <a:ext cx="3267411" cy="41494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3329677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0"/>
            <a:ext cx="8229600" cy="838200"/>
          </a:xfrm>
        </p:spPr>
        <p:txBody>
          <a:bodyPr/>
          <a:lstStyle/>
          <a:p>
            <a:pPr algn="l"/>
            <a:r>
              <a:rPr lang="fil-PH" b="1" dirty="0" smtClean="0">
                <a:solidFill>
                  <a:schemeClr val="tx1"/>
                </a:solidFill>
              </a:rPr>
              <a:t>Self Adjusting Guards</a:t>
            </a:r>
            <a:endParaRPr lang="fil-PH" b="1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4648200" cy="4525963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chemeClr val="tx1"/>
                </a:solidFill>
              </a:rPr>
              <a:t>Advantage</a:t>
            </a:r>
          </a:p>
          <a:p>
            <a:pPr lvl="1"/>
            <a:r>
              <a:rPr lang="en-US" sz="2400" dirty="0">
                <a:solidFill>
                  <a:schemeClr val="tx1"/>
                </a:solidFill>
              </a:rPr>
              <a:t>Employee not involved in positioning</a:t>
            </a:r>
          </a:p>
          <a:p>
            <a:pPr lvl="1"/>
            <a:r>
              <a:rPr lang="en-US" sz="2400" dirty="0">
                <a:solidFill>
                  <a:schemeClr val="tx1"/>
                </a:solidFill>
              </a:rPr>
              <a:t>Readily available</a:t>
            </a:r>
          </a:p>
          <a:p>
            <a:r>
              <a:rPr lang="en-US" sz="3200" b="1" dirty="0">
                <a:solidFill>
                  <a:schemeClr val="tx1"/>
                </a:solidFill>
              </a:rPr>
              <a:t>Disadvantage</a:t>
            </a:r>
          </a:p>
          <a:p>
            <a:pPr lvl="1"/>
            <a:r>
              <a:rPr lang="en-US" sz="2400" dirty="0">
                <a:solidFill>
                  <a:schemeClr val="tx1"/>
                </a:solidFill>
              </a:rPr>
              <a:t>Not maximum protection</a:t>
            </a:r>
          </a:p>
          <a:p>
            <a:pPr lvl="1"/>
            <a:r>
              <a:rPr lang="en-US" sz="2400" dirty="0">
                <a:solidFill>
                  <a:schemeClr val="tx1"/>
                </a:solidFill>
              </a:rPr>
              <a:t>May need frequent fine tuning</a:t>
            </a:r>
          </a:p>
          <a:p>
            <a:endParaRPr lang="fil-PH" sz="3200" dirty="0">
              <a:solidFill>
                <a:schemeClr val="tx1"/>
              </a:solidFill>
            </a:endParaRPr>
          </a:p>
        </p:txBody>
      </p:sp>
      <p:pic>
        <p:nvPicPr>
          <p:cNvPr id="4" name="Content Placeholder 2"/>
          <p:cNvPicPr>
            <a:picLocks noGrp="1"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800" y="1981200"/>
            <a:ext cx="3161434" cy="3538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6949662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685800"/>
            <a:ext cx="8229600" cy="838200"/>
          </a:xfrm>
        </p:spPr>
        <p:txBody>
          <a:bodyPr/>
          <a:lstStyle/>
          <a:p>
            <a:pPr algn="l"/>
            <a:r>
              <a:rPr lang="fil-PH" sz="4000" b="1" dirty="0" smtClean="0">
                <a:solidFill>
                  <a:schemeClr val="tx1"/>
                </a:solidFill>
              </a:rPr>
              <a:t>Requirements for Safe Guarding</a:t>
            </a:r>
            <a:endParaRPr lang="fil-PH" sz="4000" b="1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76400"/>
            <a:ext cx="8229600" cy="4221163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dirty="0">
                <a:solidFill>
                  <a:schemeClr val="tx1"/>
                </a:solidFill>
              </a:rPr>
              <a:t>Prevent contact</a:t>
            </a:r>
          </a:p>
          <a:p>
            <a:pPr>
              <a:lnSpc>
                <a:spcPct val="90000"/>
              </a:lnSpc>
            </a:pPr>
            <a:r>
              <a:rPr lang="en-US" dirty="0">
                <a:solidFill>
                  <a:schemeClr val="tx1"/>
                </a:solidFill>
              </a:rPr>
              <a:t>Secure, tamper-resistant, and durable</a:t>
            </a:r>
          </a:p>
          <a:p>
            <a:pPr>
              <a:lnSpc>
                <a:spcPct val="90000"/>
              </a:lnSpc>
            </a:pPr>
            <a:r>
              <a:rPr lang="en-US" dirty="0">
                <a:solidFill>
                  <a:schemeClr val="tx1"/>
                </a:solidFill>
              </a:rPr>
              <a:t>Protect from falling objects</a:t>
            </a:r>
          </a:p>
          <a:p>
            <a:pPr>
              <a:lnSpc>
                <a:spcPct val="90000"/>
              </a:lnSpc>
            </a:pPr>
            <a:r>
              <a:rPr lang="en-US" dirty="0">
                <a:solidFill>
                  <a:schemeClr val="tx1"/>
                </a:solidFill>
              </a:rPr>
              <a:t>Create no new </a:t>
            </a:r>
            <a:r>
              <a:rPr lang="en-US" dirty="0" smtClean="0">
                <a:solidFill>
                  <a:schemeClr val="tx1"/>
                </a:solidFill>
              </a:rPr>
              <a:t>hazards (residual)</a:t>
            </a:r>
            <a:endParaRPr lang="en-US" dirty="0">
              <a:solidFill>
                <a:schemeClr val="tx1"/>
              </a:solidFill>
            </a:endParaRPr>
          </a:p>
          <a:p>
            <a:pPr>
              <a:lnSpc>
                <a:spcPct val="90000"/>
              </a:lnSpc>
            </a:pPr>
            <a:r>
              <a:rPr lang="en-US" dirty="0">
                <a:solidFill>
                  <a:schemeClr val="tx1"/>
                </a:solidFill>
              </a:rPr>
              <a:t>Create no interference</a:t>
            </a:r>
          </a:p>
          <a:p>
            <a:pPr>
              <a:lnSpc>
                <a:spcPct val="90000"/>
              </a:lnSpc>
            </a:pPr>
            <a:r>
              <a:rPr lang="en-US" dirty="0">
                <a:solidFill>
                  <a:schemeClr val="tx1"/>
                </a:solidFill>
              </a:rPr>
              <a:t>Allow safe lubrication and </a:t>
            </a:r>
            <a:r>
              <a:rPr lang="en-US" dirty="0" smtClean="0">
                <a:solidFill>
                  <a:schemeClr val="tx1"/>
                </a:solidFill>
              </a:rPr>
              <a:t>maintenance</a:t>
            </a: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chemeClr val="tx1"/>
                </a:solidFill>
              </a:rPr>
              <a:t>Convenient to the user / workers</a:t>
            </a:r>
          </a:p>
          <a:p>
            <a:r>
              <a:rPr lang="en-US" dirty="0">
                <a:solidFill>
                  <a:schemeClr val="tx1"/>
                </a:solidFill>
              </a:rPr>
              <a:t>Fixed guards should used whenever possible</a:t>
            </a:r>
          </a:p>
          <a:p>
            <a:r>
              <a:rPr lang="en-US" dirty="0">
                <a:solidFill>
                  <a:schemeClr val="tx1"/>
                </a:solidFill>
              </a:rPr>
              <a:t>Machines designed for fixed location shall be secured to prevent movement</a:t>
            </a:r>
          </a:p>
          <a:p>
            <a:pPr>
              <a:lnSpc>
                <a:spcPct val="90000"/>
              </a:lnSpc>
            </a:pPr>
            <a:endParaRPr lang="en-US" dirty="0">
              <a:solidFill>
                <a:schemeClr val="tx1"/>
              </a:solidFill>
            </a:endParaRPr>
          </a:p>
          <a:p>
            <a:endParaRPr lang="fil-PH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244742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14400"/>
          </a:xfrm>
        </p:spPr>
        <p:txBody>
          <a:bodyPr/>
          <a:lstStyle/>
          <a:p>
            <a:r>
              <a:rPr lang="fil-PH" sz="4200" b="1" dirty="0" smtClean="0">
                <a:solidFill>
                  <a:schemeClr val="tx1"/>
                </a:solidFill>
              </a:rPr>
              <a:t>Machine Safety Responsibilities</a:t>
            </a:r>
            <a:endParaRPr lang="fil-PH" sz="4200" b="1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3200" b="1" dirty="0">
                <a:solidFill>
                  <a:schemeClr val="tx1"/>
                </a:solidFill>
              </a:rPr>
              <a:t>Management</a:t>
            </a:r>
          </a:p>
          <a:p>
            <a:pPr lvl="1"/>
            <a:r>
              <a:rPr lang="en-US" sz="2400" dirty="0">
                <a:solidFill>
                  <a:schemeClr val="tx1"/>
                </a:solidFill>
              </a:rPr>
              <a:t>ensure all machinery is properly guarded</a:t>
            </a:r>
          </a:p>
          <a:p>
            <a:r>
              <a:rPr lang="en-US" sz="3200" b="1" dirty="0">
                <a:solidFill>
                  <a:schemeClr val="tx1"/>
                </a:solidFill>
              </a:rPr>
              <a:t>Supervisors</a:t>
            </a:r>
          </a:p>
          <a:p>
            <a:pPr lvl="1"/>
            <a:r>
              <a:rPr lang="en-US" sz="2400" dirty="0">
                <a:solidFill>
                  <a:schemeClr val="tx1"/>
                </a:solidFill>
              </a:rPr>
              <a:t>train employees on specific guard rules in their areas</a:t>
            </a:r>
          </a:p>
          <a:p>
            <a:pPr lvl="1"/>
            <a:r>
              <a:rPr lang="en-US" sz="2400" dirty="0">
                <a:solidFill>
                  <a:schemeClr val="tx1"/>
                </a:solidFill>
              </a:rPr>
              <a:t>ensure machine guards remain in place and are functional</a:t>
            </a:r>
          </a:p>
          <a:p>
            <a:pPr lvl="1"/>
            <a:r>
              <a:rPr lang="en-US" sz="2400" dirty="0">
                <a:solidFill>
                  <a:schemeClr val="tx1"/>
                </a:solidFill>
              </a:rPr>
              <a:t>immediately correct machine guard deficiencies</a:t>
            </a:r>
          </a:p>
          <a:p>
            <a:endParaRPr lang="fil-PH" dirty="0"/>
          </a:p>
        </p:txBody>
      </p:sp>
    </p:spTree>
    <p:extLst>
      <p:ext uri="{BB962C8B-B14F-4D97-AF65-F5344CB8AC3E}">
        <p14:creationId xmlns:p14="http://schemas.microsoft.com/office/powerpoint/2010/main" val="398426161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85800"/>
            <a:ext cx="8229600" cy="762000"/>
          </a:xfrm>
        </p:spPr>
        <p:txBody>
          <a:bodyPr/>
          <a:lstStyle/>
          <a:p>
            <a:r>
              <a:rPr lang="fil-PH" sz="4200" b="1" dirty="0" smtClean="0">
                <a:solidFill>
                  <a:schemeClr val="tx1"/>
                </a:solidFill>
              </a:rPr>
              <a:t>Machine Safety Responsibilities</a:t>
            </a:r>
            <a:endParaRPr lang="fil-PH" sz="4200" b="1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28800"/>
            <a:ext cx="8229600" cy="4297363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chemeClr val="tx1"/>
                </a:solidFill>
              </a:rPr>
              <a:t>Employees</a:t>
            </a:r>
          </a:p>
          <a:p>
            <a:pPr lvl="1"/>
            <a:r>
              <a:rPr lang="en-US" sz="2400" dirty="0">
                <a:solidFill>
                  <a:schemeClr val="tx1"/>
                </a:solidFill>
              </a:rPr>
              <a:t>do not remove guards unless machine is locked and tagged</a:t>
            </a:r>
          </a:p>
          <a:p>
            <a:pPr lvl="1"/>
            <a:r>
              <a:rPr lang="en-US" sz="2400" dirty="0">
                <a:solidFill>
                  <a:schemeClr val="tx1"/>
                </a:solidFill>
              </a:rPr>
              <a:t>report machine guard problems to supervisors immediately</a:t>
            </a:r>
          </a:p>
          <a:p>
            <a:pPr lvl="1"/>
            <a:r>
              <a:rPr lang="en-US" sz="2400" dirty="0">
                <a:solidFill>
                  <a:schemeClr val="tx1"/>
                </a:solidFill>
              </a:rPr>
              <a:t>do not operate equipment unless guards are in place</a:t>
            </a:r>
          </a:p>
          <a:p>
            <a:endParaRPr lang="fil-PH" sz="3200" dirty="0"/>
          </a:p>
        </p:txBody>
      </p:sp>
    </p:spTree>
    <p:extLst>
      <p:ext uri="{BB962C8B-B14F-4D97-AF65-F5344CB8AC3E}">
        <p14:creationId xmlns:p14="http://schemas.microsoft.com/office/powerpoint/2010/main" val="157418996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229600" cy="838200"/>
          </a:xfrm>
        </p:spPr>
        <p:txBody>
          <a:bodyPr/>
          <a:lstStyle/>
          <a:p>
            <a:pPr algn="l"/>
            <a:r>
              <a:rPr lang="fil-PH" b="1" dirty="0" smtClean="0">
                <a:solidFill>
                  <a:schemeClr val="tx1"/>
                </a:solidFill>
              </a:rPr>
              <a:t>General Safety Principle</a:t>
            </a:r>
            <a:endParaRPr lang="fil-PH" b="1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52600"/>
            <a:ext cx="8229600" cy="4373563"/>
          </a:xfrm>
        </p:spPr>
        <p:txBody>
          <a:bodyPr/>
          <a:lstStyle/>
          <a:p>
            <a:r>
              <a:rPr lang="en-US" sz="2800" dirty="0">
                <a:solidFill>
                  <a:schemeClr val="tx1"/>
                </a:solidFill>
              </a:rPr>
              <a:t>Securely fasten equipment to eliminate movement or “walking”</a:t>
            </a:r>
          </a:p>
          <a:p>
            <a:r>
              <a:rPr lang="en-US" sz="2800" dirty="0">
                <a:solidFill>
                  <a:schemeClr val="tx1"/>
                </a:solidFill>
              </a:rPr>
              <a:t>No loose clothing, long hair, jewelry, or gloves around rotating machine parts</a:t>
            </a:r>
          </a:p>
          <a:p>
            <a:r>
              <a:rPr lang="en-US" sz="2800" dirty="0">
                <a:solidFill>
                  <a:schemeClr val="tx1"/>
                </a:solidFill>
              </a:rPr>
              <a:t>Respect machine guards</a:t>
            </a:r>
          </a:p>
          <a:p>
            <a:r>
              <a:rPr lang="en-US" sz="2800" dirty="0">
                <a:solidFill>
                  <a:schemeClr val="tx1"/>
                </a:solidFill>
              </a:rPr>
              <a:t>Keep electrical cords and plugs intact</a:t>
            </a:r>
          </a:p>
          <a:p>
            <a:r>
              <a:rPr lang="en-US" sz="2800" dirty="0">
                <a:solidFill>
                  <a:schemeClr val="tx1"/>
                </a:solidFill>
              </a:rPr>
              <a:t>Inspect machinery before each use</a:t>
            </a:r>
          </a:p>
          <a:p>
            <a:endParaRPr lang="fil-PH" dirty="0"/>
          </a:p>
        </p:txBody>
      </p:sp>
    </p:spTree>
    <p:extLst>
      <p:ext uri="{BB962C8B-B14F-4D97-AF65-F5344CB8AC3E}">
        <p14:creationId xmlns:p14="http://schemas.microsoft.com/office/powerpoint/2010/main" val="351482194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229600" cy="838200"/>
          </a:xfrm>
        </p:spPr>
        <p:txBody>
          <a:bodyPr/>
          <a:lstStyle/>
          <a:p>
            <a:r>
              <a:rPr lang="fil-PH" b="1" dirty="0">
                <a:solidFill>
                  <a:schemeClr val="tx1"/>
                </a:solidFill>
              </a:rPr>
              <a:t>General Safety Principle</a:t>
            </a:r>
            <a:endParaRPr lang="fil-PH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05000"/>
            <a:ext cx="8229600" cy="4221163"/>
          </a:xfrm>
        </p:spPr>
        <p:txBody>
          <a:bodyPr/>
          <a:lstStyle/>
          <a:p>
            <a:r>
              <a:rPr lang="en-US" sz="2800" dirty="0">
                <a:solidFill>
                  <a:schemeClr val="tx1"/>
                </a:solidFill>
              </a:rPr>
              <a:t>Do not leave machines running and unattended</a:t>
            </a:r>
          </a:p>
          <a:p>
            <a:r>
              <a:rPr lang="en-US" sz="2800" dirty="0">
                <a:solidFill>
                  <a:schemeClr val="tx1"/>
                </a:solidFill>
              </a:rPr>
              <a:t>Never attend to brush debris from the table surface while the machine is running</a:t>
            </a:r>
          </a:p>
          <a:p>
            <a:r>
              <a:rPr lang="en-US" sz="2800" dirty="0">
                <a:solidFill>
                  <a:schemeClr val="tx1"/>
                </a:solidFill>
              </a:rPr>
              <a:t>An active brake mechanism adds greatly to safety</a:t>
            </a:r>
          </a:p>
          <a:p>
            <a:r>
              <a:rPr lang="en-US" sz="2800" dirty="0">
                <a:solidFill>
                  <a:schemeClr val="tx1"/>
                </a:solidFill>
              </a:rPr>
              <a:t>Easily reached “off” switch increases safety</a:t>
            </a:r>
          </a:p>
          <a:p>
            <a:endParaRPr lang="fil-PH" dirty="0"/>
          </a:p>
        </p:txBody>
      </p:sp>
    </p:spTree>
    <p:extLst>
      <p:ext uri="{BB962C8B-B14F-4D97-AF65-F5344CB8AC3E}">
        <p14:creationId xmlns:p14="http://schemas.microsoft.com/office/powerpoint/2010/main" val="393449214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229600" cy="1143000"/>
          </a:xfrm>
        </p:spPr>
        <p:txBody>
          <a:bodyPr/>
          <a:lstStyle/>
          <a:p>
            <a:r>
              <a:rPr lang="fil-PH" sz="4000" dirty="0" smtClean="0">
                <a:solidFill>
                  <a:schemeClr val="tx1"/>
                </a:solidFill>
              </a:rPr>
              <a:t>Different Types of Machineries in Construction</a:t>
            </a:r>
            <a:endParaRPr lang="fil-PH" sz="4000" dirty="0">
              <a:solidFill>
                <a:schemeClr val="tx1"/>
              </a:solidFill>
            </a:endParaRPr>
          </a:p>
        </p:txBody>
      </p:sp>
      <p:pic>
        <p:nvPicPr>
          <p:cNvPr id="1026" name="Picture 2" descr="Resulta ng larawan para sa bar bender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975" y="1828800"/>
            <a:ext cx="3044826" cy="24550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Resulta ng larawan para sa bar cutter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2801" y="1885747"/>
            <a:ext cx="2895599" cy="21698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Resulta ng larawan para sa welding machine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5600" y="2083989"/>
            <a:ext cx="1595516" cy="17733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Resulta ng larawan para sa grinding machine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631" y="4256160"/>
            <a:ext cx="2740025" cy="22022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Resulta ng larawan para sa speed cutter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8882" y="4425589"/>
            <a:ext cx="1863435" cy="18634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2405676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76400"/>
            <a:ext cx="8229600" cy="44497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fil-PH" sz="4400" b="1" dirty="0" smtClean="0">
                <a:solidFill>
                  <a:schemeClr val="tx1"/>
                </a:solidFill>
                <a:latin typeface="Adobe Myungjo Std M" pitchFamily="18" charset="-128"/>
                <a:ea typeface="Adobe Myungjo Std M" pitchFamily="18" charset="-128"/>
              </a:rPr>
              <a:t>THANK YOU SO MUCH!!!!!</a:t>
            </a:r>
          </a:p>
          <a:p>
            <a:pPr marL="0" indent="0" algn="ctr">
              <a:buNone/>
            </a:pPr>
            <a:endParaRPr lang="fil-PH" sz="4400" b="1" dirty="0">
              <a:solidFill>
                <a:schemeClr val="tx1"/>
              </a:solidFill>
              <a:latin typeface="Adobe Myungjo Std M" pitchFamily="18" charset="-128"/>
              <a:ea typeface="Adobe Myungjo Std M" pitchFamily="18" charset="-128"/>
            </a:endParaRPr>
          </a:p>
          <a:p>
            <a:pPr marL="0" indent="0" algn="ctr">
              <a:buNone/>
            </a:pPr>
            <a:r>
              <a:rPr lang="fil-PH" sz="4400" b="1" dirty="0" smtClean="0">
                <a:solidFill>
                  <a:schemeClr val="tx1"/>
                </a:solidFill>
                <a:latin typeface="Adobe Myungjo Std M" pitchFamily="18" charset="-128"/>
                <a:ea typeface="Adobe Myungjo Std M" pitchFamily="18" charset="-128"/>
              </a:rPr>
              <a:t>-END OF SLIDE-</a:t>
            </a:r>
            <a:endParaRPr lang="fil-PH" sz="4400" b="1" dirty="0">
              <a:solidFill>
                <a:schemeClr val="tx1"/>
              </a:solidFill>
              <a:latin typeface="Adobe Myungjo Std M" pitchFamily="18" charset="-128"/>
              <a:ea typeface="Adobe Myungjo Std M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7313775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1066800"/>
          </a:xfrm>
        </p:spPr>
        <p:txBody>
          <a:bodyPr/>
          <a:lstStyle/>
          <a:p>
            <a:r>
              <a:rPr lang="fil-PH" dirty="0" smtClean="0"/>
              <a:t>Problem Arise</a:t>
            </a:r>
            <a:endParaRPr lang="fil-PH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3200" dirty="0">
                <a:solidFill>
                  <a:schemeClr val="tx1"/>
                </a:solidFill>
              </a:rPr>
              <a:t>Workers who operate and maintain machinery each year suffer approximately</a:t>
            </a:r>
          </a:p>
          <a:p>
            <a:pPr lvl="1"/>
            <a:r>
              <a:rPr lang="en-US" sz="2800" dirty="0">
                <a:solidFill>
                  <a:schemeClr val="tx1"/>
                </a:solidFill>
              </a:rPr>
              <a:t>18,000 amputations, lacerations, crushing injuries, and abrasions</a:t>
            </a:r>
          </a:p>
          <a:p>
            <a:pPr lvl="1"/>
            <a:r>
              <a:rPr lang="en-US" sz="2800" dirty="0">
                <a:solidFill>
                  <a:schemeClr val="tx1"/>
                </a:solidFill>
              </a:rPr>
              <a:t>800 deaths</a:t>
            </a:r>
          </a:p>
          <a:p>
            <a:endParaRPr lang="fil-PH" dirty="0"/>
          </a:p>
        </p:txBody>
      </p:sp>
    </p:spTree>
    <p:extLst>
      <p:ext uri="{BB962C8B-B14F-4D97-AF65-F5344CB8AC3E}">
        <p14:creationId xmlns:p14="http://schemas.microsoft.com/office/powerpoint/2010/main" val="5589887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524000"/>
          </a:xfrm>
        </p:spPr>
        <p:txBody>
          <a:bodyPr/>
          <a:lstStyle/>
          <a:p>
            <a:r>
              <a:rPr lang="fil-PH" sz="4400" dirty="0" smtClean="0">
                <a:solidFill>
                  <a:schemeClr val="tx1"/>
                </a:solidFill>
              </a:rPr>
              <a:t>Common Machineries used in Construction settings:</a:t>
            </a:r>
            <a:endParaRPr lang="fil-PH" sz="4400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057400"/>
            <a:ext cx="8229600" cy="4068763"/>
          </a:xfrm>
        </p:spPr>
        <p:txBody>
          <a:bodyPr/>
          <a:lstStyle/>
          <a:p>
            <a:pPr marL="0" indent="0">
              <a:buNone/>
            </a:pPr>
            <a:r>
              <a:rPr lang="fil-PH" dirty="0" smtClean="0">
                <a:solidFill>
                  <a:schemeClr val="tx1"/>
                </a:solidFill>
              </a:rPr>
              <a:t>1.) Bar Cutter</a:t>
            </a:r>
          </a:p>
          <a:p>
            <a:pPr marL="0" indent="0">
              <a:buNone/>
            </a:pPr>
            <a:r>
              <a:rPr lang="fil-PH" dirty="0" smtClean="0">
                <a:solidFill>
                  <a:schemeClr val="tx1"/>
                </a:solidFill>
              </a:rPr>
              <a:t>2.) Bar Bender</a:t>
            </a:r>
          </a:p>
          <a:p>
            <a:pPr marL="0" indent="0">
              <a:buNone/>
            </a:pPr>
            <a:r>
              <a:rPr lang="fil-PH" dirty="0" smtClean="0">
                <a:solidFill>
                  <a:schemeClr val="tx1"/>
                </a:solidFill>
              </a:rPr>
              <a:t>3.) Grinding Machine</a:t>
            </a:r>
          </a:p>
          <a:p>
            <a:pPr marL="0" indent="0">
              <a:buNone/>
            </a:pPr>
            <a:r>
              <a:rPr lang="fil-PH" dirty="0" smtClean="0">
                <a:solidFill>
                  <a:schemeClr val="tx1"/>
                </a:solidFill>
              </a:rPr>
              <a:t>4.) Speed Cutter</a:t>
            </a:r>
          </a:p>
          <a:p>
            <a:pPr marL="0" indent="0">
              <a:buNone/>
            </a:pPr>
            <a:r>
              <a:rPr lang="fil-PH" dirty="0" smtClean="0">
                <a:solidFill>
                  <a:schemeClr val="tx1"/>
                </a:solidFill>
              </a:rPr>
              <a:t>5.) Welding Machine</a:t>
            </a:r>
          </a:p>
          <a:p>
            <a:pPr marL="0" indent="0">
              <a:buNone/>
            </a:pPr>
            <a:r>
              <a:rPr lang="fil-PH" dirty="0" smtClean="0">
                <a:solidFill>
                  <a:schemeClr val="tx1"/>
                </a:solidFill>
              </a:rPr>
              <a:t>6.) Genset</a:t>
            </a:r>
            <a:endParaRPr lang="fil-PH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40182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447800"/>
          </a:xfrm>
        </p:spPr>
        <p:txBody>
          <a:bodyPr/>
          <a:lstStyle/>
          <a:p>
            <a:r>
              <a:rPr lang="fil-PH" sz="4400" b="1" dirty="0" smtClean="0">
                <a:solidFill>
                  <a:schemeClr val="tx1"/>
                </a:solidFill>
              </a:rPr>
              <a:t>Common Incidents Involving use of Machines</a:t>
            </a:r>
            <a:endParaRPr lang="fil-PH" sz="4400" b="1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52600"/>
            <a:ext cx="8229600" cy="4373563"/>
          </a:xfrm>
        </p:spPr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Reaching in to “clear” equipment</a:t>
            </a:r>
          </a:p>
          <a:p>
            <a:r>
              <a:rPr lang="en-US" dirty="0">
                <a:solidFill>
                  <a:schemeClr val="tx1"/>
                </a:solidFill>
              </a:rPr>
              <a:t>Not using </a:t>
            </a:r>
            <a:r>
              <a:rPr lang="en-US" dirty="0" smtClean="0">
                <a:solidFill>
                  <a:schemeClr val="tx1"/>
                </a:solidFill>
              </a:rPr>
              <a:t>Lockout/Tag-out</a:t>
            </a:r>
            <a:endParaRPr lang="en-US" dirty="0">
              <a:solidFill>
                <a:schemeClr val="tx1"/>
              </a:solidFill>
            </a:endParaRPr>
          </a:p>
          <a:p>
            <a:r>
              <a:rPr lang="en-US" dirty="0">
                <a:solidFill>
                  <a:schemeClr val="tx1"/>
                </a:solidFill>
              </a:rPr>
              <a:t>Unauthorized person doing maintenance or using the machines</a:t>
            </a:r>
          </a:p>
          <a:p>
            <a:r>
              <a:rPr lang="en-US" dirty="0">
                <a:solidFill>
                  <a:schemeClr val="tx1"/>
                </a:solidFill>
              </a:rPr>
              <a:t>Missing or loose machine </a:t>
            </a:r>
            <a:r>
              <a:rPr lang="en-US" dirty="0" smtClean="0">
                <a:solidFill>
                  <a:schemeClr val="tx1"/>
                </a:solidFill>
              </a:rPr>
              <a:t>guards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Not returning to properly to its storage</a:t>
            </a:r>
            <a:endParaRPr lang="en-US" dirty="0">
              <a:solidFill>
                <a:schemeClr val="tx1"/>
              </a:solidFill>
            </a:endParaRPr>
          </a:p>
          <a:p>
            <a:r>
              <a:rPr lang="en-US" dirty="0">
                <a:solidFill>
                  <a:schemeClr val="tx1"/>
                </a:solidFill>
              </a:rPr>
              <a:t>Lack of </a:t>
            </a:r>
            <a:r>
              <a:rPr lang="en-US" dirty="0" smtClean="0">
                <a:solidFill>
                  <a:schemeClr val="tx1"/>
                </a:solidFill>
              </a:rPr>
              <a:t>training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Lack of Instruction proper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Lack of information</a:t>
            </a:r>
          </a:p>
          <a:p>
            <a:endParaRPr lang="en-US" dirty="0"/>
          </a:p>
          <a:p>
            <a:endParaRPr lang="fil-PH" dirty="0"/>
          </a:p>
        </p:txBody>
      </p:sp>
    </p:spTree>
    <p:extLst>
      <p:ext uri="{BB962C8B-B14F-4D97-AF65-F5344CB8AC3E}">
        <p14:creationId xmlns:p14="http://schemas.microsoft.com/office/powerpoint/2010/main" val="9480328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0"/>
            <a:ext cx="8229600" cy="838200"/>
          </a:xfrm>
        </p:spPr>
        <p:txBody>
          <a:bodyPr/>
          <a:lstStyle/>
          <a:p>
            <a:pPr algn="l"/>
            <a:r>
              <a:rPr lang="fil-PH" dirty="0" smtClean="0">
                <a:solidFill>
                  <a:schemeClr val="tx1"/>
                </a:solidFill>
              </a:rPr>
              <a:t>Prevention:</a:t>
            </a:r>
            <a:endParaRPr lang="fil-PH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>
                <a:solidFill>
                  <a:schemeClr val="tx1"/>
                </a:solidFill>
              </a:rPr>
              <a:t>Any machine part, function, or process which may cause injury must be safeguarded.</a:t>
            </a:r>
          </a:p>
          <a:p>
            <a:r>
              <a:rPr lang="en-US" dirty="0">
                <a:solidFill>
                  <a:schemeClr val="tx1"/>
                </a:solidFill>
              </a:rPr>
              <a:t>Where the operation of a machine can injure the operator or other workers, the hazard must be controlled or </a:t>
            </a:r>
            <a:r>
              <a:rPr lang="en-US" dirty="0" smtClean="0">
                <a:solidFill>
                  <a:schemeClr val="tx1"/>
                </a:solidFill>
              </a:rPr>
              <a:t>eliminated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Proper maintenance of the machines.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Authorized and skilled personnel conducting maintenance work.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Proper inspection of the machine prior to use or activity.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Information dissemination (training, instruction and supervision)</a:t>
            </a:r>
            <a:endParaRPr lang="en-US" dirty="0">
              <a:solidFill>
                <a:schemeClr val="tx1"/>
              </a:solidFill>
            </a:endParaRPr>
          </a:p>
          <a:p>
            <a:endParaRPr lang="fil-PH" dirty="0"/>
          </a:p>
        </p:txBody>
      </p:sp>
    </p:spTree>
    <p:extLst>
      <p:ext uri="{BB962C8B-B14F-4D97-AF65-F5344CB8AC3E}">
        <p14:creationId xmlns:p14="http://schemas.microsoft.com/office/powerpoint/2010/main" val="27036982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229600" cy="990600"/>
          </a:xfrm>
        </p:spPr>
        <p:txBody>
          <a:bodyPr/>
          <a:lstStyle/>
          <a:p>
            <a:pPr algn="l"/>
            <a:r>
              <a:rPr lang="fil-PH" b="1" dirty="0" smtClean="0">
                <a:solidFill>
                  <a:schemeClr val="tx1"/>
                </a:solidFill>
              </a:rPr>
              <a:t>Machine Guarding</a:t>
            </a:r>
            <a:endParaRPr lang="fil-PH" b="1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28800"/>
            <a:ext cx="8229600" cy="4297363"/>
          </a:xfrm>
        </p:spPr>
        <p:txBody>
          <a:bodyPr/>
          <a:lstStyle/>
          <a:p>
            <a:r>
              <a:rPr lang="fil-PH" dirty="0" smtClean="0">
                <a:solidFill>
                  <a:schemeClr val="tx1"/>
                </a:solidFill>
              </a:rPr>
              <a:t>Areas of machine needed to be guarded are the following:</a:t>
            </a:r>
          </a:p>
          <a:p>
            <a:pPr marL="0" indent="0">
              <a:buNone/>
            </a:pPr>
            <a:endParaRPr lang="fil-PH" dirty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fil-PH" dirty="0">
                <a:solidFill>
                  <a:schemeClr val="tx1"/>
                </a:solidFill>
              </a:rPr>
              <a:t>	</a:t>
            </a:r>
            <a:r>
              <a:rPr lang="fil-PH" dirty="0" smtClean="0">
                <a:solidFill>
                  <a:schemeClr val="tx1"/>
                </a:solidFill>
              </a:rPr>
              <a:t>1.) </a:t>
            </a:r>
            <a:r>
              <a:rPr lang="en-US" dirty="0">
                <a:solidFill>
                  <a:schemeClr val="tx1"/>
                </a:solidFill>
              </a:rPr>
              <a:t>Point of </a:t>
            </a:r>
            <a:r>
              <a:rPr lang="en-US" dirty="0" smtClean="0">
                <a:solidFill>
                  <a:schemeClr val="tx1"/>
                </a:solidFill>
              </a:rPr>
              <a:t>Operation</a:t>
            </a:r>
          </a:p>
          <a:p>
            <a:pPr marL="0" indent="0">
              <a:buNone/>
            </a:pPr>
            <a:r>
              <a:rPr lang="en-US" dirty="0">
                <a:solidFill>
                  <a:schemeClr val="tx1"/>
                </a:solidFill>
              </a:rPr>
              <a:t>	</a:t>
            </a:r>
            <a:r>
              <a:rPr lang="en-US" dirty="0" smtClean="0">
                <a:solidFill>
                  <a:schemeClr val="tx1"/>
                </a:solidFill>
              </a:rPr>
              <a:t>2.) Power </a:t>
            </a:r>
            <a:r>
              <a:rPr lang="en-US" dirty="0">
                <a:solidFill>
                  <a:schemeClr val="tx1"/>
                </a:solidFill>
              </a:rPr>
              <a:t>Transmission </a:t>
            </a:r>
            <a:r>
              <a:rPr lang="en-US" dirty="0" smtClean="0">
                <a:solidFill>
                  <a:schemeClr val="tx1"/>
                </a:solidFill>
              </a:rPr>
              <a:t>Apparatus</a:t>
            </a:r>
          </a:p>
          <a:p>
            <a:pPr marL="0" indent="0">
              <a:buNone/>
            </a:pPr>
            <a:r>
              <a:rPr lang="en-US" dirty="0">
                <a:solidFill>
                  <a:schemeClr val="tx1"/>
                </a:solidFill>
              </a:rPr>
              <a:t>	</a:t>
            </a:r>
            <a:r>
              <a:rPr lang="en-US" dirty="0" smtClean="0">
                <a:solidFill>
                  <a:schemeClr val="tx1"/>
                </a:solidFill>
              </a:rPr>
              <a:t>3.) Other </a:t>
            </a:r>
            <a:r>
              <a:rPr lang="en-US" dirty="0">
                <a:solidFill>
                  <a:schemeClr val="tx1"/>
                </a:solidFill>
              </a:rPr>
              <a:t>Moving </a:t>
            </a:r>
            <a:r>
              <a:rPr lang="en-US" dirty="0" smtClean="0">
                <a:solidFill>
                  <a:schemeClr val="tx1"/>
                </a:solidFill>
              </a:rPr>
              <a:t>/ Rotating Parts</a:t>
            </a:r>
            <a:endParaRPr lang="en-US" dirty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fil-PH" dirty="0"/>
          </a:p>
        </p:txBody>
      </p:sp>
    </p:spTree>
    <p:extLst>
      <p:ext uri="{BB962C8B-B14F-4D97-AF65-F5344CB8AC3E}">
        <p14:creationId xmlns:p14="http://schemas.microsoft.com/office/powerpoint/2010/main" val="142237728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533400"/>
            <a:ext cx="8229600" cy="1066800"/>
          </a:xfrm>
        </p:spPr>
        <p:txBody>
          <a:bodyPr/>
          <a:lstStyle/>
          <a:p>
            <a:r>
              <a:rPr lang="fil-PH" sz="4800" b="1" dirty="0" smtClean="0">
                <a:solidFill>
                  <a:schemeClr val="tx1"/>
                </a:solidFill>
              </a:rPr>
              <a:t>Types of Machine Guarding</a:t>
            </a:r>
            <a:endParaRPr lang="fil-PH" sz="4800" b="1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b="1" dirty="0">
                <a:solidFill>
                  <a:schemeClr val="tx1"/>
                </a:solidFill>
              </a:rPr>
              <a:t>Fixed</a:t>
            </a:r>
          </a:p>
          <a:p>
            <a:pPr lvl="1"/>
            <a:r>
              <a:rPr lang="en-US" sz="2000" dirty="0">
                <a:solidFill>
                  <a:schemeClr val="tx1"/>
                </a:solidFill>
              </a:rPr>
              <a:t>Provide secure barrier</a:t>
            </a:r>
          </a:p>
          <a:p>
            <a:r>
              <a:rPr lang="en-US" sz="2800" b="1" dirty="0">
                <a:solidFill>
                  <a:schemeClr val="tx1"/>
                </a:solidFill>
              </a:rPr>
              <a:t>Interlocked</a:t>
            </a:r>
          </a:p>
          <a:p>
            <a:pPr lvl="1"/>
            <a:r>
              <a:rPr lang="en-US" sz="2000" dirty="0">
                <a:solidFill>
                  <a:schemeClr val="tx1"/>
                </a:solidFill>
              </a:rPr>
              <a:t>Cuts off power when guard opened or removed</a:t>
            </a:r>
          </a:p>
          <a:p>
            <a:r>
              <a:rPr lang="en-US" sz="2800" b="1" dirty="0">
                <a:solidFill>
                  <a:schemeClr val="tx1"/>
                </a:solidFill>
              </a:rPr>
              <a:t>Adjustable</a:t>
            </a:r>
          </a:p>
          <a:p>
            <a:pPr lvl="1"/>
            <a:r>
              <a:rPr lang="en-US" sz="2000" dirty="0">
                <a:solidFill>
                  <a:schemeClr val="tx1"/>
                </a:solidFill>
              </a:rPr>
              <a:t>Barrier manually moved to accommodate stock or operation </a:t>
            </a:r>
          </a:p>
          <a:p>
            <a:r>
              <a:rPr lang="en-US" sz="2800" b="1" dirty="0">
                <a:solidFill>
                  <a:schemeClr val="tx1"/>
                </a:solidFill>
              </a:rPr>
              <a:t>Self-adjusting</a:t>
            </a:r>
          </a:p>
          <a:p>
            <a:pPr lvl="1"/>
            <a:r>
              <a:rPr lang="en-US" sz="2000" dirty="0">
                <a:solidFill>
                  <a:schemeClr val="tx1"/>
                </a:solidFill>
              </a:rPr>
              <a:t>Barrier automatically moves to accommodate operation</a:t>
            </a:r>
            <a:endParaRPr lang="en-US" sz="1800" dirty="0">
              <a:solidFill>
                <a:schemeClr val="tx1"/>
              </a:solidFill>
            </a:endParaRPr>
          </a:p>
          <a:p>
            <a:endParaRPr lang="fil-PH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108538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85800"/>
            <a:ext cx="8229600" cy="914400"/>
          </a:xfrm>
        </p:spPr>
        <p:txBody>
          <a:bodyPr/>
          <a:lstStyle/>
          <a:p>
            <a:pPr algn="l"/>
            <a:r>
              <a:rPr lang="fil-PH" b="1" dirty="0" smtClean="0">
                <a:solidFill>
                  <a:schemeClr val="tx1"/>
                </a:solidFill>
              </a:rPr>
              <a:t>Fixed Guarding</a:t>
            </a:r>
            <a:endParaRPr lang="fil-PH" b="1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52600"/>
            <a:ext cx="4038600" cy="4373563"/>
          </a:xfrm>
        </p:spPr>
        <p:txBody>
          <a:bodyPr/>
          <a:lstStyle/>
          <a:p>
            <a:r>
              <a:rPr lang="fil-PH" b="1" dirty="0" smtClean="0">
                <a:solidFill>
                  <a:schemeClr val="tx1"/>
                </a:solidFill>
              </a:rPr>
              <a:t>Advantages:</a:t>
            </a:r>
          </a:p>
          <a:p>
            <a:pPr marL="0" indent="0">
              <a:buNone/>
            </a:pPr>
            <a:endParaRPr lang="fil-PH" dirty="0" smtClean="0">
              <a:solidFill>
                <a:schemeClr val="tx1"/>
              </a:solidFill>
            </a:endParaRPr>
          </a:p>
          <a:p>
            <a:pPr lvl="1"/>
            <a:r>
              <a:rPr lang="en-US" sz="2400" dirty="0">
                <a:solidFill>
                  <a:schemeClr val="tx1"/>
                </a:solidFill>
              </a:rPr>
              <a:t>Maximum protection</a:t>
            </a:r>
          </a:p>
          <a:p>
            <a:pPr lvl="1"/>
            <a:r>
              <a:rPr lang="en-US" sz="2400" dirty="0">
                <a:solidFill>
                  <a:schemeClr val="tx1"/>
                </a:solidFill>
              </a:rPr>
              <a:t>Variety of applications</a:t>
            </a:r>
          </a:p>
          <a:p>
            <a:pPr lvl="1"/>
            <a:r>
              <a:rPr lang="en-US" sz="2400" dirty="0">
                <a:solidFill>
                  <a:schemeClr val="tx1"/>
                </a:solidFill>
              </a:rPr>
              <a:t>In-house fabrication</a:t>
            </a:r>
          </a:p>
          <a:p>
            <a:pPr lvl="1"/>
            <a:r>
              <a:rPr lang="en-US" sz="2400" dirty="0">
                <a:solidFill>
                  <a:schemeClr val="tx1"/>
                </a:solidFill>
              </a:rPr>
              <a:t>Low cost &amp; maintenance</a:t>
            </a:r>
          </a:p>
          <a:p>
            <a:endParaRPr lang="fil-PH" sz="2000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4648200" y="1752600"/>
            <a:ext cx="40386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Courier New" pitchFamily="49" charset="0"/>
              <a:buChar char="o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Courier New" pitchFamily="49" charset="0"/>
              <a:buChar char="o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Courier New" pitchFamily="49" charset="0"/>
              <a:buChar char="o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Courier New" pitchFamily="49" charset="0"/>
              <a:buChar char="o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9pPr>
          </a:lstStyle>
          <a:p>
            <a:r>
              <a:rPr lang="fil-PH" b="1" dirty="0" smtClean="0">
                <a:solidFill>
                  <a:schemeClr val="tx1"/>
                </a:solidFill>
              </a:rPr>
              <a:t>Disadvantages:</a:t>
            </a:r>
          </a:p>
          <a:p>
            <a:pPr marL="0" indent="0">
              <a:buFont typeface="Arial" pitchFamily="34" charset="0"/>
              <a:buNone/>
            </a:pPr>
            <a:endParaRPr lang="fil-PH" dirty="0" smtClean="0">
              <a:solidFill>
                <a:schemeClr val="tx1"/>
              </a:solidFill>
            </a:endParaRPr>
          </a:p>
          <a:p>
            <a:pPr lvl="1"/>
            <a:r>
              <a:rPr lang="en-US" sz="2400" dirty="0">
                <a:solidFill>
                  <a:schemeClr val="tx1"/>
                </a:solidFill>
              </a:rPr>
              <a:t>Poor visibility</a:t>
            </a:r>
          </a:p>
          <a:p>
            <a:pPr lvl="1"/>
            <a:r>
              <a:rPr lang="en-US" sz="2400" dirty="0">
                <a:solidFill>
                  <a:schemeClr val="tx1"/>
                </a:solidFill>
              </a:rPr>
              <a:t>Must remove for repairs requiring LOTO</a:t>
            </a:r>
          </a:p>
        </p:txBody>
      </p:sp>
    </p:spTree>
    <p:extLst>
      <p:ext uri="{BB962C8B-B14F-4D97-AF65-F5344CB8AC3E}">
        <p14:creationId xmlns:p14="http://schemas.microsoft.com/office/powerpoint/2010/main" val="385936570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85800"/>
            <a:ext cx="8229600" cy="914400"/>
          </a:xfrm>
        </p:spPr>
        <p:txBody>
          <a:bodyPr/>
          <a:lstStyle/>
          <a:p>
            <a:pPr algn="l"/>
            <a:r>
              <a:rPr lang="fil-PH" b="1" dirty="0" smtClean="0">
                <a:solidFill>
                  <a:schemeClr val="tx1"/>
                </a:solidFill>
              </a:rPr>
              <a:t>Interlocked Guards</a:t>
            </a:r>
            <a:endParaRPr lang="fil-PH" b="1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 smtClean="0">
                <a:solidFill>
                  <a:schemeClr val="tx1"/>
                </a:solidFill>
              </a:rPr>
              <a:t>Type of guarding that when removed or opened, stops power.</a:t>
            </a:r>
            <a:endParaRPr lang="en-US" sz="2800" dirty="0">
              <a:solidFill>
                <a:schemeClr val="tx1"/>
              </a:solidFill>
            </a:endParaRPr>
          </a:p>
          <a:p>
            <a:r>
              <a:rPr lang="en-US" sz="2800" dirty="0">
                <a:solidFill>
                  <a:schemeClr val="tx1"/>
                </a:solidFill>
              </a:rPr>
              <a:t>Advantage</a:t>
            </a:r>
          </a:p>
          <a:p>
            <a:pPr lvl="1"/>
            <a:r>
              <a:rPr lang="en-US" sz="2000" dirty="0">
                <a:solidFill>
                  <a:schemeClr val="tx1"/>
                </a:solidFill>
              </a:rPr>
              <a:t>Maximum protection</a:t>
            </a:r>
          </a:p>
          <a:p>
            <a:pPr lvl="1"/>
            <a:r>
              <a:rPr lang="en-US" sz="2000" dirty="0">
                <a:solidFill>
                  <a:schemeClr val="tx1"/>
                </a:solidFill>
              </a:rPr>
              <a:t>Portion of guard easily removed for access</a:t>
            </a:r>
          </a:p>
          <a:p>
            <a:r>
              <a:rPr lang="en-US" sz="2800" dirty="0">
                <a:solidFill>
                  <a:schemeClr val="tx1"/>
                </a:solidFill>
              </a:rPr>
              <a:t>Disadvantage</a:t>
            </a:r>
          </a:p>
          <a:p>
            <a:pPr lvl="1"/>
            <a:r>
              <a:rPr lang="en-US" sz="2000" dirty="0">
                <a:solidFill>
                  <a:schemeClr val="tx1"/>
                </a:solidFill>
              </a:rPr>
              <a:t>Can be overridden by employee</a:t>
            </a:r>
          </a:p>
          <a:p>
            <a:pPr lvl="1"/>
            <a:r>
              <a:rPr lang="en-US" sz="2000" dirty="0">
                <a:solidFill>
                  <a:schemeClr val="tx1"/>
                </a:solidFill>
              </a:rPr>
              <a:t>High cost</a:t>
            </a:r>
          </a:p>
          <a:p>
            <a:pPr lvl="1"/>
            <a:r>
              <a:rPr lang="en-US" sz="2000" dirty="0">
                <a:solidFill>
                  <a:schemeClr val="tx1"/>
                </a:solidFill>
              </a:rPr>
              <a:t>Maintenance required</a:t>
            </a:r>
          </a:p>
          <a:p>
            <a:endParaRPr lang="fil-PH" dirty="0"/>
          </a:p>
        </p:txBody>
      </p:sp>
    </p:spTree>
    <p:extLst>
      <p:ext uri="{BB962C8B-B14F-4D97-AF65-F5344CB8AC3E}">
        <p14:creationId xmlns:p14="http://schemas.microsoft.com/office/powerpoint/2010/main" val="94181265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xecutive">
  <a:themeElements>
    <a:clrScheme name="Executive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Executive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Executiv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Executive</Template>
  <TotalTime>49</TotalTime>
  <Words>558</Words>
  <Application>Microsoft Office PowerPoint</Application>
  <PresentationFormat>On-screen Show (4:3)</PresentationFormat>
  <Paragraphs>123</Paragraphs>
  <Slides>18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Executive</vt:lpstr>
      <vt:lpstr>MACHINE SAFETY</vt:lpstr>
      <vt:lpstr>Problem Arise</vt:lpstr>
      <vt:lpstr>Common Machineries used in Construction settings:</vt:lpstr>
      <vt:lpstr>Common Incidents Involving use of Machines</vt:lpstr>
      <vt:lpstr>Prevention:</vt:lpstr>
      <vt:lpstr>Machine Guarding</vt:lpstr>
      <vt:lpstr>Types of Machine Guarding</vt:lpstr>
      <vt:lpstr>Fixed Guarding</vt:lpstr>
      <vt:lpstr>Interlocked Guards</vt:lpstr>
      <vt:lpstr>Adjustable Guards</vt:lpstr>
      <vt:lpstr>Self Adjusting Guards</vt:lpstr>
      <vt:lpstr>Requirements for Safe Guarding</vt:lpstr>
      <vt:lpstr>Machine Safety Responsibilities</vt:lpstr>
      <vt:lpstr>Machine Safety Responsibilities</vt:lpstr>
      <vt:lpstr>General Safety Principle</vt:lpstr>
      <vt:lpstr>General Safety Principle</vt:lpstr>
      <vt:lpstr>Different Types of Machineries in Construction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MACHINE SAFETY</dc:title>
  <dc:creator>JAYAR</dc:creator>
  <cp:lastModifiedBy>JAYAR</cp:lastModifiedBy>
  <cp:revision>5</cp:revision>
  <dcterms:created xsi:type="dcterms:W3CDTF">2017-09-16T05:39:05Z</dcterms:created>
  <dcterms:modified xsi:type="dcterms:W3CDTF">2017-09-16T06:28:12Z</dcterms:modified>
</cp:coreProperties>
</file>