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1"/>
  </p:sldMasterIdLst>
  <p:notesMasterIdLst>
    <p:notesMasterId r:id="rId72"/>
  </p:notesMasterIdLst>
  <p:sldIdLst>
    <p:sldId id="413" r:id="rId2"/>
    <p:sldId id="414" r:id="rId3"/>
    <p:sldId id="415" r:id="rId4"/>
    <p:sldId id="419" r:id="rId5"/>
    <p:sldId id="420" r:id="rId6"/>
    <p:sldId id="423" r:id="rId7"/>
    <p:sldId id="531" r:id="rId8"/>
    <p:sldId id="534" r:id="rId9"/>
    <p:sldId id="643" r:id="rId10"/>
    <p:sldId id="541" r:id="rId11"/>
    <p:sldId id="644" r:id="rId12"/>
    <p:sldId id="646" r:id="rId13"/>
    <p:sldId id="652" r:id="rId14"/>
    <p:sldId id="649" r:id="rId15"/>
    <p:sldId id="645" r:id="rId16"/>
    <p:sldId id="651" r:id="rId17"/>
    <p:sldId id="537" r:id="rId18"/>
    <p:sldId id="676" r:id="rId19"/>
    <p:sldId id="671" r:id="rId20"/>
    <p:sldId id="672" r:id="rId21"/>
    <p:sldId id="673" r:id="rId22"/>
    <p:sldId id="674" r:id="rId23"/>
    <p:sldId id="675" r:id="rId24"/>
    <p:sldId id="532" r:id="rId25"/>
    <p:sldId id="533" r:id="rId26"/>
    <p:sldId id="538" r:id="rId27"/>
    <p:sldId id="539" r:id="rId28"/>
    <p:sldId id="543" r:id="rId29"/>
    <p:sldId id="544" r:id="rId30"/>
    <p:sldId id="546" r:id="rId31"/>
    <p:sldId id="548" r:id="rId32"/>
    <p:sldId id="677" r:id="rId33"/>
    <p:sldId id="678" r:id="rId34"/>
    <p:sldId id="550" r:id="rId35"/>
    <p:sldId id="552" r:id="rId36"/>
    <p:sldId id="681" r:id="rId37"/>
    <p:sldId id="554" r:id="rId38"/>
    <p:sldId id="556" r:id="rId39"/>
    <p:sldId id="682" r:id="rId40"/>
    <p:sldId id="558" r:id="rId41"/>
    <p:sldId id="560" r:id="rId42"/>
    <p:sldId id="562" r:id="rId43"/>
    <p:sldId id="564" r:id="rId44"/>
    <p:sldId id="565" r:id="rId45"/>
    <p:sldId id="566" r:id="rId46"/>
    <p:sldId id="567" r:id="rId47"/>
    <p:sldId id="569" r:id="rId48"/>
    <p:sldId id="571" r:id="rId49"/>
    <p:sldId id="573" r:id="rId50"/>
    <p:sldId id="574" r:id="rId51"/>
    <p:sldId id="576" r:id="rId52"/>
    <p:sldId id="577" r:id="rId53"/>
    <p:sldId id="578" r:id="rId54"/>
    <p:sldId id="580" r:id="rId55"/>
    <p:sldId id="582" r:id="rId56"/>
    <p:sldId id="584" r:id="rId57"/>
    <p:sldId id="585" r:id="rId58"/>
    <p:sldId id="586" r:id="rId59"/>
    <p:sldId id="587" r:id="rId60"/>
    <p:sldId id="588" r:id="rId61"/>
    <p:sldId id="592" r:id="rId62"/>
    <p:sldId id="594" r:id="rId63"/>
    <p:sldId id="595" r:id="rId64"/>
    <p:sldId id="589" r:id="rId65"/>
    <p:sldId id="591" r:id="rId66"/>
    <p:sldId id="590" r:id="rId67"/>
    <p:sldId id="653" r:id="rId68"/>
    <p:sldId id="662" r:id="rId69"/>
    <p:sldId id="663" r:id="rId70"/>
    <p:sldId id="683" r:id="rId7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14" autoAdjust="0"/>
    <p:restoredTop sz="94660"/>
  </p:normalViewPr>
  <p:slideViewPr>
    <p:cSldViewPr>
      <p:cViewPr varScale="1">
        <p:scale>
          <a:sx n="68" d="100"/>
          <a:sy n="68" d="100"/>
        </p:scale>
        <p:origin x="690"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image" Target="../media/image24.wmf"/><Relationship Id="rId7" Type="http://schemas.openxmlformats.org/officeDocument/2006/relationships/image" Target="../media/image20.wmf"/><Relationship Id="rId2" Type="http://schemas.openxmlformats.org/officeDocument/2006/relationships/image" Target="../media/image23.wmf"/><Relationship Id="rId1" Type="http://schemas.openxmlformats.org/officeDocument/2006/relationships/image" Target="../media/image22.wmf"/><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5.png"/><Relationship Id="rId9" Type="http://schemas.openxmlformats.org/officeDocument/2006/relationships/image" Target="../media/image19.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502C392-4CFE-44C5-B143-D422FCB23983}" type="datetimeFigureOut">
              <a:rPr lang="en-US" smtClean="0"/>
              <a:pPr/>
              <a:t>1/27/2018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CA8996-60AE-440E-973D-4575D01829DD}" type="slidenum">
              <a:rPr lang="en-US" smtClean="0"/>
              <a:pPr/>
              <a:t>‹#›</a:t>
            </a:fld>
            <a:endParaRPr lang="en-US"/>
          </a:p>
        </p:txBody>
      </p:sp>
    </p:spTree>
    <p:extLst>
      <p:ext uri="{BB962C8B-B14F-4D97-AF65-F5344CB8AC3E}">
        <p14:creationId xmlns:p14="http://schemas.microsoft.com/office/powerpoint/2010/main" val="1501099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CA8996-60AE-440E-973D-4575D01829DD}" type="slidenum">
              <a:rPr lang="en-US" smtClean="0"/>
              <a:pPr/>
              <a:t>49</a:t>
            </a:fld>
            <a:endParaRPr lang="en-US"/>
          </a:p>
        </p:txBody>
      </p:sp>
    </p:spTree>
    <p:extLst>
      <p:ext uri="{BB962C8B-B14F-4D97-AF65-F5344CB8AC3E}">
        <p14:creationId xmlns:p14="http://schemas.microsoft.com/office/powerpoint/2010/main" val="3700213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CA8996-60AE-440E-973D-4575D01829DD}" type="slidenum">
              <a:rPr lang="en-US" smtClean="0"/>
              <a:pPr/>
              <a:t>55</a:t>
            </a:fld>
            <a:endParaRPr lang="en-US"/>
          </a:p>
        </p:txBody>
      </p:sp>
    </p:spTree>
    <p:extLst>
      <p:ext uri="{BB962C8B-B14F-4D97-AF65-F5344CB8AC3E}">
        <p14:creationId xmlns:p14="http://schemas.microsoft.com/office/powerpoint/2010/main" val="1705072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CA8996-60AE-440E-973D-4575D01829DD}" type="slidenum">
              <a:rPr lang="en-US" smtClean="0"/>
              <a:pPr/>
              <a:t>67</a:t>
            </a:fld>
            <a:endParaRPr lang="en-US"/>
          </a:p>
        </p:txBody>
      </p:sp>
    </p:spTree>
    <p:extLst>
      <p:ext uri="{BB962C8B-B14F-4D97-AF65-F5344CB8AC3E}">
        <p14:creationId xmlns:p14="http://schemas.microsoft.com/office/powerpoint/2010/main" val="192824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B2332E5-D335-4C4F-881F-1DAF2ADCF43F}" type="datetimeFigureOut">
              <a:rPr lang="en-US" smtClean="0"/>
              <a:pPr/>
              <a:t>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9F1BD-20A6-4BD2-99CB-702D85671DCC}" type="slidenum">
              <a:rPr lang="en-US" smtClean="0"/>
              <a:pPr/>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6249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B2332E5-D335-4C4F-881F-1DAF2ADCF43F}" type="datetimeFigureOut">
              <a:rPr lang="en-US" smtClean="0"/>
              <a:pPr/>
              <a:t>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9F1BD-20A6-4BD2-99CB-702D85671DCC}" type="slidenum">
              <a:rPr lang="en-US" smtClean="0"/>
              <a:pPr/>
              <a:t>‹#›</a:t>
            </a:fld>
            <a:endParaRPr lang="en-US"/>
          </a:p>
        </p:txBody>
      </p:sp>
    </p:spTree>
    <p:extLst>
      <p:ext uri="{BB962C8B-B14F-4D97-AF65-F5344CB8AC3E}">
        <p14:creationId xmlns:p14="http://schemas.microsoft.com/office/powerpoint/2010/main" val="830685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B2332E5-D335-4C4F-881F-1DAF2ADCF43F}" type="datetimeFigureOut">
              <a:rPr lang="en-US" smtClean="0"/>
              <a:pPr/>
              <a:t>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9F1BD-20A6-4BD2-99CB-702D85671DCC}" type="slidenum">
              <a:rPr lang="en-US" smtClean="0"/>
              <a:pPr/>
              <a:t>‹#›</a:t>
            </a:fld>
            <a:endParaRPr lang="en-US"/>
          </a:p>
        </p:txBody>
      </p:sp>
    </p:spTree>
    <p:extLst>
      <p:ext uri="{BB962C8B-B14F-4D97-AF65-F5344CB8AC3E}">
        <p14:creationId xmlns:p14="http://schemas.microsoft.com/office/powerpoint/2010/main" val="40651135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Cover Slide Option One">
    <p:spTree>
      <p:nvGrpSpPr>
        <p:cNvPr id="1" name=""/>
        <p:cNvGrpSpPr/>
        <p:nvPr/>
      </p:nvGrpSpPr>
      <p:grpSpPr>
        <a:xfrm>
          <a:off x="0" y="0"/>
          <a:ext cx="0" cy="0"/>
          <a:chOff x="0" y="0"/>
          <a:chExt cx="0" cy="0"/>
        </a:xfrm>
      </p:grpSpPr>
      <p:pic>
        <p:nvPicPr>
          <p:cNvPr id="11" name="Picture 10" descr="klt_powerpoin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2" name="Picture 11" descr="MPG_BE_Logo_SS_STK_MC_RGB.eps"/>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450060" y="5802099"/>
            <a:ext cx="1221342" cy="661746"/>
          </a:xfrm>
          <a:prstGeom prst="rect">
            <a:avLst/>
          </a:prstGeom>
        </p:spPr>
      </p:pic>
      <p:sp>
        <p:nvSpPr>
          <p:cNvPr id="8" name="Title 1"/>
          <p:cNvSpPr>
            <a:spLocks noGrp="1"/>
          </p:cNvSpPr>
          <p:nvPr>
            <p:ph type="title" hasCustomPrompt="1"/>
          </p:nvPr>
        </p:nvSpPr>
        <p:spPr>
          <a:xfrm>
            <a:off x="1175951" y="1649218"/>
            <a:ext cx="7495451" cy="603160"/>
          </a:xfrm>
          <a:prstGeom prst="rect">
            <a:avLst/>
          </a:prstGeom>
        </p:spPr>
        <p:txBody>
          <a:bodyPr vert="horz" lIns="0" tIns="0" rIns="0" bIns="0" anchor="t" anchorCtr="0"/>
          <a:lstStyle>
            <a:lvl1pPr marL="0" marR="0" indent="0" algn="l" defTabSz="457200" rtl="0" eaLnBrk="1" fontAlgn="auto" latinLnBrk="0" hangingPunct="1">
              <a:lnSpc>
                <a:spcPct val="100000"/>
              </a:lnSpc>
              <a:spcBef>
                <a:spcPct val="0"/>
              </a:spcBef>
              <a:spcAft>
                <a:spcPts val="0"/>
              </a:spcAft>
              <a:buClrTx/>
              <a:buSzTx/>
              <a:buFontTx/>
              <a:buNone/>
              <a:tabLst/>
              <a:defRPr sz="3600" baseline="0">
                <a:solidFill>
                  <a:srgbClr val="466EA5"/>
                </a:solidFill>
                <a:latin typeface="Arial"/>
                <a:cs typeface="Arial"/>
              </a:defRPr>
            </a:lvl1pPr>
          </a:lstStyle>
          <a:p>
            <a:r>
              <a:rPr lang="en-US" sz="3400" baseline="0" dirty="0">
                <a:solidFill>
                  <a:srgbClr val="466EA5"/>
                </a:solidFill>
                <a:latin typeface="Aril"/>
                <a:cs typeface="Aril"/>
              </a:rPr>
              <a:t>Place Presentation Title Here</a:t>
            </a:r>
          </a:p>
        </p:txBody>
      </p:sp>
      <p:sp>
        <p:nvSpPr>
          <p:cNvPr id="5" name="Text Placeholder 4"/>
          <p:cNvSpPr>
            <a:spLocks noGrp="1"/>
          </p:cNvSpPr>
          <p:nvPr>
            <p:ph type="body" sz="quarter" idx="10" hasCustomPrompt="1"/>
          </p:nvPr>
        </p:nvSpPr>
        <p:spPr>
          <a:xfrm>
            <a:off x="1176338" y="2256783"/>
            <a:ext cx="7495064" cy="315572"/>
          </a:xfrm>
          <a:prstGeom prst="rect">
            <a:avLst/>
          </a:prstGeom>
        </p:spPr>
        <p:txBody>
          <a:bodyPr vert="horz" lIns="0" tIns="0" rIns="0" bIns="0"/>
          <a:lstStyle>
            <a:lvl1pPr marL="0" indent="0">
              <a:buNone/>
              <a:defRPr sz="1800">
                <a:solidFill>
                  <a:srgbClr val="000000"/>
                </a:solidFill>
                <a:latin typeface="Arial"/>
                <a:cs typeface="Arial"/>
              </a:defRPr>
            </a:lvl1pPr>
          </a:lstStyle>
          <a:p>
            <a:pPr lvl="0"/>
            <a:r>
              <a:rPr lang="en-US" dirty="0"/>
              <a:t>Presenter’s Name</a:t>
            </a:r>
          </a:p>
        </p:txBody>
      </p:sp>
    </p:spTree>
    <p:extLst>
      <p:ext uri="{BB962C8B-B14F-4D97-AF65-F5344CB8AC3E}">
        <p14:creationId xmlns:p14="http://schemas.microsoft.com/office/powerpoint/2010/main" val="156167787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B2332E5-D335-4C4F-881F-1DAF2ADCF43F}" type="datetimeFigureOut">
              <a:rPr lang="en-US" smtClean="0"/>
              <a:pPr/>
              <a:t>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9F1BD-20A6-4BD2-99CB-702D85671DCC}" type="slidenum">
              <a:rPr lang="en-US" smtClean="0"/>
              <a:pPr/>
              <a:t>‹#›</a:t>
            </a:fld>
            <a:endParaRPr lang="en-US"/>
          </a:p>
        </p:txBody>
      </p:sp>
    </p:spTree>
    <p:extLst>
      <p:ext uri="{BB962C8B-B14F-4D97-AF65-F5344CB8AC3E}">
        <p14:creationId xmlns:p14="http://schemas.microsoft.com/office/powerpoint/2010/main" val="2399351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B2332E5-D335-4C4F-881F-1DAF2ADCF43F}" type="datetimeFigureOut">
              <a:rPr lang="en-US" smtClean="0"/>
              <a:pPr/>
              <a:t>1/27/2018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9F1BD-20A6-4BD2-99CB-702D85671DCC}" type="slidenum">
              <a:rPr lang="en-US" smtClean="0"/>
              <a:pPr/>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1279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B2332E5-D335-4C4F-881F-1DAF2ADCF43F}" type="datetimeFigureOut">
              <a:rPr lang="en-US" smtClean="0"/>
              <a:pPr/>
              <a:t>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99F1BD-20A6-4BD2-99CB-702D85671DCC}" type="slidenum">
              <a:rPr lang="en-US" smtClean="0"/>
              <a:pPr/>
              <a:t>‹#›</a:t>
            </a:fld>
            <a:endParaRPr lang="en-US"/>
          </a:p>
        </p:txBody>
      </p:sp>
    </p:spTree>
    <p:extLst>
      <p:ext uri="{BB962C8B-B14F-4D97-AF65-F5344CB8AC3E}">
        <p14:creationId xmlns:p14="http://schemas.microsoft.com/office/powerpoint/2010/main" val="108823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B2332E5-D335-4C4F-881F-1DAF2ADCF43F}" type="datetimeFigureOut">
              <a:rPr lang="en-US" smtClean="0"/>
              <a:pPr/>
              <a:t>1/27/2018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99F1BD-20A6-4BD2-99CB-702D85671DCC}" type="slidenum">
              <a:rPr lang="en-US" smtClean="0"/>
              <a:pPr/>
              <a:t>‹#›</a:t>
            </a:fld>
            <a:endParaRPr lang="en-US"/>
          </a:p>
        </p:txBody>
      </p:sp>
    </p:spTree>
    <p:extLst>
      <p:ext uri="{BB962C8B-B14F-4D97-AF65-F5344CB8AC3E}">
        <p14:creationId xmlns:p14="http://schemas.microsoft.com/office/powerpoint/2010/main" val="176472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B2332E5-D335-4C4F-881F-1DAF2ADCF43F}" type="datetimeFigureOut">
              <a:rPr lang="en-US" smtClean="0"/>
              <a:pPr/>
              <a:t>1/27/2018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99F1BD-20A6-4BD2-99CB-702D85671DCC}" type="slidenum">
              <a:rPr lang="en-US" smtClean="0"/>
              <a:pPr/>
              <a:t>‹#›</a:t>
            </a:fld>
            <a:endParaRPr lang="en-US"/>
          </a:p>
        </p:txBody>
      </p:sp>
    </p:spTree>
    <p:extLst>
      <p:ext uri="{BB962C8B-B14F-4D97-AF65-F5344CB8AC3E}">
        <p14:creationId xmlns:p14="http://schemas.microsoft.com/office/powerpoint/2010/main" val="2413116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B2332E5-D335-4C4F-881F-1DAF2ADCF43F}" type="datetimeFigureOut">
              <a:rPr lang="en-US" smtClean="0"/>
              <a:pPr/>
              <a:t>1/27/2018</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CB99F1BD-20A6-4BD2-99CB-702D85671DCC}" type="slidenum">
              <a:rPr lang="en-US" smtClean="0"/>
              <a:pPr/>
              <a:t>‹#›</a:t>
            </a:fld>
            <a:endParaRPr lang="en-US"/>
          </a:p>
        </p:txBody>
      </p:sp>
    </p:spTree>
    <p:extLst>
      <p:ext uri="{BB962C8B-B14F-4D97-AF65-F5344CB8AC3E}">
        <p14:creationId xmlns:p14="http://schemas.microsoft.com/office/powerpoint/2010/main" val="3576336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DB2332E5-D335-4C4F-881F-1DAF2ADCF43F}" type="datetimeFigureOut">
              <a:rPr lang="en-US" smtClean="0"/>
              <a:pPr/>
              <a:t>1/27/2018</a:t>
            </a:fld>
            <a:endParaRPr lang="en-US"/>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B99F1BD-20A6-4BD2-99CB-702D85671DCC}" type="slidenum">
              <a:rPr lang="en-US" smtClean="0"/>
              <a:pPr/>
              <a:t>‹#›</a:t>
            </a:fld>
            <a:endParaRPr lang="en-US"/>
          </a:p>
        </p:txBody>
      </p:sp>
    </p:spTree>
    <p:extLst>
      <p:ext uri="{BB962C8B-B14F-4D97-AF65-F5344CB8AC3E}">
        <p14:creationId xmlns:p14="http://schemas.microsoft.com/office/powerpoint/2010/main" val="2267306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B2332E5-D335-4C4F-881F-1DAF2ADCF43F}" type="datetimeFigureOut">
              <a:rPr lang="en-US" smtClean="0"/>
              <a:pPr/>
              <a:t>1/27/2018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99F1BD-20A6-4BD2-99CB-702D85671DCC}" type="slidenum">
              <a:rPr lang="en-US" smtClean="0"/>
              <a:pPr/>
              <a:t>‹#›</a:t>
            </a:fld>
            <a:endParaRPr lang="en-US"/>
          </a:p>
        </p:txBody>
      </p:sp>
    </p:spTree>
    <p:extLst>
      <p:ext uri="{BB962C8B-B14F-4D97-AF65-F5344CB8AC3E}">
        <p14:creationId xmlns:p14="http://schemas.microsoft.com/office/powerpoint/2010/main" val="440822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DB2332E5-D335-4C4F-881F-1DAF2ADCF43F}" type="datetimeFigureOut">
              <a:rPr lang="en-US" smtClean="0"/>
              <a:pPr/>
              <a:t>1/27/2018</a:t>
            </a:fld>
            <a:endParaRPr lang="en-US"/>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CB99F1BD-20A6-4BD2-99CB-702D85671DCC}" type="slidenum">
              <a:rPr lang="en-US" smtClean="0"/>
              <a:pPr/>
              <a:t>‹#›</a:t>
            </a:fld>
            <a:endParaRPr lang="en-US"/>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383508"/>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13.bin"/><Relationship Id="rId18" Type="http://schemas.openxmlformats.org/officeDocument/2006/relationships/image" Target="../media/image20.wmf"/><Relationship Id="rId3" Type="http://schemas.openxmlformats.org/officeDocument/2006/relationships/image" Target="../media/image6.png"/><Relationship Id="rId21" Type="http://schemas.openxmlformats.org/officeDocument/2006/relationships/oleObject" Target="../embeddings/oleObject17.bin"/><Relationship Id="rId7" Type="http://schemas.openxmlformats.org/officeDocument/2006/relationships/oleObject" Target="../embeddings/oleObject10.bin"/><Relationship Id="rId12" Type="http://schemas.openxmlformats.org/officeDocument/2006/relationships/image" Target="../media/image25.png"/><Relationship Id="rId17" Type="http://schemas.openxmlformats.org/officeDocument/2006/relationships/oleObject" Target="../embeddings/oleObject15.bin"/><Relationship Id="rId2" Type="http://schemas.openxmlformats.org/officeDocument/2006/relationships/slideLayout" Target="../slideLayouts/slideLayout12.xml"/><Relationship Id="rId16" Type="http://schemas.openxmlformats.org/officeDocument/2006/relationships/image" Target="../media/image27.wmf"/><Relationship Id="rId20" Type="http://schemas.openxmlformats.org/officeDocument/2006/relationships/image" Target="../media/image28.wmf"/><Relationship Id="rId1" Type="http://schemas.openxmlformats.org/officeDocument/2006/relationships/vmlDrawing" Target="../drawings/vmlDrawing5.vml"/><Relationship Id="rId6" Type="http://schemas.openxmlformats.org/officeDocument/2006/relationships/image" Target="../media/image22.wmf"/><Relationship Id="rId11" Type="http://schemas.openxmlformats.org/officeDocument/2006/relationships/oleObject" Target="../embeddings/oleObject12.bin"/><Relationship Id="rId5" Type="http://schemas.openxmlformats.org/officeDocument/2006/relationships/oleObject" Target="../embeddings/oleObject9.bin"/><Relationship Id="rId15" Type="http://schemas.openxmlformats.org/officeDocument/2006/relationships/oleObject" Target="../embeddings/oleObject14.bin"/><Relationship Id="rId23" Type="http://schemas.openxmlformats.org/officeDocument/2006/relationships/image" Target="../media/image5.jpeg"/><Relationship Id="rId10" Type="http://schemas.openxmlformats.org/officeDocument/2006/relationships/image" Target="../media/image24.wmf"/><Relationship Id="rId19" Type="http://schemas.openxmlformats.org/officeDocument/2006/relationships/oleObject" Target="../embeddings/oleObject16.bin"/><Relationship Id="rId4" Type="http://schemas.openxmlformats.org/officeDocument/2006/relationships/image" Target="../media/image7.png"/><Relationship Id="rId9" Type="http://schemas.openxmlformats.org/officeDocument/2006/relationships/oleObject" Target="../embeddings/oleObject11.bin"/><Relationship Id="rId14" Type="http://schemas.openxmlformats.org/officeDocument/2006/relationships/image" Target="../media/image26.wmf"/><Relationship Id="rId22" Type="http://schemas.openxmlformats.org/officeDocument/2006/relationships/image" Target="../media/image19.wmf"/></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30.jpe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35.jpeg"/><Relationship Id="rId4" Type="http://schemas.openxmlformats.org/officeDocument/2006/relationships/image" Target="../media/image34.jpeg"/></Relationships>
</file>

<file path=ppt/slides/_rels/slide17.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36.png"/><Relationship Id="rId7" Type="http://schemas.openxmlformats.org/officeDocument/2006/relationships/image" Target="../media/image20.wmf"/><Relationship Id="rId2" Type="http://schemas.openxmlformats.org/officeDocument/2006/relationships/slideLayout" Target="../slideLayouts/slideLayout12.xml"/><Relationship Id="rId1" Type="http://schemas.openxmlformats.org/officeDocument/2006/relationships/vmlDrawing" Target="../drawings/vmlDrawing6.vml"/><Relationship Id="rId6" Type="http://schemas.openxmlformats.org/officeDocument/2006/relationships/oleObject" Target="../embeddings/oleObject19.bin"/><Relationship Id="rId5" Type="http://schemas.openxmlformats.org/officeDocument/2006/relationships/image" Target="../media/image19.wmf"/><Relationship Id="rId4" Type="http://schemas.openxmlformats.org/officeDocument/2006/relationships/oleObject" Target="../embeddings/oleObject18.bin"/></Relationships>
</file>

<file path=ppt/slides/_rels/slide18.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36.png"/><Relationship Id="rId7" Type="http://schemas.openxmlformats.org/officeDocument/2006/relationships/image" Target="../media/image20.wmf"/><Relationship Id="rId2" Type="http://schemas.openxmlformats.org/officeDocument/2006/relationships/slideLayout" Target="../slideLayouts/slideLayout12.xml"/><Relationship Id="rId1" Type="http://schemas.openxmlformats.org/officeDocument/2006/relationships/vmlDrawing" Target="../drawings/vmlDrawing7.vml"/><Relationship Id="rId6" Type="http://schemas.openxmlformats.org/officeDocument/2006/relationships/oleObject" Target="../embeddings/oleObject21.bin"/><Relationship Id="rId5" Type="http://schemas.openxmlformats.org/officeDocument/2006/relationships/image" Target="../media/image19.wmf"/><Relationship Id="rId4" Type="http://schemas.openxmlformats.org/officeDocument/2006/relationships/oleObject" Target="../embeddings/oleObject20.bin"/></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image" Target="../media/image10.wmf"/><Relationship Id="rId7" Type="http://schemas.openxmlformats.org/officeDocument/2006/relationships/image" Target="../media/image8.wmf"/><Relationship Id="rId12" Type="http://schemas.openxmlformats.org/officeDocument/2006/relationships/image" Target="../media/image7.pn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image" Target="../media/image6.png"/><Relationship Id="rId5" Type="http://schemas.openxmlformats.org/officeDocument/2006/relationships/image" Target="../media/image12.wmf"/><Relationship Id="rId10" Type="http://schemas.openxmlformats.org/officeDocument/2006/relationships/image" Target="../media/image5.jpeg"/><Relationship Id="rId4" Type="http://schemas.openxmlformats.org/officeDocument/2006/relationships/image" Target="../media/image11.wmf"/><Relationship Id="rId9" Type="http://schemas.openxmlformats.org/officeDocument/2006/relationships/image" Target="../media/image9.wmf"/></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24.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image" Target="../media/image6.png"/><Relationship Id="rId7" Type="http://schemas.openxmlformats.org/officeDocument/2006/relationships/oleObject" Target="../embeddings/oleObject23.bin"/><Relationship Id="rId2" Type="http://schemas.openxmlformats.org/officeDocument/2006/relationships/slideLayout" Target="../slideLayouts/slideLayout12.xml"/><Relationship Id="rId1" Type="http://schemas.openxmlformats.org/officeDocument/2006/relationships/vmlDrawing" Target="../drawings/vmlDrawing8.vml"/><Relationship Id="rId6" Type="http://schemas.openxmlformats.org/officeDocument/2006/relationships/image" Target="../media/image19.wmf"/><Relationship Id="rId5" Type="http://schemas.openxmlformats.org/officeDocument/2006/relationships/oleObject" Target="../embeddings/oleObject22.bin"/><Relationship Id="rId4" Type="http://schemas.openxmlformats.org/officeDocument/2006/relationships/image" Target="../media/image7.png"/><Relationship Id="rId9" Type="http://schemas.openxmlformats.org/officeDocument/2006/relationships/image" Target="../media/image5.jpe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37.jpe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8.jpeg"/><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hyperlink" Target="http://www.emedicinehealth.com/script/main/art.asp?articlekey=58694"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39.jpe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40.jpe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2.jpeg"/><Relationship Id="rId4" Type="http://schemas.openxmlformats.org/officeDocument/2006/relationships/image" Target="../media/image41.jpe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44.jpe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45.jpe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7.jpeg"/><Relationship Id="rId4" Type="http://schemas.openxmlformats.org/officeDocument/2006/relationships/image" Target="../media/image46.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14.gif"/></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48.jpeg"/></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49.jpeg"/></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50.jpeg"/></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51.jpeg"/></Relationships>
</file>

<file path=ppt/slides/_rels/slide4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5.gif"/><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52.jpeg"/></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53.jpeg"/></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54.jpeg"/></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7.png"/></Relationships>
</file>

<file path=ppt/slides/_rels/slide5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55.jpeg"/></Relationships>
</file>

<file path=ppt/slides/_rels/slide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5.jpeg"/><Relationship Id="rId4" Type="http://schemas.openxmlformats.org/officeDocument/2006/relationships/image" Target="../media/image56.jpeg"/></Relationships>
</file>

<file path=ppt/slides/_rels/slide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8.gif"/><Relationship Id="rId2" Type="http://schemas.openxmlformats.org/officeDocument/2006/relationships/image" Target="../media/image6.png"/><Relationship Id="rId1" Type="http://schemas.openxmlformats.org/officeDocument/2006/relationships/slideLayout" Target="../slideLayouts/slideLayout1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5.jpeg"/></Relationships>
</file>

<file path=ppt/slides/_rels/slide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58.jpeg"/><Relationship Id="rId4" Type="http://schemas.openxmlformats.org/officeDocument/2006/relationships/image" Target="../media/image57.jpeg"/></Relationships>
</file>

<file path=ppt/slides/_rels/slide6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6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60.jpeg"/><Relationship Id="rId4" Type="http://schemas.openxmlformats.org/officeDocument/2006/relationships/image" Target="../media/image59.jpeg"/></Relationships>
</file>

<file path=ppt/slides/_rels/slide6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6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7.png"/></Relationships>
</file>

<file path=ppt/slides/_rels/slide6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image" Target="../media/image6.png"/><Relationship Id="rId7" Type="http://schemas.openxmlformats.org/officeDocument/2006/relationships/oleObject" Target="../embeddings/oleObject4.bin"/><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image" Target="../media/image19.wmf"/><Relationship Id="rId5" Type="http://schemas.openxmlformats.org/officeDocument/2006/relationships/oleObject" Target="../embeddings/oleObject3.bin"/><Relationship Id="rId4" Type="http://schemas.openxmlformats.org/officeDocument/2006/relationships/image" Target="../media/image7.png"/><Relationship Id="rId9" Type="http://schemas.openxmlformats.org/officeDocument/2006/relationships/image" Target="../media/image5.jpeg"/></Relationships>
</file>

<file path=ppt/slides/_rels/slide70.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7.png"/><Relationship Id="rId7" Type="http://schemas.openxmlformats.org/officeDocument/2006/relationships/image" Target="../media/image66.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 Id="rId9" Type="http://schemas.openxmlformats.org/officeDocument/2006/relationships/image" Target="../media/image68.png"/></Relationships>
</file>

<file path=ppt/slides/_rels/slide8.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image" Target="../media/image6.png"/><Relationship Id="rId7" Type="http://schemas.openxmlformats.org/officeDocument/2006/relationships/oleObject" Target="../embeddings/oleObject6.bin"/><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image" Target="../media/image19.wmf"/><Relationship Id="rId5" Type="http://schemas.openxmlformats.org/officeDocument/2006/relationships/oleObject" Target="../embeddings/oleObject5.bin"/><Relationship Id="rId10" Type="http://schemas.openxmlformats.org/officeDocument/2006/relationships/image" Target="../media/image5.jpeg"/><Relationship Id="rId4" Type="http://schemas.openxmlformats.org/officeDocument/2006/relationships/image" Target="../media/image7.png"/><Relationship Id="rId9" Type="http://schemas.openxmlformats.org/officeDocument/2006/relationships/image" Target="../media/image21.jpeg"/></Relationships>
</file>

<file path=ppt/slides/_rels/slide9.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image" Target="../media/image6.png"/><Relationship Id="rId7" Type="http://schemas.openxmlformats.org/officeDocument/2006/relationships/oleObject" Target="../embeddings/oleObject8.bin"/><Relationship Id="rId2" Type="http://schemas.openxmlformats.org/officeDocument/2006/relationships/slideLayout" Target="../slideLayouts/slideLayout12.xml"/><Relationship Id="rId1" Type="http://schemas.openxmlformats.org/officeDocument/2006/relationships/vmlDrawing" Target="../drawings/vmlDrawing4.vml"/><Relationship Id="rId6" Type="http://schemas.openxmlformats.org/officeDocument/2006/relationships/image" Target="../media/image19.wmf"/><Relationship Id="rId5" Type="http://schemas.openxmlformats.org/officeDocument/2006/relationships/oleObject" Target="../embeddings/oleObject7.bin"/><Relationship Id="rId4" Type="http://schemas.openxmlformats.org/officeDocument/2006/relationships/image" Target="../media/image7.png"/><Relationship Id="rId9"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1371600" y="1295400"/>
            <a:ext cx="6400800" cy="1323439"/>
          </a:xfrm>
          <a:prstGeom prst="rect">
            <a:avLst/>
          </a:prstGeom>
        </p:spPr>
        <p:txBody>
          <a:bodyPr wrap="square">
            <a:spAutoFit/>
          </a:bodyPr>
          <a:lstStyle/>
          <a:p>
            <a:pPr algn="ctr"/>
            <a:r>
              <a:rPr lang="en-US" sz="4000" dirty="0">
                <a:latin typeface="Arial Black" pitchFamily="34" charset="0"/>
              </a:rPr>
              <a:t>BASIC FIRST-AID TRAINING  </a:t>
            </a:r>
          </a:p>
        </p:txBody>
      </p:sp>
      <p:pic>
        <p:nvPicPr>
          <p:cNvPr id="218114" name="Picture 2" descr="http://firstlink.training/wp-content/uploads/2015/01/first-aid.png"/>
          <p:cNvPicPr>
            <a:picLocks noChangeAspect="1" noChangeArrowheads="1"/>
          </p:cNvPicPr>
          <p:nvPr/>
        </p:nvPicPr>
        <p:blipFill>
          <a:blip r:embed="rId2" cstate="print"/>
          <a:srcRect/>
          <a:stretch>
            <a:fillRect/>
          </a:stretch>
        </p:blipFill>
        <p:spPr bwMode="auto">
          <a:xfrm>
            <a:off x="1981200" y="2667000"/>
            <a:ext cx="2913984" cy="2362200"/>
          </a:xfrm>
          <a:prstGeom prst="rect">
            <a:avLst/>
          </a:prstGeom>
          <a:noFill/>
        </p:spPr>
      </p:pic>
      <p:pic>
        <p:nvPicPr>
          <p:cNvPr id="218116" name="Picture 4" descr="http://static3.shop033.com/resources/7A/890/picture/B2/82550194.jpg"/>
          <p:cNvPicPr>
            <a:picLocks noChangeAspect="1" noChangeArrowheads="1"/>
          </p:cNvPicPr>
          <p:nvPr/>
        </p:nvPicPr>
        <p:blipFill>
          <a:blip r:embed="rId3" cstate="print"/>
          <a:srcRect/>
          <a:stretch>
            <a:fillRect/>
          </a:stretch>
        </p:blipFill>
        <p:spPr bwMode="auto">
          <a:xfrm>
            <a:off x="4572000" y="2743200"/>
            <a:ext cx="3093448" cy="2185988"/>
          </a:xfrm>
          <a:prstGeom prst="rect">
            <a:avLst/>
          </a:prstGeom>
          <a:noFill/>
        </p:spPr>
      </p:pic>
      <p:sp>
        <p:nvSpPr>
          <p:cNvPr id="6" name="TextBox 5"/>
          <p:cNvSpPr txBox="1"/>
          <p:nvPr/>
        </p:nvSpPr>
        <p:spPr>
          <a:xfrm>
            <a:off x="3276600" y="914400"/>
            <a:ext cx="2819400" cy="369332"/>
          </a:xfrm>
          <a:prstGeom prst="rect">
            <a:avLst/>
          </a:prstGeom>
          <a:noFill/>
        </p:spPr>
        <p:txBody>
          <a:bodyPr wrap="square" rtlCol="0">
            <a:spAutoFit/>
          </a:bodyPr>
          <a:lstStyle/>
          <a:p>
            <a:r>
              <a:rPr lang="en-US" dirty="0"/>
              <a:t>   </a:t>
            </a:r>
            <a:r>
              <a:rPr lang="en-US" b="1" dirty="0"/>
              <a:t>REFRESHER COURSE IN </a:t>
            </a:r>
          </a:p>
        </p:txBody>
      </p:sp>
      <p:pic>
        <p:nvPicPr>
          <p:cNvPr id="9" name="Picture 4" descr="http://static3.shop033.com/resources/7A/890/picture/B2/82550194.jpg"/>
          <p:cNvPicPr>
            <a:picLocks noChangeAspect="1" noChangeArrowheads="1"/>
          </p:cNvPicPr>
          <p:nvPr/>
        </p:nvPicPr>
        <p:blipFill>
          <a:blip r:embed="rId3" cstate="print"/>
          <a:srcRect/>
          <a:stretch>
            <a:fillRect/>
          </a:stretch>
        </p:blipFill>
        <p:spPr bwMode="auto">
          <a:xfrm>
            <a:off x="7358410" y="5694031"/>
            <a:ext cx="1437580" cy="1015867"/>
          </a:xfrm>
          <a:prstGeom prst="rect">
            <a:avLst/>
          </a:prstGeom>
          <a:noFill/>
        </p:spPr>
      </p:pic>
      <p:grpSp>
        <p:nvGrpSpPr>
          <p:cNvPr id="7" name="Group 6">
            <a:extLst>
              <a:ext uri="{FF2B5EF4-FFF2-40B4-BE49-F238E27FC236}">
                <a16:creationId xmlns:a16="http://schemas.microsoft.com/office/drawing/2014/main" id="{BB7820EF-B8B5-4F5D-86A3-BBF631B5F241}"/>
              </a:ext>
            </a:extLst>
          </p:cNvPr>
          <p:cNvGrpSpPr/>
          <p:nvPr/>
        </p:nvGrpSpPr>
        <p:grpSpPr>
          <a:xfrm>
            <a:off x="0" y="-52708"/>
            <a:ext cx="9296400" cy="6910708"/>
            <a:chOff x="0" y="-52708"/>
            <a:chExt cx="9296400" cy="6910708"/>
          </a:xfrm>
        </p:grpSpPr>
        <p:grpSp>
          <p:nvGrpSpPr>
            <p:cNvPr id="8" name="Group 7">
              <a:extLst>
                <a:ext uri="{FF2B5EF4-FFF2-40B4-BE49-F238E27FC236}">
                  <a16:creationId xmlns:a16="http://schemas.microsoft.com/office/drawing/2014/main" id="{3F493500-8696-44BB-A526-95C0D044EAFB}"/>
                </a:ext>
              </a:extLst>
            </p:cNvPr>
            <p:cNvGrpSpPr/>
            <p:nvPr/>
          </p:nvGrpSpPr>
          <p:grpSpPr>
            <a:xfrm>
              <a:off x="0" y="-52708"/>
              <a:ext cx="9296400" cy="4548508"/>
              <a:chOff x="0" y="-52708"/>
              <a:chExt cx="9296400" cy="4548508"/>
            </a:xfrm>
          </p:grpSpPr>
          <p:grpSp>
            <p:nvGrpSpPr>
              <p:cNvPr id="11" name="Group 10">
                <a:extLst>
                  <a:ext uri="{FF2B5EF4-FFF2-40B4-BE49-F238E27FC236}">
                    <a16:creationId xmlns:a16="http://schemas.microsoft.com/office/drawing/2014/main" id="{326A6C39-7A74-4CEF-B987-A69632C2331D}"/>
                  </a:ext>
                </a:extLst>
              </p:cNvPr>
              <p:cNvGrpSpPr/>
              <p:nvPr/>
            </p:nvGrpSpPr>
            <p:grpSpPr>
              <a:xfrm>
                <a:off x="0" y="-52708"/>
                <a:ext cx="9296400" cy="4548508"/>
                <a:chOff x="0" y="0"/>
                <a:chExt cx="3218687" cy="2028766"/>
              </a:xfrm>
            </p:grpSpPr>
            <p:sp>
              <p:nvSpPr>
                <p:cNvPr id="13" name="Rectangle 12">
                  <a:extLst>
                    <a:ext uri="{FF2B5EF4-FFF2-40B4-BE49-F238E27FC236}">
                      <a16:creationId xmlns:a16="http://schemas.microsoft.com/office/drawing/2014/main" id="{633EA03B-386F-48CE-9D02-BF82C85F0037}"/>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4" name="Group 13">
                  <a:extLst>
                    <a:ext uri="{FF2B5EF4-FFF2-40B4-BE49-F238E27FC236}">
                      <a16:creationId xmlns:a16="http://schemas.microsoft.com/office/drawing/2014/main" id="{049EF4A4-58AB-4885-A60C-C63A14866BBE}"/>
                    </a:ext>
                  </a:extLst>
                </p:cNvPr>
                <p:cNvGrpSpPr/>
                <p:nvPr/>
              </p:nvGrpSpPr>
              <p:grpSpPr>
                <a:xfrm>
                  <a:off x="0" y="19050"/>
                  <a:ext cx="2249424" cy="832104"/>
                  <a:chOff x="228600" y="0"/>
                  <a:chExt cx="1472184" cy="1024128"/>
                </a:xfrm>
              </p:grpSpPr>
              <p:sp>
                <p:nvSpPr>
                  <p:cNvPr id="15" name="Rectangle 10">
                    <a:extLst>
                      <a:ext uri="{FF2B5EF4-FFF2-40B4-BE49-F238E27FC236}">
                        <a16:creationId xmlns:a16="http://schemas.microsoft.com/office/drawing/2014/main" id="{488A8E3C-56DF-4A68-9E2A-EACBB33DA08D}"/>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6" name="Rectangle 15">
                    <a:extLst>
                      <a:ext uri="{FF2B5EF4-FFF2-40B4-BE49-F238E27FC236}">
                        <a16:creationId xmlns:a16="http://schemas.microsoft.com/office/drawing/2014/main" id="{9F87CAAF-1D7B-4A48-94C2-479FBB32C288}"/>
                      </a:ext>
                    </a:extLst>
                  </p:cNvPr>
                  <p:cNvSpPr/>
                  <p:nvPr/>
                </p:nvSpPr>
                <p:spPr>
                  <a:xfrm>
                    <a:off x="228600" y="0"/>
                    <a:ext cx="1472184" cy="1024128"/>
                  </a:xfrm>
                  <a:prstGeom prst="rect">
                    <a:avLst/>
                  </a:prstGeom>
                  <a:blipFill>
                    <a:blip r:embed="rId4"/>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2" name="Picture 11">
                <a:extLst>
                  <a:ext uri="{FF2B5EF4-FFF2-40B4-BE49-F238E27FC236}">
                    <a16:creationId xmlns:a16="http://schemas.microsoft.com/office/drawing/2014/main" id="{0343356B-CFEA-4BC5-A238-9638F8D1164F}"/>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10" name="Rectangle 9">
              <a:extLst>
                <a:ext uri="{FF2B5EF4-FFF2-40B4-BE49-F238E27FC236}">
                  <a16:creationId xmlns:a16="http://schemas.microsoft.com/office/drawing/2014/main" id="{32DF76EE-EA85-4A9D-8EB2-274F85BF2F14}"/>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Tree>
    <p:extLst>
      <p:ext uri="{BB962C8B-B14F-4D97-AF65-F5344CB8AC3E}">
        <p14:creationId xmlns:p14="http://schemas.microsoft.com/office/powerpoint/2010/main" val="409372124"/>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49F2725A-43C1-4B61-8C16-C6796373CA6D}"/>
              </a:ext>
            </a:extLst>
          </p:cNvPr>
          <p:cNvGrpSpPr/>
          <p:nvPr/>
        </p:nvGrpSpPr>
        <p:grpSpPr>
          <a:xfrm>
            <a:off x="0" y="-52708"/>
            <a:ext cx="9296400" cy="6910708"/>
            <a:chOff x="0" y="-52708"/>
            <a:chExt cx="9296400" cy="6910708"/>
          </a:xfrm>
        </p:grpSpPr>
        <p:grpSp>
          <p:nvGrpSpPr>
            <p:cNvPr id="17" name="Group 16">
              <a:extLst>
                <a:ext uri="{FF2B5EF4-FFF2-40B4-BE49-F238E27FC236}">
                  <a16:creationId xmlns:a16="http://schemas.microsoft.com/office/drawing/2014/main" id="{F2D0C4F2-E4BF-4A9E-BB5A-9A997D88710C}"/>
                </a:ext>
              </a:extLst>
            </p:cNvPr>
            <p:cNvGrpSpPr/>
            <p:nvPr/>
          </p:nvGrpSpPr>
          <p:grpSpPr>
            <a:xfrm>
              <a:off x="0" y="-52708"/>
              <a:ext cx="9296400" cy="4548508"/>
              <a:chOff x="0" y="-52708"/>
              <a:chExt cx="9296400" cy="4548508"/>
            </a:xfrm>
          </p:grpSpPr>
          <p:grpSp>
            <p:nvGrpSpPr>
              <p:cNvPr id="19" name="Group 18">
                <a:extLst>
                  <a:ext uri="{FF2B5EF4-FFF2-40B4-BE49-F238E27FC236}">
                    <a16:creationId xmlns:a16="http://schemas.microsoft.com/office/drawing/2014/main" id="{99285E52-F4EB-4A59-8D6A-616A4677D071}"/>
                  </a:ext>
                </a:extLst>
              </p:cNvPr>
              <p:cNvGrpSpPr/>
              <p:nvPr/>
            </p:nvGrpSpPr>
            <p:grpSpPr>
              <a:xfrm>
                <a:off x="0" y="-52708"/>
                <a:ext cx="9296400" cy="4548508"/>
                <a:chOff x="0" y="0"/>
                <a:chExt cx="3218687" cy="2028766"/>
              </a:xfrm>
            </p:grpSpPr>
            <p:sp>
              <p:nvSpPr>
                <p:cNvPr id="21" name="Rectangle 20">
                  <a:extLst>
                    <a:ext uri="{FF2B5EF4-FFF2-40B4-BE49-F238E27FC236}">
                      <a16:creationId xmlns:a16="http://schemas.microsoft.com/office/drawing/2014/main" id="{7A1FD060-8179-49C9-8E3E-76D789E3CA0F}"/>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22" name="Group 21">
                  <a:extLst>
                    <a:ext uri="{FF2B5EF4-FFF2-40B4-BE49-F238E27FC236}">
                      <a16:creationId xmlns:a16="http://schemas.microsoft.com/office/drawing/2014/main" id="{FB32D6E9-4774-4679-BD53-F50A00403282}"/>
                    </a:ext>
                  </a:extLst>
                </p:cNvPr>
                <p:cNvGrpSpPr/>
                <p:nvPr/>
              </p:nvGrpSpPr>
              <p:grpSpPr>
                <a:xfrm>
                  <a:off x="0" y="19050"/>
                  <a:ext cx="2249424" cy="832104"/>
                  <a:chOff x="228600" y="0"/>
                  <a:chExt cx="1472184" cy="1024128"/>
                </a:xfrm>
              </p:grpSpPr>
              <p:sp>
                <p:nvSpPr>
                  <p:cNvPr id="23" name="Rectangle 10">
                    <a:extLst>
                      <a:ext uri="{FF2B5EF4-FFF2-40B4-BE49-F238E27FC236}">
                        <a16:creationId xmlns:a16="http://schemas.microsoft.com/office/drawing/2014/main" id="{8E6FBCF8-5115-4E0D-93BD-944BFD9244B9}"/>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24" name="Rectangle 23">
                    <a:extLst>
                      <a:ext uri="{FF2B5EF4-FFF2-40B4-BE49-F238E27FC236}">
                        <a16:creationId xmlns:a16="http://schemas.microsoft.com/office/drawing/2014/main" id="{1E202E34-814F-464A-A3E1-CCD0625D80DE}"/>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20" name="Picture 19">
                <a:extLst>
                  <a:ext uri="{FF2B5EF4-FFF2-40B4-BE49-F238E27FC236}">
                    <a16:creationId xmlns:a16="http://schemas.microsoft.com/office/drawing/2014/main" id="{5E7B2A89-E230-4169-B902-4D2F0AD30C3D}"/>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18" name="Rectangle 17">
              <a:extLst>
                <a:ext uri="{FF2B5EF4-FFF2-40B4-BE49-F238E27FC236}">
                  <a16:creationId xmlns:a16="http://schemas.microsoft.com/office/drawing/2014/main" id="{1D2C81DE-01A7-452A-91A2-C75F57B5D1AE}"/>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graphicFrame>
        <p:nvGraphicFramePr>
          <p:cNvPr id="4" name="Object 2"/>
          <p:cNvGraphicFramePr>
            <a:graphicFrameLocks noChangeAspect="1"/>
          </p:cNvGraphicFramePr>
          <p:nvPr/>
        </p:nvGraphicFramePr>
        <p:xfrm>
          <a:off x="4724400" y="1701800"/>
          <a:ext cx="1524000" cy="1117600"/>
        </p:xfrm>
        <a:graphic>
          <a:graphicData uri="http://schemas.openxmlformats.org/presentationml/2006/ole">
            <mc:AlternateContent xmlns:mc="http://schemas.openxmlformats.org/markup-compatibility/2006">
              <mc:Choice xmlns:v="urn:schemas-microsoft-com:vml" Requires="v">
                <p:oleObj spid="_x0000_s358528" name="Clip" r:id="rId5" imgW="2286000" imgH="1114920" progId="">
                  <p:embed/>
                </p:oleObj>
              </mc:Choice>
              <mc:Fallback>
                <p:oleObj name="Clip" r:id="rId5" imgW="2286000" imgH="1114920" progId="">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4400" y="1701800"/>
                        <a:ext cx="1524000" cy="1117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3"/>
          <p:cNvGraphicFramePr>
            <a:graphicFrameLocks noChangeAspect="1"/>
          </p:cNvGraphicFramePr>
          <p:nvPr/>
        </p:nvGraphicFramePr>
        <p:xfrm>
          <a:off x="2438400" y="5257800"/>
          <a:ext cx="1981200" cy="914400"/>
        </p:xfrm>
        <a:graphic>
          <a:graphicData uri="http://schemas.openxmlformats.org/presentationml/2006/ole">
            <mc:AlternateContent xmlns:mc="http://schemas.openxmlformats.org/markup-compatibility/2006">
              <mc:Choice xmlns:v="urn:schemas-microsoft-com:vml" Requires="v">
                <p:oleObj spid="_x0000_s358529" name="Clip" r:id="rId7" imgW="2286000" imgH="672120" progId="">
                  <p:embed/>
                </p:oleObj>
              </mc:Choice>
              <mc:Fallback>
                <p:oleObj name="Clip" r:id="rId7" imgW="2286000" imgH="672120" progId="">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38400" y="5257800"/>
                        <a:ext cx="1981200" cy="914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4"/>
          <p:cNvGraphicFramePr>
            <a:graphicFrameLocks noChangeAspect="1"/>
          </p:cNvGraphicFramePr>
          <p:nvPr/>
        </p:nvGraphicFramePr>
        <p:xfrm>
          <a:off x="2057400" y="3355975"/>
          <a:ext cx="1066800" cy="1063625"/>
        </p:xfrm>
        <a:graphic>
          <a:graphicData uri="http://schemas.openxmlformats.org/presentationml/2006/ole">
            <mc:AlternateContent xmlns:mc="http://schemas.openxmlformats.org/markup-compatibility/2006">
              <mc:Choice xmlns:v="urn:schemas-microsoft-com:vml" Requires="v">
                <p:oleObj spid="_x0000_s358530" name="Clip" r:id="rId9" imgW="2286360" imgH="2279160" progId="">
                  <p:embed/>
                </p:oleObj>
              </mc:Choice>
              <mc:Fallback>
                <p:oleObj name="Clip" r:id="rId9" imgW="2286360" imgH="2279160" progId="">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57400" y="3355975"/>
                        <a:ext cx="1066800" cy="1063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Freeform 7"/>
          <p:cNvSpPr>
            <a:spLocks/>
          </p:cNvSpPr>
          <p:nvPr/>
        </p:nvSpPr>
        <p:spPr bwMode="auto">
          <a:xfrm>
            <a:off x="3733800" y="3200400"/>
            <a:ext cx="1676400" cy="1447800"/>
          </a:xfrm>
          <a:custGeom>
            <a:avLst/>
            <a:gdLst>
              <a:gd name="T0" fmla="*/ 2147483647 w 2837"/>
              <a:gd name="T1" fmla="*/ 2147483647 h 2128"/>
              <a:gd name="T2" fmla="*/ 2147483647 w 2837"/>
              <a:gd name="T3" fmla="*/ 2147483647 h 2128"/>
              <a:gd name="T4" fmla="*/ 2147483647 w 2837"/>
              <a:gd name="T5" fmla="*/ 2147483647 h 2128"/>
              <a:gd name="T6" fmla="*/ 2147483647 w 2837"/>
              <a:gd name="T7" fmla="*/ 0 h 2128"/>
              <a:gd name="T8" fmla="*/ 2147483647 w 2837"/>
              <a:gd name="T9" fmla="*/ 2147483647 h 2128"/>
              <a:gd name="T10" fmla="*/ 2147483647 w 2837"/>
              <a:gd name="T11" fmla="*/ 2147483647 h 2128"/>
              <a:gd name="T12" fmla="*/ 2147483647 w 2837"/>
              <a:gd name="T13" fmla="*/ 2147483647 h 2128"/>
              <a:gd name="T14" fmla="*/ 2147483647 w 2837"/>
              <a:gd name="T15" fmla="*/ 2147483647 h 2128"/>
              <a:gd name="T16" fmla="*/ 2147483647 w 2837"/>
              <a:gd name="T17" fmla="*/ 2147483647 h 2128"/>
              <a:gd name="T18" fmla="*/ 2147483647 w 2837"/>
              <a:gd name="T19" fmla="*/ 2147483647 h 2128"/>
              <a:gd name="T20" fmla="*/ 2147483647 w 2837"/>
              <a:gd name="T21" fmla="*/ 2147483647 h 2128"/>
              <a:gd name="T22" fmla="*/ 2147483647 w 2837"/>
              <a:gd name="T23" fmla="*/ 2147483647 h 2128"/>
              <a:gd name="T24" fmla="*/ 2147483647 w 2837"/>
              <a:gd name="T25" fmla="*/ 2147483647 h 2128"/>
              <a:gd name="T26" fmla="*/ 2147483647 w 2837"/>
              <a:gd name="T27" fmla="*/ 2147483647 h 2128"/>
              <a:gd name="T28" fmla="*/ 2147483647 w 2837"/>
              <a:gd name="T29" fmla="*/ 2147483647 h 2128"/>
              <a:gd name="T30" fmla="*/ 2147483647 w 2837"/>
              <a:gd name="T31" fmla="*/ 2147483647 h 2128"/>
              <a:gd name="T32" fmla="*/ 2147483647 w 2837"/>
              <a:gd name="T33" fmla="*/ 2147483647 h 2128"/>
              <a:gd name="T34" fmla="*/ 2147483647 w 2837"/>
              <a:gd name="T35" fmla="*/ 2147483647 h 2128"/>
              <a:gd name="T36" fmla="*/ 2147483647 w 2837"/>
              <a:gd name="T37" fmla="*/ 2147483647 h 2128"/>
              <a:gd name="T38" fmla="*/ 2147483647 w 2837"/>
              <a:gd name="T39" fmla="*/ 2147483647 h 2128"/>
              <a:gd name="T40" fmla="*/ 2147483647 w 2837"/>
              <a:gd name="T41" fmla="*/ 2147483647 h 2128"/>
              <a:gd name="T42" fmla="*/ 0 w 2837"/>
              <a:gd name="T43" fmla="*/ 2147483647 h 2128"/>
              <a:gd name="T44" fmla="*/ 2147483647 w 2837"/>
              <a:gd name="T45" fmla="*/ 2147483647 h 2128"/>
              <a:gd name="T46" fmla="*/ 2147483647 w 2837"/>
              <a:gd name="T47" fmla="*/ 2147483647 h 2128"/>
              <a:gd name="T48" fmla="*/ 2147483647 w 2837"/>
              <a:gd name="T49" fmla="*/ 2147483647 h 212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837"/>
              <a:gd name="T76" fmla="*/ 0 h 2128"/>
              <a:gd name="T77" fmla="*/ 2837 w 2837"/>
              <a:gd name="T78" fmla="*/ 2128 h 212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837" h="2128">
                <a:moveTo>
                  <a:pt x="1149" y="861"/>
                </a:moveTo>
                <a:lnTo>
                  <a:pt x="1149" y="456"/>
                </a:lnTo>
                <a:lnTo>
                  <a:pt x="1013" y="456"/>
                </a:lnTo>
                <a:lnTo>
                  <a:pt x="1418" y="0"/>
                </a:lnTo>
                <a:lnTo>
                  <a:pt x="1824" y="456"/>
                </a:lnTo>
                <a:lnTo>
                  <a:pt x="1688" y="456"/>
                </a:lnTo>
                <a:lnTo>
                  <a:pt x="1688" y="861"/>
                </a:lnTo>
                <a:lnTo>
                  <a:pt x="2229" y="861"/>
                </a:lnTo>
                <a:lnTo>
                  <a:pt x="2229" y="760"/>
                </a:lnTo>
                <a:lnTo>
                  <a:pt x="2837" y="1064"/>
                </a:lnTo>
                <a:lnTo>
                  <a:pt x="2229" y="1368"/>
                </a:lnTo>
                <a:lnTo>
                  <a:pt x="2229" y="1266"/>
                </a:lnTo>
                <a:lnTo>
                  <a:pt x="1688" y="1266"/>
                </a:lnTo>
                <a:lnTo>
                  <a:pt x="1688" y="1671"/>
                </a:lnTo>
                <a:lnTo>
                  <a:pt x="1824" y="1671"/>
                </a:lnTo>
                <a:lnTo>
                  <a:pt x="1418" y="2128"/>
                </a:lnTo>
                <a:lnTo>
                  <a:pt x="1013" y="1671"/>
                </a:lnTo>
                <a:lnTo>
                  <a:pt x="1149" y="1671"/>
                </a:lnTo>
                <a:lnTo>
                  <a:pt x="1149" y="1266"/>
                </a:lnTo>
                <a:lnTo>
                  <a:pt x="608" y="1266"/>
                </a:lnTo>
                <a:lnTo>
                  <a:pt x="608" y="1368"/>
                </a:lnTo>
                <a:lnTo>
                  <a:pt x="0" y="1064"/>
                </a:lnTo>
                <a:lnTo>
                  <a:pt x="608" y="760"/>
                </a:lnTo>
                <a:lnTo>
                  <a:pt x="608" y="861"/>
                </a:lnTo>
                <a:lnTo>
                  <a:pt x="1149" y="861"/>
                </a:lnTo>
                <a:close/>
              </a:path>
            </a:pathLst>
          </a:custGeom>
          <a:solidFill>
            <a:schemeClr val="accent2"/>
          </a:solidFill>
          <a:ln w="6350">
            <a:solidFill>
              <a:schemeClr val="hlink"/>
            </a:solidFill>
            <a:round/>
            <a:headEnd/>
            <a:tailEnd/>
          </a:ln>
        </p:spPr>
        <p:txBody>
          <a:bodyPr/>
          <a:lstStyle/>
          <a:p>
            <a:endParaRPr lang="en-US"/>
          </a:p>
        </p:txBody>
      </p:sp>
      <p:graphicFrame>
        <p:nvGraphicFramePr>
          <p:cNvPr id="8" name="Object 5"/>
          <p:cNvGraphicFramePr>
            <a:graphicFrameLocks noChangeAspect="1"/>
          </p:cNvGraphicFramePr>
          <p:nvPr/>
        </p:nvGraphicFramePr>
        <p:xfrm>
          <a:off x="6019800" y="3429000"/>
          <a:ext cx="809625" cy="838200"/>
        </p:xfrm>
        <a:graphic>
          <a:graphicData uri="http://schemas.openxmlformats.org/presentationml/2006/ole">
            <mc:AlternateContent xmlns:mc="http://schemas.openxmlformats.org/markup-compatibility/2006">
              <mc:Choice xmlns:v="urn:schemas-microsoft-com:vml" Requires="v">
                <p:oleObj spid="_x0000_s358531" name="Bitmap Image" r:id="rId11" imgW="809738" imgH="838095" progId="PBrush">
                  <p:embed/>
                </p:oleObj>
              </mc:Choice>
              <mc:Fallback>
                <p:oleObj name="Bitmap Image" r:id="rId11" imgW="809738" imgH="838095" progId="PBrush">
                  <p:embed/>
                  <p:pic>
                    <p:nvPicPr>
                      <p:cNvPr id="0"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19800" y="3429000"/>
                        <a:ext cx="809625"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 name="Object 6"/>
          <p:cNvGraphicFramePr>
            <a:graphicFrameLocks noChangeAspect="1"/>
          </p:cNvGraphicFramePr>
          <p:nvPr/>
        </p:nvGraphicFramePr>
        <p:xfrm>
          <a:off x="7162800" y="2262188"/>
          <a:ext cx="1371600" cy="1243012"/>
        </p:xfrm>
        <a:graphic>
          <a:graphicData uri="http://schemas.openxmlformats.org/presentationml/2006/ole">
            <mc:AlternateContent xmlns:mc="http://schemas.openxmlformats.org/markup-compatibility/2006">
              <mc:Choice xmlns:v="urn:schemas-microsoft-com:vml" Requires="v">
                <p:oleObj spid="_x0000_s358532" name="Clip" r:id="rId13" imgW="2286000" imgH="1051920" progId="">
                  <p:embed/>
                </p:oleObj>
              </mc:Choice>
              <mc:Fallback>
                <p:oleObj name="Clip" r:id="rId13" imgW="2286000" imgH="1051920" progId="">
                  <p:embed/>
                  <p:pic>
                    <p:nvPicPr>
                      <p:cNvPr id="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62800" y="2262188"/>
                        <a:ext cx="1371600" cy="12430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7"/>
          <p:cNvGraphicFramePr>
            <a:graphicFrameLocks noChangeAspect="1"/>
          </p:cNvGraphicFramePr>
          <p:nvPr/>
        </p:nvGraphicFramePr>
        <p:xfrm>
          <a:off x="7086600" y="4062413"/>
          <a:ext cx="1600200" cy="1271587"/>
        </p:xfrm>
        <a:graphic>
          <a:graphicData uri="http://schemas.openxmlformats.org/presentationml/2006/ole">
            <mc:AlternateContent xmlns:mc="http://schemas.openxmlformats.org/markup-compatibility/2006">
              <mc:Choice xmlns:v="urn:schemas-microsoft-com:vml" Requires="v">
                <p:oleObj spid="_x0000_s358533" name="Clip" r:id="rId15" imgW="2286000" imgH="1465200" progId="">
                  <p:embed/>
                </p:oleObj>
              </mc:Choice>
              <mc:Fallback>
                <p:oleObj name="Clip" r:id="rId15" imgW="2286000" imgH="1465200" progId="">
                  <p:embed/>
                  <p:pic>
                    <p:nvPicPr>
                      <p:cNvPr id="0" name="Object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086600" y="4062413"/>
                        <a:ext cx="1600200" cy="127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8"/>
          <p:cNvGraphicFramePr>
            <a:graphicFrameLocks noChangeAspect="1"/>
          </p:cNvGraphicFramePr>
          <p:nvPr/>
        </p:nvGraphicFramePr>
        <p:xfrm>
          <a:off x="4953000" y="5272088"/>
          <a:ext cx="1447800" cy="1052512"/>
        </p:xfrm>
        <a:graphic>
          <a:graphicData uri="http://schemas.openxmlformats.org/presentationml/2006/ole">
            <mc:AlternateContent xmlns:mc="http://schemas.openxmlformats.org/markup-compatibility/2006">
              <mc:Choice xmlns:v="urn:schemas-microsoft-com:vml" Requires="v">
                <p:oleObj spid="_x0000_s358534" name="Clip" r:id="rId17" imgW="2286000" imgH="1192680" progId="">
                  <p:embed/>
                </p:oleObj>
              </mc:Choice>
              <mc:Fallback>
                <p:oleObj name="Clip" r:id="rId17" imgW="2286000" imgH="1192680" progId="">
                  <p:embed/>
                  <p:pic>
                    <p:nvPicPr>
                      <p:cNvPr id="0" name="Object 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953000" y="5272088"/>
                        <a:ext cx="1447800" cy="10525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9"/>
          <p:cNvGraphicFramePr>
            <a:graphicFrameLocks noChangeAspect="1"/>
          </p:cNvGraphicFramePr>
          <p:nvPr/>
        </p:nvGraphicFramePr>
        <p:xfrm>
          <a:off x="3200400" y="1916113"/>
          <a:ext cx="1371600" cy="979487"/>
        </p:xfrm>
        <a:graphic>
          <a:graphicData uri="http://schemas.openxmlformats.org/presentationml/2006/ole">
            <mc:AlternateContent xmlns:mc="http://schemas.openxmlformats.org/markup-compatibility/2006">
              <mc:Choice xmlns:v="urn:schemas-microsoft-com:vml" Requires="v">
                <p:oleObj spid="_x0000_s358535" name="Clip" r:id="rId19" imgW="4006800" imgH="2856960" progId="">
                  <p:embed/>
                </p:oleObj>
              </mc:Choice>
              <mc:Fallback>
                <p:oleObj name="Clip" r:id="rId19" imgW="4006800" imgH="2856960" progId="">
                  <p:embed/>
                  <p:pic>
                    <p:nvPicPr>
                      <p:cNvPr id="0" name="Object 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200400" y="1916113"/>
                        <a:ext cx="1371600" cy="9794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0"/>
          <p:cNvGraphicFramePr>
            <a:graphicFrameLocks noChangeAspect="1"/>
          </p:cNvGraphicFramePr>
          <p:nvPr/>
        </p:nvGraphicFramePr>
        <p:xfrm flipH="1">
          <a:off x="457200" y="3355975"/>
          <a:ext cx="1219200" cy="911225"/>
        </p:xfrm>
        <a:graphic>
          <a:graphicData uri="http://schemas.openxmlformats.org/presentationml/2006/ole">
            <mc:AlternateContent xmlns:mc="http://schemas.openxmlformats.org/markup-compatibility/2006">
              <mc:Choice xmlns:v="urn:schemas-microsoft-com:vml" Requires="v">
                <p:oleObj spid="_x0000_s358536" name="Clip" r:id="rId21" imgW="2871720" imgH="2174040" progId="">
                  <p:embed/>
                </p:oleObj>
              </mc:Choice>
              <mc:Fallback>
                <p:oleObj name="Clip" r:id="rId21" imgW="2871720" imgH="2174040" progId="">
                  <p:embed/>
                  <p:pic>
                    <p:nvPicPr>
                      <p:cNvPr id="0" name="Object 1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flipH="1">
                        <a:off x="457200" y="3355975"/>
                        <a:ext cx="1219200" cy="911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2"/>
          <p:cNvSpPr>
            <a:spLocks noChangeArrowheads="1"/>
          </p:cNvSpPr>
          <p:nvPr/>
        </p:nvSpPr>
        <p:spPr bwMode="auto">
          <a:xfrm>
            <a:off x="533400" y="228600"/>
            <a:ext cx="7772400" cy="922338"/>
          </a:xfrm>
          <a:prstGeom prst="rect">
            <a:avLst/>
          </a:prstGeom>
          <a:noFill/>
          <a:ln w="9525">
            <a:noFill/>
            <a:miter lim="800000"/>
            <a:headEnd/>
            <a:tailEnd/>
          </a:ln>
        </p:spPr>
        <p:txBody>
          <a:bodyPr lIns="92075" tIns="46038" rIns="92075" bIns="46038" anchor="ctr"/>
          <a:lstStyle/>
          <a:p>
            <a:pPr algn="ctr"/>
            <a:endParaRPr lang="en-US" sz="3200" b="1" dirty="0">
              <a:solidFill>
                <a:schemeClr val="accent1"/>
              </a:solidFill>
              <a:latin typeface="Eras Demi ITC" pitchFamily="34" charset="0"/>
            </a:endParaRPr>
          </a:p>
          <a:p>
            <a:pPr algn="ctr"/>
            <a:r>
              <a:rPr lang="en-US" sz="3200" b="1" dirty="0">
                <a:solidFill>
                  <a:srgbClr val="000040"/>
                </a:solidFill>
                <a:latin typeface="Eras Demi ITC" pitchFamily="34" charset="0"/>
              </a:rPr>
              <a:t>The Structure of Occupational Accident/s Management</a:t>
            </a:r>
          </a:p>
        </p:txBody>
      </p:sp>
      <p:pic>
        <p:nvPicPr>
          <p:cNvPr id="15" name="Picture 4" descr="http://static3.shop033.com/resources/7A/890/picture/B2/82550194.jpg"/>
          <p:cNvPicPr>
            <a:picLocks noChangeAspect="1" noChangeArrowheads="1"/>
          </p:cNvPicPr>
          <p:nvPr/>
        </p:nvPicPr>
        <p:blipFill>
          <a:blip r:embed="rId23"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2543042-1FCE-47CF-AACC-8785D46663DF}"/>
              </a:ext>
            </a:extLst>
          </p:cNvPr>
          <p:cNvGrpSpPr/>
          <p:nvPr/>
        </p:nvGrpSpPr>
        <p:grpSpPr>
          <a:xfrm>
            <a:off x="0" y="-52708"/>
            <a:ext cx="9296400" cy="6910708"/>
            <a:chOff x="0" y="-52708"/>
            <a:chExt cx="9296400" cy="6910708"/>
          </a:xfrm>
        </p:grpSpPr>
        <p:grpSp>
          <p:nvGrpSpPr>
            <p:cNvPr id="7" name="Group 6">
              <a:extLst>
                <a:ext uri="{FF2B5EF4-FFF2-40B4-BE49-F238E27FC236}">
                  <a16:creationId xmlns:a16="http://schemas.microsoft.com/office/drawing/2014/main" id="{B199A0FE-377E-421F-BED4-501BE50A3155}"/>
                </a:ext>
              </a:extLst>
            </p:cNvPr>
            <p:cNvGrpSpPr/>
            <p:nvPr/>
          </p:nvGrpSpPr>
          <p:grpSpPr>
            <a:xfrm>
              <a:off x="0" y="-52708"/>
              <a:ext cx="9296400" cy="4548508"/>
              <a:chOff x="0" y="-52708"/>
              <a:chExt cx="9296400" cy="4548508"/>
            </a:xfrm>
          </p:grpSpPr>
          <p:grpSp>
            <p:nvGrpSpPr>
              <p:cNvPr id="9" name="Group 8">
                <a:extLst>
                  <a:ext uri="{FF2B5EF4-FFF2-40B4-BE49-F238E27FC236}">
                    <a16:creationId xmlns:a16="http://schemas.microsoft.com/office/drawing/2014/main" id="{4E20EF7E-DCA5-42FD-8ED0-91088FB77AEF}"/>
                  </a:ext>
                </a:extLst>
              </p:cNvPr>
              <p:cNvGrpSpPr/>
              <p:nvPr/>
            </p:nvGrpSpPr>
            <p:grpSpPr>
              <a:xfrm>
                <a:off x="0" y="-52708"/>
                <a:ext cx="9296400" cy="4548508"/>
                <a:chOff x="0" y="0"/>
                <a:chExt cx="3218687" cy="2028766"/>
              </a:xfrm>
            </p:grpSpPr>
            <p:sp>
              <p:nvSpPr>
                <p:cNvPr id="11" name="Rectangle 10">
                  <a:extLst>
                    <a:ext uri="{FF2B5EF4-FFF2-40B4-BE49-F238E27FC236}">
                      <a16:creationId xmlns:a16="http://schemas.microsoft.com/office/drawing/2014/main" id="{A74B213C-8268-4EF8-9D0C-D11D9463F890}"/>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2" name="Group 11">
                  <a:extLst>
                    <a:ext uri="{FF2B5EF4-FFF2-40B4-BE49-F238E27FC236}">
                      <a16:creationId xmlns:a16="http://schemas.microsoft.com/office/drawing/2014/main" id="{D421238D-F912-4158-8292-3A5AB28063F1}"/>
                    </a:ext>
                  </a:extLst>
                </p:cNvPr>
                <p:cNvGrpSpPr/>
                <p:nvPr/>
              </p:nvGrpSpPr>
              <p:grpSpPr>
                <a:xfrm>
                  <a:off x="0" y="19050"/>
                  <a:ext cx="2249424" cy="832104"/>
                  <a:chOff x="228600" y="0"/>
                  <a:chExt cx="1472184" cy="1024128"/>
                </a:xfrm>
              </p:grpSpPr>
              <p:sp>
                <p:nvSpPr>
                  <p:cNvPr id="13" name="Rectangle 10">
                    <a:extLst>
                      <a:ext uri="{FF2B5EF4-FFF2-40B4-BE49-F238E27FC236}">
                        <a16:creationId xmlns:a16="http://schemas.microsoft.com/office/drawing/2014/main" id="{F970D0CA-7104-449A-B983-0FA93273F5C3}"/>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4" name="Rectangle 13">
                    <a:extLst>
                      <a:ext uri="{FF2B5EF4-FFF2-40B4-BE49-F238E27FC236}">
                        <a16:creationId xmlns:a16="http://schemas.microsoft.com/office/drawing/2014/main" id="{D63F4EF1-2D9F-4B6A-9861-C3A4CF1B31C0}"/>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0" name="Picture 9">
                <a:extLst>
                  <a:ext uri="{FF2B5EF4-FFF2-40B4-BE49-F238E27FC236}">
                    <a16:creationId xmlns:a16="http://schemas.microsoft.com/office/drawing/2014/main" id="{4DCF3976-4EB1-4CC7-A6CD-C88AEE0E029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8" name="Rectangle 7">
              <a:extLst>
                <a:ext uri="{FF2B5EF4-FFF2-40B4-BE49-F238E27FC236}">
                  <a16:creationId xmlns:a16="http://schemas.microsoft.com/office/drawing/2014/main" id="{CE146FE7-E312-4E38-9395-4D8D9686855F}"/>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838200" y="1371600"/>
            <a:ext cx="7495451" cy="603160"/>
          </a:xfrm>
        </p:spPr>
        <p:txBody>
          <a:bodyPr>
            <a:noAutofit/>
          </a:bodyPr>
          <a:lstStyle/>
          <a:p>
            <a:r>
              <a:rPr lang="en-US" sz="4000" dirty="0"/>
              <a:t>BODY SUBSTANCE ISOLATION </a:t>
            </a:r>
          </a:p>
        </p:txBody>
      </p:sp>
      <p:pic>
        <p:nvPicPr>
          <p:cNvPr id="453634" name="Picture 2" descr="http://www.medifee.com/blog/wp-content/uploads/2015/05/mental-health-tips-social-circle.png"/>
          <p:cNvPicPr>
            <a:picLocks noChangeAspect="1" noChangeArrowheads="1"/>
          </p:cNvPicPr>
          <p:nvPr/>
        </p:nvPicPr>
        <p:blipFill>
          <a:blip r:embed="rId4" cstate="print"/>
          <a:srcRect/>
          <a:stretch>
            <a:fillRect/>
          </a:stretch>
        </p:blipFill>
        <p:spPr bwMode="auto">
          <a:xfrm>
            <a:off x="1066800" y="2438400"/>
            <a:ext cx="3352800" cy="2337206"/>
          </a:xfrm>
          <a:prstGeom prst="rect">
            <a:avLst/>
          </a:prstGeom>
          <a:noFill/>
        </p:spPr>
      </p:pic>
      <p:pic>
        <p:nvPicPr>
          <p:cNvPr id="453636" name="Picture 4" descr="http://image.slidesharecdn.com/medicationadministrationpart1-121003104444-phpapp02/95/medication-administration-part-1-7-728.jpg?cb=1349261368"/>
          <p:cNvPicPr>
            <a:picLocks noChangeAspect="1" noChangeArrowheads="1"/>
          </p:cNvPicPr>
          <p:nvPr/>
        </p:nvPicPr>
        <p:blipFill>
          <a:blip r:embed="rId5" cstate="print"/>
          <a:srcRect/>
          <a:stretch>
            <a:fillRect/>
          </a:stretch>
        </p:blipFill>
        <p:spPr bwMode="auto">
          <a:xfrm>
            <a:off x="4419600" y="2438400"/>
            <a:ext cx="3581400" cy="2362200"/>
          </a:xfrm>
          <a:prstGeom prst="rect">
            <a:avLst/>
          </a:prstGeom>
          <a:noFill/>
        </p:spPr>
      </p:pic>
      <p:pic>
        <p:nvPicPr>
          <p:cNvPr id="5" name="Picture 4" descr="http://static3.shop033.com/resources/7A/890/picture/B2/82550194.jpg"/>
          <p:cNvPicPr>
            <a:picLocks noChangeAspect="1" noChangeArrowheads="1"/>
          </p:cNvPicPr>
          <p:nvPr/>
        </p:nvPicPr>
        <p:blipFill>
          <a:blip r:embed="rId6"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33600"/>
            <a:ext cx="7495451" cy="603160"/>
          </a:xfrm>
        </p:spPr>
        <p:txBody>
          <a:bodyPr>
            <a:noAutofit/>
          </a:bodyPr>
          <a:lstStyle/>
          <a:p>
            <a:r>
              <a:rPr lang="en-US" sz="4000" dirty="0"/>
              <a:t>BODY SUBSTANCE ISOLATION </a:t>
            </a:r>
          </a:p>
        </p:txBody>
      </p:sp>
      <p:sp>
        <p:nvSpPr>
          <p:cNvPr id="4" name="TextBox 3"/>
          <p:cNvSpPr txBox="1"/>
          <p:nvPr/>
        </p:nvSpPr>
        <p:spPr>
          <a:xfrm>
            <a:off x="838200" y="2819400"/>
            <a:ext cx="7467600" cy="1631216"/>
          </a:xfrm>
          <a:prstGeom prst="rect">
            <a:avLst/>
          </a:prstGeom>
          <a:noFill/>
        </p:spPr>
        <p:txBody>
          <a:bodyPr wrap="square" rtlCol="0">
            <a:spAutoFit/>
          </a:bodyPr>
          <a:lstStyle/>
          <a:p>
            <a:pPr algn="just"/>
            <a:r>
              <a:rPr lang="en-US" dirty="0"/>
              <a:t>-</a:t>
            </a:r>
            <a:r>
              <a:rPr lang="en-US" sz="2000" dirty="0"/>
              <a:t>is a system of isolation in which barrier techniques are used for specific patient interactions rather than for specific diagnosis. Body Substance Isolation requires use of hand hygiene and barrier precautions for ALL persons whether or not they have a diagnosed or suspected infection.</a:t>
            </a:r>
          </a:p>
        </p:txBody>
      </p:sp>
      <p:pic>
        <p:nvPicPr>
          <p:cNvPr id="5" name="Picture 4" descr="http://static3.shop033.com/resources/7A/890/picture/B2/82550194.jpg"/>
          <p:cNvPicPr>
            <a:picLocks noChangeAspect="1" noChangeArrowheads="1"/>
          </p:cNvPicPr>
          <p:nvPr/>
        </p:nvPicPr>
        <p:blipFill>
          <a:blip r:embed="rId2" cstate="print"/>
          <a:srcRect/>
          <a:stretch>
            <a:fillRect/>
          </a:stretch>
        </p:blipFill>
        <p:spPr bwMode="auto">
          <a:xfrm>
            <a:off x="7358410" y="5694031"/>
            <a:ext cx="1437580" cy="1015867"/>
          </a:xfrm>
          <a:prstGeom prst="rect">
            <a:avLst/>
          </a:prstGeom>
          <a:noFill/>
        </p:spPr>
      </p:pic>
      <p:grpSp>
        <p:nvGrpSpPr>
          <p:cNvPr id="6" name="Group 5">
            <a:extLst>
              <a:ext uri="{FF2B5EF4-FFF2-40B4-BE49-F238E27FC236}">
                <a16:creationId xmlns:a16="http://schemas.microsoft.com/office/drawing/2014/main" id="{432F42A2-6B2E-4030-9C7C-A61673306388}"/>
              </a:ext>
            </a:extLst>
          </p:cNvPr>
          <p:cNvGrpSpPr/>
          <p:nvPr/>
        </p:nvGrpSpPr>
        <p:grpSpPr>
          <a:xfrm>
            <a:off x="0" y="-52708"/>
            <a:ext cx="9296400" cy="6910708"/>
            <a:chOff x="0" y="-52708"/>
            <a:chExt cx="9296400" cy="6910708"/>
          </a:xfrm>
        </p:grpSpPr>
        <p:grpSp>
          <p:nvGrpSpPr>
            <p:cNvPr id="7" name="Group 6">
              <a:extLst>
                <a:ext uri="{FF2B5EF4-FFF2-40B4-BE49-F238E27FC236}">
                  <a16:creationId xmlns:a16="http://schemas.microsoft.com/office/drawing/2014/main" id="{9A03D464-9BC2-4E5F-9866-7C5805793144}"/>
                </a:ext>
              </a:extLst>
            </p:cNvPr>
            <p:cNvGrpSpPr/>
            <p:nvPr/>
          </p:nvGrpSpPr>
          <p:grpSpPr>
            <a:xfrm>
              <a:off x="0" y="-52708"/>
              <a:ext cx="9296400" cy="4548508"/>
              <a:chOff x="0" y="-52708"/>
              <a:chExt cx="9296400" cy="4548508"/>
            </a:xfrm>
          </p:grpSpPr>
          <p:grpSp>
            <p:nvGrpSpPr>
              <p:cNvPr id="9" name="Group 8">
                <a:extLst>
                  <a:ext uri="{FF2B5EF4-FFF2-40B4-BE49-F238E27FC236}">
                    <a16:creationId xmlns:a16="http://schemas.microsoft.com/office/drawing/2014/main" id="{8F696FA8-4F91-41D9-A2F6-346C802BAC17}"/>
                  </a:ext>
                </a:extLst>
              </p:cNvPr>
              <p:cNvGrpSpPr/>
              <p:nvPr/>
            </p:nvGrpSpPr>
            <p:grpSpPr>
              <a:xfrm>
                <a:off x="0" y="-52708"/>
                <a:ext cx="9296400" cy="4548508"/>
                <a:chOff x="0" y="0"/>
                <a:chExt cx="3218687" cy="2028766"/>
              </a:xfrm>
            </p:grpSpPr>
            <p:sp>
              <p:nvSpPr>
                <p:cNvPr id="11" name="Rectangle 10">
                  <a:extLst>
                    <a:ext uri="{FF2B5EF4-FFF2-40B4-BE49-F238E27FC236}">
                      <a16:creationId xmlns:a16="http://schemas.microsoft.com/office/drawing/2014/main" id="{F5679982-6F17-42F3-A14A-F0CB5073674C}"/>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2" name="Group 11">
                  <a:extLst>
                    <a:ext uri="{FF2B5EF4-FFF2-40B4-BE49-F238E27FC236}">
                      <a16:creationId xmlns:a16="http://schemas.microsoft.com/office/drawing/2014/main" id="{3B4091C4-728F-461A-9F4B-DAC7828F4F7B}"/>
                    </a:ext>
                  </a:extLst>
                </p:cNvPr>
                <p:cNvGrpSpPr/>
                <p:nvPr/>
              </p:nvGrpSpPr>
              <p:grpSpPr>
                <a:xfrm>
                  <a:off x="0" y="19050"/>
                  <a:ext cx="2249424" cy="832104"/>
                  <a:chOff x="228600" y="0"/>
                  <a:chExt cx="1472184" cy="1024128"/>
                </a:xfrm>
              </p:grpSpPr>
              <p:sp>
                <p:nvSpPr>
                  <p:cNvPr id="13" name="Rectangle 10">
                    <a:extLst>
                      <a:ext uri="{FF2B5EF4-FFF2-40B4-BE49-F238E27FC236}">
                        <a16:creationId xmlns:a16="http://schemas.microsoft.com/office/drawing/2014/main" id="{16D55FC8-9BF8-4D74-80E8-666AD296C350}"/>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4" name="Rectangle 13">
                    <a:extLst>
                      <a:ext uri="{FF2B5EF4-FFF2-40B4-BE49-F238E27FC236}">
                        <a16:creationId xmlns:a16="http://schemas.microsoft.com/office/drawing/2014/main" id="{C98E29A9-C8F3-424F-9F18-C2F98EEFDE2D}"/>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0" name="Picture 9">
                <a:extLst>
                  <a:ext uri="{FF2B5EF4-FFF2-40B4-BE49-F238E27FC236}">
                    <a16:creationId xmlns:a16="http://schemas.microsoft.com/office/drawing/2014/main" id="{15D9421B-9470-4096-9B08-CE12C64CE3AD}"/>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8" name="Rectangle 7">
              <a:extLst>
                <a:ext uri="{FF2B5EF4-FFF2-40B4-BE49-F238E27FC236}">
                  <a16:creationId xmlns:a16="http://schemas.microsoft.com/office/drawing/2014/main" id="{2F30126C-FF7E-4803-BEB4-5C8DB2BDC9F0}"/>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C036809-C260-4AF1-B600-699EDB38742A}"/>
              </a:ext>
            </a:extLst>
          </p:cNvPr>
          <p:cNvGrpSpPr/>
          <p:nvPr/>
        </p:nvGrpSpPr>
        <p:grpSpPr>
          <a:xfrm>
            <a:off x="0" y="-52708"/>
            <a:ext cx="9296400" cy="6910708"/>
            <a:chOff x="0" y="-52708"/>
            <a:chExt cx="9296400" cy="6910708"/>
          </a:xfrm>
        </p:grpSpPr>
        <p:grpSp>
          <p:nvGrpSpPr>
            <p:cNvPr id="5" name="Group 4">
              <a:extLst>
                <a:ext uri="{FF2B5EF4-FFF2-40B4-BE49-F238E27FC236}">
                  <a16:creationId xmlns:a16="http://schemas.microsoft.com/office/drawing/2014/main" id="{E1C8BFB1-BCCD-4DBE-B7A3-BFF7135190B9}"/>
                </a:ext>
              </a:extLst>
            </p:cNvPr>
            <p:cNvGrpSpPr/>
            <p:nvPr/>
          </p:nvGrpSpPr>
          <p:grpSpPr>
            <a:xfrm>
              <a:off x="0" y="-52708"/>
              <a:ext cx="9296400" cy="4548508"/>
              <a:chOff x="0" y="-52708"/>
              <a:chExt cx="9296400" cy="4548508"/>
            </a:xfrm>
          </p:grpSpPr>
          <p:grpSp>
            <p:nvGrpSpPr>
              <p:cNvPr id="7" name="Group 6">
                <a:extLst>
                  <a:ext uri="{FF2B5EF4-FFF2-40B4-BE49-F238E27FC236}">
                    <a16:creationId xmlns:a16="http://schemas.microsoft.com/office/drawing/2014/main" id="{4E3A042C-99EC-41E8-AE9C-B78862E321FA}"/>
                  </a:ext>
                </a:extLst>
              </p:cNvPr>
              <p:cNvGrpSpPr/>
              <p:nvPr/>
            </p:nvGrpSpPr>
            <p:grpSpPr>
              <a:xfrm>
                <a:off x="0" y="-52708"/>
                <a:ext cx="9296400" cy="4548508"/>
                <a:chOff x="0" y="0"/>
                <a:chExt cx="3218687" cy="2028766"/>
              </a:xfrm>
            </p:grpSpPr>
            <p:sp>
              <p:nvSpPr>
                <p:cNvPr id="9" name="Rectangle 8">
                  <a:extLst>
                    <a:ext uri="{FF2B5EF4-FFF2-40B4-BE49-F238E27FC236}">
                      <a16:creationId xmlns:a16="http://schemas.microsoft.com/office/drawing/2014/main" id="{EFF5E2BE-2BCE-41F6-979F-49AE4891F35A}"/>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0" name="Group 9">
                  <a:extLst>
                    <a:ext uri="{FF2B5EF4-FFF2-40B4-BE49-F238E27FC236}">
                      <a16:creationId xmlns:a16="http://schemas.microsoft.com/office/drawing/2014/main" id="{454E319B-A462-4F36-BDBC-D943032A7303}"/>
                    </a:ext>
                  </a:extLst>
                </p:cNvPr>
                <p:cNvGrpSpPr/>
                <p:nvPr/>
              </p:nvGrpSpPr>
              <p:grpSpPr>
                <a:xfrm>
                  <a:off x="0" y="19050"/>
                  <a:ext cx="2249424" cy="832104"/>
                  <a:chOff x="228600" y="0"/>
                  <a:chExt cx="1472184" cy="1024128"/>
                </a:xfrm>
              </p:grpSpPr>
              <p:sp>
                <p:nvSpPr>
                  <p:cNvPr id="11" name="Rectangle 10">
                    <a:extLst>
                      <a:ext uri="{FF2B5EF4-FFF2-40B4-BE49-F238E27FC236}">
                        <a16:creationId xmlns:a16="http://schemas.microsoft.com/office/drawing/2014/main" id="{FBEC5475-6CBB-4650-B747-F3785C5E7C79}"/>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2" name="Rectangle 11">
                    <a:extLst>
                      <a:ext uri="{FF2B5EF4-FFF2-40B4-BE49-F238E27FC236}">
                        <a16:creationId xmlns:a16="http://schemas.microsoft.com/office/drawing/2014/main" id="{2EA7758A-3473-44AF-BC30-75D9F3EE3712}"/>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8" name="Picture 7">
                <a:extLst>
                  <a:ext uri="{FF2B5EF4-FFF2-40B4-BE49-F238E27FC236}">
                    <a16:creationId xmlns:a16="http://schemas.microsoft.com/office/drawing/2014/main" id="{48AAB4CE-FAF4-449C-8FE2-264E278FCC2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6" name="Rectangle 5">
              <a:extLst>
                <a:ext uri="{FF2B5EF4-FFF2-40B4-BE49-F238E27FC236}">
                  <a16:creationId xmlns:a16="http://schemas.microsoft.com/office/drawing/2014/main" id="{0C0AC1B0-7BA1-42F6-9022-72AA595D0C31}"/>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pic>
        <p:nvPicPr>
          <p:cNvPr id="456706" name="Picture 2" descr="http://images.slideplayer.com/9/1393856/slides/slide_55.jpg"/>
          <p:cNvPicPr>
            <a:picLocks noChangeAspect="1" noChangeArrowheads="1"/>
          </p:cNvPicPr>
          <p:nvPr/>
        </p:nvPicPr>
        <p:blipFill>
          <a:blip r:embed="rId4" cstate="print"/>
          <a:srcRect/>
          <a:stretch>
            <a:fillRect/>
          </a:stretch>
        </p:blipFill>
        <p:spPr bwMode="auto">
          <a:xfrm>
            <a:off x="1267077" y="980127"/>
            <a:ext cx="7672261" cy="4786365"/>
          </a:xfrm>
          <a:prstGeom prst="rect">
            <a:avLst/>
          </a:prstGeom>
          <a:noFill/>
        </p:spPr>
      </p:pic>
      <p:pic>
        <p:nvPicPr>
          <p:cNvPr id="3"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7811B59-49B4-4BBC-9EB3-D1F163E5C3DE}"/>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B362BF18-A923-4DBB-A125-4EF032897BF3}"/>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E59570F9-C5FB-4EFF-BC28-A3823EFFB85B}"/>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0B04CFA3-DFBD-4520-9778-672889DDC48E}"/>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A279191D-6CDD-44D9-93EE-5F68AC5D0686}"/>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B5FDE02F-F21E-47D4-8B0F-4CCD5280EC5C}"/>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95A60322-A615-4A78-8ED2-E7BC2E49E253}"/>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476D821A-A6C6-4A7E-B12E-822B38101B7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0342D7CD-C70F-44AF-ABDA-CDBC34CCC525}"/>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838200" y="1066800"/>
            <a:ext cx="7495451" cy="603160"/>
          </a:xfrm>
        </p:spPr>
        <p:txBody>
          <a:bodyPr>
            <a:noAutofit/>
          </a:bodyPr>
          <a:lstStyle/>
          <a:p>
            <a:pPr algn="ctr"/>
            <a:r>
              <a:rPr lang="en-US" sz="4000" dirty="0"/>
              <a:t>PERSONAL PROTECTIVE EQUIPMENT </a:t>
            </a:r>
          </a:p>
        </p:txBody>
      </p:sp>
      <p:pic>
        <p:nvPicPr>
          <p:cNvPr id="448514" name="Picture 2" descr="https://www.vshunited.com/cms/data/attachments/254/sfeerplaatje/PPE_LOGO_Black.png"/>
          <p:cNvPicPr>
            <a:picLocks noChangeAspect="1" noChangeArrowheads="1"/>
          </p:cNvPicPr>
          <p:nvPr/>
        </p:nvPicPr>
        <p:blipFill>
          <a:blip r:embed="rId4" cstate="print"/>
          <a:srcRect/>
          <a:stretch>
            <a:fillRect/>
          </a:stretch>
        </p:blipFill>
        <p:spPr bwMode="auto">
          <a:xfrm>
            <a:off x="762000" y="2438400"/>
            <a:ext cx="7705725" cy="2371726"/>
          </a:xfrm>
          <a:prstGeom prst="rect">
            <a:avLst/>
          </a:prstGeom>
          <a:noFill/>
        </p:spPr>
      </p:pic>
      <p:pic>
        <p:nvPicPr>
          <p:cNvPr id="4"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9157980-E3F8-4A71-85A3-1575B6E59796}"/>
              </a:ext>
            </a:extLst>
          </p:cNvPr>
          <p:cNvGrpSpPr/>
          <p:nvPr/>
        </p:nvGrpSpPr>
        <p:grpSpPr>
          <a:xfrm>
            <a:off x="0" y="-52708"/>
            <a:ext cx="9296400" cy="6910708"/>
            <a:chOff x="0" y="-52708"/>
            <a:chExt cx="9296400" cy="6910708"/>
          </a:xfrm>
        </p:grpSpPr>
        <p:grpSp>
          <p:nvGrpSpPr>
            <p:cNvPr id="7" name="Group 6">
              <a:extLst>
                <a:ext uri="{FF2B5EF4-FFF2-40B4-BE49-F238E27FC236}">
                  <a16:creationId xmlns:a16="http://schemas.microsoft.com/office/drawing/2014/main" id="{1D987741-644A-44BE-B5E1-EC1E3E10B6B7}"/>
                </a:ext>
              </a:extLst>
            </p:cNvPr>
            <p:cNvGrpSpPr/>
            <p:nvPr/>
          </p:nvGrpSpPr>
          <p:grpSpPr>
            <a:xfrm>
              <a:off x="0" y="-52708"/>
              <a:ext cx="9296400" cy="4548508"/>
              <a:chOff x="0" y="-52708"/>
              <a:chExt cx="9296400" cy="4548508"/>
            </a:xfrm>
          </p:grpSpPr>
          <p:grpSp>
            <p:nvGrpSpPr>
              <p:cNvPr id="9" name="Group 8">
                <a:extLst>
                  <a:ext uri="{FF2B5EF4-FFF2-40B4-BE49-F238E27FC236}">
                    <a16:creationId xmlns:a16="http://schemas.microsoft.com/office/drawing/2014/main" id="{CA741C52-EB7F-4A8E-9979-A4C700695388}"/>
                  </a:ext>
                </a:extLst>
              </p:cNvPr>
              <p:cNvGrpSpPr/>
              <p:nvPr/>
            </p:nvGrpSpPr>
            <p:grpSpPr>
              <a:xfrm>
                <a:off x="0" y="-52708"/>
                <a:ext cx="9296400" cy="4548508"/>
                <a:chOff x="0" y="0"/>
                <a:chExt cx="3218687" cy="2028766"/>
              </a:xfrm>
            </p:grpSpPr>
            <p:sp>
              <p:nvSpPr>
                <p:cNvPr id="11" name="Rectangle 10">
                  <a:extLst>
                    <a:ext uri="{FF2B5EF4-FFF2-40B4-BE49-F238E27FC236}">
                      <a16:creationId xmlns:a16="http://schemas.microsoft.com/office/drawing/2014/main" id="{F4767B53-FA45-413F-B1D5-C776EC111B88}"/>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2" name="Group 11">
                  <a:extLst>
                    <a:ext uri="{FF2B5EF4-FFF2-40B4-BE49-F238E27FC236}">
                      <a16:creationId xmlns:a16="http://schemas.microsoft.com/office/drawing/2014/main" id="{4C4B7515-42C3-4784-8967-CC26BB452D2D}"/>
                    </a:ext>
                  </a:extLst>
                </p:cNvPr>
                <p:cNvGrpSpPr/>
                <p:nvPr/>
              </p:nvGrpSpPr>
              <p:grpSpPr>
                <a:xfrm>
                  <a:off x="0" y="19050"/>
                  <a:ext cx="2249424" cy="832104"/>
                  <a:chOff x="228600" y="0"/>
                  <a:chExt cx="1472184" cy="1024128"/>
                </a:xfrm>
              </p:grpSpPr>
              <p:sp>
                <p:nvSpPr>
                  <p:cNvPr id="13" name="Rectangle 10">
                    <a:extLst>
                      <a:ext uri="{FF2B5EF4-FFF2-40B4-BE49-F238E27FC236}">
                        <a16:creationId xmlns:a16="http://schemas.microsoft.com/office/drawing/2014/main" id="{D70EEE59-45F2-4F2E-9DF7-78976E359944}"/>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4" name="Rectangle 13">
                    <a:extLst>
                      <a:ext uri="{FF2B5EF4-FFF2-40B4-BE49-F238E27FC236}">
                        <a16:creationId xmlns:a16="http://schemas.microsoft.com/office/drawing/2014/main" id="{2D19C492-F1D0-4652-8E3B-F75FF4134415}"/>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0" name="Picture 9">
                <a:extLst>
                  <a:ext uri="{FF2B5EF4-FFF2-40B4-BE49-F238E27FC236}">
                    <a16:creationId xmlns:a16="http://schemas.microsoft.com/office/drawing/2014/main" id="{0CB3F672-6E4B-4148-A158-22EE350E7BD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8" name="Rectangle 7">
              <a:extLst>
                <a:ext uri="{FF2B5EF4-FFF2-40B4-BE49-F238E27FC236}">
                  <a16:creationId xmlns:a16="http://schemas.microsoft.com/office/drawing/2014/main" id="{5F59CE7E-227F-4FF3-A9B8-EA8F15477571}"/>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normAutofit/>
          </a:bodyPr>
          <a:lstStyle/>
          <a:p>
            <a:r>
              <a:rPr lang="en-US" dirty="0"/>
              <a:t>Personal Protective Equipment </a:t>
            </a:r>
          </a:p>
        </p:txBody>
      </p:sp>
      <p:sp>
        <p:nvSpPr>
          <p:cNvPr id="3" name="Text Placeholder 2"/>
          <p:cNvSpPr>
            <a:spLocks noGrp="1"/>
          </p:cNvSpPr>
          <p:nvPr>
            <p:ph type="body" sz="quarter" idx="10"/>
          </p:nvPr>
        </p:nvSpPr>
        <p:spPr>
          <a:xfrm>
            <a:off x="1219200" y="2362200"/>
            <a:ext cx="7495064" cy="2086617"/>
          </a:xfrm>
        </p:spPr>
        <p:txBody>
          <a:bodyPr>
            <a:normAutofit/>
          </a:bodyPr>
          <a:lstStyle/>
          <a:p>
            <a:pPr algn="just"/>
            <a:r>
              <a:rPr lang="en-US" sz="2000" dirty="0"/>
              <a:t>Personal protective equipment (PPE) refers to protective clothing, helmets, goggles, or other garments or equipment designed to protect the wearer's body from injury or infection.</a:t>
            </a:r>
          </a:p>
        </p:txBody>
      </p:sp>
      <p:pic>
        <p:nvPicPr>
          <p:cNvPr id="452610" name="Picture 2" descr="http://www.stewardshipcommunity.com/uploads/pics/3.7.553.JPG"/>
          <p:cNvPicPr>
            <a:picLocks noChangeAspect="1" noChangeArrowheads="1"/>
          </p:cNvPicPr>
          <p:nvPr/>
        </p:nvPicPr>
        <p:blipFill>
          <a:blip r:embed="rId4" cstate="print"/>
          <a:srcRect/>
          <a:stretch>
            <a:fillRect/>
          </a:stretch>
        </p:blipFill>
        <p:spPr bwMode="auto">
          <a:xfrm>
            <a:off x="1981200" y="3352800"/>
            <a:ext cx="5267325" cy="2943225"/>
          </a:xfrm>
          <a:prstGeom prst="rect">
            <a:avLst/>
          </a:prstGeom>
          <a:noFill/>
        </p:spPr>
      </p:pic>
      <p:pic>
        <p:nvPicPr>
          <p:cNvPr id="5"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25EFD54-7BEC-463C-B536-F2A3AA439AA3}"/>
              </a:ext>
            </a:extLst>
          </p:cNvPr>
          <p:cNvGrpSpPr/>
          <p:nvPr/>
        </p:nvGrpSpPr>
        <p:grpSpPr>
          <a:xfrm>
            <a:off x="0" y="-52708"/>
            <a:ext cx="9296400" cy="6910708"/>
            <a:chOff x="0" y="-52708"/>
            <a:chExt cx="9296400" cy="6910708"/>
          </a:xfrm>
        </p:grpSpPr>
        <p:grpSp>
          <p:nvGrpSpPr>
            <p:cNvPr id="7" name="Group 6">
              <a:extLst>
                <a:ext uri="{FF2B5EF4-FFF2-40B4-BE49-F238E27FC236}">
                  <a16:creationId xmlns:a16="http://schemas.microsoft.com/office/drawing/2014/main" id="{A2E7CB93-058A-41F9-883D-2C2B3967D03E}"/>
                </a:ext>
              </a:extLst>
            </p:cNvPr>
            <p:cNvGrpSpPr/>
            <p:nvPr/>
          </p:nvGrpSpPr>
          <p:grpSpPr>
            <a:xfrm>
              <a:off x="0" y="-52708"/>
              <a:ext cx="9296400" cy="4548508"/>
              <a:chOff x="0" y="-52708"/>
              <a:chExt cx="9296400" cy="4548508"/>
            </a:xfrm>
          </p:grpSpPr>
          <p:grpSp>
            <p:nvGrpSpPr>
              <p:cNvPr id="9" name="Group 8">
                <a:extLst>
                  <a:ext uri="{FF2B5EF4-FFF2-40B4-BE49-F238E27FC236}">
                    <a16:creationId xmlns:a16="http://schemas.microsoft.com/office/drawing/2014/main" id="{EE34FE26-D41A-4441-A244-E0046BB49143}"/>
                  </a:ext>
                </a:extLst>
              </p:cNvPr>
              <p:cNvGrpSpPr/>
              <p:nvPr/>
            </p:nvGrpSpPr>
            <p:grpSpPr>
              <a:xfrm>
                <a:off x="0" y="-52708"/>
                <a:ext cx="9296400" cy="4548508"/>
                <a:chOff x="0" y="0"/>
                <a:chExt cx="3218687" cy="2028766"/>
              </a:xfrm>
            </p:grpSpPr>
            <p:sp>
              <p:nvSpPr>
                <p:cNvPr id="11" name="Rectangle 10">
                  <a:extLst>
                    <a:ext uri="{FF2B5EF4-FFF2-40B4-BE49-F238E27FC236}">
                      <a16:creationId xmlns:a16="http://schemas.microsoft.com/office/drawing/2014/main" id="{F50EAB5F-41AA-4481-82CE-B06A83CB9ADC}"/>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2" name="Group 11">
                  <a:extLst>
                    <a:ext uri="{FF2B5EF4-FFF2-40B4-BE49-F238E27FC236}">
                      <a16:creationId xmlns:a16="http://schemas.microsoft.com/office/drawing/2014/main" id="{0095E5EA-CFAA-4711-BAFA-EC945EB465ED}"/>
                    </a:ext>
                  </a:extLst>
                </p:cNvPr>
                <p:cNvGrpSpPr/>
                <p:nvPr/>
              </p:nvGrpSpPr>
              <p:grpSpPr>
                <a:xfrm>
                  <a:off x="0" y="19050"/>
                  <a:ext cx="2249424" cy="832104"/>
                  <a:chOff x="228600" y="0"/>
                  <a:chExt cx="1472184" cy="1024128"/>
                </a:xfrm>
              </p:grpSpPr>
              <p:sp>
                <p:nvSpPr>
                  <p:cNvPr id="13" name="Rectangle 10">
                    <a:extLst>
                      <a:ext uri="{FF2B5EF4-FFF2-40B4-BE49-F238E27FC236}">
                        <a16:creationId xmlns:a16="http://schemas.microsoft.com/office/drawing/2014/main" id="{003614D0-4C81-41FB-8BC3-7F22DAE29A3F}"/>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4" name="Rectangle 13">
                    <a:extLst>
                      <a:ext uri="{FF2B5EF4-FFF2-40B4-BE49-F238E27FC236}">
                        <a16:creationId xmlns:a16="http://schemas.microsoft.com/office/drawing/2014/main" id="{762CC40B-C40A-468D-A996-ADF90A4718B9}"/>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0" name="Picture 9">
                <a:extLst>
                  <a:ext uri="{FF2B5EF4-FFF2-40B4-BE49-F238E27FC236}">
                    <a16:creationId xmlns:a16="http://schemas.microsoft.com/office/drawing/2014/main" id="{97D43F67-A8FE-4D6E-A0FA-68D1B9AA566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8" name="Rectangle 7">
              <a:extLst>
                <a:ext uri="{FF2B5EF4-FFF2-40B4-BE49-F238E27FC236}">
                  <a16:creationId xmlns:a16="http://schemas.microsoft.com/office/drawing/2014/main" id="{C4924EC4-F937-466D-AC49-C44B04585AC6}"/>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normAutofit/>
          </a:bodyPr>
          <a:lstStyle/>
          <a:p>
            <a:r>
              <a:rPr lang="en-US" dirty="0"/>
              <a:t>Personal Protective Equipment </a:t>
            </a:r>
          </a:p>
        </p:txBody>
      </p:sp>
      <p:pic>
        <p:nvPicPr>
          <p:cNvPr id="455682" name="Picture 2" descr="http://www.guardner.co.jp/product_en/upload/save_image/G5020_ml.jpg"/>
          <p:cNvPicPr>
            <a:picLocks noChangeAspect="1" noChangeArrowheads="1"/>
          </p:cNvPicPr>
          <p:nvPr/>
        </p:nvPicPr>
        <p:blipFill>
          <a:blip r:embed="rId4" cstate="print"/>
          <a:srcRect/>
          <a:stretch>
            <a:fillRect/>
          </a:stretch>
        </p:blipFill>
        <p:spPr bwMode="auto">
          <a:xfrm>
            <a:off x="762000" y="2362200"/>
            <a:ext cx="3505200" cy="3276600"/>
          </a:xfrm>
          <a:prstGeom prst="rect">
            <a:avLst/>
          </a:prstGeom>
          <a:noFill/>
        </p:spPr>
      </p:pic>
      <p:pic>
        <p:nvPicPr>
          <p:cNvPr id="455684" name="Picture 4" descr="http://vintexfire.com/wp-content/uploads/2015/03/Face-Mask-Surgical-Mask-Disposable-Mask-PP-Nonwoven-Mask.jpg"/>
          <p:cNvPicPr>
            <a:picLocks noChangeAspect="1" noChangeArrowheads="1"/>
          </p:cNvPicPr>
          <p:nvPr/>
        </p:nvPicPr>
        <p:blipFill>
          <a:blip r:embed="rId5" cstate="print"/>
          <a:srcRect/>
          <a:stretch>
            <a:fillRect/>
          </a:stretch>
        </p:blipFill>
        <p:spPr bwMode="auto">
          <a:xfrm>
            <a:off x="4267200" y="2362200"/>
            <a:ext cx="3987097" cy="3276600"/>
          </a:xfrm>
          <a:prstGeom prst="rect">
            <a:avLst/>
          </a:prstGeom>
          <a:noFill/>
        </p:spPr>
      </p:pic>
      <p:pic>
        <p:nvPicPr>
          <p:cNvPr id="5" name="Picture 4" descr="http://static3.shop033.com/resources/7A/890/picture/B2/82550194.jpg"/>
          <p:cNvPicPr>
            <a:picLocks noChangeAspect="1" noChangeArrowheads="1"/>
          </p:cNvPicPr>
          <p:nvPr/>
        </p:nvPicPr>
        <p:blipFill>
          <a:blip r:embed="rId6"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49E1C92-12E3-492A-AF31-32020B8FDA60}"/>
              </a:ext>
            </a:extLst>
          </p:cNvPr>
          <p:cNvPicPr>
            <a:picLocks noChangeAspect="1"/>
          </p:cNvPicPr>
          <p:nvPr/>
        </p:nvPicPr>
        <p:blipFill>
          <a:blip r:embed="rId3"/>
          <a:stretch>
            <a:fillRect/>
          </a:stretch>
        </p:blipFill>
        <p:spPr>
          <a:xfrm>
            <a:off x="0" y="29231"/>
            <a:ext cx="9144000" cy="6799538"/>
          </a:xfrm>
          <a:prstGeom prst="rect">
            <a:avLst/>
          </a:prstGeom>
        </p:spPr>
      </p:pic>
      <p:sp>
        <p:nvSpPr>
          <p:cNvPr id="2" name="Title 1"/>
          <p:cNvSpPr>
            <a:spLocks noGrp="1"/>
          </p:cNvSpPr>
          <p:nvPr>
            <p:ph type="title"/>
          </p:nvPr>
        </p:nvSpPr>
        <p:spPr/>
        <p:txBody>
          <a:bodyPr/>
          <a:lstStyle/>
          <a:p>
            <a:r>
              <a:rPr lang="en-US" dirty="0">
                <a:solidFill>
                  <a:schemeClr val="tx1"/>
                </a:solidFill>
              </a:rPr>
              <a:t>ACCIDENT</a:t>
            </a:r>
          </a:p>
        </p:txBody>
      </p:sp>
      <p:sp>
        <p:nvSpPr>
          <p:cNvPr id="3" name="Text Placeholder 2"/>
          <p:cNvSpPr>
            <a:spLocks noGrp="1"/>
          </p:cNvSpPr>
          <p:nvPr>
            <p:ph type="body" sz="quarter" idx="10"/>
          </p:nvPr>
        </p:nvSpPr>
        <p:spPr>
          <a:xfrm>
            <a:off x="1219200" y="2209800"/>
            <a:ext cx="7495064" cy="3229618"/>
          </a:xfrm>
        </p:spPr>
        <p:txBody>
          <a:bodyPr>
            <a:normAutofit/>
          </a:bodyPr>
          <a:lstStyle/>
          <a:p>
            <a:endParaRPr lang="en-US" dirty="0"/>
          </a:p>
          <a:p>
            <a:pPr algn="just"/>
            <a:r>
              <a:rPr lang="en-US" dirty="0"/>
              <a:t>- </a:t>
            </a:r>
            <a:r>
              <a:rPr lang="en-US" sz="2800" dirty="0"/>
              <a:t>An unexpected and unplanned event or occurrence that leads to an injury, wound or even death. </a:t>
            </a:r>
          </a:p>
          <a:p>
            <a:endParaRPr lang="en-US" dirty="0"/>
          </a:p>
          <a:p>
            <a:endParaRPr lang="en-US" dirty="0"/>
          </a:p>
        </p:txBody>
      </p:sp>
      <p:graphicFrame>
        <p:nvGraphicFramePr>
          <p:cNvPr id="328706" name="Object 10"/>
          <p:cNvGraphicFramePr>
            <a:graphicFrameLocks noChangeAspect="1"/>
          </p:cNvGraphicFramePr>
          <p:nvPr/>
        </p:nvGraphicFramePr>
        <p:xfrm>
          <a:off x="6096000" y="1295400"/>
          <a:ext cx="1676400" cy="911225"/>
        </p:xfrm>
        <a:graphic>
          <a:graphicData uri="http://schemas.openxmlformats.org/presentationml/2006/ole">
            <mc:AlternateContent xmlns:mc="http://schemas.openxmlformats.org/markup-compatibility/2006">
              <mc:Choice xmlns:v="urn:schemas-microsoft-com:vml" Requires="v">
                <p:oleObj spid="_x0000_s357406" name="Clip" r:id="rId4" imgW="2871720" imgH="2174040" progId="">
                  <p:embed/>
                </p:oleObj>
              </mc:Choice>
              <mc:Fallback>
                <p:oleObj name="Clip" r:id="rId4" imgW="2871720" imgH="2174040" progId="">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295400"/>
                        <a:ext cx="1676400" cy="911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8707" name="Object 8"/>
          <p:cNvGraphicFramePr>
            <a:graphicFrameLocks noChangeAspect="1"/>
          </p:cNvGraphicFramePr>
          <p:nvPr/>
        </p:nvGraphicFramePr>
        <p:xfrm>
          <a:off x="1143000" y="4572000"/>
          <a:ext cx="1447800" cy="1066800"/>
        </p:xfrm>
        <a:graphic>
          <a:graphicData uri="http://schemas.openxmlformats.org/presentationml/2006/ole">
            <mc:AlternateContent xmlns:mc="http://schemas.openxmlformats.org/markup-compatibility/2006">
              <mc:Choice xmlns:v="urn:schemas-microsoft-com:vml" Requires="v">
                <p:oleObj spid="_x0000_s357407" name="Clip" r:id="rId6" imgW="2286000" imgH="1192680" progId="">
                  <p:embed/>
                </p:oleObj>
              </mc:Choice>
              <mc:Fallback>
                <p:oleObj name="Clip" r:id="rId6" imgW="2286000" imgH="1192680" progId="">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43000" y="4572000"/>
                        <a:ext cx="1447800" cy="1066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 name="Picture 4" descr="http://static3.shop033.com/resources/7A/890/picture/B2/82550194.jpg"/>
          <p:cNvPicPr>
            <a:picLocks noChangeAspect="1" noChangeArrowheads="1"/>
          </p:cNvPicPr>
          <p:nvPr/>
        </p:nvPicPr>
        <p:blipFill>
          <a:blip r:embed="rId8"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5F405B8-EA65-4400-B260-B7F6F36918DE}"/>
              </a:ext>
            </a:extLst>
          </p:cNvPr>
          <p:cNvPicPr>
            <a:picLocks noChangeAspect="1"/>
          </p:cNvPicPr>
          <p:nvPr/>
        </p:nvPicPr>
        <p:blipFill>
          <a:blip r:embed="rId3"/>
          <a:stretch>
            <a:fillRect/>
          </a:stretch>
        </p:blipFill>
        <p:spPr>
          <a:xfrm>
            <a:off x="0" y="29231"/>
            <a:ext cx="9144000" cy="6799538"/>
          </a:xfrm>
          <a:prstGeom prst="rect">
            <a:avLst/>
          </a:prstGeom>
        </p:spPr>
      </p:pic>
      <p:sp>
        <p:nvSpPr>
          <p:cNvPr id="2" name="Title 1"/>
          <p:cNvSpPr>
            <a:spLocks noGrp="1"/>
          </p:cNvSpPr>
          <p:nvPr>
            <p:ph type="title"/>
          </p:nvPr>
        </p:nvSpPr>
        <p:spPr/>
        <p:txBody>
          <a:bodyPr/>
          <a:lstStyle/>
          <a:p>
            <a:r>
              <a:rPr lang="en-US" dirty="0">
                <a:solidFill>
                  <a:schemeClr val="tx1"/>
                </a:solidFill>
              </a:rPr>
              <a:t>EMERGENCY</a:t>
            </a:r>
          </a:p>
        </p:txBody>
      </p:sp>
      <p:sp>
        <p:nvSpPr>
          <p:cNvPr id="3" name="Text Placeholder 2"/>
          <p:cNvSpPr>
            <a:spLocks noGrp="1"/>
          </p:cNvSpPr>
          <p:nvPr>
            <p:ph type="body" sz="quarter" idx="10"/>
          </p:nvPr>
        </p:nvSpPr>
        <p:spPr>
          <a:xfrm>
            <a:off x="1219200" y="2209800"/>
            <a:ext cx="7495064" cy="3229618"/>
          </a:xfrm>
        </p:spPr>
        <p:txBody>
          <a:bodyPr>
            <a:normAutofit/>
          </a:bodyPr>
          <a:lstStyle/>
          <a:p>
            <a:endParaRPr lang="en-US" dirty="0"/>
          </a:p>
          <a:p>
            <a:pPr algn="just"/>
            <a:r>
              <a:rPr lang="en-US" dirty="0"/>
              <a:t>- </a:t>
            </a:r>
            <a:r>
              <a:rPr lang="en-US" sz="3200" dirty="0"/>
              <a:t>a serious, unexpected, and often dangerous situation requiring immediate action. </a:t>
            </a:r>
          </a:p>
          <a:p>
            <a:endParaRPr lang="en-US" dirty="0"/>
          </a:p>
          <a:p>
            <a:endParaRPr lang="en-US" dirty="0"/>
          </a:p>
        </p:txBody>
      </p:sp>
      <p:graphicFrame>
        <p:nvGraphicFramePr>
          <p:cNvPr id="328706" name="Object 10"/>
          <p:cNvGraphicFramePr>
            <a:graphicFrameLocks noChangeAspect="1"/>
          </p:cNvGraphicFramePr>
          <p:nvPr/>
        </p:nvGraphicFramePr>
        <p:xfrm>
          <a:off x="6096000" y="1295400"/>
          <a:ext cx="1676400" cy="911225"/>
        </p:xfrm>
        <a:graphic>
          <a:graphicData uri="http://schemas.openxmlformats.org/presentationml/2006/ole">
            <mc:AlternateContent xmlns:mc="http://schemas.openxmlformats.org/markup-compatibility/2006">
              <mc:Choice xmlns:v="urn:schemas-microsoft-com:vml" Requires="v">
                <p:oleObj spid="_x0000_s456734" name="Clip" r:id="rId4" imgW="2871720" imgH="2174040" progId="">
                  <p:embed/>
                </p:oleObj>
              </mc:Choice>
              <mc:Fallback>
                <p:oleObj name="Clip" r:id="rId4" imgW="2871720" imgH="2174040" progId="">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295400"/>
                        <a:ext cx="1676400" cy="911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8707" name="Object 8"/>
          <p:cNvGraphicFramePr>
            <a:graphicFrameLocks noChangeAspect="1"/>
          </p:cNvGraphicFramePr>
          <p:nvPr/>
        </p:nvGraphicFramePr>
        <p:xfrm>
          <a:off x="1143000" y="4572000"/>
          <a:ext cx="1447800" cy="1066800"/>
        </p:xfrm>
        <a:graphic>
          <a:graphicData uri="http://schemas.openxmlformats.org/presentationml/2006/ole">
            <mc:AlternateContent xmlns:mc="http://schemas.openxmlformats.org/markup-compatibility/2006">
              <mc:Choice xmlns:v="urn:schemas-microsoft-com:vml" Requires="v">
                <p:oleObj spid="_x0000_s456735" name="Clip" r:id="rId6" imgW="2286000" imgH="1192680" progId="">
                  <p:embed/>
                </p:oleObj>
              </mc:Choice>
              <mc:Fallback>
                <p:oleObj name="Clip" r:id="rId6" imgW="2286000" imgH="1192680" progId="">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43000" y="4572000"/>
                        <a:ext cx="1447800" cy="1066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 name="Picture 4" descr="http://static3.shop033.com/resources/7A/890/picture/B2/82550194.jpg"/>
          <p:cNvPicPr>
            <a:picLocks noChangeAspect="1" noChangeArrowheads="1"/>
          </p:cNvPicPr>
          <p:nvPr/>
        </p:nvPicPr>
        <p:blipFill>
          <a:blip r:embed="rId8"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055375D7-918A-4084-83F6-EEBAF174B670}"/>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B56C1AD4-04B4-4EA0-B44E-9D67E9E52E05}"/>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B390A983-D1EC-4468-9AEA-21EEB94BF49B}"/>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0672739C-EB38-4C53-B2BA-6B34AB2C9E82}"/>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0B165B54-BF9D-432D-B4C2-A33D448D30C4}"/>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3EC87675-499A-4CEB-86CF-5644F340282E}"/>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40DB5A16-2168-457D-A789-7D2979A9C7C4}"/>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93335B9B-6799-4F93-BA54-9B98FA53F4D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39E29883-D8EE-4794-8730-FE920C3D13D6}"/>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1066801" y="990600"/>
            <a:ext cx="7086600" cy="603160"/>
          </a:xfrm>
        </p:spPr>
        <p:txBody>
          <a:bodyPr>
            <a:normAutofit fontScale="90000"/>
          </a:bodyPr>
          <a:lstStyle/>
          <a:p>
            <a:r>
              <a:rPr lang="en-US" dirty="0"/>
              <a:t>EMERGENCY ACTION PRINCIPLES </a:t>
            </a:r>
          </a:p>
        </p:txBody>
      </p:sp>
      <p:sp>
        <p:nvSpPr>
          <p:cNvPr id="3" name="Text Placeholder 2"/>
          <p:cNvSpPr>
            <a:spLocks noGrp="1"/>
          </p:cNvSpPr>
          <p:nvPr>
            <p:ph type="body" sz="quarter" idx="10"/>
          </p:nvPr>
        </p:nvSpPr>
        <p:spPr>
          <a:xfrm>
            <a:off x="838200" y="1676400"/>
            <a:ext cx="7495064" cy="3429000"/>
          </a:xfrm>
        </p:spPr>
        <p:txBody>
          <a:bodyPr>
            <a:normAutofit/>
          </a:bodyPr>
          <a:lstStyle/>
          <a:p>
            <a:pPr marL="342900" indent="-342900">
              <a:buAutoNum type="arabicPeriod"/>
            </a:pPr>
            <a:r>
              <a:rPr lang="en-US" sz="2400" u="sng" dirty="0"/>
              <a:t>SCENE SIZE UP</a:t>
            </a:r>
          </a:p>
          <a:p>
            <a:pPr marL="342900" indent="-342900">
              <a:buFont typeface="Arial" pitchFamily="34" charset="0"/>
              <a:buChar char="•"/>
            </a:pPr>
            <a:r>
              <a:rPr lang="en-US" sz="2400" dirty="0"/>
              <a:t>Is the scene safe?</a:t>
            </a:r>
          </a:p>
          <a:p>
            <a:pPr marL="342900" indent="-342900">
              <a:buFont typeface="Arial" pitchFamily="34" charset="0"/>
              <a:buChar char="•"/>
            </a:pPr>
            <a:r>
              <a:rPr lang="en-US" sz="2400" dirty="0"/>
              <a:t>What happened? Nature of Incident </a:t>
            </a:r>
          </a:p>
          <a:p>
            <a:pPr marL="342900" indent="-342900">
              <a:buFont typeface="Arial" pitchFamily="34" charset="0"/>
              <a:buChar char="•"/>
            </a:pPr>
            <a:r>
              <a:rPr lang="en-US" sz="2400" dirty="0"/>
              <a:t>How many people are injured </a:t>
            </a:r>
          </a:p>
          <a:p>
            <a:pPr marL="342900" indent="-342900">
              <a:buFont typeface="Arial" pitchFamily="34" charset="0"/>
              <a:buChar char="•"/>
            </a:pPr>
            <a:r>
              <a:rPr lang="en-US" sz="2400" dirty="0"/>
              <a:t>Are there bystanders who can help?</a:t>
            </a:r>
          </a:p>
          <a:p>
            <a:pPr marL="342900" indent="-342900">
              <a:buFont typeface="Arial" pitchFamily="34" charset="0"/>
              <a:buChar char="•"/>
            </a:pPr>
            <a:r>
              <a:rPr lang="en-US" sz="2400" dirty="0"/>
              <a:t>Then identify yourself as a trained first-aider</a:t>
            </a:r>
          </a:p>
          <a:p>
            <a:pPr marL="342900" indent="-342900">
              <a:buFont typeface="Arial" pitchFamily="34" charset="0"/>
              <a:buChar char="•"/>
            </a:pPr>
            <a:r>
              <a:rPr lang="en-US" sz="2400" dirty="0"/>
              <a:t>Get consent to give care </a:t>
            </a:r>
          </a:p>
          <a:p>
            <a:pPr marL="342900" indent="-342900"/>
            <a:endParaRPr lang="en-US" dirty="0"/>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7" descr="tubc_mnf[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1905000" y="1752600"/>
            <a:ext cx="2057400" cy="1906588"/>
          </a:xfrm>
          <a:prstGeom prst="rect">
            <a:avLst/>
          </a:prstGeom>
        </p:spPr>
      </p:pic>
      <p:grpSp>
        <p:nvGrpSpPr>
          <p:cNvPr id="5" name="Group 3"/>
          <p:cNvGrpSpPr>
            <a:grpSpLocks/>
          </p:cNvGrpSpPr>
          <p:nvPr/>
        </p:nvGrpSpPr>
        <p:grpSpPr bwMode="auto">
          <a:xfrm>
            <a:off x="4330700" y="1447800"/>
            <a:ext cx="2298700" cy="1801813"/>
            <a:chOff x="3578" y="1104"/>
            <a:chExt cx="1448" cy="1135"/>
          </a:xfrm>
        </p:grpSpPr>
        <p:sp>
          <p:nvSpPr>
            <p:cNvPr id="6" name="Rectangle 4"/>
            <p:cNvSpPr>
              <a:spLocks noChangeArrowheads="1"/>
            </p:cNvSpPr>
            <p:nvPr/>
          </p:nvSpPr>
          <p:spPr bwMode="auto">
            <a:xfrm>
              <a:off x="4752" y="1152"/>
              <a:ext cx="48" cy="624"/>
            </a:xfrm>
            <a:prstGeom prst="rect">
              <a:avLst/>
            </a:prstGeom>
            <a:solidFill>
              <a:srgbClr val="000000"/>
            </a:solidFill>
            <a:ln w="9525">
              <a:solidFill>
                <a:schemeClr val="tx1"/>
              </a:solidFill>
              <a:miter lim="800000"/>
              <a:headEnd/>
              <a:tailEnd/>
            </a:ln>
            <a:effectLst>
              <a:outerShdw dist="53882" dir="13500000" algn="ctr" rotWithShape="0">
                <a:schemeClr val="bg2">
                  <a:alpha val="50000"/>
                </a:schemeClr>
              </a:outerShdw>
            </a:effectLst>
          </p:spPr>
          <p:txBody>
            <a:bodyPr wrap="none" anchor="ctr"/>
            <a:lstStyle/>
            <a:p>
              <a:endParaRPr lang="en-US"/>
            </a:p>
          </p:txBody>
        </p:sp>
        <p:sp>
          <p:nvSpPr>
            <p:cNvPr id="7" name="Rectangle 5"/>
            <p:cNvSpPr>
              <a:spLocks noChangeArrowheads="1"/>
            </p:cNvSpPr>
            <p:nvPr/>
          </p:nvSpPr>
          <p:spPr bwMode="auto">
            <a:xfrm>
              <a:off x="4752" y="1104"/>
              <a:ext cx="192" cy="144"/>
            </a:xfrm>
            <a:prstGeom prst="rect">
              <a:avLst/>
            </a:prstGeom>
            <a:solidFill>
              <a:schemeClr val="accent1"/>
            </a:solidFill>
            <a:ln w="9525">
              <a:solidFill>
                <a:schemeClr val="tx1"/>
              </a:solidFill>
              <a:miter lim="800000"/>
              <a:headEnd/>
              <a:tailEnd/>
            </a:ln>
          </p:spPr>
          <p:txBody>
            <a:bodyPr wrap="none" anchor="ctr"/>
            <a:lstStyle/>
            <a:p>
              <a:endParaRPr lang="en-US"/>
            </a:p>
          </p:txBody>
        </p:sp>
        <p:pic>
          <p:nvPicPr>
            <p:cNvPr id="8" name="Picture 6" descr="ko4chsad[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78" y="1410"/>
              <a:ext cx="1448" cy="829"/>
            </a:xfrm>
            <a:prstGeom prst="rect">
              <a:avLst/>
            </a:prstGeom>
            <a:noFill/>
            <a:ln>
              <a:noFill/>
            </a:ln>
            <a:effectLst>
              <a:outerShdw dist="63500" dir="19387806" algn="ctr" rotWithShape="0">
                <a:srgbClr val="CC66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 name="Picture 8" descr="qrtqluml[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1219200" y="3802063"/>
            <a:ext cx="2276475" cy="1912937"/>
          </a:xfrm>
          <a:prstGeom prst="rect">
            <a:avLst/>
          </a:prstGeom>
        </p:spPr>
      </p:pic>
      <p:graphicFrame>
        <p:nvGraphicFramePr>
          <p:cNvPr id="10" name="Object 9"/>
          <p:cNvGraphicFramePr>
            <a:graphicFrameLocks noChangeAspect="1"/>
          </p:cNvGraphicFramePr>
          <p:nvPr/>
        </p:nvGraphicFramePr>
        <p:xfrm>
          <a:off x="4191000" y="3733800"/>
          <a:ext cx="1552575" cy="1981200"/>
        </p:xfrm>
        <a:graphic>
          <a:graphicData uri="http://schemas.openxmlformats.org/presentationml/2006/ole">
            <mc:AlternateContent xmlns:mc="http://schemas.openxmlformats.org/markup-compatibility/2006">
              <mc:Choice xmlns:v="urn:schemas-microsoft-com:vml" Requires="v">
                <p:oleObj spid="_x0000_s217118" name="Clip" r:id="rId6" imgW="3284538" imgH="4191000" progId="">
                  <p:embed/>
                </p:oleObj>
              </mc:Choice>
              <mc:Fallback>
                <p:oleObj name="Clip" r:id="rId6" imgW="3284538" imgH="41910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1000" y="3733800"/>
                        <a:ext cx="1552575" cy="1981200"/>
                      </a:xfrm>
                      <a:prstGeom prst="rect">
                        <a:avLst/>
                      </a:prstGeom>
                      <a:noFill/>
                      <a:effectLst>
                        <a:outerShdw dist="81320" dir="13119588"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10"/>
          <p:cNvGraphicFramePr>
            <a:graphicFrameLocks noChangeAspect="1"/>
          </p:cNvGraphicFramePr>
          <p:nvPr/>
        </p:nvGraphicFramePr>
        <p:xfrm>
          <a:off x="6324600" y="3352800"/>
          <a:ext cx="1719263" cy="2125663"/>
        </p:xfrm>
        <a:graphic>
          <a:graphicData uri="http://schemas.openxmlformats.org/presentationml/2006/ole">
            <mc:AlternateContent xmlns:mc="http://schemas.openxmlformats.org/markup-compatibility/2006">
              <mc:Choice xmlns:v="urn:schemas-microsoft-com:vml" Requires="v">
                <p:oleObj spid="_x0000_s217119" name="Clip" r:id="rId8" imgW="2827338" imgH="3497263" progId="">
                  <p:embed/>
                </p:oleObj>
              </mc:Choice>
              <mc:Fallback>
                <p:oleObj name="Clip" r:id="rId8" imgW="2827338" imgH="3497263" progId="">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24600" y="3352800"/>
                        <a:ext cx="1719263" cy="21256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2"/>
          <p:cNvSpPr>
            <a:spLocks noGrp="1" noChangeArrowheads="1"/>
          </p:cNvSpPr>
          <p:nvPr>
            <p:ph type="title"/>
          </p:nvPr>
        </p:nvSpPr>
        <p:spPr>
          <a:xfrm>
            <a:off x="1219200" y="457200"/>
            <a:ext cx="6870700" cy="1066800"/>
          </a:xfrm>
        </p:spPr>
        <p:txBody>
          <a:bodyPr>
            <a:normAutofit fontScale="90000"/>
          </a:bodyPr>
          <a:lstStyle/>
          <a:p>
            <a:pPr algn="ctr" eaLnBrk="1" hangingPunct="1">
              <a:lnSpc>
                <a:spcPct val="90000"/>
              </a:lnSpc>
              <a:tabLst>
                <a:tab pos="5195888" algn="l"/>
              </a:tabLst>
              <a:defRPr/>
            </a:pPr>
            <a:r>
              <a:rPr lang="en-US" sz="3300" dirty="0">
                <a:solidFill>
                  <a:schemeClr val="tx1"/>
                </a:solidFill>
                <a:effectLst>
                  <a:outerShdw blurRad="38100" dist="38100" dir="2700000" algn="tl">
                    <a:srgbClr val="000000"/>
                  </a:outerShdw>
                </a:effectLst>
              </a:rPr>
              <a:t>INJURIES/ACCIDENTS  CAN OCCUR EVERYWHERE AND TO EVERYONE</a:t>
            </a:r>
            <a:endParaRPr lang="en-US" sz="2400" dirty="0">
              <a:solidFill>
                <a:schemeClr val="tx1"/>
              </a:solidFill>
              <a:effectLst>
                <a:outerShdw blurRad="38100" dist="38100" dir="2700000" algn="tl">
                  <a:srgbClr val="000000"/>
                </a:outerShdw>
              </a:effectLst>
            </a:endParaRPr>
          </a:p>
        </p:txBody>
      </p:sp>
      <p:pic>
        <p:nvPicPr>
          <p:cNvPr id="13" name="Picture 4" descr="http://static3.shop033.com/resources/7A/890/picture/B2/82550194.jpg"/>
          <p:cNvPicPr>
            <a:picLocks noChangeAspect="1" noChangeArrowheads="1"/>
          </p:cNvPicPr>
          <p:nvPr/>
        </p:nvPicPr>
        <p:blipFill>
          <a:blip r:embed="rId10" cstate="print"/>
          <a:srcRect/>
          <a:stretch>
            <a:fillRect/>
          </a:stretch>
        </p:blipFill>
        <p:spPr bwMode="auto">
          <a:xfrm>
            <a:off x="7358410" y="5694031"/>
            <a:ext cx="1437580" cy="1015867"/>
          </a:xfrm>
          <a:prstGeom prst="rect">
            <a:avLst/>
          </a:prstGeom>
          <a:noFill/>
        </p:spPr>
      </p:pic>
      <p:grpSp>
        <p:nvGrpSpPr>
          <p:cNvPr id="14" name="Group 13">
            <a:extLst>
              <a:ext uri="{FF2B5EF4-FFF2-40B4-BE49-F238E27FC236}">
                <a16:creationId xmlns:a16="http://schemas.microsoft.com/office/drawing/2014/main" id="{306F8C77-3FE8-4E56-A91E-C0D6106D9444}"/>
              </a:ext>
            </a:extLst>
          </p:cNvPr>
          <p:cNvGrpSpPr/>
          <p:nvPr/>
        </p:nvGrpSpPr>
        <p:grpSpPr>
          <a:xfrm>
            <a:off x="0" y="-52708"/>
            <a:ext cx="9296400" cy="6910708"/>
            <a:chOff x="0" y="-52708"/>
            <a:chExt cx="9296400" cy="6910708"/>
          </a:xfrm>
        </p:grpSpPr>
        <p:grpSp>
          <p:nvGrpSpPr>
            <p:cNvPr id="15" name="Group 14">
              <a:extLst>
                <a:ext uri="{FF2B5EF4-FFF2-40B4-BE49-F238E27FC236}">
                  <a16:creationId xmlns:a16="http://schemas.microsoft.com/office/drawing/2014/main" id="{850F7A8B-D147-4290-9B3A-4D62275A1AA9}"/>
                </a:ext>
              </a:extLst>
            </p:cNvPr>
            <p:cNvGrpSpPr/>
            <p:nvPr/>
          </p:nvGrpSpPr>
          <p:grpSpPr>
            <a:xfrm>
              <a:off x="0" y="-52708"/>
              <a:ext cx="9296400" cy="4548508"/>
              <a:chOff x="0" y="-52708"/>
              <a:chExt cx="9296400" cy="4548508"/>
            </a:xfrm>
          </p:grpSpPr>
          <p:grpSp>
            <p:nvGrpSpPr>
              <p:cNvPr id="17" name="Group 16">
                <a:extLst>
                  <a:ext uri="{FF2B5EF4-FFF2-40B4-BE49-F238E27FC236}">
                    <a16:creationId xmlns:a16="http://schemas.microsoft.com/office/drawing/2014/main" id="{0F19B11B-78A6-4D33-8117-7272D63D5C31}"/>
                  </a:ext>
                </a:extLst>
              </p:cNvPr>
              <p:cNvGrpSpPr/>
              <p:nvPr/>
            </p:nvGrpSpPr>
            <p:grpSpPr>
              <a:xfrm>
                <a:off x="0" y="-52708"/>
                <a:ext cx="9296400" cy="4548508"/>
                <a:chOff x="0" y="0"/>
                <a:chExt cx="3218687" cy="2028766"/>
              </a:xfrm>
            </p:grpSpPr>
            <p:sp>
              <p:nvSpPr>
                <p:cNvPr id="19" name="Rectangle 18">
                  <a:extLst>
                    <a:ext uri="{FF2B5EF4-FFF2-40B4-BE49-F238E27FC236}">
                      <a16:creationId xmlns:a16="http://schemas.microsoft.com/office/drawing/2014/main" id="{3C0C22E0-7621-4277-8B46-4E051C50F824}"/>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20" name="Group 19">
                  <a:extLst>
                    <a:ext uri="{FF2B5EF4-FFF2-40B4-BE49-F238E27FC236}">
                      <a16:creationId xmlns:a16="http://schemas.microsoft.com/office/drawing/2014/main" id="{E07C249C-D850-406A-A67B-32004A77F054}"/>
                    </a:ext>
                  </a:extLst>
                </p:cNvPr>
                <p:cNvGrpSpPr/>
                <p:nvPr/>
              </p:nvGrpSpPr>
              <p:grpSpPr>
                <a:xfrm>
                  <a:off x="0" y="19050"/>
                  <a:ext cx="2249424" cy="832104"/>
                  <a:chOff x="228600" y="0"/>
                  <a:chExt cx="1472184" cy="1024128"/>
                </a:xfrm>
              </p:grpSpPr>
              <p:sp>
                <p:nvSpPr>
                  <p:cNvPr id="21" name="Rectangle 10">
                    <a:extLst>
                      <a:ext uri="{FF2B5EF4-FFF2-40B4-BE49-F238E27FC236}">
                        <a16:creationId xmlns:a16="http://schemas.microsoft.com/office/drawing/2014/main" id="{2C050602-8FAA-40D8-8C99-4E9E17425386}"/>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22" name="Rectangle 21">
                    <a:extLst>
                      <a:ext uri="{FF2B5EF4-FFF2-40B4-BE49-F238E27FC236}">
                        <a16:creationId xmlns:a16="http://schemas.microsoft.com/office/drawing/2014/main" id="{8EA9241E-C7E8-41B7-A416-57B6F2027ACA}"/>
                      </a:ext>
                    </a:extLst>
                  </p:cNvPr>
                  <p:cNvSpPr/>
                  <p:nvPr/>
                </p:nvSpPr>
                <p:spPr>
                  <a:xfrm>
                    <a:off x="228600" y="0"/>
                    <a:ext cx="1472184" cy="1024128"/>
                  </a:xfrm>
                  <a:prstGeom prst="rect">
                    <a:avLst/>
                  </a:prstGeom>
                  <a:blipFill>
                    <a:blip r:embed="rId11"/>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8" name="Picture 17">
                <a:extLst>
                  <a:ext uri="{FF2B5EF4-FFF2-40B4-BE49-F238E27FC236}">
                    <a16:creationId xmlns:a16="http://schemas.microsoft.com/office/drawing/2014/main" id="{BF4251B6-96D0-4E37-9448-1823539BE7FF}"/>
                  </a:ext>
                </a:extLst>
              </p:cNvPr>
              <p:cNvPicPr/>
              <p:nvPr/>
            </p:nvPicPr>
            <p:blipFill>
              <a:blip r:embed="rId12">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16" name="Rectangle 15">
              <a:extLst>
                <a:ext uri="{FF2B5EF4-FFF2-40B4-BE49-F238E27FC236}">
                  <a16:creationId xmlns:a16="http://schemas.microsoft.com/office/drawing/2014/main" id="{2A2F3181-FC5B-4233-BDA8-125DCA142C00}"/>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Tree>
    <p:extLst>
      <p:ext uri="{BB962C8B-B14F-4D97-AF65-F5344CB8AC3E}">
        <p14:creationId xmlns:p14="http://schemas.microsoft.com/office/powerpoint/2010/main" val="4093721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7C4331B-3E68-4880-B29E-E757FBBFA2D2}"/>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88180FC1-6DD7-4CE7-97B6-27413152D753}"/>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3D77DFE5-7C0D-45DB-8FDD-2066013A14C0}"/>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C2EE66F6-1605-4E90-B3FC-618D9D982056}"/>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D8C929F1-A0E0-43FA-B60D-0DCDAB3732FC}"/>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57D9D746-9F84-4646-A203-CB36A37AC69E}"/>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F31F6297-E82A-489D-AD98-F4F0AC740281}"/>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A6D8EACC-C62E-4643-9288-FB9D05213D1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234D5EC0-8EF9-4EA3-AA01-8B2737E6DD49}"/>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1066801" y="990600"/>
            <a:ext cx="7086600" cy="603160"/>
          </a:xfrm>
        </p:spPr>
        <p:txBody>
          <a:bodyPr>
            <a:normAutofit fontScale="90000"/>
          </a:bodyPr>
          <a:lstStyle/>
          <a:p>
            <a:r>
              <a:rPr lang="en-US" dirty="0"/>
              <a:t>EMERGENCY ACTION PRINCIPLES </a:t>
            </a:r>
          </a:p>
        </p:txBody>
      </p:sp>
      <p:sp>
        <p:nvSpPr>
          <p:cNvPr id="3" name="Text Placeholder 2"/>
          <p:cNvSpPr>
            <a:spLocks noGrp="1"/>
          </p:cNvSpPr>
          <p:nvPr>
            <p:ph type="body" sz="quarter" idx="10"/>
          </p:nvPr>
        </p:nvSpPr>
        <p:spPr>
          <a:xfrm>
            <a:off x="838200" y="1676400"/>
            <a:ext cx="7495064" cy="3429000"/>
          </a:xfrm>
        </p:spPr>
        <p:txBody>
          <a:bodyPr>
            <a:normAutofit/>
          </a:bodyPr>
          <a:lstStyle/>
          <a:p>
            <a:pPr marL="342900" indent="-342900"/>
            <a:r>
              <a:rPr lang="en-US" sz="2800" u="sng" dirty="0"/>
              <a:t>2. ACTIVATE MEDICAL ASSISTANCE </a:t>
            </a:r>
          </a:p>
          <a:p>
            <a:pPr marL="342900" indent="-342900">
              <a:buFont typeface="Arial" pitchFamily="34" charset="0"/>
              <a:buChar char="•"/>
            </a:pPr>
            <a:r>
              <a:rPr lang="en-US" sz="2000" dirty="0"/>
              <a:t>What happened?</a:t>
            </a:r>
          </a:p>
          <a:p>
            <a:pPr marL="342900" indent="-342900">
              <a:buFont typeface="Arial" pitchFamily="34" charset="0"/>
              <a:buChar char="•"/>
            </a:pPr>
            <a:r>
              <a:rPr lang="en-US" sz="2000" dirty="0"/>
              <a:t>Location?</a:t>
            </a:r>
          </a:p>
          <a:p>
            <a:pPr marL="342900" indent="-342900">
              <a:buFont typeface="Arial" pitchFamily="34" charset="0"/>
              <a:buChar char="•"/>
            </a:pPr>
            <a:r>
              <a:rPr lang="en-US" sz="2000" dirty="0"/>
              <a:t>Number of persons injured?</a:t>
            </a:r>
          </a:p>
          <a:p>
            <a:pPr marL="342900" indent="-342900">
              <a:buFont typeface="Arial" pitchFamily="34" charset="0"/>
              <a:buChar char="•"/>
            </a:pPr>
            <a:r>
              <a:rPr lang="en-US" sz="2000" dirty="0"/>
              <a:t>Extent of Injury and first-aid given?</a:t>
            </a:r>
          </a:p>
          <a:p>
            <a:pPr marL="342900" indent="-342900">
              <a:buFont typeface="Arial" pitchFamily="34" charset="0"/>
              <a:buChar char="•"/>
            </a:pPr>
            <a:r>
              <a:rPr lang="en-US" sz="2000" dirty="0"/>
              <a:t>The telephone number from where you are calling?</a:t>
            </a:r>
          </a:p>
          <a:p>
            <a:pPr marL="342900" indent="-342900">
              <a:buFont typeface="Arial" pitchFamily="34" charset="0"/>
              <a:buChar char="•"/>
            </a:pPr>
            <a:r>
              <a:rPr lang="en-US" sz="2000" dirty="0"/>
              <a:t>Person who activated medical assistance must identify him/herself and drop the phone last.</a:t>
            </a:r>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874F4DA-C594-4E2C-87D7-119B6B5EC7D3}"/>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91678F93-0078-467A-9BEF-7F344626043B}"/>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220C33B4-4372-4EFA-AA2C-E9C9D36CE721}"/>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D7E9C49E-3FDF-44AB-931A-E1F975B6A3AD}"/>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36527A15-04FD-4F64-8B15-65CCDBE3592C}"/>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FA8439D8-D8AA-40CA-9450-94E907FAFCE0}"/>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4B0A5617-8C6E-47B8-BF12-85206E77CDFC}"/>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F575BE1D-5275-4056-BCB5-41C79F82C32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C719E298-40AE-4350-A3A2-1009703290AC}"/>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1066801" y="990600"/>
            <a:ext cx="7086600" cy="603160"/>
          </a:xfrm>
        </p:spPr>
        <p:txBody>
          <a:bodyPr>
            <a:normAutofit fontScale="90000"/>
          </a:bodyPr>
          <a:lstStyle/>
          <a:p>
            <a:r>
              <a:rPr lang="en-US" dirty="0"/>
              <a:t>EMERGENCY ACTION PRINCIPLES </a:t>
            </a:r>
          </a:p>
        </p:txBody>
      </p:sp>
      <p:sp>
        <p:nvSpPr>
          <p:cNvPr id="3" name="Text Placeholder 2"/>
          <p:cNvSpPr>
            <a:spLocks noGrp="1"/>
          </p:cNvSpPr>
          <p:nvPr>
            <p:ph type="body" sz="quarter" idx="10"/>
          </p:nvPr>
        </p:nvSpPr>
        <p:spPr>
          <a:xfrm>
            <a:off x="838200" y="1676400"/>
            <a:ext cx="7495064" cy="3429000"/>
          </a:xfrm>
        </p:spPr>
        <p:txBody>
          <a:bodyPr>
            <a:normAutofit/>
          </a:bodyPr>
          <a:lstStyle/>
          <a:p>
            <a:pPr marL="342900" indent="-342900"/>
            <a:r>
              <a:rPr lang="en-US" sz="2800" u="sng" dirty="0"/>
              <a:t>3. DO A PRIMARY ASSESSMENT  </a:t>
            </a:r>
          </a:p>
          <a:p>
            <a:pPr marL="342900" indent="-342900" algn="just">
              <a:buFont typeface="Arial" pitchFamily="34" charset="0"/>
              <a:buChar char="•"/>
            </a:pPr>
            <a:r>
              <a:rPr lang="en-US" sz="2400" dirty="0"/>
              <a:t>- In every emergency situation, you must first find out if there are conditions that are immediate threat to the victim’s life. </a:t>
            </a:r>
          </a:p>
          <a:p>
            <a:pPr marL="342900" indent="-342900" algn="just">
              <a:buFont typeface="Arial" pitchFamily="34" charset="0"/>
              <a:buChar char="•"/>
            </a:pPr>
            <a:r>
              <a:rPr lang="en-US" sz="2400" dirty="0"/>
              <a:t>Check for circulation, airway and breathing </a:t>
            </a:r>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40CE839-E06B-45E3-BDD2-2CAAA3971DFF}"/>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69B6EFC0-6F0C-49A1-8E57-81D8EBBBA1E0}"/>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86E66036-8267-446C-8E60-DDC10389F7A5}"/>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56A73038-1565-485C-8E76-9F4AC1460736}"/>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B2440CB1-391A-4479-91E9-BA25E82021DD}"/>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D1A5F615-4C7F-437E-9A3C-36C72D31542F}"/>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FCA8CF5F-704C-4E9B-9CF7-6B6A9E1B69F3}"/>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8C29C9A0-FC6C-40BE-ACFD-7A3638A9E50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3316D624-99C8-4501-8EC3-9BEBA9A5F2DF}"/>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1066801" y="990600"/>
            <a:ext cx="7086600" cy="603160"/>
          </a:xfrm>
        </p:spPr>
        <p:txBody>
          <a:bodyPr>
            <a:normAutofit fontScale="90000"/>
          </a:bodyPr>
          <a:lstStyle/>
          <a:p>
            <a:r>
              <a:rPr lang="en-US" dirty="0"/>
              <a:t>EMERGENCY ACTION PRINCIPLES </a:t>
            </a:r>
          </a:p>
        </p:txBody>
      </p:sp>
      <p:sp>
        <p:nvSpPr>
          <p:cNvPr id="3" name="Text Placeholder 2"/>
          <p:cNvSpPr>
            <a:spLocks noGrp="1"/>
          </p:cNvSpPr>
          <p:nvPr>
            <p:ph type="body" sz="quarter" idx="10"/>
          </p:nvPr>
        </p:nvSpPr>
        <p:spPr>
          <a:xfrm>
            <a:off x="838200" y="1676400"/>
            <a:ext cx="7495064" cy="3429000"/>
          </a:xfrm>
        </p:spPr>
        <p:txBody>
          <a:bodyPr>
            <a:normAutofit fontScale="92500" lnSpcReduction="20000"/>
          </a:bodyPr>
          <a:lstStyle/>
          <a:p>
            <a:pPr marL="342900" indent="-342900"/>
            <a:r>
              <a:rPr lang="en-US" sz="2800" u="sng" dirty="0"/>
              <a:t>3. DO A SECONDARY ASSESSMENT  </a:t>
            </a:r>
          </a:p>
          <a:p>
            <a:pPr marL="342900" indent="-342900" algn="just"/>
            <a:r>
              <a:rPr lang="en-US" sz="2400" dirty="0"/>
              <a:t>INTERVIEW THE VICTIM</a:t>
            </a:r>
          </a:p>
          <a:p>
            <a:pPr marL="342900" indent="-342900" algn="just">
              <a:buFont typeface="Arial" pitchFamily="34" charset="0"/>
              <a:buChar char="•"/>
            </a:pPr>
            <a:r>
              <a:rPr lang="en-US" sz="2400" dirty="0"/>
              <a:t>S – Signs and symptoms </a:t>
            </a:r>
          </a:p>
          <a:p>
            <a:pPr marL="342900" indent="-342900" algn="just">
              <a:buFont typeface="Arial" pitchFamily="34" charset="0"/>
              <a:buChar char="•"/>
            </a:pPr>
            <a:r>
              <a:rPr lang="en-US" sz="2400" dirty="0"/>
              <a:t>A – Allergies </a:t>
            </a:r>
          </a:p>
          <a:p>
            <a:pPr marL="342900" indent="-342900" algn="just">
              <a:buFont typeface="Arial" pitchFamily="34" charset="0"/>
              <a:buChar char="•"/>
            </a:pPr>
            <a:r>
              <a:rPr lang="en-US" sz="2400" dirty="0"/>
              <a:t>M – Medications </a:t>
            </a:r>
          </a:p>
          <a:p>
            <a:pPr marL="342900" indent="-342900" algn="just">
              <a:buFont typeface="Arial" pitchFamily="34" charset="0"/>
              <a:buChar char="•"/>
            </a:pPr>
            <a:r>
              <a:rPr lang="en-US" sz="2400" dirty="0"/>
              <a:t>P – Past medical history </a:t>
            </a:r>
          </a:p>
          <a:p>
            <a:pPr marL="342900" indent="-342900" algn="just">
              <a:buFont typeface="Arial" pitchFamily="34" charset="0"/>
              <a:buChar char="•"/>
            </a:pPr>
            <a:r>
              <a:rPr lang="en-US" sz="2400" dirty="0"/>
              <a:t>L – Last meal taken </a:t>
            </a:r>
          </a:p>
          <a:p>
            <a:pPr marL="342900" indent="-342900" algn="just">
              <a:buFont typeface="Arial" pitchFamily="34" charset="0"/>
              <a:buChar char="•"/>
            </a:pPr>
            <a:r>
              <a:rPr lang="en-US" sz="2400" dirty="0"/>
              <a:t>E – Events prior to injury </a:t>
            </a:r>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7CD484A-4ADF-4E99-9588-1C6E764D2AE2}"/>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1566843B-A270-4CF4-960A-F6C4784E08F5}"/>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AAD30B4F-C8B6-40F5-BC36-5FB0CA8C92BF}"/>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E477BBF6-883D-4065-8346-CB06A0E1993C}"/>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5E8D812A-F0E7-43A6-983B-3765C2F77820}"/>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251BBF1B-02A9-4125-A731-F9762A2EDE17}"/>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2DB9C2CB-EB7B-4F2D-9C62-D249BD94D753}"/>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77CECD9D-9172-4374-85FD-04455C82F48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D1DA4C2A-DF23-4844-941F-248FBC074798}"/>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1066801" y="990600"/>
            <a:ext cx="7086600" cy="603160"/>
          </a:xfrm>
        </p:spPr>
        <p:txBody>
          <a:bodyPr>
            <a:normAutofit fontScale="90000"/>
          </a:bodyPr>
          <a:lstStyle/>
          <a:p>
            <a:r>
              <a:rPr lang="en-US" dirty="0"/>
              <a:t>EMERGENCY ACTION PRINCIPLES </a:t>
            </a:r>
          </a:p>
        </p:txBody>
      </p:sp>
      <p:sp>
        <p:nvSpPr>
          <p:cNvPr id="3" name="Text Placeholder 2"/>
          <p:cNvSpPr>
            <a:spLocks noGrp="1"/>
          </p:cNvSpPr>
          <p:nvPr>
            <p:ph type="body" sz="quarter" idx="10"/>
          </p:nvPr>
        </p:nvSpPr>
        <p:spPr>
          <a:xfrm>
            <a:off x="838200" y="1676400"/>
            <a:ext cx="7495064" cy="3429000"/>
          </a:xfrm>
        </p:spPr>
        <p:txBody>
          <a:bodyPr>
            <a:noAutofit/>
          </a:bodyPr>
          <a:lstStyle/>
          <a:p>
            <a:pPr marL="342900" indent="-342900" algn="just">
              <a:buFont typeface="Arial" pitchFamily="34" charset="0"/>
              <a:buChar char="•"/>
            </a:pPr>
            <a:r>
              <a:rPr lang="en-US" sz="1400" dirty="0"/>
              <a:t>Check vital signs every 15 minutes if stable and every 5 minutes if unstable </a:t>
            </a:r>
          </a:p>
          <a:p>
            <a:pPr marL="342900" indent="-342900" algn="just">
              <a:buFont typeface="Arial" pitchFamily="34" charset="0"/>
              <a:buChar char="•"/>
            </a:pPr>
            <a:r>
              <a:rPr lang="en-US" sz="1400" dirty="0"/>
              <a:t>Perform head-to-toe examination </a:t>
            </a:r>
          </a:p>
          <a:p>
            <a:pPr marL="342900" indent="-342900" algn="just"/>
            <a:r>
              <a:rPr lang="en-US" sz="1400" dirty="0"/>
              <a:t>D – Deformity </a:t>
            </a:r>
          </a:p>
          <a:p>
            <a:pPr marL="342900" indent="-342900" algn="just"/>
            <a:r>
              <a:rPr lang="en-US" sz="1400" dirty="0"/>
              <a:t>C – Contusion </a:t>
            </a:r>
          </a:p>
          <a:p>
            <a:pPr marL="342900" indent="-342900" algn="just"/>
            <a:r>
              <a:rPr lang="en-US" sz="1400" dirty="0"/>
              <a:t>A – Abrasion </a:t>
            </a:r>
          </a:p>
          <a:p>
            <a:pPr marL="342900" indent="-342900" algn="just"/>
            <a:r>
              <a:rPr lang="en-US" sz="1400" dirty="0"/>
              <a:t>P -  Puncture </a:t>
            </a:r>
          </a:p>
          <a:p>
            <a:pPr marL="342900" indent="-342900" algn="just"/>
            <a:r>
              <a:rPr lang="en-US" sz="1400" dirty="0"/>
              <a:t>B – Burn </a:t>
            </a:r>
          </a:p>
          <a:p>
            <a:pPr marL="342900" indent="-342900" algn="just"/>
            <a:r>
              <a:rPr lang="en-US" sz="1400" dirty="0"/>
              <a:t>T -  Tenderness </a:t>
            </a:r>
          </a:p>
          <a:p>
            <a:pPr marL="342900" indent="-342900" algn="just"/>
            <a:r>
              <a:rPr lang="en-US" sz="1400" dirty="0"/>
              <a:t>L – Laceration </a:t>
            </a:r>
          </a:p>
          <a:p>
            <a:pPr marL="342900" indent="-342900" algn="just"/>
            <a:r>
              <a:rPr lang="en-US" sz="1400" dirty="0"/>
              <a:t>S – Swelling </a:t>
            </a:r>
          </a:p>
          <a:p>
            <a:pPr marL="342900" indent="-342900" algn="just">
              <a:buFont typeface="Arial" pitchFamily="34" charset="0"/>
              <a:buChar char="•"/>
            </a:pPr>
            <a:r>
              <a:rPr lang="en-US" sz="1400" dirty="0"/>
              <a:t>Refer patient for further evaluation and management(if necessary depending on the patient’s condition. </a:t>
            </a:r>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7CB6AE0-CA98-48DB-B8BE-73F4C48EB8EB}"/>
              </a:ext>
            </a:extLst>
          </p:cNvPr>
          <p:cNvGrpSpPr/>
          <p:nvPr/>
        </p:nvGrpSpPr>
        <p:grpSpPr>
          <a:xfrm>
            <a:off x="0" y="-52708"/>
            <a:ext cx="9296400" cy="6910708"/>
            <a:chOff x="0" y="-52708"/>
            <a:chExt cx="9296400" cy="6910708"/>
          </a:xfrm>
        </p:grpSpPr>
        <p:grpSp>
          <p:nvGrpSpPr>
            <p:cNvPr id="8" name="Group 7">
              <a:extLst>
                <a:ext uri="{FF2B5EF4-FFF2-40B4-BE49-F238E27FC236}">
                  <a16:creationId xmlns:a16="http://schemas.microsoft.com/office/drawing/2014/main" id="{97BA5B43-205D-4863-8D73-E8868CB60D6B}"/>
                </a:ext>
              </a:extLst>
            </p:cNvPr>
            <p:cNvGrpSpPr/>
            <p:nvPr/>
          </p:nvGrpSpPr>
          <p:grpSpPr>
            <a:xfrm>
              <a:off x="0" y="-52708"/>
              <a:ext cx="9296400" cy="4548508"/>
              <a:chOff x="0" y="-52708"/>
              <a:chExt cx="9296400" cy="4548508"/>
            </a:xfrm>
          </p:grpSpPr>
          <p:grpSp>
            <p:nvGrpSpPr>
              <p:cNvPr id="10" name="Group 9">
                <a:extLst>
                  <a:ext uri="{FF2B5EF4-FFF2-40B4-BE49-F238E27FC236}">
                    <a16:creationId xmlns:a16="http://schemas.microsoft.com/office/drawing/2014/main" id="{B25BB8D0-9460-4858-9376-84605816DE48}"/>
                  </a:ext>
                </a:extLst>
              </p:cNvPr>
              <p:cNvGrpSpPr/>
              <p:nvPr/>
            </p:nvGrpSpPr>
            <p:grpSpPr>
              <a:xfrm>
                <a:off x="0" y="-52708"/>
                <a:ext cx="9296400" cy="4548508"/>
                <a:chOff x="0" y="0"/>
                <a:chExt cx="3218687" cy="2028766"/>
              </a:xfrm>
            </p:grpSpPr>
            <p:sp>
              <p:nvSpPr>
                <p:cNvPr id="12" name="Rectangle 11">
                  <a:extLst>
                    <a:ext uri="{FF2B5EF4-FFF2-40B4-BE49-F238E27FC236}">
                      <a16:creationId xmlns:a16="http://schemas.microsoft.com/office/drawing/2014/main" id="{84B5A5F4-08C3-4E19-B00A-2FBE28FB548A}"/>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3" name="Group 12">
                  <a:extLst>
                    <a:ext uri="{FF2B5EF4-FFF2-40B4-BE49-F238E27FC236}">
                      <a16:creationId xmlns:a16="http://schemas.microsoft.com/office/drawing/2014/main" id="{4FE8364B-5144-4328-8550-FAD2CBB1B39C}"/>
                    </a:ext>
                  </a:extLst>
                </p:cNvPr>
                <p:cNvGrpSpPr/>
                <p:nvPr/>
              </p:nvGrpSpPr>
              <p:grpSpPr>
                <a:xfrm>
                  <a:off x="0" y="19050"/>
                  <a:ext cx="2249424" cy="832104"/>
                  <a:chOff x="228600" y="0"/>
                  <a:chExt cx="1472184" cy="1024128"/>
                </a:xfrm>
              </p:grpSpPr>
              <p:sp>
                <p:nvSpPr>
                  <p:cNvPr id="14" name="Rectangle 10">
                    <a:extLst>
                      <a:ext uri="{FF2B5EF4-FFF2-40B4-BE49-F238E27FC236}">
                        <a16:creationId xmlns:a16="http://schemas.microsoft.com/office/drawing/2014/main" id="{45977613-7318-4F9B-B368-E74CD273545E}"/>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5" name="Rectangle 14">
                    <a:extLst>
                      <a:ext uri="{FF2B5EF4-FFF2-40B4-BE49-F238E27FC236}">
                        <a16:creationId xmlns:a16="http://schemas.microsoft.com/office/drawing/2014/main" id="{77EE0BC9-D315-427F-896C-A7B8C1846C70}"/>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1" name="Picture 10">
                <a:extLst>
                  <a:ext uri="{FF2B5EF4-FFF2-40B4-BE49-F238E27FC236}">
                    <a16:creationId xmlns:a16="http://schemas.microsoft.com/office/drawing/2014/main" id="{D1C671E0-7C85-4ABC-AAB4-390C9D9A2915}"/>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9" name="Rectangle 8">
              <a:extLst>
                <a:ext uri="{FF2B5EF4-FFF2-40B4-BE49-F238E27FC236}">
                  <a16:creationId xmlns:a16="http://schemas.microsoft.com/office/drawing/2014/main" id="{884B55AA-E0A1-4DE7-BF30-0EC4FBEF7214}"/>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lstStyle/>
          <a:p>
            <a:r>
              <a:rPr lang="en-US" dirty="0">
                <a:solidFill>
                  <a:schemeClr val="tx1"/>
                </a:solidFill>
              </a:rPr>
              <a:t>WHAT IS A WOUND? </a:t>
            </a:r>
          </a:p>
        </p:txBody>
      </p:sp>
      <p:sp>
        <p:nvSpPr>
          <p:cNvPr id="3" name="Text Placeholder 2"/>
          <p:cNvSpPr>
            <a:spLocks noGrp="1"/>
          </p:cNvSpPr>
          <p:nvPr>
            <p:ph type="body" sz="quarter" idx="10"/>
          </p:nvPr>
        </p:nvSpPr>
        <p:spPr>
          <a:xfrm>
            <a:off x="1219200" y="2209800"/>
            <a:ext cx="7495064" cy="3229618"/>
          </a:xfrm>
        </p:spPr>
        <p:txBody>
          <a:bodyPr>
            <a:normAutofit/>
          </a:bodyPr>
          <a:lstStyle/>
          <a:p>
            <a:pPr algn="just"/>
            <a:r>
              <a:rPr lang="en-US" sz="2800" dirty="0">
                <a:solidFill>
                  <a:schemeClr val="tx1"/>
                </a:solidFill>
              </a:rPr>
              <a:t>A </a:t>
            </a:r>
            <a:r>
              <a:rPr lang="en-US" sz="2800" b="1" dirty="0">
                <a:solidFill>
                  <a:schemeClr val="tx1"/>
                </a:solidFill>
              </a:rPr>
              <a:t>wound</a:t>
            </a:r>
            <a:r>
              <a:rPr lang="en-US" sz="2800" dirty="0">
                <a:solidFill>
                  <a:schemeClr val="tx1"/>
                </a:solidFill>
              </a:rPr>
              <a:t> is a type of injury which happens relatively quickly in which skin is torn, cut, or punctured (an </a:t>
            </a:r>
            <a:r>
              <a:rPr lang="en-US" sz="2800" i="1" dirty="0">
                <a:solidFill>
                  <a:schemeClr val="tx1"/>
                </a:solidFill>
              </a:rPr>
              <a:t>open</a:t>
            </a:r>
            <a:r>
              <a:rPr lang="en-US" sz="2800" dirty="0">
                <a:solidFill>
                  <a:schemeClr val="tx1"/>
                </a:solidFill>
              </a:rPr>
              <a:t> wound), or where blunt force trauma causes a contusion (a </a:t>
            </a:r>
            <a:r>
              <a:rPr lang="en-US" sz="2800" i="1" dirty="0">
                <a:solidFill>
                  <a:schemeClr val="tx1"/>
                </a:solidFill>
              </a:rPr>
              <a:t>closed</a:t>
            </a:r>
            <a:r>
              <a:rPr lang="en-US" sz="2800" dirty="0">
                <a:solidFill>
                  <a:schemeClr val="tx1"/>
                </a:solidFill>
              </a:rPr>
              <a:t> wound).</a:t>
            </a:r>
          </a:p>
          <a:p>
            <a:endParaRPr lang="en-US" dirty="0"/>
          </a:p>
          <a:p>
            <a:endParaRPr lang="en-US" dirty="0"/>
          </a:p>
        </p:txBody>
      </p:sp>
      <p:graphicFrame>
        <p:nvGraphicFramePr>
          <p:cNvPr id="328706" name="Object 10"/>
          <p:cNvGraphicFramePr>
            <a:graphicFrameLocks noChangeAspect="1"/>
          </p:cNvGraphicFramePr>
          <p:nvPr/>
        </p:nvGraphicFramePr>
        <p:xfrm>
          <a:off x="6324600" y="762000"/>
          <a:ext cx="1676400" cy="911225"/>
        </p:xfrm>
        <a:graphic>
          <a:graphicData uri="http://schemas.openxmlformats.org/presentationml/2006/ole">
            <mc:AlternateContent xmlns:mc="http://schemas.openxmlformats.org/markup-compatibility/2006">
              <mc:Choice xmlns:v="urn:schemas-microsoft-com:vml" Requires="v">
                <p:oleObj spid="_x0000_s329758" name="Clip" r:id="rId5" imgW="2871720" imgH="2174040" progId="">
                  <p:embed/>
                </p:oleObj>
              </mc:Choice>
              <mc:Fallback>
                <p:oleObj name="Clip" r:id="rId5" imgW="2871720" imgH="2174040" progId="">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4600" y="762000"/>
                        <a:ext cx="1676400" cy="911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8707" name="Object 8"/>
          <p:cNvGraphicFramePr>
            <a:graphicFrameLocks noChangeAspect="1"/>
          </p:cNvGraphicFramePr>
          <p:nvPr/>
        </p:nvGraphicFramePr>
        <p:xfrm>
          <a:off x="1143000" y="4572000"/>
          <a:ext cx="1447800" cy="1066800"/>
        </p:xfrm>
        <a:graphic>
          <a:graphicData uri="http://schemas.openxmlformats.org/presentationml/2006/ole">
            <mc:AlternateContent xmlns:mc="http://schemas.openxmlformats.org/markup-compatibility/2006">
              <mc:Choice xmlns:v="urn:schemas-microsoft-com:vml" Requires="v">
                <p:oleObj spid="_x0000_s329759" name="Clip" r:id="rId7" imgW="2286000" imgH="1192680" progId="">
                  <p:embed/>
                </p:oleObj>
              </mc:Choice>
              <mc:Fallback>
                <p:oleObj name="Clip" r:id="rId7" imgW="2286000" imgH="1192680" progId="">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43000" y="4572000"/>
                        <a:ext cx="1447800" cy="1066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 name="Picture 4" descr="http://static3.shop033.com/resources/7A/890/picture/B2/82550194.jpg"/>
          <p:cNvPicPr>
            <a:picLocks noChangeAspect="1" noChangeArrowheads="1"/>
          </p:cNvPicPr>
          <p:nvPr/>
        </p:nvPicPr>
        <p:blipFill>
          <a:blip r:embed="rId9"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2B5B0BB-F868-4D9C-9ADC-3A03BCB60D4D}"/>
              </a:ext>
            </a:extLst>
          </p:cNvPr>
          <p:cNvGrpSpPr/>
          <p:nvPr/>
        </p:nvGrpSpPr>
        <p:grpSpPr>
          <a:xfrm>
            <a:off x="0" y="-52708"/>
            <a:ext cx="9296400" cy="6910708"/>
            <a:chOff x="0" y="-52708"/>
            <a:chExt cx="9296400" cy="6910708"/>
          </a:xfrm>
        </p:grpSpPr>
        <p:grpSp>
          <p:nvGrpSpPr>
            <p:cNvPr id="5" name="Group 4">
              <a:extLst>
                <a:ext uri="{FF2B5EF4-FFF2-40B4-BE49-F238E27FC236}">
                  <a16:creationId xmlns:a16="http://schemas.microsoft.com/office/drawing/2014/main" id="{67A4780E-F696-4FCA-881C-2F3C584C65CA}"/>
                </a:ext>
              </a:extLst>
            </p:cNvPr>
            <p:cNvGrpSpPr/>
            <p:nvPr/>
          </p:nvGrpSpPr>
          <p:grpSpPr>
            <a:xfrm>
              <a:off x="0" y="-52708"/>
              <a:ext cx="9296400" cy="4548508"/>
              <a:chOff x="0" y="-52708"/>
              <a:chExt cx="9296400" cy="4548508"/>
            </a:xfrm>
          </p:grpSpPr>
          <p:grpSp>
            <p:nvGrpSpPr>
              <p:cNvPr id="7" name="Group 6">
                <a:extLst>
                  <a:ext uri="{FF2B5EF4-FFF2-40B4-BE49-F238E27FC236}">
                    <a16:creationId xmlns:a16="http://schemas.microsoft.com/office/drawing/2014/main" id="{7A4C996A-DE25-4C00-907F-DDB9B794A84A}"/>
                  </a:ext>
                </a:extLst>
              </p:cNvPr>
              <p:cNvGrpSpPr/>
              <p:nvPr/>
            </p:nvGrpSpPr>
            <p:grpSpPr>
              <a:xfrm>
                <a:off x="0" y="-52708"/>
                <a:ext cx="9296400" cy="4548508"/>
                <a:chOff x="0" y="0"/>
                <a:chExt cx="3218687" cy="2028766"/>
              </a:xfrm>
            </p:grpSpPr>
            <p:sp>
              <p:nvSpPr>
                <p:cNvPr id="9" name="Rectangle 8">
                  <a:extLst>
                    <a:ext uri="{FF2B5EF4-FFF2-40B4-BE49-F238E27FC236}">
                      <a16:creationId xmlns:a16="http://schemas.microsoft.com/office/drawing/2014/main" id="{B8B61729-1A1B-43D8-A429-66F663A5620C}"/>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0" name="Group 9">
                  <a:extLst>
                    <a:ext uri="{FF2B5EF4-FFF2-40B4-BE49-F238E27FC236}">
                      <a16:creationId xmlns:a16="http://schemas.microsoft.com/office/drawing/2014/main" id="{C8D66067-AEE8-4698-901E-3F0A2A7F10B2}"/>
                    </a:ext>
                  </a:extLst>
                </p:cNvPr>
                <p:cNvGrpSpPr/>
                <p:nvPr/>
              </p:nvGrpSpPr>
              <p:grpSpPr>
                <a:xfrm>
                  <a:off x="0" y="19050"/>
                  <a:ext cx="2249424" cy="832104"/>
                  <a:chOff x="228600" y="0"/>
                  <a:chExt cx="1472184" cy="1024128"/>
                </a:xfrm>
              </p:grpSpPr>
              <p:sp>
                <p:nvSpPr>
                  <p:cNvPr id="11" name="Rectangle 10">
                    <a:extLst>
                      <a:ext uri="{FF2B5EF4-FFF2-40B4-BE49-F238E27FC236}">
                        <a16:creationId xmlns:a16="http://schemas.microsoft.com/office/drawing/2014/main" id="{93D7DDA7-0D59-48B4-9B50-908807EF17CF}"/>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2" name="Rectangle 11">
                    <a:extLst>
                      <a:ext uri="{FF2B5EF4-FFF2-40B4-BE49-F238E27FC236}">
                        <a16:creationId xmlns:a16="http://schemas.microsoft.com/office/drawing/2014/main" id="{B6ECC752-AFF6-42D1-8E2B-6AB7552585B5}"/>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8" name="Picture 7">
                <a:extLst>
                  <a:ext uri="{FF2B5EF4-FFF2-40B4-BE49-F238E27FC236}">
                    <a16:creationId xmlns:a16="http://schemas.microsoft.com/office/drawing/2014/main" id="{66529554-2725-4DBB-918B-7BB8CDB60CC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6" name="Rectangle 5">
              <a:extLst>
                <a:ext uri="{FF2B5EF4-FFF2-40B4-BE49-F238E27FC236}">
                  <a16:creationId xmlns:a16="http://schemas.microsoft.com/office/drawing/2014/main" id="{EE389388-BBAE-4A4E-9795-9C54540771D7}"/>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1143000" y="2362200"/>
            <a:ext cx="7495451" cy="1779782"/>
          </a:xfrm>
        </p:spPr>
        <p:txBody>
          <a:bodyPr>
            <a:normAutofit/>
          </a:bodyPr>
          <a:lstStyle/>
          <a:p>
            <a:r>
              <a:rPr lang="en-US" sz="5400" dirty="0"/>
              <a:t>  TYPES OF WOUND </a:t>
            </a:r>
          </a:p>
        </p:txBody>
      </p:sp>
      <p:pic>
        <p:nvPicPr>
          <p:cNvPr id="3"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0C2EC952-28BA-4F10-AE8E-8B487B7CF9C3}"/>
              </a:ext>
            </a:extLst>
          </p:cNvPr>
          <p:cNvGrpSpPr/>
          <p:nvPr/>
        </p:nvGrpSpPr>
        <p:grpSpPr>
          <a:xfrm>
            <a:off x="0" y="-52708"/>
            <a:ext cx="9296400" cy="6910708"/>
            <a:chOff x="0" y="-52708"/>
            <a:chExt cx="9296400" cy="6910708"/>
          </a:xfrm>
        </p:grpSpPr>
        <p:grpSp>
          <p:nvGrpSpPr>
            <p:cNvPr id="7" name="Group 6">
              <a:extLst>
                <a:ext uri="{FF2B5EF4-FFF2-40B4-BE49-F238E27FC236}">
                  <a16:creationId xmlns:a16="http://schemas.microsoft.com/office/drawing/2014/main" id="{5FF71B11-9BCF-4CA6-8AB1-523D254146D3}"/>
                </a:ext>
              </a:extLst>
            </p:cNvPr>
            <p:cNvGrpSpPr/>
            <p:nvPr/>
          </p:nvGrpSpPr>
          <p:grpSpPr>
            <a:xfrm>
              <a:off x="0" y="-52708"/>
              <a:ext cx="9296400" cy="4548508"/>
              <a:chOff x="0" y="-52708"/>
              <a:chExt cx="9296400" cy="4548508"/>
            </a:xfrm>
          </p:grpSpPr>
          <p:grpSp>
            <p:nvGrpSpPr>
              <p:cNvPr id="9" name="Group 8">
                <a:extLst>
                  <a:ext uri="{FF2B5EF4-FFF2-40B4-BE49-F238E27FC236}">
                    <a16:creationId xmlns:a16="http://schemas.microsoft.com/office/drawing/2014/main" id="{980399C7-5CC7-4DAA-9DD5-294F7FF167FD}"/>
                  </a:ext>
                </a:extLst>
              </p:cNvPr>
              <p:cNvGrpSpPr/>
              <p:nvPr/>
            </p:nvGrpSpPr>
            <p:grpSpPr>
              <a:xfrm>
                <a:off x="0" y="-52708"/>
                <a:ext cx="9296400" cy="4548508"/>
                <a:chOff x="0" y="0"/>
                <a:chExt cx="3218687" cy="2028766"/>
              </a:xfrm>
            </p:grpSpPr>
            <p:sp>
              <p:nvSpPr>
                <p:cNvPr id="11" name="Rectangle 10">
                  <a:extLst>
                    <a:ext uri="{FF2B5EF4-FFF2-40B4-BE49-F238E27FC236}">
                      <a16:creationId xmlns:a16="http://schemas.microsoft.com/office/drawing/2014/main" id="{058FEDEE-F6AB-4C05-BB79-897DC905F543}"/>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2" name="Group 11">
                  <a:extLst>
                    <a:ext uri="{FF2B5EF4-FFF2-40B4-BE49-F238E27FC236}">
                      <a16:creationId xmlns:a16="http://schemas.microsoft.com/office/drawing/2014/main" id="{BBC59403-F827-437B-9397-519573A460BA}"/>
                    </a:ext>
                  </a:extLst>
                </p:cNvPr>
                <p:cNvGrpSpPr/>
                <p:nvPr/>
              </p:nvGrpSpPr>
              <p:grpSpPr>
                <a:xfrm>
                  <a:off x="0" y="19050"/>
                  <a:ext cx="2249424" cy="832104"/>
                  <a:chOff x="228600" y="0"/>
                  <a:chExt cx="1472184" cy="1024128"/>
                </a:xfrm>
              </p:grpSpPr>
              <p:sp>
                <p:nvSpPr>
                  <p:cNvPr id="13" name="Rectangle 10">
                    <a:extLst>
                      <a:ext uri="{FF2B5EF4-FFF2-40B4-BE49-F238E27FC236}">
                        <a16:creationId xmlns:a16="http://schemas.microsoft.com/office/drawing/2014/main" id="{8B382057-C665-4306-BDC1-6E3567A800D7}"/>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4" name="Rectangle 13">
                    <a:extLst>
                      <a:ext uri="{FF2B5EF4-FFF2-40B4-BE49-F238E27FC236}">
                        <a16:creationId xmlns:a16="http://schemas.microsoft.com/office/drawing/2014/main" id="{9BC536DA-731A-436A-B8E1-0448DF53CAFE}"/>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0" name="Picture 9">
                <a:extLst>
                  <a:ext uri="{FF2B5EF4-FFF2-40B4-BE49-F238E27FC236}">
                    <a16:creationId xmlns:a16="http://schemas.microsoft.com/office/drawing/2014/main" id="{66C5121B-110C-49AC-9164-38B3BB9E81F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8" name="Rectangle 7">
              <a:extLst>
                <a:ext uri="{FF2B5EF4-FFF2-40B4-BE49-F238E27FC236}">
                  <a16:creationId xmlns:a16="http://schemas.microsoft.com/office/drawing/2014/main" id="{F0FE2B80-77F0-4353-BF64-21EA45A3FEB8}"/>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457200" y="838200"/>
            <a:ext cx="7495451" cy="603160"/>
          </a:xfrm>
        </p:spPr>
        <p:txBody>
          <a:bodyPr/>
          <a:lstStyle/>
          <a:p>
            <a:r>
              <a:rPr lang="en-US" dirty="0"/>
              <a:t>BRUISE/CONTUSION  </a:t>
            </a:r>
          </a:p>
        </p:txBody>
      </p:sp>
      <p:sp>
        <p:nvSpPr>
          <p:cNvPr id="3" name="Text Placeholder 2"/>
          <p:cNvSpPr>
            <a:spLocks noGrp="1"/>
          </p:cNvSpPr>
          <p:nvPr>
            <p:ph type="body" sz="quarter" idx="10"/>
          </p:nvPr>
        </p:nvSpPr>
        <p:spPr>
          <a:xfrm>
            <a:off x="685800" y="1676400"/>
            <a:ext cx="7467600" cy="3505200"/>
          </a:xfrm>
        </p:spPr>
        <p:txBody>
          <a:bodyPr>
            <a:normAutofit/>
          </a:bodyPr>
          <a:lstStyle/>
          <a:p>
            <a:pPr algn="just"/>
            <a:r>
              <a:rPr lang="en-US" sz="2400" dirty="0"/>
              <a:t>A </a:t>
            </a:r>
            <a:r>
              <a:rPr lang="en-US" sz="2400" b="1" dirty="0"/>
              <a:t>bruise</a:t>
            </a:r>
            <a:r>
              <a:rPr lang="en-US" sz="2400" dirty="0"/>
              <a:t>, also called a </a:t>
            </a:r>
            <a:r>
              <a:rPr lang="en-US" sz="2400" b="1" dirty="0"/>
              <a:t>contusion</a:t>
            </a:r>
            <a:r>
              <a:rPr lang="en-US" sz="2400" dirty="0"/>
              <a:t>, is a type of relatively minor hematoma of tissue in which capillaries and sometimes venules are damaged by trauma, allowing blood to seep into the surrounding interstitial tissues. </a:t>
            </a:r>
          </a:p>
          <a:p>
            <a:endParaRPr lang="en-US" dirty="0"/>
          </a:p>
        </p:txBody>
      </p:sp>
      <p:pic>
        <p:nvPicPr>
          <p:cNvPr id="4" name="Content Placeholder 3" descr="http://t3.gstatic.com/images?q=tbn:ANd9GcQlWBmjjnE9oyhs93oSYRotahHP7DzofGVLq0v8nn66vCQJ4jjV"/>
          <p:cNvPicPr>
            <a:picLocks/>
          </p:cNvPicPr>
          <p:nvPr/>
        </p:nvPicPr>
        <p:blipFill>
          <a:blip r:embed="rId4" cstate="print"/>
          <a:srcRect/>
          <a:stretch>
            <a:fillRect/>
          </a:stretch>
        </p:blipFill>
        <p:spPr bwMode="auto">
          <a:xfrm>
            <a:off x="2362200" y="3733800"/>
            <a:ext cx="4114800" cy="2438399"/>
          </a:xfrm>
          <a:prstGeom prst="rect">
            <a:avLst/>
          </a:prstGeom>
          <a:noFill/>
          <a:ln w="9525">
            <a:noFill/>
            <a:miter lim="800000"/>
            <a:headEnd/>
            <a:tailEnd/>
          </a:ln>
        </p:spPr>
      </p:pic>
      <p:pic>
        <p:nvPicPr>
          <p:cNvPr id="5"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9A95FFD-BBE3-4204-9917-82FA735FC950}"/>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4092D8A0-832A-440B-8A0A-1784400CC6D5}"/>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4A60C8FD-0E08-4564-909C-18318699F169}"/>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EBF01EDD-198F-4BC6-9F40-8A350F874664}"/>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67324F04-ECF7-4C8D-A5C6-24C39D9A49E2}"/>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D64543C7-A33A-4D55-B46F-D7566C753BCB}"/>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1E2790E7-EFFD-4869-B657-24E75992D8E1}"/>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7AAC83CE-2539-45AA-B91F-583E081A4EA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EEF76208-B3D0-4B7D-8818-AAC301ABEA8C}"/>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533400" y="1219200"/>
            <a:ext cx="7495451" cy="603160"/>
          </a:xfrm>
        </p:spPr>
        <p:txBody>
          <a:bodyPr>
            <a:normAutofit fontScale="90000"/>
          </a:bodyPr>
          <a:lstStyle/>
          <a:p>
            <a:r>
              <a:rPr lang="en-US" dirty="0"/>
              <a:t>FIRST-AID FOR BRUISE/CONTUSION </a:t>
            </a:r>
          </a:p>
        </p:txBody>
      </p:sp>
      <p:sp>
        <p:nvSpPr>
          <p:cNvPr id="3" name="Text Placeholder 2"/>
          <p:cNvSpPr>
            <a:spLocks noGrp="1"/>
          </p:cNvSpPr>
          <p:nvPr>
            <p:ph type="body" sz="quarter" idx="10"/>
          </p:nvPr>
        </p:nvSpPr>
        <p:spPr>
          <a:xfrm>
            <a:off x="609600" y="1905000"/>
            <a:ext cx="7495064" cy="2895600"/>
          </a:xfrm>
        </p:spPr>
        <p:txBody>
          <a:bodyPr>
            <a:normAutofit/>
          </a:bodyPr>
          <a:lstStyle/>
          <a:p>
            <a:pPr marL="342900" indent="-342900" algn="just">
              <a:buAutoNum type="arabicPeriod"/>
            </a:pPr>
            <a:r>
              <a:rPr lang="en-US" sz="2400" dirty="0"/>
              <a:t>Rest the affected extremity </a:t>
            </a:r>
          </a:p>
          <a:p>
            <a:pPr marL="342900" indent="-342900" algn="just">
              <a:buAutoNum type="arabicPeriod"/>
            </a:pPr>
            <a:r>
              <a:rPr lang="en-US" sz="2400" dirty="0"/>
              <a:t>Apply cold compress for the first 24 to 48 hours after an injury for not more than 20 minutes at a time, removing the cold for 10 minutes and reapplying it again.</a:t>
            </a:r>
          </a:p>
          <a:p>
            <a:pPr marL="342900" indent="-342900" algn="just">
              <a:buAutoNum type="arabicPeriod"/>
            </a:pPr>
            <a:r>
              <a:rPr lang="en-US" sz="2400" dirty="0"/>
              <a:t>Refer to the doctor as necessary. </a:t>
            </a:r>
          </a:p>
          <a:p>
            <a:pPr marL="342900" indent="-342900">
              <a:buAutoNum type="arabicPeriod"/>
            </a:pPr>
            <a:endParaRPr lang="en-US" dirty="0"/>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7495451" cy="603160"/>
          </a:xfrm>
        </p:spPr>
        <p:txBody>
          <a:bodyPr/>
          <a:lstStyle/>
          <a:p>
            <a:r>
              <a:rPr lang="en-US" dirty="0"/>
              <a:t>PUNCTURED WOUND </a:t>
            </a:r>
          </a:p>
        </p:txBody>
      </p:sp>
      <p:sp>
        <p:nvSpPr>
          <p:cNvPr id="3" name="Text Placeholder 2"/>
          <p:cNvSpPr>
            <a:spLocks noGrp="1"/>
          </p:cNvSpPr>
          <p:nvPr>
            <p:ph type="body" sz="quarter" idx="10"/>
          </p:nvPr>
        </p:nvSpPr>
        <p:spPr>
          <a:xfrm>
            <a:off x="685800" y="1676400"/>
            <a:ext cx="7467600" cy="3505200"/>
          </a:xfrm>
        </p:spPr>
        <p:txBody>
          <a:bodyPr>
            <a:normAutofit/>
          </a:bodyPr>
          <a:lstStyle/>
          <a:p>
            <a:pPr algn="just"/>
            <a:r>
              <a:rPr lang="en-US" sz="2400" dirty="0"/>
              <a:t>A puncture wound is caused by an object piercing the skin and creating a small hole.</a:t>
            </a:r>
          </a:p>
          <a:p>
            <a:pPr algn="just"/>
            <a:r>
              <a:rPr lang="en-US" sz="2400" dirty="0"/>
              <a:t>A puncture wound from a cause such as stepping on a nail can become infected because the object that caused the wound may carry bacteria or spores of tetanus into the skin and tissue.</a:t>
            </a:r>
            <a:endParaRPr lang="en-PH" sz="2400" dirty="0"/>
          </a:p>
          <a:p>
            <a:endParaRPr lang="en-US" dirty="0"/>
          </a:p>
        </p:txBody>
      </p:sp>
      <p:sp>
        <p:nvSpPr>
          <p:cNvPr id="362498" name="AutoShape 2" descr="https://myhealth.alberta.ca/Health/aftercareinformation/_layouts/15/healthwise/media/medical/hw/h9991930_002_pi.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62500" name="Picture 4" descr="https://myhealth.alberta.ca/Health/aftercareinformation/_layouts/15/healthwise/media/medical/hw/h9991930_002_pi.jpg"/>
          <p:cNvPicPr>
            <a:picLocks noChangeAspect="1" noChangeArrowheads="1"/>
          </p:cNvPicPr>
          <p:nvPr/>
        </p:nvPicPr>
        <p:blipFill>
          <a:blip r:embed="rId2" cstate="print"/>
          <a:srcRect/>
          <a:stretch>
            <a:fillRect/>
          </a:stretch>
        </p:blipFill>
        <p:spPr bwMode="auto">
          <a:xfrm>
            <a:off x="2362200" y="4038600"/>
            <a:ext cx="4191000" cy="2286001"/>
          </a:xfrm>
          <a:prstGeom prst="rect">
            <a:avLst/>
          </a:prstGeom>
          <a:noFill/>
        </p:spPr>
      </p:pic>
      <p:pic>
        <p:nvPicPr>
          <p:cNvPr id="6" name="Picture 4" descr="http://static3.shop033.com/resources/7A/890/picture/B2/82550194.jpg"/>
          <p:cNvPicPr>
            <a:picLocks noChangeAspect="1" noChangeArrowheads="1"/>
          </p:cNvPicPr>
          <p:nvPr/>
        </p:nvPicPr>
        <p:blipFill>
          <a:blip r:embed="rId3" cstate="print"/>
          <a:srcRect/>
          <a:stretch>
            <a:fillRect/>
          </a:stretch>
        </p:blipFill>
        <p:spPr bwMode="auto">
          <a:xfrm>
            <a:off x="7358410" y="5694031"/>
            <a:ext cx="1437580" cy="1015867"/>
          </a:xfrm>
          <a:prstGeom prst="rect">
            <a:avLst/>
          </a:prstGeom>
          <a:noFill/>
        </p:spPr>
      </p:pic>
      <p:grpSp>
        <p:nvGrpSpPr>
          <p:cNvPr id="7" name="Group 6">
            <a:extLst>
              <a:ext uri="{FF2B5EF4-FFF2-40B4-BE49-F238E27FC236}">
                <a16:creationId xmlns:a16="http://schemas.microsoft.com/office/drawing/2014/main" id="{73D9E173-02EB-4AC2-B53A-07672BC1BF90}"/>
              </a:ext>
            </a:extLst>
          </p:cNvPr>
          <p:cNvGrpSpPr/>
          <p:nvPr/>
        </p:nvGrpSpPr>
        <p:grpSpPr>
          <a:xfrm>
            <a:off x="0" y="-52708"/>
            <a:ext cx="9296400" cy="6910708"/>
            <a:chOff x="0" y="-52708"/>
            <a:chExt cx="9296400" cy="6910708"/>
          </a:xfrm>
        </p:grpSpPr>
        <p:grpSp>
          <p:nvGrpSpPr>
            <p:cNvPr id="8" name="Group 7">
              <a:extLst>
                <a:ext uri="{FF2B5EF4-FFF2-40B4-BE49-F238E27FC236}">
                  <a16:creationId xmlns:a16="http://schemas.microsoft.com/office/drawing/2014/main" id="{6941774B-8908-44DC-A3B9-A8324F3D689C}"/>
                </a:ext>
              </a:extLst>
            </p:cNvPr>
            <p:cNvGrpSpPr/>
            <p:nvPr/>
          </p:nvGrpSpPr>
          <p:grpSpPr>
            <a:xfrm>
              <a:off x="0" y="-52708"/>
              <a:ext cx="9296400" cy="4548508"/>
              <a:chOff x="0" y="-52708"/>
              <a:chExt cx="9296400" cy="4548508"/>
            </a:xfrm>
          </p:grpSpPr>
          <p:grpSp>
            <p:nvGrpSpPr>
              <p:cNvPr id="10" name="Group 9">
                <a:extLst>
                  <a:ext uri="{FF2B5EF4-FFF2-40B4-BE49-F238E27FC236}">
                    <a16:creationId xmlns:a16="http://schemas.microsoft.com/office/drawing/2014/main" id="{2E5BF847-338C-4AD8-B8FA-DD9D9BF709EE}"/>
                  </a:ext>
                </a:extLst>
              </p:cNvPr>
              <p:cNvGrpSpPr/>
              <p:nvPr/>
            </p:nvGrpSpPr>
            <p:grpSpPr>
              <a:xfrm>
                <a:off x="0" y="-52708"/>
                <a:ext cx="9296400" cy="4548508"/>
                <a:chOff x="0" y="0"/>
                <a:chExt cx="3218687" cy="2028766"/>
              </a:xfrm>
            </p:grpSpPr>
            <p:sp>
              <p:nvSpPr>
                <p:cNvPr id="12" name="Rectangle 11">
                  <a:extLst>
                    <a:ext uri="{FF2B5EF4-FFF2-40B4-BE49-F238E27FC236}">
                      <a16:creationId xmlns:a16="http://schemas.microsoft.com/office/drawing/2014/main" id="{AB5C2AF4-45D1-47FB-B4B5-66952B19E425}"/>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3" name="Group 12">
                  <a:extLst>
                    <a:ext uri="{FF2B5EF4-FFF2-40B4-BE49-F238E27FC236}">
                      <a16:creationId xmlns:a16="http://schemas.microsoft.com/office/drawing/2014/main" id="{F1C2042F-2182-4ED5-BCB5-44D8F4678A75}"/>
                    </a:ext>
                  </a:extLst>
                </p:cNvPr>
                <p:cNvGrpSpPr/>
                <p:nvPr/>
              </p:nvGrpSpPr>
              <p:grpSpPr>
                <a:xfrm>
                  <a:off x="0" y="19050"/>
                  <a:ext cx="2249424" cy="832104"/>
                  <a:chOff x="228600" y="0"/>
                  <a:chExt cx="1472184" cy="1024128"/>
                </a:xfrm>
              </p:grpSpPr>
              <p:sp>
                <p:nvSpPr>
                  <p:cNvPr id="14" name="Rectangle 10">
                    <a:extLst>
                      <a:ext uri="{FF2B5EF4-FFF2-40B4-BE49-F238E27FC236}">
                        <a16:creationId xmlns:a16="http://schemas.microsoft.com/office/drawing/2014/main" id="{BCA1A989-F156-482B-9645-51257921C5C4}"/>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5" name="Rectangle 14">
                    <a:extLst>
                      <a:ext uri="{FF2B5EF4-FFF2-40B4-BE49-F238E27FC236}">
                        <a16:creationId xmlns:a16="http://schemas.microsoft.com/office/drawing/2014/main" id="{055F6649-4C63-41EC-8100-1591D2DC4066}"/>
                      </a:ext>
                    </a:extLst>
                  </p:cNvPr>
                  <p:cNvSpPr/>
                  <p:nvPr/>
                </p:nvSpPr>
                <p:spPr>
                  <a:xfrm>
                    <a:off x="228600" y="0"/>
                    <a:ext cx="1472184" cy="1024128"/>
                  </a:xfrm>
                  <a:prstGeom prst="rect">
                    <a:avLst/>
                  </a:prstGeom>
                  <a:blipFill>
                    <a:blip r:embed="rId4"/>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1" name="Picture 10">
                <a:extLst>
                  <a:ext uri="{FF2B5EF4-FFF2-40B4-BE49-F238E27FC236}">
                    <a16:creationId xmlns:a16="http://schemas.microsoft.com/office/drawing/2014/main" id="{17FB380A-F3BC-488B-B877-D3C50E67E76E}"/>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9" name="Rectangle 8">
              <a:extLst>
                <a:ext uri="{FF2B5EF4-FFF2-40B4-BE49-F238E27FC236}">
                  <a16:creationId xmlns:a16="http://schemas.microsoft.com/office/drawing/2014/main" id="{490D4DB2-698E-4AE4-932F-6654BCE27782}"/>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271FC4B-1399-44BF-B8E2-BD3C167DDDB3}"/>
              </a:ext>
            </a:extLst>
          </p:cNvPr>
          <p:cNvGrpSpPr/>
          <p:nvPr/>
        </p:nvGrpSpPr>
        <p:grpSpPr>
          <a:xfrm>
            <a:off x="0" y="-52708"/>
            <a:ext cx="9296400" cy="6910708"/>
            <a:chOff x="0" y="-52708"/>
            <a:chExt cx="9296400" cy="6910708"/>
          </a:xfrm>
        </p:grpSpPr>
        <p:grpSp>
          <p:nvGrpSpPr>
            <p:cNvPr id="7" name="Group 6">
              <a:extLst>
                <a:ext uri="{FF2B5EF4-FFF2-40B4-BE49-F238E27FC236}">
                  <a16:creationId xmlns:a16="http://schemas.microsoft.com/office/drawing/2014/main" id="{E9096642-0CA9-4621-8510-37E349D4A565}"/>
                </a:ext>
              </a:extLst>
            </p:cNvPr>
            <p:cNvGrpSpPr/>
            <p:nvPr/>
          </p:nvGrpSpPr>
          <p:grpSpPr>
            <a:xfrm>
              <a:off x="0" y="-52708"/>
              <a:ext cx="9296400" cy="4548508"/>
              <a:chOff x="0" y="-52708"/>
              <a:chExt cx="9296400" cy="4548508"/>
            </a:xfrm>
          </p:grpSpPr>
          <p:grpSp>
            <p:nvGrpSpPr>
              <p:cNvPr id="9" name="Group 8">
                <a:extLst>
                  <a:ext uri="{FF2B5EF4-FFF2-40B4-BE49-F238E27FC236}">
                    <a16:creationId xmlns:a16="http://schemas.microsoft.com/office/drawing/2014/main" id="{4622A8C4-56F2-4EAB-9EB8-2B08F4295BDA}"/>
                  </a:ext>
                </a:extLst>
              </p:cNvPr>
              <p:cNvGrpSpPr/>
              <p:nvPr/>
            </p:nvGrpSpPr>
            <p:grpSpPr>
              <a:xfrm>
                <a:off x="0" y="-52708"/>
                <a:ext cx="9296400" cy="4548508"/>
                <a:chOff x="0" y="0"/>
                <a:chExt cx="3218687" cy="2028766"/>
              </a:xfrm>
            </p:grpSpPr>
            <p:sp>
              <p:nvSpPr>
                <p:cNvPr id="11" name="Rectangle 10">
                  <a:extLst>
                    <a:ext uri="{FF2B5EF4-FFF2-40B4-BE49-F238E27FC236}">
                      <a16:creationId xmlns:a16="http://schemas.microsoft.com/office/drawing/2014/main" id="{5036C807-27DC-4F98-9D3F-0F3C41C684C3}"/>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2" name="Group 11">
                  <a:extLst>
                    <a:ext uri="{FF2B5EF4-FFF2-40B4-BE49-F238E27FC236}">
                      <a16:creationId xmlns:a16="http://schemas.microsoft.com/office/drawing/2014/main" id="{555973F8-125F-463C-94AD-828FD1E32461}"/>
                    </a:ext>
                  </a:extLst>
                </p:cNvPr>
                <p:cNvGrpSpPr/>
                <p:nvPr/>
              </p:nvGrpSpPr>
              <p:grpSpPr>
                <a:xfrm>
                  <a:off x="0" y="19050"/>
                  <a:ext cx="2249424" cy="832104"/>
                  <a:chOff x="228600" y="0"/>
                  <a:chExt cx="1472184" cy="1024128"/>
                </a:xfrm>
              </p:grpSpPr>
              <p:sp>
                <p:nvSpPr>
                  <p:cNvPr id="13" name="Rectangle 10">
                    <a:extLst>
                      <a:ext uri="{FF2B5EF4-FFF2-40B4-BE49-F238E27FC236}">
                        <a16:creationId xmlns:a16="http://schemas.microsoft.com/office/drawing/2014/main" id="{F514AF8C-ED93-44CB-B0FF-07C9EBA9D3EA}"/>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4" name="Rectangle 13">
                    <a:extLst>
                      <a:ext uri="{FF2B5EF4-FFF2-40B4-BE49-F238E27FC236}">
                        <a16:creationId xmlns:a16="http://schemas.microsoft.com/office/drawing/2014/main" id="{B89CCB7B-90CB-49FB-9627-814C902B3CF5}"/>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0" name="Picture 9">
                <a:extLst>
                  <a:ext uri="{FF2B5EF4-FFF2-40B4-BE49-F238E27FC236}">
                    <a16:creationId xmlns:a16="http://schemas.microsoft.com/office/drawing/2014/main" id="{B806642F-B38B-497A-8E20-97DC041C08E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8" name="Rectangle 7">
              <a:extLst>
                <a:ext uri="{FF2B5EF4-FFF2-40B4-BE49-F238E27FC236}">
                  <a16:creationId xmlns:a16="http://schemas.microsoft.com/office/drawing/2014/main" id="{BE520029-C438-4787-9FF5-0F4757EADC5D}"/>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4" name="Title 1"/>
          <p:cNvSpPr>
            <a:spLocks noGrp="1"/>
          </p:cNvSpPr>
          <p:nvPr>
            <p:ph type="title"/>
          </p:nvPr>
        </p:nvSpPr>
        <p:spPr>
          <a:xfrm>
            <a:off x="533400" y="1219200"/>
            <a:ext cx="7495451" cy="603160"/>
          </a:xfrm>
        </p:spPr>
        <p:txBody>
          <a:bodyPr>
            <a:normAutofit fontScale="90000"/>
          </a:bodyPr>
          <a:lstStyle/>
          <a:p>
            <a:r>
              <a:rPr lang="en-US" dirty="0"/>
              <a:t>FIRST-AID FOR PUNCTURED WOUND </a:t>
            </a:r>
          </a:p>
        </p:txBody>
      </p:sp>
      <p:sp>
        <p:nvSpPr>
          <p:cNvPr id="3" name="Text Placeholder 2"/>
          <p:cNvSpPr>
            <a:spLocks noGrp="1"/>
          </p:cNvSpPr>
          <p:nvPr>
            <p:ph type="body" sz="quarter" idx="10"/>
          </p:nvPr>
        </p:nvSpPr>
        <p:spPr>
          <a:xfrm>
            <a:off x="838200" y="1828800"/>
            <a:ext cx="7723664" cy="2514600"/>
          </a:xfrm>
        </p:spPr>
        <p:txBody>
          <a:bodyPr>
            <a:normAutofit/>
          </a:bodyPr>
          <a:lstStyle/>
          <a:p>
            <a:pPr algn="just"/>
            <a:r>
              <a:rPr lang="en-US" sz="2400" dirty="0"/>
              <a:t>1. Wound must be washed thoroughly with soap and water.</a:t>
            </a:r>
          </a:p>
          <a:p>
            <a:pPr algn="just"/>
            <a:r>
              <a:rPr lang="en-US" sz="2400" dirty="0"/>
              <a:t>2. Antibiotics may be given to people with diabetes, peripheral vascular disease, contaminated wounds, or deep wounds to the foot.</a:t>
            </a:r>
          </a:p>
          <a:p>
            <a:pPr algn="just"/>
            <a:r>
              <a:rPr lang="en-US" sz="2400" dirty="0"/>
              <a:t>3. Tetanus Toxoid Immunization </a:t>
            </a:r>
          </a:p>
          <a:p>
            <a:pPr algn="just"/>
            <a:endParaRPr lang="en-US" sz="2400" u="sng" dirty="0">
              <a:hlinkClick r:id="rId4"/>
            </a:endParaRPr>
          </a:p>
          <a:p>
            <a:endParaRPr lang="en-US" dirty="0"/>
          </a:p>
        </p:txBody>
      </p:sp>
      <p:pic>
        <p:nvPicPr>
          <p:cNvPr id="5"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83EF0AF-8D46-4EF4-A545-628A2E547794}"/>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50D52E36-235F-4BCC-A5C4-D39D201E8C90}"/>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0892B9C2-D38C-4053-B6DD-F5F7360443D9}"/>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C5F534EF-3571-425A-859A-7AF4761F126B}"/>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E354B4E3-0614-4289-8F46-711E24D2BAD3}"/>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F2BBF44C-3EE0-4D0F-AF5A-AC8201F6FC71}"/>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C2235302-25CC-4B1E-A83D-3AE3C266A1D4}"/>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5439D51A-3FFD-4CC8-8CC1-6DF42A39D7C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5058D4B4-B9CE-4EFD-BC70-62968F0CF915}"/>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pic>
        <p:nvPicPr>
          <p:cNvPr id="14" name="Picture 13"/>
          <p:cNvPicPr/>
          <p:nvPr/>
        </p:nvPicPr>
        <p:blipFill>
          <a:blip r:embed="rId4" cstate="print"/>
          <a:srcRect/>
          <a:stretch>
            <a:fillRect/>
          </a:stretch>
        </p:blipFill>
        <p:spPr bwMode="auto">
          <a:xfrm>
            <a:off x="685800" y="1295400"/>
            <a:ext cx="7467600" cy="4876800"/>
          </a:xfrm>
          <a:prstGeom prst="rect">
            <a:avLst/>
          </a:prstGeom>
          <a:noFill/>
          <a:ln w="9525">
            <a:noFill/>
            <a:miter lim="800000"/>
            <a:headEnd/>
            <a:tailEnd/>
          </a:ln>
        </p:spPr>
      </p:pic>
      <p:sp>
        <p:nvSpPr>
          <p:cNvPr id="15" name="Title 1"/>
          <p:cNvSpPr>
            <a:spLocks noGrp="1"/>
          </p:cNvSpPr>
          <p:nvPr>
            <p:ph type="title"/>
          </p:nvPr>
        </p:nvSpPr>
        <p:spPr>
          <a:xfrm>
            <a:off x="457200" y="188913"/>
            <a:ext cx="8110538" cy="792162"/>
          </a:xfrm>
        </p:spPr>
        <p:txBody>
          <a:bodyPr/>
          <a:lstStyle/>
          <a:p>
            <a:pPr algn="ctr"/>
            <a:r>
              <a:rPr lang="en-PH" dirty="0">
                <a:solidFill>
                  <a:schemeClr val="tx1"/>
                </a:solidFill>
              </a:rPr>
              <a:t>AFFECTED INDIVIDUALS </a:t>
            </a:r>
          </a:p>
        </p:txBody>
      </p:sp>
      <p:pic>
        <p:nvPicPr>
          <p:cNvPr id="4"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extLst>
      <p:ext uri="{BB962C8B-B14F-4D97-AF65-F5344CB8AC3E}">
        <p14:creationId xmlns:p14="http://schemas.microsoft.com/office/powerpoint/2010/main" val="40937212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0AC430-18EB-4FFD-90F7-C799AEC25F32}"/>
              </a:ext>
            </a:extLst>
          </p:cNvPr>
          <p:cNvGrpSpPr/>
          <p:nvPr/>
        </p:nvGrpSpPr>
        <p:grpSpPr>
          <a:xfrm>
            <a:off x="0" y="-52708"/>
            <a:ext cx="9296400" cy="6910708"/>
            <a:chOff x="0" y="-52708"/>
            <a:chExt cx="9296400" cy="6910708"/>
          </a:xfrm>
        </p:grpSpPr>
        <p:grpSp>
          <p:nvGrpSpPr>
            <p:cNvPr id="7" name="Group 6">
              <a:extLst>
                <a:ext uri="{FF2B5EF4-FFF2-40B4-BE49-F238E27FC236}">
                  <a16:creationId xmlns:a16="http://schemas.microsoft.com/office/drawing/2014/main" id="{975F6057-B464-432E-94EC-4A40364B6484}"/>
                </a:ext>
              </a:extLst>
            </p:cNvPr>
            <p:cNvGrpSpPr/>
            <p:nvPr/>
          </p:nvGrpSpPr>
          <p:grpSpPr>
            <a:xfrm>
              <a:off x="0" y="-52708"/>
              <a:ext cx="9296400" cy="4548508"/>
              <a:chOff x="0" y="-52708"/>
              <a:chExt cx="9296400" cy="4548508"/>
            </a:xfrm>
          </p:grpSpPr>
          <p:grpSp>
            <p:nvGrpSpPr>
              <p:cNvPr id="9" name="Group 8">
                <a:extLst>
                  <a:ext uri="{FF2B5EF4-FFF2-40B4-BE49-F238E27FC236}">
                    <a16:creationId xmlns:a16="http://schemas.microsoft.com/office/drawing/2014/main" id="{DC57F02C-E5FB-4C38-A5F6-A7D0C8BCDC92}"/>
                  </a:ext>
                </a:extLst>
              </p:cNvPr>
              <p:cNvGrpSpPr/>
              <p:nvPr/>
            </p:nvGrpSpPr>
            <p:grpSpPr>
              <a:xfrm>
                <a:off x="0" y="-52708"/>
                <a:ext cx="9296400" cy="4548508"/>
                <a:chOff x="0" y="0"/>
                <a:chExt cx="3218687" cy="2028766"/>
              </a:xfrm>
            </p:grpSpPr>
            <p:sp>
              <p:nvSpPr>
                <p:cNvPr id="11" name="Rectangle 10">
                  <a:extLst>
                    <a:ext uri="{FF2B5EF4-FFF2-40B4-BE49-F238E27FC236}">
                      <a16:creationId xmlns:a16="http://schemas.microsoft.com/office/drawing/2014/main" id="{79DEC6B7-A9FA-4FCA-B5C6-EF5F5F423FF4}"/>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2" name="Group 11">
                  <a:extLst>
                    <a:ext uri="{FF2B5EF4-FFF2-40B4-BE49-F238E27FC236}">
                      <a16:creationId xmlns:a16="http://schemas.microsoft.com/office/drawing/2014/main" id="{C06881EF-593C-47DE-A21C-D3C3008C6F7B}"/>
                    </a:ext>
                  </a:extLst>
                </p:cNvPr>
                <p:cNvGrpSpPr/>
                <p:nvPr/>
              </p:nvGrpSpPr>
              <p:grpSpPr>
                <a:xfrm>
                  <a:off x="0" y="19050"/>
                  <a:ext cx="2249424" cy="832104"/>
                  <a:chOff x="228600" y="0"/>
                  <a:chExt cx="1472184" cy="1024128"/>
                </a:xfrm>
              </p:grpSpPr>
              <p:sp>
                <p:nvSpPr>
                  <p:cNvPr id="13" name="Rectangle 10">
                    <a:extLst>
                      <a:ext uri="{FF2B5EF4-FFF2-40B4-BE49-F238E27FC236}">
                        <a16:creationId xmlns:a16="http://schemas.microsoft.com/office/drawing/2014/main" id="{2BEA4AD7-EA05-45A0-972B-1930E8DBBCDE}"/>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4" name="Rectangle 13">
                    <a:extLst>
                      <a:ext uri="{FF2B5EF4-FFF2-40B4-BE49-F238E27FC236}">
                        <a16:creationId xmlns:a16="http://schemas.microsoft.com/office/drawing/2014/main" id="{F196BAA5-448E-4941-886C-CEA0EADEB24E}"/>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0" name="Picture 9">
                <a:extLst>
                  <a:ext uri="{FF2B5EF4-FFF2-40B4-BE49-F238E27FC236}">
                    <a16:creationId xmlns:a16="http://schemas.microsoft.com/office/drawing/2014/main" id="{4B5AE322-B604-400B-B241-F23EC69F134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8" name="Rectangle 7">
              <a:extLst>
                <a:ext uri="{FF2B5EF4-FFF2-40B4-BE49-F238E27FC236}">
                  <a16:creationId xmlns:a16="http://schemas.microsoft.com/office/drawing/2014/main" id="{312D0616-1656-4A8D-B23D-589942EB4A26}"/>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457200" y="838200"/>
            <a:ext cx="7495451" cy="603160"/>
          </a:xfrm>
        </p:spPr>
        <p:txBody>
          <a:bodyPr/>
          <a:lstStyle/>
          <a:p>
            <a:r>
              <a:rPr lang="en-US" dirty="0"/>
              <a:t>LACERATED WOUND </a:t>
            </a:r>
          </a:p>
        </p:txBody>
      </p:sp>
      <p:sp>
        <p:nvSpPr>
          <p:cNvPr id="3" name="Text Placeholder 2"/>
          <p:cNvSpPr>
            <a:spLocks noGrp="1"/>
          </p:cNvSpPr>
          <p:nvPr>
            <p:ph type="body" sz="quarter" idx="10"/>
          </p:nvPr>
        </p:nvSpPr>
        <p:spPr>
          <a:xfrm>
            <a:off x="685800" y="1676400"/>
            <a:ext cx="7467600" cy="3505200"/>
          </a:xfrm>
        </p:spPr>
        <p:txBody>
          <a:bodyPr>
            <a:normAutofit/>
          </a:bodyPr>
          <a:lstStyle/>
          <a:p>
            <a:pPr algn="just"/>
            <a:r>
              <a:rPr lang="en-US" sz="2400" dirty="0"/>
              <a:t>A </a:t>
            </a:r>
            <a:r>
              <a:rPr lang="en-US" sz="2400" b="1" dirty="0"/>
              <a:t>laceration</a:t>
            </a:r>
            <a:r>
              <a:rPr lang="en-US" sz="2400" dirty="0"/>
              <a:t> is a </a:t>
            </a:r>
            <a:r>
              <a:rPr lang="en-US" sz="2400" b="1" dirty="0"/>
              <a:t>wound</a:t>
            </a:r>
            <a:r>
              <a:rPr lang="en-US" sz="2400" dirty="0"/>
              <a:t> that occurs when skin, tissue, and/or muscle is torn or cut open. Lacerations may be deep or shallow, long or short, and wide or narrow. Most lacerations are the result of the skin hitting an object, or an object hitting the skin with force.</a:t>
            </a:r>
          </a:p>
        </p:txBody>
      </p:sp>
      <p:pic>
        <p:nvPicPr>
          <p:cNvPr id="359426" name="Picture 2" descr="http://www.uofmmedicalcenter.org/fv/groups/public/documents/images/200634.jpg"/>
          <p:cNvPicPr>
            <a:picLocks noChangeAspect="1" noChangeArrowheads="1"/>
          </p:cNvPicPr>
          <p:nvPr/>
        </p:nvPicPr>
        <p:blipFill>
          <a:blip r:embed="rId4" cstate="print"/>
          <a:srcRect/>
          <a:stretch>
            <a:fillRect/>
          </a:stretch>
        </p:blipFill>
        <p:spPr bwMode="auto">
          <a:xfrm>
            <a:off x="2286000" y="3581400"/>
            <a:ext cx="3886200" cy="2983992"/>
          </a:xfrm>
          <a:prstGeom prst="rect">
            <a:avLst/>
          </a:prstGeom>
          <a:noFill/>
        </p:spPr>
      </p:pic>
      <p:pic>
        <p:nvPicPr>
          <p:cNvPr id="5"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71DBBB4A-E1B2-4E28-834C-B5F3F4F6B5DE}"/>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85069D3F-D315-4DD2-9C73-04B52D63C82F}"/>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FFC29549-1597-494B-8E4C-4FC652373C5A}"/>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BA8E2FF3-65C0-4229-A9B3-ED780FF18DE3}"/>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EA3CB312-F6FD-404E-8B94-BCF6653CF35E}"/>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29A73A56-4FFF-4DC3-B81A-4B49B0521C8D}"/>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DCB31652-A31B-47D0-9CAF-BC54AA71D900}"/>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959B9042-257B-421B-BC75-61F5DFB4BE7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C8956E2D-9E5F-4E90-91F1-B03A5E64193F}"/>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533400" y="1219200"/>
            <a:ext cx="7495451" cy="603160"/>
          </a:xfrm>
        </p:spPr>
        <p:txBody>
          <a:bodyPr>
            <a:normAutofit fontScale="90000"/>
          </a:bodyPr>
          <a:lstStyle/>
          <a:p>
            <a:r>
              <a:rPr lang="en-US" dirty="0"/>
              <a:t>FIRST-AID FOR LACERATED WOUND</a:t>
            </a:r>
          </a:p>
        </p:txBody>
      </p:sp>
      <p:sp>
        <p:nvSpPr>
          <p:cNvPr id="3" name="Text Placeholder 2"/>
          <p:cNvSpPr>
            <a:spLocks noGrp="1"/>
          </p:cNvSpPr>
          <p:nvPr>
            <p:ph type="body" sz="quarter" idx="10"/>
          </p:nvPr>
        </p:nvSpPr>
        <p:spPr>
          <a:xfrm>
            <a:off x="609600" y="1905000"/>
            <a:ext cx="7495064" cy="3276600"/>
          </a:xfrm>
        </p:spPr>
        <p:txBody>
          <a:bodyPr>
            <a:normAutofit fontScale="85000" lnSpcReduction="10000"/>
          </a:bodyPr>
          <a:lstStyle/>
          <a:p>
            <a:pPr marL="342900" indent="-342900">
              <a:buAutoNum type="arabicPeriod"/>
            </a:pPr>
            <a:r>
              <a:rPr lang="en-US" sz="2000" b="1" dirty="0"/>
              <a:t>Rest the affected extremity </a:t>
            </a:r>
          </a:p>
          <a:p>
            <a:pPr marL="342900" indent="-342900">
              <a:buAutoNum type="arabicPeriod"/>
            </a:pPr>
            <a:r>
              <a:rPr lang="en-US" sz="2000" b="1" dirty="0"/>
              <a:t>Apply direct pressure for 5 minutes using a padding </a:t>
            </a:r>
          </a:p>
          <a:p>
            <a:pPr marL="342900" indent="-342900">
              <a:buAutoNum type="arabicPeriod"/>
            </a:pPr>
            <a:r>
              <a:rPr lang="en-US" sz="2000" b="1" dirty="0"/>
              <a:t>Reapply another padding and put pressure if bleeding persists.</a:t>
            </a:r>
          </a:p>
          <a:p>
            <a:pPr marL="342900" indent="-342900">
              <a:buAutoNum type="arabicPeriod"/>
            </a:pPr>
            <a:r>
              <a:rPr lang="en-US" sz="2000" b="1" dirty="0"/>
              <a:t>Elevate the affected extremity</a:t>
            </a:r>
          </a:p>
          <a:p>
            <a:pPr marL="342900" indent="-342900">
              <a:buAutoNum type="arabicPeriod"/>
            </a:pPr>
            <a:r>
              <a:rPr lang="en-US" sz="2000" b="1" dirty="0"/>
              <a:t>Apply pressure on the proximal arterial pressure point </a:t>
            </a:r>
          </a:p>
          <a:p>
            <a:pPr marL="342900" indent="-342900">
              <a:buAutoNum type="arabicPeriod"/>
            </a:pPr>
            <a:r>
              <a:rPr lang="en-US" sz="2000" b="1" dirty="0"/>
              <a:t>Apply tourniquet as last resort to control bleeding </a:t>
            </a:r>
          </a:p>
          <a:p>
            <a:pPr marL="342900" indent="-342900">
              <a:buAutoNum type="arabicPeriod"/>
            </a:pPr>
            <a:r>
              <a:rPr lang="en-US" sz="2000" b="1" dirty="0"/>
              <a:t>Apply antiseptics if bleeding has stopped and cover with dressing.  </a:t>
            </a:r>
          </a:p>
          <a:p>
            <a:pPr marL="342900" indent="-342900">
              <a:buAutoNum type="arabicPeriod"/>
            </a:pPr>
            <a:r>
              <a:rPr lang="en-US" sz="2000" b="1" dirty="0"/>
              <a:t>Apply bandage to support the padding if transport to hospital is necessary. </a:t>
            </a:r>
          </a:p>
          <a:p>
            <a:pPr marL="342900" indent="-342900">
              <a:buAutoNum type="arabicPeriod"/>
            </a:pPr>
            <a:endParaRPr lang="en-US" b="1" dirty="0"/>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1D571E3-8A3C-4F5A-9781-FEFD5F039D22}"/>
              </a:ext>
            </a:extLst>
          </p:cNvPr>
          <p:cNvGrpSpPr/>
          <p:nvPr/>
        </p:nvGrpSpPr>
        <p:grpSpPr>
          <a:xfrm>
            <a:off x="0" y="-52708"/>
            <a:ext cx="9296400" cy="6910708"/>
            <a:chOff x="0" y="-52708"/>
            <a:chExt cx="9296400" cy="6910708"/>
          </a:xfrm>
        </p:grpSpPr>
        <p:grpSp>
          <p:nvGrpSpPr>
            <p:cNvPr id="8" name="Group 7">
              <a:extLst>
                <a:ext uri="{FF2B5EF4-FFF2-40B4-BE49-F238E27FC236}">
                  <a16:creationId xmlns:a16="http://schemas.microsoft.com/office/drawing/2014/main" id="{A547B5C9-9743-4D1F-A478-F6D913180CC0}"/>
                </a:ext>
              </a:extLst>
            </p:cNvPr>
            <p:cNvGrpSpPr/>
            <p:nvPr/>
          </p:nvGrpSpPr>
          <p:grpSpPr>
            <a:xfrm>
              <a:off x="0" y="-52708"/>
              <a:ext cx="9296400" cy="4548508"/>
              <a:chOff x="0" y="-52708"/>
              <a:chExt cx="9296400" cy="4548508"/>
            </a:xfrm>
          </p:grpSpPr>
          <p:grpSp>
            <p:nvGrpSpPr>
              <p:cNvPr id="10" name="Group 9">
                <a:extLst>
                  <a:ext uri="{FF2B5EF4-FFF2-40B4-BE49-F238E27FC236}">
                    <a16:creationId xmlns:a16="http://schemas.microsoft.com/office/drawing/2014/main" id="{FA1418E4-D1C7-43F9-8D21-064932B07167}"/>
                  </a:ext>
                </a:extLst>
              </p:cNvPr>
              <p:cNvGrpSpPr/>
              <p:nvPr/>
            </p:nvGrpSpPr>
            <p:grpSpPr>
              <a:xfrm>
                <a:off x="0" y="-52708"/>
                <a:ext cx="9296400" cy="4548508"/>
                <a:chOff x="0" y="0"/>
                <a:chExt cx="3218687" cy="2028766"/>
              </a:xfrm>
            </p:grpSpPr>
            <p:sp>
              <p:nvSpPr>
                <p:cNvPr id="12" name="Rectangle 11">
                  <a:extLst>
                    <a:ext uri="{FF2B5EF4-FFF2-40B4-BE49-F238E27FC236}">
                      <a16:creationId xmlns:a16="http://schemas.microsoft.com/office/drawing/2014/main" id="{131F5F67-F52B-4018-8F6E-133772FC9C6E}"/>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3" name="Group 12">
                  <a:extLst>
                    <a:ext uri="{FF2B5EF4-FFF2-40B4-BE49-F238E27FC236}">
                      <a16:creationId xmlns:a16="http://schemas.microsoft.com/office/drawing/2014/main" id="{0FB285EC-A452-4A14-9429-D19D6A36F19E}"/>
                    </a:ext>
                  </a:extLst>
                </p:cNvPr>
                <p:cNvGrpSpPr/>
                <p:nvPr/>
              </p:nvGrpSpPr>
              <p:grpSpPr>
                <a:xfrm>
                  <a:off x="0" y="19050"/>
                  <a:ext cx="2249424" cy="832104"/>
                  <a:chOff x="228600" y="0"/>
                  <a:chExt cx="1472184" cy="1024128"/>
                </a:xfrm>
              </p:grpSpPr>
              <p:sp>
                <p:nvSpPr>
                  <p:cNvPr id="14" name="Rectangle 10">
                    <a:extLst>
                      <a:ext uri="{FF2B5EF4-FFF2-40B4-BE49-F238E27FC236}">
                        <a16:creationId xmlns:a16="http://schemas.microsoft.com/office/drawing/2014/main" id="{00B8676C-6D66-4487-8259-BA7E25A9FAA8}"/>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5" name="Rectangle 14">
                    <a:extLst>
                      <a:ext uri="{FF2B5EF4-FFF2-40B4-BE49-F238E27FC236}">
                        <a16:creationId xmlns:a16="http://schemas.microsoft.com/office/drawing/2014/main" id="{548CDB92-3B77-4B25-A2D8-2A43ACFCC5EA}"/>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1" name="Picture 10">
                <a:extLst>
                  <a:ext uri="{FF2B5EF4-FFF2-40B4-BE49-F238E27FC236}">
                    <a16:creationId xmlns:a16="http://schemas.microsoft.com/office/drawing/2014/main" id="{7C1ABE52-9F43-4A99-8D63-38699D97610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9" name="Rectangle 8">
              <a:extLst>
                <a:ext uri="{FF2B5EF4-FFF2-40B4-BE49-F238E27FC236}">
                  <a16:creationId xmlns:a16="http://schemas.microsoft.com/office/drawing/2014/main" id="{44302C24-9867-48AF-BBBF-FBC7A270A747}"/>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914400" y="1447800"/>
            <a:ext cx="2285999" cy="1524000"/>
          </a:xfrm>
        </p:spPr>
        <p:txBody>
          <a:bodyPr>
            <a:normAutofit/>
          </a:bodyPr>
          <a:lstStyle/>
          <a:p>
            <a:r>
              <a:rPr lang="en-US" dirty="0"/>
              <a:t>  GAUZE   PADDING </a:t>
            </a:r>
          </a:p>
        </p:txBody>
      </p:sp>
      <p:pic>
        <p:nvPicPr>
          <p:cNvPr id="463874" name="Picture 2" descr="http://g03.s.alicdn.com/kf/HTB1KeUMIXXXXXbKXXXXq6xXFXXX0/medical-hospital-gauze-and-cotton-absorb-blood.jpg_200x200.jpg"/>
          <p:cNvPicPr>
            <a:picLocks noChangeAspect="1" noChangeArrowheads="1"/>
          </p:cNvPicPr>
          <p:nvPr/>
        </p:nvPicPr>
        <p:blipFill>
          <a:blip r:embed="rId4" cstate="print"/>
          <a:srcRect/>
          <a:stretch>
            <a:fillRect/>
          </a:stretch>
        </p:blipFill>
        <p:spPr bwMode="auto">
          <a:xfrm>
            <a:off x="3581400" y="762000"/>
            <a:ext cx="4572000" cy="2286000"/>
          </a:xfrm>
          <a:prstGeom prst="rect">
            <a:avLst/>
          </a:prstGeom>
          <a:noFill/>
        </p:spPr>
      </p:pic>
      <p:sp>
        <p:nvSpPr>
          <p:cNvPr id="6" name="TextBox 5"/>
          <p:cNvSpPr txBox="1"/>
          <p:nvPr/>
        </p:nvSpPr>
        <p:spPr>
          <a:xfrm>
            <a:off x="609600" y="3581400"/>
            <a:ext cx="7696200" cy="954107"/>
          </a:xfrm>
          <a:prstGeom prst="rect">
            <a:avLst/>
          </a:prstGeom>
          <a:noFill/>
        </p:spPr>
        <p:txBody>
          <a:bodyPr wrap="square" rtlCol="0">
            <a:spAutoFit/>
          </a:bodyPr>
          <a:lstStyle/>
          <a:p>
            <a:pPr algn="just"/>
            <a:r>
              <a:rPr lang="en-US" dirty="0"/>
              <a:t>- </a:t>
            </a:r>
            <a:r>
              <a:rPr lang="en-US" sz="2800" dirty="0"/>
              <a:t>A piece of sterile cloth applied directly on the wound to control bleeding.    </a:t>
            </a:r>
            <a:endParaRPr lang="en-US" dirty="0"/>
          </a:p>
        </p:txBody>
      </p:sp>
      <p:pic>
        <p:nvPicPr>
          <p:cNvPr id="5"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3B68C5E-5551-4F10-AA1D-EC56AC465AC5}"/>
              </a:ext>
            </a:extLst>
          </p:cNvPr>
          <p:cNvGrpSpPr/>
          <p:nvPr/>
        </p:nvGrpSpPr>
        <p:grpSpPr>
          <a:xfrm>
            <a:off x="0" y="-52708"/>
            <a:ext cx="9296400" cy="6910708"/>
            <a:chOff x="0" y="-52708"/>
            <a:chExt cx="9296400" cy="6910708"/>
          </a:xfrm>
        </p:grpSpPr>
        <p:grpSp>
          <p:nvGrpSpPr>
            <p:cNvPr id="9" name="Group 8">
              <a:extLst>
                <a:ext uri="{FF2B5EF4-FFF2-40B4-BE49-F238E27FC236}">
                  <a16:creationId xmlns:a16="http://schemas.microsoft.com/office/drawing/2014/main" id="{27995CB8-929E-4B84-A34F-B00C0A1AD92E}"/>
                </a:ext>
              </a:extLst>
            </p:cNvPr>
            <p:cNvGrpSpPr/>
            <p:nvPr/>
          </p:nvGrpSpPr>
          <p:grpSpPr>
            <a:xfrm>
              <a:off x="0" y="-52708"/>
              <a:ext cx="9296400" cy="4548508"/>
              <a:chOff x="0" y="-52708"/>
              <a:chExt cx="9296400" cy="4548508"/>
            </a:xfrm>
          </p:grpSpPr>
          <p:grpSp>
            <p:nvGrpSpPr>
              <p:cNvPr id="11" name="Group 10">
                <a:extLst>
                  <a:ext uri="{FF2B5EF4-FFF2-40B4-BE49-F238E27FC236}">
                    <a16:creationId xmlns:a16="http://schemas.microsoft.com/office/drawing/2014/main" id="{6ABEDA5C-BA94-483C-BBDE-8310C5798512}"/>
                  </a:ext>
                </a:extLst>
              </p:cNvPr>
              <p:cNvGrpSpPr/>
              <p:nvPr/>
            </p:nvGrpSpPr>
            <p:grpSpPr>
              <a:xfrm>
                <a:off x="0" y="-52708"/>
                <a:ext cx="9296400" cy="4548508"/>
                <a:chOff x="0" y="0"/>
                <a:chExt cx="3218687" cy="2028766"/>
              </a:xfrm>
            </p:grpSpPr>
            <p:sp>
              <p:nvSpPr>
                <p:cNvPr id="13" name="Rectangle 12">
                  <a:extLst>
                    <a:ext uri="{FF2B5EF4-FFF2-40B4-BE49-F238E27FC236}">
                      <a16:creationId xmlns:a16="http://schemas.microsoft.com/office/drawing/2014/main" id="{DE1956AC-1E46-4CD9-8412-B6A2429643A2}"/>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4" name="Group 13">
                  <a:extLst>
                    <a:ext uri="{FF2B5EF4-FFF2-40B4-BE49-F238E27FC236}">
                      <a16:creationId xmlns:a16="http://schemas.microsoft.com/office/drawing/2014/main" id="{C18C8347-55D5-4AB1-AC56-F3CACFDDCF99}"/>
                    </a:ext>
                  </a:extLst>
                </p:cNvPr>
                <p:cNvGrpSpPr/>
                <p:nvPr/>
              </p:nvGrpSpPr>
              <p:grpSpPr>
                <a:xfrm>
                  <a:off x="0" y="19050"/>
                  <a:ext cx="2249424" cy="832104"/>
                  <a:chOff x="228600" y="0"/>
                  <a:chExt cx="1472184" cy="1024128"/>
                </a:xfrm>
              </p:grpSpPr>
              <p:sp>
                <p:nvSpPr>
                  <p:cNvPr id="15" name="Rectangle 10">
                    <a:extLst>
                      <a:ext uri="{FF2B5EF4-FFF2-40B4-BE49-F238E27FC236}">
                        <a16:creationId xmlns:a16="http://schemas.microsoft.com/office/drawing/2014/main" id="{A9FAF601-181B-4DE5-9F59-69C58EF077D0}"/>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6" name="Rectangle 15">
                    <a:extLst>
                      <a:ext uri="{FF2B5EF4-FFF2-40B4-BE49-F238E27FC236}">
                        <a16:creationId xmlns:a16="http://schemas.microsoft.com/office/drawing/2014/main" id="{23899732-D2DB-45AD-9E20-AA79FEDEA971}"/>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2" name="Picture 11">
                <a:extLst>
                  <a:ext uri="{FF2B5EF4-FFF2-40B4-BE49-F238E27FC236}">
                    <a16:creationId xmlns:a16="http://schemas.microsoft.com/office/drawing/2014/main" id="{54B71AA7-CC83-43C4-84E4-A2AAA7BFAA9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10" name="Rectangle 9">
              <a:extLst>
                <a:ext uri="{FF2B5EF4-FFF2-40B4-BE49-F238E27FC236}">
                  <a16:creationId xmlns:a16="http://schemas.microsoft.com/office/drawing/2014/main" id="{E4839408-0F1A-45E6-BDCA-72ECFFD04FCC}"/>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1175951" y="1649218"/>
            <a:ext cx="2481649" cy="603160"/>
          </a:xfrm>
        </p:spPr>
        <p:txBody>
          <a:bodyPr/>
          <a:lstStyle/>
          <a:p>
            <a:r>
              <a:rPr lang="en-US" dirty="0"/>
              <a:t>BANDAGE </a:t>
            </a:r>
          </a:p>
        </p:txBody>
      </p:sp>
      <p:pic>
        <p:nvPicPr>
          <p:cNvPr id="565250" name="Picture 2" descr="http://www.pharmacar.be/sites/pharmacar/files/images/editor/triangular_2.jpg"/>
          <p:cNvPicPr>
            <a:picLocks noChangeAspect="1" noChangeArrowheads="1"/>
          </p:cNvPicPr>
          <p:nvPr/>
        </p:nvPicPr>
        <p:blipFill>
          <a:blip r:embed="rId4" cstate="print"/>
          <a:srcRect/>
          <a:stretch>
            <a:fillRect/>
          </a:stretch>
        </p:blipFill>
        <p:spPr bwMode="auto">
          <a:xfrm>
            <a:off x="3733800" y="609600"/>
            <a:ext cx="2047875" cy="2228850"/>
          </a:xfrm>
          <a:prstGeom prst="rect">
            <a:avLst/>
          </a:prstGeom>
          <a:noFill/>
        </p:spPr>
      </p:pic>
      <p:pic>
        <p:nvPicPr>
          <p:cNvPr id="565252" name="Picture 4" descr="http://tspwiki.com/images/a/a0/Triangular_Bandage.jpg"/>
          <p:cNvPicPr>
            <a:picLocks noChangeAspect="1" noChangeArrowheads="1"/>
          </p:cNvPicPr>
          <p:nvPr/>
        </p:nvPicPr>
        <p:blipFill>
          <a:blip r:embed="rId5" cstate="print"/>
          <a:srcRect/>
          <a:stretch>
            <a:fillRect/>
          </a:stretch>
        </p:blipFill>
        <p:spPr bwMode="auto">
          <a:xfrm>
            <a:off x="2895600" y="4191000"/>
            <a:ext cx="3810000" cy="1905000"/>
          </a:xfrm>
          <a:prstGeom prst="rect">
            <a:avLst/>
          </a:prstGeom>
          <a:noFill/>
        </p:spPr>
      </p:pic>
      <p:sp>
        <p:nvSpPr>
          <p:cNvPr id="6" name="TextBox 5"/>
          <p:cNvSpPr txBox="1"/>
          <p:nvPr/>
        </p:nvSpPr>
        <p:spPr>
          <a:xfrm>
            <a:off x="1143000" y="3352800"/>
            <a:ext cx="6858000" cy="523220"/>
          </a:xfrm>
          <a:prstGeom prst="rect">
            <a:avLst/>
          </a:prstGeom>
          <a:noFill/>
        </p:spPr>
        <p:txBody>
          <a:bodyPr wrap="square" rtlCol="0">
            <a:spAutoFit/>
          </a:bodyPr>
          <a:lstStyle/>
          <a:p>
            <a:r>
              <a:rPr lang="en-US" dirty="0"/>
              <a:t>- </a:t>
            </a:r>
            <a:r>
              <a:rPr lang="en-US" sz="2800" dirty="0"/>
              <a:t>Use to secure the padding/dressing in place </a:t>
            </a:r>
          </a:p>
        </p:txBody>
      </p:sp>
      <p:pic>
        <p:nvPicPr>
          <p:cNvPr id="7" name="Picture 4" descr="http://static3.shop033.com/resources/7A/890/picture/B2/82550194.jpg"/>
          <p:cNvPicPr>
            <a:picLocks noChangeAspect="1" noChangeArrowheads="1"/>
          </p:cNvPicPr>
          <p:nvPr/>
        </p:nvPicPr>
        <p:blipFill>
          <a:blip r:embed="rId6"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880F14E-3325-45BB-99AD-24ADE53584BD}"/>
              </a:ext>
            </a:extLst>
          </p:cNvPr>
          <p:cNvGrpSpPr/>
          <p:nvPr/>
        </p:nvGrpSpPr>
        <p:grpSpPr>
          <a:xfrm>
            <a:off x="0" y="-52708"/>
            <a:ext cx="9296400" cy="6910708"/>
            <a:chOff x="0" y="-52708"/>
            <a:chExt cx="9296400" cy="6910708"/>
          </a:xfrm>
        </p:grpSpPr>
        <p:grpSp>
          <p:nvGrpSpPr>
            <p:cNvPr id="9" name="Group 8">
              <a:extLst>
                <a:ext uri="{FF2B5EF4-FFF2-40B4-BE49-F238E27FC236}">
                  <a16:creationId xmlns:a16="http://schemas.microsoft.com/office/drawing/2014/main" id="{779535E8-F65F-4B20-BD4B-1BEEACBCFA6F}"/>
                </a:ext>
              </a:extLst>
            </p:cNvPr>
            <p:cNvGrpSpPr/>
            <p:nvPr/>
          </p:nvGrpSpPr>
          <p:grpSpPr>
            <a:xfrm>
              <a:off x="0" y="-52708"/>
              <a:ext cx="9296400" cy="4548508"/>
              <a:chOff x="0" y="-52708"/>
              <a:chExt cx="9296400" cy="4548508"/>
            </a:xfrm>
          </p:grpSpPr>
          <p:grpSp>
            <p:nvGrpSpPr>
              <p:cNvPr id="11" name="Group 10">
                <a:extLst>
                  <a:ext uri="{FF2B5EF4-FFF2-40B4-BE49-F238E27FC236}">
                    <a16:creationId xmlns:a16="http://schemas.microsoft.com/office/drawing/2014/main" id="{05EDEAF5-9D79-4522-B382-B906161DE819}"/>
                  </a:ext>
                </a:extLst>
              </p:cNvPr>
              <p:cNvGrpSpPr/>
              <p:nvPr/>
            </p:nvGrpSpPr>
            <p:grpSpPr>
              <a:xfrm>
                <a:off x="0" y="-52708"/>
                <a:ext cx="9296400" cy="4548508"/>
                <a:chOff x="0" y="0"/>
                <a:chExt cx="3218687" cy="2028766"/>
              </a:xfrm>
            </p:grpSpPr>
            <p:sp>
              <p:nvSpPr>
                <p:cNvPr id="13" name="Rectangle 12">
                  <a:extLst>
                    <a:ext uri="{FF2B5EF4-FFF2-40B4-BE49-F238E27FC236}">
                      <a16:creationId xmlns:a16="http://schemas.microsoft.com/office/drawing/2014/main" id="{7D522A84-6BF6-43F1-AAE6-DF963725EC41}"/>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4" name="Group 13">
                  <a:extLst>
                    <a:ext uri="{FF2B5EF4-FFF2-40B4-BE49-F238E27FC236}">
                      <a16:creationId xmlns:a16="http://schemas.microsoft.com/office/drawing/2014/main" id="{0A0B00DB-E0A4-4E27-B831-E62242AB373A}"/>
                    </a:ext>
                  </a:extLst>
                </p:cNvPr>
                <p:cNvGrpSpPr/>
                <p:nvPr/>
              </p:nvGrpSpPr>
              <p:grpSpPr>
                <a:xfrm>
                  <a:off x="0" y="19050"/>
                  <a:ext cx="2249424" cy="832104"/>
                  <a:chOff x="228600" y="0"/>
                  <a:chExt cx="1472184" cy="1024128"/>
                </a:xfrm>
              </p:grpSpPr>
              <p:sp>
                <p:nvSpPr>
                  <p:cNvPr id="15" name="Rectangle 10">
                    <a:extLst>
                      <a:ext uri="{FF2B5EF4-FFF2-40B4-BE49-F238E27FC236}">
                        <a16:creationId xmlns:a16="http://schemas.microsoft.com/office/drawing/2014/main" id="{FAE6931D-4142-42BC-8D6B-B737C8A557DD}"/>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6" name="Rectangle 15">
                    <a:extLst>
                      <a:ext uri="{FF2B5EF4-FFF2-40B4-BE49-F238E27FC236}">
                        <a16:creationId xmlns:a16="http://schemas.microsoft.com/office/drawing/2014/main" id="{DC4A5FF0-B5CC-43D3-9A39-D174BC9DB4DE}"/>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2" name="Picture 11">
                <a:extLst>
                  <a:ext uri="{FF2B5EF4-FFF2-40B4-BE49-F238E27FC236}">
                    <a16:creationId xmlns:a16="http://schemas.microsoft.com/office/drawing/2014/main" id="{2AD459A4-6848-4247-A54D-28ED23CACA8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10" name="Rectangle 9">
              <a:extLst>
                <a:ext uri="{FF2B5EF4-FFF2-40B4-BE49-F238E27FC236}">
                  <a16:creationId xmlns:a16="http://schemas.microsoft.com/office/drawing/2014/main" id="{F1AF5B99-C250-4EAA-806F-0359F254D6D5}"/>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1455733" y="838200"/>
            <a:ext cx="6496918" cy="603160"/>
          </a:xfrm>
        </p:spPr>
        <p:txBody>
          <a:bodyPr/>
          <a:lstStyle/>
          <a:p>
            <a:r>
              <a:rPr lang="en-US" dirty="0"/>
              <a:t>INCISED WOUND </a:t>
            </a:r>
          </a:p>
        </p:txBody>
      </p:sp>
      <p:sp>
        <p:nvSpPr>
          <p:cNvPr id="3" name="Text Placeholder 2"/>
          <p:cNvSpPr>
            <a:spLocks noGrp="1"/>
          </p:cNvSpPr>
          <p:nvPr>
            <p:ph type="body" sz="quarter" idx="10"/>
          </p:nvPr>
        </p:nvSpPr>
        <p:spPr>
          <a:xfrm>
            <a:off x="685800" y="1676400"/>
            <a:ext cx="7467600" cy="1600200"/>
          </a:xfrm>
        </p:spPr>
        <p:txBody>
          <a:bodyPr>
            <a:normAutofit/>
          </a:bodyPr>
          <a:lstStyle/>
          <a:p>
            <a:pPr algn="just"/>
            <a:r>
              <a:rPr lang="en-US" sz="2400" dirty="0"/>
              <a:t>Incision or incised wound is caused by a clean, sharp-edged object such as a knife, razor, or glass splinter. Laceration is an irregular tear-like wound caused by some blunt trauma.</a:t>
            </a:r>
          </a:p>
          <a:p>
            <a:pPr algn="just"/>
            <a:endParaRPr lang="en-US" sz="2400" dirty="0"/>
          </a:p>
        </p:txBody>
      </p:sp>
      <p:pic>
        <p:nvPicPr>
          <p:cNvPr id="365570" name="Picture 2" descr="http://www.eorthopod.com/sites/default/files/images/THR_Anterior_Incision_Closed_22.png"/>
          <p:cNvPicPr>
            <a:picLocks noChangeAspect="1" noChangeArrowheads="1"/>
          </p:cNvPicPr>
          <p:nvPr/>
        </p:nvPicPr>
        <p:blipFill>
          <a:blip r:embed="rId4" cstate="print"/>
          <a:srcRect/>
          <a:stretch>
            <a:fillRect/>
          </a:stretch>
        </p:blipFill>
        <p:spPr bwMode="auto">
          <a:xfrm>
            <a:off x="2819400" y="3200400"/>
            <a:ext cx="3810000" cy="3209926"/>
          </a:xfrm>
          <a:prstGeom prst="rect">
            <a:avLst/>
          </a:prstGeom>
          <a:noFill/>
        </p:spPr>
      </p:pic>
      <p:sp>
        <p:nvSpPr>
          <p:cNvPr id="6" name="Oval 5"/>
          <p:cNvSpPr/>
          <p:nvPr/>
        </p:nvSpPr>
        <p:spPr>
          <a:xfrm>
            <a:off x="3962400" y="3429000"/>
            <a:ext cx="23622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CENSORED </a:t>
            </a:r>
          </a:p>
        </p:txBody>
      </p:sp>
      <p:pic>
        <p:nvPicPr>
          <p:cNvPr id="7"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1ACED12C-AF52-4327-A32A-A119FFE0940E}"/>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C254549F-F8FF-4839-98E2-CABC35B5D327}"/>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8366487E-0EBB-431E-A4D6-FFEDD6BB4422}"/>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73B2C7CD-5CB6-4A87-999A-0C1041CD497C}"/>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573EF167-1054-49E9-B992-07C5F8A36A37}"/>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4ABE5824-602E-4DF5-9909-A035CF513252}"/>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91A3B12C-7AB0-4884-945A-6BB9A487385E}"/>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27E39792-6F82-491D-8C95-DEEFBE52174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B182C321-EB53-4BEB-98A8-53A454A0BEF7}"/>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533400" y="1219200"/>
            <a:ext cx="7495451" cy="603160"/>
          </a:xfrm>
        </p:spPr>
        <p:txBody>
          <a:bodyPr>
            <a:normAutofit/>
          </a:bodyPr>
          <a:lstStyle/>
          <a:p>
            <a:r>
              <a:rPr lang="en-US" dirty="0"/>
              <a:t>FIRST-AID FOR INCISED WOUND</a:t>
            </a:r>
          </a:p>
        </p:txBody>
      </p:sp>
      <p:sp>
        <p:nvSpPr>
          <p:cNvPr id="3" name="Text Placeholder 2"/>
          <p:cNvSpPr>
            <a:spLocks noGrp="1"/>
          </p:cNvSpPr>
          <p:nvPr>
            <p:ph type="body" sz="quarter" idx="10"/>
          </p:nvPr>
        </p:nvSpPr>
        <p:spPr>
          <a:xfrm>
            <a:off x="609600" y="1905000"/>
            <a:ext cx="7495064" cy="3276600"/>
          </a:xfrm>
        </p:spPr>
        <p:txBody>
          <a:bodyPr>
            <a:normAutofit fontScale="85000" lnSpcReduction="10000"/>
          </a:bodyPr>
          <a:lstStyle/>
          <a:p>
            <a:pPr marL="342900" indent="-342900">
              <a:buAutoNum type="arabicPeriod"/>
            </a:pPr>
            <a:r>
              <a:rPr lang="en-US" sz="2000" b="1" dirty="0"/>
              <a:t>Rest the affected extremity </a:t>
            </a:r>
          </a:p>
          <a:p>
            <a:pPr marL="342900" indent="-342900">
              <a:buAutoNum type="arabicPeriod"/>
            </a:pPr>
            <a:r>
              <a:rPr lang="en-US" sz="2000" b="1" dirty="0"/>
              <a:t>Apply direct pressure for 5 minutes using a padding </a:t>
            </a:r>
          </a:p>
          <a:p>
            <a:pPr marL="342900" indent="-342900">
              <a:buAutoNum type="arabicPeriod"/>
            </a:pPr>
            <a:r>
              <a:rPr lang="en-US" sz="2000" b="1" dirty="0"/>
              <a:t>Reapply another padding and put pressure if bleeding persists.</a:t>
            </a:r>
          </a:p>
          <a:p>
            <a:pPr marL="342900" indent="-342900">
              <a:buAutoNum type="arabicPeriod"/>
            </a:pPr>
            <a:r>
              <a:rPr lang="en-US" sz="2000" b="1" dirty="0"/>
              <a:t>Elevate the affected extremity</a:t>
            </a:r>
          </a:p>
          <a:p>
            <a:pPr marL="342900" indent="-342900">
              <a:buAutoNum type="arabicPeriod"/>
            </a:pPr>
            <a:r>
              <a:rPr lang="en-US" sz="2000" b="1" dirty="0"/>
              <a:t>Apply pressure on the proximal arterial pressure point </a:t>
            </a:r>
          </a:p>
          <a:p>
            <a:pPr marL="342900" indent="-342900">
              <a:buAutoNum type="arabicPeriod"/>
            </a:pPr>
            <a:r>
              <a:rPr lang="en-US" sz="2000" b="1" dirty="0"/>
              <a:t>Apply tourniquet as last resort to control bleeding </a:t>
            </a:r>
          </a:p>
          <a:p>
            <a:pPr marL="342900" indent="-342900">
              <a:buAutoNum type="arabicPeriod"/>
            </a:pPr>
            <a:r>
              <a:rPr lang="en-US" sz="2000" b="1" dirty="0"/>
              <a:t>Apply antiseptics if bleeding has stopped and cover with dressing. . </a:t>
            </a:r>
          </a:p>
          <a:p>
            <a:pPr marL="342900" indent="-342900">
              <a:buAutoNum type="arabicPeriod"/>
            </a:pPr>
            <a:r>
              <a:rPr lang="en-US" sz="2000" b="1" dirty="0"/>
              <a:t>Apply bandage to support the padding if transport to hospital is necessary. </a:t>
            </a:r>
          </a:p>
          <a:p>
            <a:pPr marL="342900" indent="-342900">
              <a:buAutoNum type="arabicPeriod"/>
            </a:pPr>
            <a:endParaRPr lang="en-US" sz="2000" b="1" dirty="0"/>
          </a:p>
          <a:p>
            <a:pPr marL="342900" indent="-342900">
              <a:buAutoNum type="arabicPeriod"/>
            </a:pPr>
            <a:endParaRPr lang="en-US" b="1" dirty="0"/>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C7F7983-6A88-4AB8-949B-4155404B7FA1}"/>
              </a:ext>
            </a:extLst>
          </p:cNvPr>
          <p:cNvGrpSpPr/>
          <p:nvPr/>
        </p:nvGrpSpPr>
        <p:grpSpPr>
          <a:xfrm>
            <a:off x="0" y="-52708"/>
            <a:ext cx="9296400" cy="6910708"/>
            <a:chOff x="0" y="-52708"/>
            <a:chExt cx="9296400" cy="6910708"/>
          </a:xfrm>
        </p:grpSpPr>
        <p:grpSp>
          <p:nvGrpSpPr>
            <p:cNvPr id="8" name="Group 7">
              <a:extLst>
                <a:ext uri="{FF2B5EF4-FFF2-40B4-BE49-F238E27FC236}">
                  <a16:creationId xmlns:a16="http://schemas.microsoft.com/office/drawing/2014/main" id="{20BFCDB5-E967-431F-BA72-BDD4DD59DF5E}"/>
                </a:ext>
              </a:extLst>
            </p:cNvPr>
            <p:cNvGrpSpPr/>
            <p:nvPr/>
          </p:nvGrpSpPr>
          <p:grpSpPr>
            <a:xfrm>
              <a:off x="0" y="-52708"/>
              <a:ext cx="9296400" cy="4548508"/>
              <a:chOff x="0" y="-52708"/>
              <a:chExt cx="9296400" cy="4548508"/>
            </a:xfrm>
          </p:grpSpPr>
          <p:grpSp>
            <p:nvGrpSpPr>
              <p:cNvPr id="10" name="Group 9">
                <a:extLst>
                  <a:ext uri="{FF2B5EF4-FFF2-40B4-BE49-F238E27FC236}">
                    <a16:creationId xmlns:a16="http://schemas.microsoft.com/office/drawing/2014/main" id="{4C46D770-156D-42B7-8B42-6089EBFA152A}"/>
                  </a:ext>
                </a:extLst>
              </p:cNvPr>
              <p:cNvGrpSpPr/>
              <p:nvPr/>
            </p:nvGrpSpPr>
            <p:grpSpPr>
              <a:xfrm>
                <a:off x="0" y="-52708"/>
                <a:ext cx="9296400" cy="4548508"/>
                <a:chOff x="0" y="0"/>
                <a:chExt cx="3218687" cy="2028766"/>
              </a:xfrm>
            </p:grpSpPr>
            <p:sp>
              <p:nvSpPr>
                <p:cNvPr id="12" name="Rectangle 11">
                  <a:extLst>
                    <a:ext uri="{FF2B5EF4-FFF2-40B4-BE49-F238E27FC236}">
                      <a16:creationId xmlns:a16="http://schemas.microsoft.com/office/drawing/2014/main" id="{73C9060E-B5CC-4A60-B6C2-EACD09E3E218}"/>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3" name="Group 12">
                  <a:extLst>
                    <a:ext uri="{FF2B5EF4-FFF2-40B4-BE49-F238E27FC236}">
                      <a16:creationId xmlns:a16="http://schemas.microsoft.com/office/drawing/2014/main" id="{B56024D4-88BD-4DAE-A2A6-5EFFFC944321}"/>
                    </a:ext>
                  </a:extLst>
                </p:cNvPr>
                <p:cNvGrpSpPr/>
                <p:nvPr/>
              </p:nvGrpSpPr>
              <p:grpSpPr>
                <a:xfrm>
                  <a:off x="0" y="19050"/>
                  <a:ext cx="2249424" cy="832104"/>
                  <a:chOff x="228600" y="0"/>
                  <a:chExt cx="1472184" cy="1024128"/>
                </a:xfrm>
              </p:grpSpPr>
              <p:sp>
                <p:nvSpPr>
                  <p:cNvPr id="14" name="Rectangle 10">
                    <a:extLst>
                      <a:ext uri="{FF2B5EF4-FFF2-40B4-BE49-F238E27FC236}">
                        <a16:creationId xmlns:a16="http://schemas.microsoft.com/office/drawing/2014/main" id="{4E46E007-403F-4A6B-859B-54B7BE88707C}"/>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5" name="Rectangle 14">
                    <a:extLst>
                      <a:ext uri="{FF2B5EF4-FFF2-40B4-BE49-F238E27FC236}">
                        <a16:creationId xmlns:a16="http://schemas.microsoft.com/office/drawing/2014/main" id="{97198680-EDA8-443F-8EC5-CF5FB322D01B}"/>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1" name="Picture 10">
                <a:extLst>
                  <a:ext uri="{FF2B5EF4-FFF2-40B4-BE49-F238E27FC236}">
                    <a16:creationId xmlns:a16="http://schemas.microsoft.com/office/drawing/2014/main" id="{DB507863-A219-47FC-90F3-F51C3546539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9" name="Rectangle 8">
              <a:extLst>
                <a:ext uri="{FF2B5EF4-FFF2-40B4-BE49-F238E27FC236}">
                  <a16:creationId xmlns:a16="http://schemas.microsoft.com/office/drawing/2014/main" id="{67EF076B-4CFA-44BB-8F3A-C0F3B4AD97EC}"/>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lstStyle/>
          <a:p>
            <a:r>
              <a:rPr lang="en-US" dirty="0"/>
              <a:t>TORNIQUET </a:t>
            </a:r>
          </a:p>
        </p:txBody>
      </p:sp>
      <p:pic>
        <p:nvPicPr>
          <p:cNvPr id="463874" name="Picture 2" descr="http://www.katsmed.com/images/thumbs/0001430_400.jpg"/>
          <p:cNvPicPr>
            <a:picLocks noChangeAspect="1" noChangeArrowheads="1"/>
          </p:cNvPicPr>
          <p:nvPr/>
        </p:nvPicPr>
        <p:blipFill>
          <a:blip r:embed="rId4" cstate="print"/>
          <a:srcRect/>
          <a:stretch>
            <a:fillRect/>
          </a:stretch>
        </p:blipFill>
        <p:spPr bwMode="auto">
          <a:xfrm>
            <a:off x="4419600" y="1066800"/>
            <a:ext cx="3810000" cy="2143125"/>
          </a:xfrm>
          <a:prstGeom prst="rect">
            <a:avLst/>
          </a:prstGeom>
          <a:noFill/>
        </p:spPr>
      </p:pic>
      <p:sp>
        <p:nvSpPr>
          <p:cNvPr id="5" name="TextBox 4"/>
          <p:cNvSpPr txBox="1"/>
          <p:nvPr/>
        </p:nvSpPr>
        <p:spPr>
          <a:xfrm>
            <a:off x="1143000" y="3429000"/>
            <a:ext cx="7086600" cy="1200329"/>
          </a:xfrm>
          <a:prstGeom prst="rect">
            <a:avLst/>
          </a:prstGeom>
          <a:noFill/>
        </p:spPr>
        <p:txBody>
          <a:bodyPr wrap="square" rtlCol="0">
            <a:spAutoFit/>
          </a:bodyPr>
          <a:lstStyle/>
          <a:p>
            <a:pPr algn="just"/>
            <a:r>
              <a:rPr lang="en-US" sz="2400" dirty="0"/>
              <a:t>A </a:t>
            </a:r>
            <a:r>
              <a:rPr lang="en-US" sz="2400" b="1" dirty="0"/>
              <a:t>tourniquet</a:t>
            </a:r>
            <a:r>
              <a:rPr lang="en-US" sz="2400" dirty="0"/>
              <a:t> is a constricting or compressing device, specifically a bandage, used to control venous and arterial circulation to an extremity for a period of time.</a:t>
            </a:r>
          </a:p>
        </p:txBody>
      </p:sp>
      <p:pic>
        <p:nvPicPr>
          <p:cNvPr id="6"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071F55CD-9E63-4645-9BAE-181269BF4B40}"/>
              </a:ext>
            </a:extLst>
          </p:cNvPr>
          <p:cNvGrpSpPr/>
          <p:nvPr/>
        </p:nvGrpSpPr>
        <p:grpSpPr>
          <a:xfrm>
            <a:off x="0" y="-52708"/>
            <a:ext cx="9296400" cy="6910708"/>
            <a:chOff x="0" y="-52708"/>
            <a:chExt cx="9296400" cy="6910708"/>
          </a:xfrm>
        </p:grpSpPr>
        <p:grpSp>
          <p:nvGrpSpPr>
            <p:cNvPr id="7" name="Group 6">
              <a:extLst>
                <a:ext uri="{FF2B5EF4-FFF2-40B4-BE49-F238E27FC236}">
                  <a16:creationId xmlns:a16="http://schemas.microsoft.com/office/drawing/2014/main" id="{E41ECD30-2F6B-4576-9D69-632B149E9E0A}"/>
                </a:ext>
              </a:extLst>
            </p:cNvPr>
            <p:cNvGrpSpPr/>
            <p:nvPr/>
          </p:nvGrpSpPr>
          <p:grpSpPr>
            <a:xfrm>
              <a:off x="0" y="-52708"/>
              <a:ext cx="9296400" cy="4548508"/>
              <a:chOff x="0" y="-52708"/>
              <a:chExt cx="9296400" cy="4548508"/>
            </a:xfrm>
          </p:grpSpPr>
          <p:grpSp>
            <p:nvGrpSpPr>
              <p:cNvPr id="9" name="Group 8">
                <a:extLst>
                  <a:ext uri="{FF2B5EF4-FFF2-40B4-BE49-F238E27FC236}">
                    <a16:creationId xmlns:a16="http://schemas.microsoft.com/office/drawing/2014/main" id="{C0BEE256-A330-481B-A270-2DB591E98BC6}"/>
                  </a:ext>
                </a:extLst>
              </p:cNvPr>
              <p:cNvGrpSpPr/>
              <p:nvPr/>
            </p:nvGrpSpPr>
            <p:grpSpPr>
              <a:xfrm>
                <a:off x="0" y="-52708"/>
                <a:ext cx="9296400" cy="4548508"/>
                <a:chOff x="0" y="0"/>
                <a:chExt cx="3218687" cy="2028766"/>
              </a:xfrm>
            </p:grpSpPr>
            <p:sp>
              <p:nvSpPr>
                <p:cNvPr id="11" name="Rectangle 10">
                  <a:extLst>
                    <a:ext uri="{FF2B5EF4-FFF2-40B4-BE49-F238E27FC236}">
                      <a16:creationId xmlns:a16="http://schemas.microsoft.com/office/drawing/2014/main" id="{353A1365-499E-4B2D-831C-16A0512664BE}"/>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2" name="Group 11">
                  <a:extLst>
                    <a:ext uri="{FF2B5EF4-FFF2-40B4-BE49-F238E27FC236}">
                      <a16:creationId xmlns:a16="http://schemas.microsoft.com/office/drawing/2014/main" id="{2BC2E7DA-4BCF-4791-894A-5F8593F8807F}"/>
                    </a:ext>
                  </a:extLst>
                </p:cNvPr>
                <p:cNvGrpSpPr/>
                <p:nvPr/>
              </p:nvGrpSpPr>
              <p:grpSpPr>
                <a:xfrm>
                  <a:off x="0" y="19050"/>
                  <a:ext cx="2249424" cy="832104"/>
                  <a:chOff x="228600" y="0"/>
                  <a:chExt cx="1472184" cy="1024128"/>
                </a:xfrm>
              </p:grpSpPr>
              <p:sp>
                <p:nvSpPr>
                  <p:cNvPr id="13" name="Rectangle 10">
                    <a:extLst>
                      <a:ext uri="{FF2B5EF4-FFF2-40B4-BE49-F238E27FC236}">
                        <a16:creationId xmlns:a16="http://schemas.microsoft.com/office/drawing/2014/main" id="{34650D09-1B4E-4FD7-AE1A-DB3987C662F9}"/>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4" name="Rectangle 13">
                    <a:extLst>
                      <a:ext uri="{FF2B5EF4-FFF2-40B4-BE49-F238E27FC236}">
                        <a16:creationId xmlns:a16="http://schemas.microsoft.com/office/drawing/2014/main" id="{758F538E-12BE-4AC4-B338-1804494A2F73}"/>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0" name="Picture 9">
                <a:extLst>
                  <a:ext uri="{FF2B5EF4-FFF2-40B4-BE49-F238E27FC236}">
                    <a16:creationId xmlns:a16="http://schemas.microsoft.com/office/drawing/2014/main" id="{64084BB9-1E61-4083-8E78-B0C989280E7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8" name="Rectangle 7">
              <a:extLst>
                <a:ext uri="{FF2B5EF4-FFF2-40B4-BE49-F238E27FC236}">
                  <a16:creationId xmlns:a16="http://schemas.microsoft.com/office/drawing/2014/main" id="{C0202556-625B-4E4A-BA2E-F4D943CD6B94}"/>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1267078" y="838200"/>
            <a:ext cx="6685573" cy="603160"/>
          </a:xfrm>
        </p:spPr>
        <p:txBody>
          <a:bodyPr/>
          <a:lstStyle/>
          <a:p>
            <a:r>
              <a:rPr lang="en-US" dirty="0"/>
              <a:t>ABRASION WOUND </a:t>
            </a:r>
          </a:p>
        </p:txBody>
      </p:sp>
      <p:sp>
        <p:nvSpPr>
          <p:cNvPr id="3" name="Text Placeholder 2"/>
          <p:cNvSpPr>
            <a:spLocks noGrp="1"/>
          </p:cNvSpPr>
          <p:nvPr>
            <p:ph type="body" sz="quarter" idx="10"/>
          </p:nvPr>
        </p:nvSpPr>
        <p:spPr>
          <a:xfrm>
            <a:off x="685800" y="1676400"/>
            <a:ext cx="7467600" cy="1600200"/>
          </a:xfrm>
        </p:spPr>
        <p:txBody>
          <a:bodyPr>
            <a:normAutofit/>
          </a:bodyPr>
          <a:lstStyle/>
          <a:p>
            <a:pPr algn="just"/>
            <a:r>
              <a:rPr lang="en-US" sz="2400" dirty="0"/>
              <a:t>an </a:t>
            </a:r>
            <a:r>
              <a:rPr lang="en-US" sz="2400" b="1" dirty="0"/>
              <a:t>abrasion</a:t>
            </a:r>
            <a:r>
              <a:rPr lang="en-US" sz="2400" dirty="0"/>
              <a:t> is a wound caused by superficial damage to the skin, no deeper than the epidermis. It is less severe than a laceration, and bleeding, if present, is minimal.</a:t>
            </a:r>
          </a:p>
        </p:txBody>
      </p:sp>
      <p:pic>
        <p:nvPicPr>
          <p:cNvPr id="367618" name="Picture 2" descr="http://cache4.asset-cache.net/xt/102114220.jpg?v=1&amp;g=fs1%7C0%7CDOR%7C14%7C220&amp;s=1"/>
          <p:cNvPicPr>
            <a:picLocks noChangeAspect="1" noChangeArrowheads="1"/>
          </p:cNvPicPr>
          <p:nvPr/>
        </p:nvPicPr>
        <p:blipFill>
          <a:blip r:embed="rId4" cstate="print"/>
          <a:srcRect/>
          <a:stretch>
            <a:fillRect/>
          </a:stretch>
        </p:blipFill>
        <p:spPr bwMode="auto">
          <a:xfrm>
            <a:off x="2438400" y="3048000"/>
            <a:ext cx="3886200" cy="3276600"/>
          </a:xfrm>
          <a:prstGeom prst="rect">
            <a:avLst/>
          </a:prstGeom>
          <a:noFill/>
        </p:spPr>
      </p:pic>
      <p:pic>
        <p:nvPicPr>
          <p:cNvPr id="5"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A0F3685-F904-414A-9016-BCE36C75543F}"/>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7E0A02C1-B87B-435F-AEAE-38CD57370325}"/>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CE5FD55F-BA98-42FD-8898-A2184A3EE005}"/>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D734D251-3DDE-4A82-AB04-02F674B58890}"/>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831CFB77-5397-4A64-B934-BB2644CE76D4}"/>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820BA8C0-39C7-4A80-95BC-3473CC0DF0B8}"/>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86477FC9-EEFA-49EE-AB91-0A67D958AAE8}"/>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1FCBB5F1-E4A6-4F2A-BFA9-6D5CACA4564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20ABE4BB-7161-403A-99DA-E79E78819EF9}"/>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533400" y="1219200"/>
            <a:ext cx="7495451" cy="603160"/>
          </a:xfrm>
        </p:spPr>
        <p:txBody>
          <a:bodyPr>
            <a:normAutofit/>
          </a:bodyPr>
          <a:lstStyle/>
          <a:p>
            <a:r>
              <a:rPr lang="en-US" dirty="0"/>
              <a:t>FIRST-AID FOR ABRASION WOUND</a:t>
            </a:r>
          </a:p>
        </p:txBody>
      </p:sp>
      <p:sp>
        <p:nvSpPr>
          <p:cNvPr id="3" name="Text Placeholder 2"/>
          <p:cNvSpPr>
            <a:spLocks noGrp="1"/>
          </p:cNvSpPr>
          <p:nvPr>
            <p:ph type="body" sz="quarter" idx="10"/>
          </p:nvPr>
        </p:nvSpPr>
        <p:spPr>
          <a:xfrm>
            <a:off x="609600" y="1905000"/>
            <a:ext cx="7495064" cy="3276600"/>
          </a:xfrm>
        </p:spPr>
        <p:txBody>
          <a:bodyPr>
            <a:normAutofit/>
          </a:bodyPr>
          <a:lstStyle/>
          <a:p>
            <a:pPr marL="342900" indent="-342900" algn="just">
              <a:buAutoNum type="arabicPeriod"/>
            </a:pPr>
            <a:r>
              <a:rPr lang="en-US" sz="2400" b="1" dirty="0"/>
              <a:t>Rest the affected extremity </a:t>
            </a:r>
          </a:p>
          <a:p>
            <a:pPr marL="342900" indent="-342900" algn="just">
              <a:buAutoNum type="arabicPeriod"/>
            </a:pPr>
            <a:r>
              <a:rPr lang="en-US" sz="2000" b="1" dirty="0"/>
              <a:t>Clean the wound with soap and water</a:t>
            </a:r>
          </a:p>
          <a:p>
            <a:pPr marL="342900" indent="-342900" algn="just">
              <a:buAutoNum type="arabicPeriod"/>
            </a:pPr>
            <a:r>
              <a:rPr lang="en-US" sz="2000" b="1" dirty="0"/>
              <a:t>Remove manually and slowly the debris/dirt present on the wound surface. </a:t>
            </a:r>
          </a:p>
          <a:p>
            <a:pPr marL="342900" indent="-342900" algn="just">
              <a:buAutoNum type="arabicPeriod"/>
            </a:pPr>
            <a:r>
              <a:rPr lang="en-US" sz="2000" b="1" dirty="0"/>
              <a:t> Apply antiseptics/disinfectants </a:t>
            </a:r>
          </a:p>
          <a:p>
            <a:pPr marL="342900" indent="-342900" algn="just">
              <a:buAutoNum type="arabicPeriod"/>
            </a:pPr>
            <a:r>
              <a:rPr lang="en-US" sz="2000" b="1" dirty="0"/>
              <a:t> Apply antibacterial ointment such as Mupirocin ointment using a sterile cotton bud. </a:t>
            </a:r>
          </a:p>
          <a:p>
            <a:pPr marL="342900" indent="-342900" algn="just">
              <a:buAutoNum type="arabicPeriod"/>
            </a:pPr>
            <a:r>
              <a:rPr lang="en-US" sz="2000" b="1" dirty="0"/>
              <a:t>Refer to the hospital for further medical intervention. </a:t>
            </a:r>
          </a:p>
          <a:p>
            <a:pPr marL="342900" indent="-342900" algn="just">
              <a:buAutoNum type="arabicPeriod"/>
            </a:pPr>
            <a:endParaRPr lang="en-US" b="1" dirty="0"/>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E428D7DE-2220-4806-B1E7-FE104F80B1FC}"/>
              </a:ext>
            </a:extLst>
          </p:cNvPr>
          <p:cNvGrpSpPr/>
          <p:nvPr/>
        </p:nvGrpSpPr>
        <p:grpSpPr>
          <a:xfrm>
            <a:off x="0" y="-52708"/>
            <a:ext cx="9296400" cy="6910708"/>
            <a:chOff x="0" y="-52708"/>
            <a:chExt cx="9296400" cy="6910708"/>
          </a:xfrm>
        </p:grpSpPr>
        <p:grpSp>
          <p:nvGrpSpPr>
            <p:cNvPr id="9" name="Group 8">
              <a:extLst>
                <a:ext uri="{FF2B5EF4-FFF2-40B4-BE49-F238E27FC236}">
                  <a16:creationId xmlns:a16="http://schemas.microsoft.com/office/drawing/2014/main" id="{7B06B460-37CA-430B-968D-BF0C7E64D03C}"/>
                </a:ext>
              </a:extLst>
            </p:cNvPr>
            <p:cNvGrpSpPr/>
            <p:nvPr/>
          </p:nvGrpSpPr>
          <p:grpSpPr>
            <a:xfrm>
              <a:off x="0" y="-52708"/>
              <a:ext cx="9296400" cy="4548508"/>
              <a:chOff x="0" y="-52708"/>
              <a:chExt cx="9296400" cy="4548508"/>
            </a:xfrm>
          </p:grpSpPr>
          <p:grpSp>
            <p:nvGrpSpPr>
              <p:cNvPr id="11" name="Group 10">
                <a:extLst>
                  <a:ext uri="{FF2B5EF4-FFF2-40B4-BE49-F238E27FC236}">
                    <a16:creationId xmlns:a16="http://schemas.microsoft.com/office/drawing/2014/main" id="{97FE1ACA-165B-4D19-85FA-DBB6F62B1F4C}"/>
                  </a:ext>
                </a:extLst>
              </p:cNvPr>
              <p:cNvGrpSpPr/>
              <p:nvPr/>
            </p:nvGrpSpPr>
            <p:grpSpPr>
              <a:xfrm>
                <a:off x="0" y="-52708"/>
                <a:ext cx="9296400" cy="4548508"/>
                <a:chOff x="0" y="0"/>
                <a:chExt cx="3218687" cy="2028766"/>
              </a:xfrm>
            </p:grpSpPr>
            <p:sp>
              <p:nvSpPr>
                <p:cNvPr id="13" name="Rectangle 12">
                  <a:extLst>
                    <a:ext uri="{FF2B5EF4-FFF2-40B4-BE49-F238E27FC236}">
                      <a16:creationId xmlns:a16="http://schemas.microsoft.com/office/drawing/2014/main" id="{D2F0034A-BCD9-434D-8702-8549CB5A67B5}"/>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4" name="Group 13">
                  <a:extLst>
                    <a:ext uri="{FF2B5EF4-FFF2-40B4-BE49-F238E27FC236}">
                      <a16:creationId xmlns:a16="http://schemas.microsoft.com/office/drawing/2014/main" id="{276EB338-C935-4573-B57C-5A0B545BCADA}"/>
                    </a:ext>
                  </a:extLst>
                </p:cNvPr>
                <p:cNvGrpSpPr/>
                <p:nvPr/>
              </p:nvGrpSpPr>
              <p:grpSpPr>
                <a:xfrm>
                  <a:off x="0" y="19050"/>
                  <a:ext cx="2249424" cy="832104"/>
                  <a:chOff x="228600" y="0"/>
                  <a:chExt cx="1472184" cy="1024128"/>
                </a:xfrm>
              </p:grpSpPr>
              <p:sp>
                <p:nvSpPr>
                  <p:cNvPr id="15" name="Rectangle 10">
                    <a:extLst>
                      <a:ext uri="{FF2B5EF4-FFF2-40B4-BE49-F238E27FC236}">
                        <a16:creationId xmlns:a16="http://schemas.microsoft.com/office/drawing/2014/main" id="{1737DB05-88B8-4DCD-B74D-E628D396B2A5}"/>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6" name="Rectangle 15">
                    <a:extLst>
                      <a:ext uri="{FF2B5EF4-FFF2-40B4-BE49-F238E27FC236}">
                        <a16:creationId xmlns:a16="http://schemas.microsoft.com/office/drawing/2014/main" id="{DAC620B6-C962-4E88-B69A-230FCF0F15D9}"/>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2" name="Picture 11">
                <a:extLst>
                  <a:ext uri="{FF2B5EF4-FFF2-40B4-BE49-F238E27FC236}">
                    <a16:creationId xmlns:a16="http://schemas.microsoft.com/office/drawing/2014/main" id="{87BFD7EC-A631-4108-90FA-A52A1086A01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10" name="Rectangle 9">
              <a:extLst>
                <a:ext uri="{FF2B5EF4-FFF2-40B4-BE49-F238E27FC236}">
                  <a16:creationId xmlns:a16="http://schemas.microsoft.com/office/drawing/2014/main" id="{54AAF6F8-CBA0-4BEC-8E7D-EC2BD02F0AAB}"/>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lstStyle/>
          <a:p>
            <a:r>
              <a:rPr lang="en-US" dirty="0"/>
              <a:t>MUPIROCIN OINTMENT </a:t>
            </a:r>
          </a:p>
        </p:txBody>
      </p:sp>
      <p:sp>
        <p:nvSpPr>
          <p:cNvPr id="3" name="Text Placeholder 2"/>
          <p:cNvSpPr>
            <a:spLocks noGrp="1"/>
          </p:cNvSpPr>
          <p:nvPr>
            <p:ph type="body" sz="quarter" idx="10"/>
          </p:nvPr>
        </p:nvSpPr>
        <p:spPr/>
        <p:txBody>
          <a:bodyPr>
            <a:normAutofit/>
          </a:bodyPr>
          <a:lstStyle/>
          <a:p>
            <a:r>
              <a:rPr lang="en-US" dirty="0"/>
              <a:t>- Antibacterial ointment </a:t>
            </a:r>
          </a:p>
        </p:txBody>
      </p:sp>
      <p:pic>
        <p:nvPicPr>
          <p:cNvPr id="569346" name="Picture 2" descr="https://edc2.healthtap.com/ht-staging/user_answer/avatars/1041318/large/open-uri20130410-13177-esh5aa.jpeg?1386656665"/>
          <p:cNvPicPr>
            <a:picLocks noChangeAspect="1" noChangeArrowheads="1"/>
          </p:cNvPicPr>
          <p:nvPr/>
        </p:nvPicPr>
        <p:blipFill>
          <a:blip r:embed="rId4" cstate="print"/>
          <a:srcRect/>
          <a:stretch>
            <a:fillRect/>
          </a:stretch>
        </p:blipFill>
        <p:spPr bwMode="auto">
          <a:xfrm>
            <a:off x="1219201" y="2743200"/>
            <a:ext cx="3276600" cy="2590800"/>
          </a:xfrm>
          <a:prstGeom prst="rect">
            <a:avLst/>
          </a:prstGeom>
          <a:noFill/>
        </p:spPr>
      </p:pic>
      <p:pic>
        <p:nvPicPr>
          <p:cNvPr id="569348" name="Picture 4" descr="http://www.compostthis.co.uk/wp-content/uploads/2010/11/cotton-buds.jpg"/>
          <p:cNvPicPr>
            <a:picLocks noChangeAspect="1" noChangeArrowheads="1"/>
          </p:cNvPicPr>
          <p:nvPr/>
        </p:nvPicPr>
        <p:blipFill>
          <a:blip r:embed="rId5" cstate="print"/>
          <a:srcRect/>
          <a:stretch>
            <a:fillRect/>
          </a:stretch>
        </p:blipFill>
        <p:spPr bwMode="auto">
          <a:xfrm>
            <a:off x="4572000" y="2743200"/>
            <a:ext cx="3352800" cy="2590800"/>
          </a:xfrm>
          <a:prstGeom prst="rect">
            <a:avLst/>
          </a:prstGeom>
          <a:noFill/>
        </p:spPr>
      </p:pic>
      <p:sp>
        <p:nvSpPr>
          <p:cNvPr id="6" name="TextBox 5"/>
          <p:cNvSpPr txBox="1"/>
          <p:nvPr/>
        </p:nvSpPr>
        <p:spPr>
          <a:xfrm>
            <a:off x="5105400" y="5410200"/>
            <a:ext cx="2362200" cy="646331"/>
          </a:xfrm>
          <a:prstGeom prst="rect">
            <a:avLst/>
          </a:prstGeom>
          <a:noFill/>
        </p:spPr>
        <p:txBody>
          <a:bodyPr wrap="square" rtlCol="0">
            <a:spAutoFit/>
          </a:bodyPr>
          <a:lstStyle/>
          <a:p>
            <a:pPr algn="ctr"/>
            <a:r>
              <a:rPr lang="en-US" dirty="0"/>
              <a:t>Use sterile cotton buds to apply </a:t>
            </a:r>
          </a:p>
        </p:txBody>
      </p:sp>
      <p:pic>
        <p:nvPicPr>
          <p:cNvPr id="7" name="Picture 4" descr="http://static3.shop033.com/resources/7A/890/picture/B2/82550194.jpg"/>
          <p:cNvPicPr>
            <a:picLocks noChangeAspect="1" noChangeArrowheads="1"/>
          </p:cNvPicPr>
          <p:nvPr/>
        </p:nvPicPr>
        <p:blipFill>
          <a:blip r:embed="rId6"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1550D07-AB77-46CB-BC9D-5AC14909C242}"/>
              </a:ext>
            </a:extLst>
          </p:cNvPr>
          <p:cNvGrpSpPr/>
          <p:nvPr/>
        </p:nvGrpSpPr>
        <p:grpSpPr>
          <a:xfrm>
            <a:off x="0" y="-52708"/>
            <a:ext cx="9296400" cy="6910708"/>
            <a:chOff x="0" y="-52708"/>
            <a:chExt cx="9296400" cy="6910708"/>
          </a:xfrm>
        </p:grpSpPr>
        <p:grpSp>
          <p:nvGrpSpPr>
            <p:cNvPr id="12" name="Group 11">
              <a:extLst>
                <a:ext uri="{FF2B5EF4-FFF2-40B4-BE49-F238E27FC236}">
                  <a16:creationId xmlns:a16="http://schemas.microsoft.com/office/drawing/2014/main" id="{5EB91181-3946-436C-95DC-0BF63FA9CF57}"/>
                </a:ext>
              </a:extLst>
            </p:cNvPr>
            <p:cNvGrpSpPr/>
            <p:nvPr/>
          </p:nvGrpSpPr>
          <p:grpSpPr>
            <a:xfrm>
              <a:off x="0" y="-52708"/>
              <a:ext cx="9296400" cy="4548508"/>
              <a:chOff x="0" y="-52708"/>
              <a:chExt cx="9296400" cy="4548508"/>
            </a:xfrm>
          </p:grpSpPr>
          <p:grpSp>
            <p:nvGrpSpPr>
              <p:cNvPr id="14" name="Group 13">
                <a:extLst>
                  <a:ext uri="{FF2B5EF4-FFF2-40B4-BE49-F238E27FC236}">
                    <a16:creationId xmlns:a16="http://schemas.microsoft.com/office/drawing/2014/main" id="{CDCB2FE5-31D3-48F0-85C1-16DD750B4C8C}"/>
                  </a:ext>
                </a:extLst>
              </p:cNvPr>
              <p:cNvGrpSpPr/>
              <p:nvPr/>
            </p:nvGrpSpPr>
            <p:grpSpPr>
              <a:xfrm>
                <a:off x="0" y="-52708"/>
                <a:ext cx="9296400" cy="4548508"/>
                <a:chOff x="0" y="0"/>
                <a:chExt cx="3218687" cy="2028766"/>
              </a:xfrm>
            </p:grpSpPr>
            <p:sp>
              <p:nvSpPr>
                <p:cNvPr id="16" name="Rectangle 15">
                  <a:extLst>
                    <a:ext uri="{FF2B5EF4-FFF2-40B4-BE49-F238E27FC236}">
                      <a16:creationId xmlns:a16="http://schemas.microsoft.com/office/drawing/2014/main" id="{1BC02260-F3DE-403B-B92E-83BE65A1878E}"/>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7" name="Group 16">
                  <a:extLst>
                    <a:ext uri="{FF2B5EF4-FFF2-40B4-BE49-F238E27FC236}">
                      <a16:creationId xmlns:a16="http://schemas.microsoft.com/office/drawing/2014/main" id="{1B2C6F42-2DC1-4BB3-830C-A437314D1592}"/>
                    </a:ext>
                  </a:extLst>
                </p:cNvPr>
                <p:cNvGrpSpPr/>
                <p:nvPr/>
              </p:nvGrpSpPr>
              <p:grpSpPr>
                <a:xfrm>
                  <a:off x="0" y="19050"/>
                  <a:ext cx="2249424" cy="832104"/>
                  <a:chOff x="228600" y="0"/>
                  <a:chExt cx="1472184" cy="1024128"/>
                </a:xfrm>
              </p:grpSpPr>
              <p:sp>
                <p:nvSpPr>
                  <p:cNvPr id="18" name="Rectangle 10">
                    <a:extLst>
                      <a:ext uri="{FF2B5EF4-FFF2-40B4-BE49-F238E27FC236}">
                        <a16:creationId xmlns:a16="http://schemas.microsoft.com/office/drawing/2014/main" id="{47178AAC-BE86-401A-9D7C-0385E242C717}"/>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9" name="Rectangle 18">
                    <a:extLst>
                      <a:ext uri="{FF2B5EF4-FFF2-40B4-BE49-F238E27FC236}">
                        <a16:creationId xmlns:a16="http://schemas.microsoft.com/office/drawing/2014/main" id="{916123BD-6A4B-488E-A558-A6B5BA9E0851}"/>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5" name="Picture 14">
                <a:extLst>
                  <a:ext uri="{FF2B5EF4-FFF2-40B4-BE49-F238E27FC236}">
                    <a16:creationId xmlns:a16="http://schemas.microsoft.com/office/drawing/2014/main" id="{11AD4E0A-1CF6-4EE6-9A7D-74AF2A576D0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13" name="Rectangle 12">
              <a:extLst>
                <a:ext uri="{FF2B5EF4-FFF2-40B4-BE49-F238E27FC236}">
                  <a16:creationId xmlns:a16="http://schemas.microsoft.com/office/drawing/2014/main" id="{55506AA5-BB71-44DC-BE68-FE75DBABE3F5}"/>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7" name="TextBox 1"/>
          <p:cNvSpPr txBox="1">
            <a:spLocks noChangeArrowheads="1"/>
          </p:cNvSpPr>
          <p:nvPr/>
        </p:nvSpPr>
        <p:spPr bwMode="auto">
          <a:xfrm>
            <a:off x="304800" y="457200"/>
            <a:ext cx="8458200" cy="1077913"/>
          </a:xfrm>
          <a:prstGeom prst="rect">
            <a:avLst/>
          </a:prstGeom>
          <a:noFill/>
          <a:ln w="9525">
            <a:noFill/>
            <a:miter lim="800000"/>
            <a:headEnd/>
            <a:tailEnd/>
          </a:ln>
        </p:spPr>
        <p:txBody>
          <a:bodyPr>
            <a:spAutoFit/>
          </a:bodyPr>
          <a:lstStyle/>
          <a:p>
            <a:pPr algn="ctr"/>
            <a:r>
              <a:rPr lang="en-PH" sz="3200" dirty="0">
                <a:solidFill>
                  <a:srgbClr val="000040"/>
                </a:solidFill>
              </a:rPr>
              <a:t>          OCCUPATIONAL ACCIDENTS AND ILLNESSESS STATISTICS</a:t>
            </a:r>
          </a:p>
        </p:txBody>
      </p:sp>
      <p:sp>
        <p:nvSpPr>
          <p:cNvPr id="8" name="Rectangle 2"/>
          <p:cNvSpPr>
            <a:spLocks noChangeArrowheads="1"/>
          </p:cNvSpPr>
          <p:nvPr/>
        </p:nvSpPr>
        <p:spPr bwMode="auto">
          <a:xfrm>
            <a:off x="838200" y="1905000"/>
            <a:ext cx="7848600" cy="1570038"/>
          </a:xfrm>
          <a:prstGeom prst="rect">
            <a:avLst/>
          </a:prstGeom>
          <a:noFill/>
          <a:ln w="9525">
            <a:noFill/>
            <a:miter lim="800000"/>
            <a:headEnd/>
            <a:tailEnd/>
          </a:ln>
        </p:spPr>
        <p:txBody>
          <a:bodyPr>
            <a:spAutoFit/>
          </a:bodyPr>
          <a:lstStyle/>
          <a:p>
            <a:pPr algn="just"/>
            <a:r>
              <a:rPr lang="en-US" sz="3200" dirty="0"/>
              <a:t>● 250 million work accidents occur annually while 160 million are estimated to suffer from work-related illnesses.</a:t>
            </a:r>
            <a:endParaRPr lang="en-PH" sz="3200" dirty="0"/>
          </a:p>
        </p:txBody>
      </p:sp>
      <p:sp>
        <p:nvSpPr>
          <p:cNvPr id="9" name="Rectangle 4"/>
          <p:cNvSpPr>
            <a:spLocks noChangeArrowheads="1"/>
          </p:cNvSpPr>
          <p:nvPr/>
        </p:nvSpPr>
        <p:spPr bwMode="auto">
          <a:xfrm>
            <a:off x="762000" y="3810000"/>
            <a:ext cx="7315200" cy="1077913"/>
          </a:xfrm>
          <a:prstGeom prst="rect">
            <a:avLst/>
          </a:prstGeom>
          <a:noFill/>
          <a:ln w="9525">
            <a:noFill/>
            <a:miter lim="800000"/>
            <a:headEnd/>
            <a:tailEnd/>
          </a:ln>
        </p:spPr>
        <p:txBody>
          <a:bodyPr>
            <a:spAutoFit/>
          </a:bodyPr>
          <a:lstStyle/>
          <a:p>
            <a:pPr algn="just"/>
            <a:r>
              <a:rPr lang="en-US" sz="3200" dirty="0"/>
              <a:t>● about 1.2 million die due to such accidents and illnesses</a:t>
            </a:r>
            <a:endParaRPr lang="en-PH" sz="3200" dirty="0"/>
          </a:p>
        </p:txBody>
      </p:sp>
      <p:pic>
        <p:nvPicPr>
          <p:cNvPr id="10" name="Picture 2" descr="C:\Program Files\Microsoft Office\MEDIA\CAGCAT10\j0234687.gif"/>
          <p:cNvPicPr>
            <a:picLocks noChangeAspect="1" noChangeArrowheads="1" noCrop="1"/>
          </p:cNvPicPr>
          <p:nvPr/>
        </p:nvPicPr>
        <p:blipFill>
          <a:blip r:embed="rId4" cstate="print"/>
          <a:srcRect/>
          <a:stretch>
            <a:fillRect/>
          </a:stretch>
        </p:blipFill>
        <p:spPr bwMode="auto">
          <a:xfrm>
            <a:off x="838200" y="4953000"/>
            <a:ext cx="2743200" cy="1616075"/>
          </a:xfrm>
          <a:prstGeom prst="rect">
            <a:avLst/>
          </a:prstGeom>
          <a:noFill/>
          <a:ln w="9525">
            <a:noFill/>
            <a:miter lim="800000"/>
            <a:headEnd/>
            <a:tailEnd/>
          </a:ln>
        </p:spPr>
      </p:pic>
      <p:pic>
        <p:nvPicPr>
          <p:cNvPr id="6"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665CE16-3D83-4FC2-AFC1-F89D805D1CF1}"/>
              </a:ext>
            </a:extLst>
          </p:cNvPr>
          <p:cNvGrpSpPr/>
          <p:nvPr/>
        </p:nvGrpSpPr>
        <p:grpSpPr>
          <a:xfrm>
            <a:off x="0" y="-52708"/>
            <a:ext cx="9296400" cy="6910708"/>
            <a:chOff x="0" y="-52708"/>
            <a:chExt cx="9296400" cy="6910708"/>
          </a:xfrm>
        </p:grpSpPr>
        <p:grpSp>
          <p:nvGrpSpPr>
            <p:cNvPr id="7" name="Group 6">
              <a:extLst>
                <a:ext uri="{FF2B5EF4-FFF2-40B4-BE49-F238E27FC236}">
                  <a16:creationId xmlns:a16="http://schemas.microsoft.com/office/drawing/2014/main" id="{33732AD8-38AF-4282-B73A-2FEE0340F8BE}"/>
                </a:ext>
              </a:extLst>
            </p:cNvPr>
            <p:cNvGrpSpPr/>
            <p:nvPr/>
          </p:nvGrpSpPr>
          <p:grpSpPr>
            <a:xfrm>
              <a:off x="0" y="-52708"/>
              <a:ext cx="9296400" cy="4548508"/>
              <a:chOff x="0" y="-52708"/>
              <a:chExt cx="9296400" cy="4548508"/>
            </a:xfrm>
          </p:grpSpPr>
          <p:grpSp>
            <p:nvGrpSpPr>
              <p:cNvPr id="9" name="Group 8">
                <a:extLst>
                  <a:ext uri="{FF2B5EF4-FFF2-40B4-BE49-F238E27FC236}">
                    <a16:creationId xmlns:a16="http://schemas.microsoft.com/office/drawing/2014/main" id="{42A53709-D899-453A-8655-896A20EA618E}"/>
                  </a:ext>
                </a:extLst>
              </p:cNvPr>
              <p:cNvGrpSpPr/>
              <p:nvPr/>
            </p:nvGrpSpPr>
            <p:grpSpPr>
              <a:xfrm>
                <a:off x="0" y="-52708"/>
                <a:ext cx="9296400" cy="4548508"/>
                <a:chOff x="0" y="0"/>
                <a:chExt cx="3218687" cy="2028766"/>
              </a:xfrm>
            </p:grpSpPr>
            <p:sp>
              <p:nvSpPr>
                <p:cNvPr id="11" name="Rectangle 10">
                  <a:extLst>
                    <a:ext uri="{FF2B5EF4-FFF2-40B4-BE49-F238E27FC236}">
                      <a16:creationId xmlns:a16="http://schemas.microsoft.com/office/drawing/2014/main" id="{300CF98E-122D-45B4-BFB9-976F70E516D6}"/>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2" name="Group 11">
                  <a:extLst>
                    <a:ext uri="{FF2B5EF4-FFF2-40B4-BE49-F238E27FC236}">
                      <a16:creationId xmlns:a16="http://schemas.microsoft.com/office/drawing/2014/main" id="{33F4A2F5-0A4E-4E77-A7A4-0CB2BBE6972D}"/>
                    </a:ext>
                  </a:extLst>
                </p:cNvPr>
                <p:cNvGrpSpPr/>
                <p:nvPr/>
              </p:nvGrpSpPr>
              <p:grpSpPr>
                <a:xfrm>
                  <a:off x="0" y="19050"/>
                  <a:ext cx="2249424" cy="832104"/>
                  <a:chOff x="228600" y="0"/>
                  <a:chExt cx="1472184" cy="1024128"/>
                </a:xfrm>
              </p:grpSpPr>
              <p:sp>
                <p:nvSpPr>
                  <p:cNvPr id="13" name="Rectangle 10">
                    <a:extLst>
                      <a:ext uri="{FF2B5EF4-FFF2-40B4-BE49-F238E27FC236}">
                        <a16:creationId xmlns:a16="http://schemas.microsoft.com/office/drawing/2014/main" id="{61859208-D911-4D37-8D70-1D91156BA270}"/>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4" name="Rectangle 13">
                    <a:extLst>
                      <a:ext uri="{FF2B5EF4-FFF2-40B4-BE49-F238E27FC236}">
                        <a16:creationId xmlns:a16="http://schemas.microsoft.com/office/drawing/2014/main" id="{463316B3-21BA-4917-A48D-EC1A42BB3BAB}"/>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0" name="Picture 9">
                <a:extLst>
                  <a:ext uri="{FF2B5EF4-FFF2-40B4-BE49-F238E27FC236}">
                    <a16:creationId xmlns:a16="http://schemas.microsoft.com/office/drawing/2014/main" id="{32AA4E01-6ECA-460B-88AB-967DD2BA8A3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8" name="Rectangle 7">
              <a:extLst>
                <a:ext uri="{FF2B5EF4-FFF2-40B4-BE49-F238E27FC236}">
                  <a16:creationId xmlns:a16="http://schemas.microsoft.com/office/drawing/2014/main" id="{413230D6-3916-4A62-8A1F-CE91DBDE64E2}"/>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1190878" y="838200"/>
            <a:ext cx="6761773" cy="603160"/>
          </a:xfrm>
        </p:spPr>
        <p:txBody>
          <a:bodyPr/>
          <a:lstStyle/>
          <a:p>
            <a:r>
              <a:rPr lang="en-US" dirty="0"/>
              <a:t>PENETRATING WOUND </a:t>
            </a:r>
          </a:p>
        </p:txBody>
      </p:sp>
      <p:sp>
        <p:nvSpPr>
          <p:cNvPr id="3" name="Text Placeholder 2"/>
          <p:cNvSpPr>
            <a:spLocks noGrp="1"/>
          </p:cNvSpPr>
          <p:nvPr>
            <p:ph type="body" sz="quarter" idx="10"/>
          </p:nvPr>
        </p:nvSpPr>
        <p:spPr>
          <a:xfrm>
            <a:off x="685800" y="1676400"/>
            <a:ext cx="7467600" cy="1219200"/>
          </a:xfrm>
        </p:spPr>
        <p:txBody>
          <a:bodyPr>
            <a:normAutofit/>
          </a:bodyPr>
          <a:lstStyle/>
          <a:p>
            <a:pPr algn="just"/>
            <a:r>
              <a:rPr lang="en-US" sz="2400" dirty="0"/>
              <a:t>Penetrating trauma is an injury that occurs when an object pierces the skin and enters a tissue of the body, creating an open wound.</a:t>
            </a:r>
          </a:p>
        </p:txBody>
      </p:sp>
      <p:pic>
        <p:nvPicPr>
          <p:cNvPr id="370690" name="Picture 2" descr="http://legal-anatomical.medicalillustration.com/imagescooked/9457W.jpg"/>
          <p:cNvPicPr>
            <a:picLocks noChangeAspect="1" noChangeArrowheads="1"/>
          </p:cNvPicPr>
          <p:nvPr/>
        </p:nvPicPr>
        <p:blipFill>
          <a:blip r:embed="rId4" cstate="print"/>
          <a:srcRect/>
          <a:stretch>
            <a:fillRect/>
          </a:stretch>
        </p:blipFill>
        <p:spPr bwMode="auto">
          <a:xfrm>
            <a:off x="2362200" y="3048000"/>
            <a:ext cx="4114800" cy="2705100"/>
          </a:xfrm>
          <a:prstGeom prst="rect">
            <a:avLst/>
          </a:prstGeom>
          <a:noFill/>
        </p:spPr>
      </p:pic>
      <p:pic>
        <p:nvPicPr>
          <p:cNvPr id="5"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72587243-50DD-45CA-8BF9-B1513AC4006D}"/>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F7B683D0-E8F6-4A21-92EA-B881B1D55DCC}"/>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3B6D7969-6C75-4F58-A866-2472F8645892}"/>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7DBABA42-E623-4940-8A68-8912A4C518E4}"/>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BA5E8B8A-4538-4CE3-BEF3-73540F8065D0}"/>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CE57DD95-31CA-4630-AFD2-EEC0AE133933}"/>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BCE84A89-8561-4EF1-9CEA-88FB6FC61CAB}"/>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AA8A2209-1892-4B62-B6B9-7D195C1F039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6A13BC18-0041-4955-B18B-33577C108787}"/>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533400" y="1219200"/>
            <a:ext cx="7772400" cy="603160"/>
          </a:xfrm>
        </p:spPr>
        <p:txBody>
          <a:bodyPr>
            <a:normAutofit fontScale="90000"/>
          </a:bodyPr>
          <a:lstStyle/>
          <a:p>
            <a:r>
              <a:rPr lang="en-US" dirty="0"/>
              <a:t>FIRST-AID FOR PENETRATING WOUND</a:t>
            </a:r>
          </a:p>
        </p:txBody>
      </p:sp>
      <p:sp>
        <p:nvSpPr>
          <p:cNvPr id="3" name="Text Placeholder 2"/>
          <p:cNvSpPr>
            <a:spLocks noGrp="1"/>
          </p:cNvSpPr>
          <p:nvPr>
            <p:ph type="body" sz="quarter" idx="10"/>
          </p:nvPr>
        </p:nvSpPr>
        <p:spPr>
          <a:xfrm>
            <a:off x="609600" y="1905000"/>
            <a:ext cx="7495064" cy="3276600"/>
          </a:xfrm>
        </p:spPr>
        <p:txBody>
          <a:bodyPr>
            <a:normAutofit/>
          </a:bodyPr>
          <a:lstStyle/>
          <a:p>
            <a:pPr marL="342900" indent="-342900" algn="just">
              <a:buAutoNum type="arabicPeriod"/>
            </a:pPr>
            <a:r>
              <a:rPr lang="en-US" sz="2400" b="1" dirty="0"/>
              <a:t>Rest the affected extremity </a:t>
            </a:r>
          </a:p>
          <a:p>
            <a:pPr marL="342900" indent="-342900" algn="just">
              <a:buAutoNum type="arabicPeriod"/>
            </a:pPr>
            <a:r>
              <a:rPr lang="en-US" sz="2400" b="1" dirty="0"/>
              <a:t>Support the penetrating object with padding or elastic bandage rolls to prevent movement. </a:t>
            </a:r>
          </a:p>
          <a:p>
            <a:pPr marL="342900" indent="-342900" algn="just">
              <a:buAutoNum type="arabicPeriod"/>
            </a:pPr>
            <a:r>
              <a:rPr lang="en-US" sz="2400" b="1" dirty="0"/>
              <a:t>Check the victim’s vital signs</a:t>
            </a:r>
          </a:p>
          <a:p>
            <a:pPr marL="342900" indent="-342900" algn="just">
              <a:buAutoNum type="arabicPeriod"/>
            </a:pPr>
            <a:r>
              <a:rPr lang="en-US" sz="2400" b="1" dirty="0"/>
              <a:t>Transport to the hospital. </a:t>
            </a:r>
          </a:p>
          <a:p>
            <a:pPr marL="342900" indent="-342900" algn="just">
              <a:buAutoNum type="arabicPeriod"/>
            </a:pPr>
            <a:endParaRPr lang="en-US" sz="2400" b="1" dirty="0"/>
          </a:p>
          <a:p>
            <a:pPr marL="342900" indent="-342900" algn="just">
              <a:buAutoNum type="arabicPeriod"/>
            </a:pPr>
            <a:endParaRPr lang="en-US" b="1" dirty="0"/>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433F4478-582E-4A4F-94D4-F68168F634EE}"/>
              </a:ext>
            </a:extLst>
          </p:cNvPr>
          <p:cNvGrpSpPr/>
          <p:nvPr/>
        </p:nvGrpSpPr>
        <p:grpSpPr>
          <a:xfrm>
            <a:off x="0" y="-52708"/>
            <a:ext cx="9296400" cy="6910708"/>
            <a:chOff x="0" y="-52708"/>
            <a:chExt cx="9296400" cy="6910708"/>
          </a:xfrm>
        </p:grpSpPr>
        <p:grpSp>
          <p:nvGrpSpPr>
            <p:cNvPr id="7" name="Group 6">
              <a:extLst>
                <a:ext uri="{FF2B5EF4-FFF2-40B4-BE49-F238E27FC236}">
                  <a16:creationId xmlns:a16="http://schemas.microsoft.com/office/drawing/2014/main" id="{0D2B4F23-B753-4C68-9DC8-247560655D74}"/>
                </a:ext>
              </a:extLst>
            </p:cNvPr>
            <p:cNvGrpSpPr/>
            <p:nvPr/>
          </p:nvGrpSpPr>
          <p:grpSpPr>
            <a:xfrm>
              <a:off x="0" y="-52708"/>
              <a:ext cx="9296400" cy="4548508"/>
              <a:chOff x="0" y="-52708"/>
              <a:chExt cx="9296400" cy="4548508"/>
            </a:xfrm>
          </p:grpSpPr>
          <p:grpSp>
            <p:nvGrpSpPr>
              <p:cNvPr id="9" name="Group 8">
                <a:extLst>
                  <a:ext uri="{FF2B5EF4-FFF2-40B4-BE49-F238E27FC236}">
                    <a16:creationId xmlns:a16="http://schemas.microsoft.com/office/drawing/2014/main" id="{9BD27676-3215-4E3B-9B39-7C4D5D77ADA7}"/>
                  </a:ext>
                </a:extLst>
              </p:cNvPr>
              <p:cNvGrpSpPr/>
              <p:nvPr/>
            </p:nvGrpSpPr>
            <p:grpSpPr>
              <a:xfrm>
                <a:off x="0" y="-52708"/>
                <a:ext cx="9296400" cy="4548508"/>
                <a:chOff x="0" y="0"/>
                <a:chExt cx="3218687" cy="2028766"/>
              </a:xfrm>
            </p:grpSpPr>
            <p:sp>
              <p:nvSpPr>
                <p:cNvPr id="11" name="Rectangle 10">
                  <a:extLst>
                    <a:ext uri="{FF2B5EF4-FFF2-40B4-BE49-F238E27FC236}">
                      <a16:creationId xmlns:a16="http://schemas.microsoft.com/office/drawing/2014/main" id="{B93304F4-C06C-4CC5-973B-A5BE7D2621D5}"/>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2" name="Group 11">
                  <a:extLst>
                    <a:ext uri="{FF2B5EF4-FFF2-40B4-BE49-F238E27FC236}">
                      <a16:creationId xmlns:a16="http://schemas.microsoft.com/office/drawing/2014/main" id="{ABC6916F-037F-4695-A97F-43D91CDF0B4C}"/>
                    </a:ext>
                  </a:extLst>
                </p:cNvPr>
                <p:cNvGrpSpPr/>
                <p:nvPr/>
              </p:nvGrpSpPr>
              <p:grpSpPr>
                <a:xfrm>
                  <a:off x="0" y="19050"/>
                  <a:ext cx="2249424" cy="832104"/>
                  <a:chOff x="228600" y="0"/>
                  <a:chExt cx="1472184" cy="1024128"/>
                </a:xfrm>
              </p:grpSpPr>
              <p:sp>
                <p:nvSpPr>
                  <p:cNvPr id="13" name="Rectangle 10">
                    <a:extLst>
                      <a:ext uri="{FF2B5EF4-FFF2-40B4-BE49-F238E27FC236}">
                        <a16:creationId xmlns:a16="http://schemas.microsoft.com/office/drawing/2014/main" id="{F1DA4506-169B-45C1-86C7-F436CB5B769F}"/>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4" name="Rectangle 13">
                    <a:extLst>
                      <a:ext uri="{FF2B5EF4-FFF2-40B4-BE49-F238E27FC236}">
                        <a16:creationId xmlns:a16="http://schemas.microsoft.com/office/drawing/2014/main" id="{D65FF6D0-8AEB-4FCC-800A-13A7AE88D971}"/>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0" name="Picture 9">
                <a:extLst>
                  <a:ext uri="{FF2B5EF4-FFF2-40B4-BE49-F238E27FC236}">
                    <a16:creationId xmlns:a16="http://schemas.microsoft.com/office/drawing/2014/main" id="{84EED20A-B78B-4B40-A4CD-5B8E76C74B2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8" name="Rectangle 7">
              <a:extLst>
                <a:ext uri="{FF2B5EF4-FFF2-40B4-BE49-F238E27FC236}">
                  <a16:creationId xmlns:a16="http://schemas.microsoft.com/office/drawing/2014/main" id="{E28AC62A-55C2-4F3B-9BAF-974B5230C84D}"/>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1293703" y="838200"/>
            <a:ext cx="6658948" cy="603160"/>
          </a:xfrm>
        </p:spPr>
        <p:txBody>
          <a:bodyPr/>
          <a:lstStyle/>
          <a:p>
            <a:r>
              <a:rPr lang="en-US" dirty="0"/>
              <a:t>AVULSED WOUND </a:t>
            </a:r>
          </a:p>
        </p:txBody>
      </p:sp>
      <p:sp>
        <p:nvSpPr>
          <p:cNvPr id="3" name="Text Placeholder 2"/>
          <p:cNvSpPr>
            <a:spLocks noGrp="1"/>
          </p:cNvSpPr>
          <p:nvPr>
            <p:ph type="body" sz="quarter" idx="10"/>
          </p:nvPr>
        </p:nvSpPr>
        <p:spPr>
          <a:xfrm>
            <a:off x="685800" y="1676400"/>
            <a:ext cx="7467600" cy="1600200"/>
          </a:xfrm>
        </p:spPr>
        <p:txBody>
          <a:bodyPr>
            <a:normAutofit fontScale="92500"/>
          </a:bodyPr>
          <a:lstStyle/>
          <a:p>
            <a:pPr algn="just"/>
            <a:r>
              <a:rPr lang="en-US" sz="2400" dirty="0"/>
              <a:t>an </a:t>
            </a:r>
            <a:r>
              <a:rPr lang="en-US" sz="2400" b="1" dirty="0"/>
              <a:t>avulsion</a:t>
            </a:r>
            <a:r>
              <a:rPr lang="en-US" sz="2400" dirty="0"/>
              <a:t> is an injury in which a body structure is forcibly detached from its normal point of insertion by either trauma or </a:t>
            </a:r>
            <a:r>
              <a:rPr lang="en-US" sz="2400" dirty="0" err="1"/>
              <a:t>surgery.The</a:t>
            </a:r>
            <a:r>
              <a:rPr lang="en-US" sz="2400" dirty="0"/>
              <a:t> term most commonly refers to a surface trauma where all layers of the skin have been torn away, exposing the underlying structures</a:t>
            </a:r>
          </a:p>
        </p:txBody>
      </p:sp>
      <p:pic>
        <p:nvPicPr>
          <p:cNvPr id="373762" name="Picture 2" descr="http://www.moondragon.org/health/graphics/avulsion.jpg"/>
          <p:cNvPicPr>
            <a:picLocks noChangeAspect="1" noChangeArrowheads="1"/>
          </p:cNvPicPr>
          <p:nvPr/>
        </p:nvPicPr>
        <p:blipFill>
          <a:blip r:embed="rId4" cstate="print"/>
          <a:srcRect/>
          <a:stretch>
            <a:fillRect/>
          </a:stretch>
        </p:blipFill>
        <p:spPr bwMode="auto">
          <a:xfrm>
            <a:off x="1905000" y="3505200"/>
            <a:ext cx="4876800" cy="2383400"/>
          </a:xfrm>
          <a:prstGeom prst="rect">
            <a:avLst/>
          </a:prstGeom>
          <a:noFill/>
        </p:spPr>
      </p:pic>
      <p:pic>
        <p:nvPicPr>
          <p:cNvPr id="5"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8025D5E7-8952-4136-8B82-F9F9C2CED33C}"/>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739FB2C3-5CBC-401D-915C-8AEC50A2E5B1}"/>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00020632-01B6-40A8-B6B4-4C20F787D36D}"/>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117CB74C-E278-4C07-9862-FBCCFBB596C9}"/>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073B1DA0-E76D-4586-AF7B-9E1D4FB62570}"/>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30AEA832-5274-4F6F-A565-AB4388323DA9}"/>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4094A9D3-8B7B-489C-9D4E-5DF1B948004F}"/>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5D89AF53-BDB7-493D-8E20-EAAD2B62E03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D129B0A7-00C6-44B6-9931-444DEEEDF64D}"/>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533400" y="1219200"/>
            <a:ext cx="7772400" cy="603160"/>
          </a:xfrm>
        </p:spPr>
        <p:txBody>
          <a:bodyPr>
            <a:normAutofit/>
          </a:bodyPr>
          <a:lstStyle/>
          <a:p>
            <a:r>
              <a:rPr lang="en-US" dirty="0"/>
              <a:t>FIRST-AID FOR AVULSED WOUND</a:t>
            </a:r>
          </a:p>
        </p:txBody>
      </p:sp>
      <p:sp>
        <p:nvSpPr>
          <p:cNvPr id="3" name="Text Placeholder 2"/>
          <p:cNvSpPr>
            <a:spLocks noGrp="1"/>
          </p:cNvSpPr>
          <p:nvPr>
            <p:ph type="body" sz="quarter" idx="10"/>
          </p:nvPr>
        </p:nvSpPr>
        <p:spPr>
          <a:xfrm>
            <a:off x="609600" y="1905000"/>
            <a:ext cx="7495064" cy="3276600"/>
          </a:xfrm>
        </p:spPr>
        <p:txBody>
          <a:bodyPr>
            <a:normAutofit/>
          </a:bodyPr>
          <a:lstStyle/>
          <a:p>
            <a:pPr marL="342900" indent="-342900" algn="just">
              <a:buAutoNum type="arabicPeriod"/>
            </a:pPr>
            <a:r>
              <a:rPr lang="en-US" sz="2400" dirty="0"/>
              <a:t>Rest the affected extremity </a:t>
            </a:r>
          </a:p>
          <a:p>
            <a:pPr marL="342900" indent="-342900" algn="just">
              <a:buAutoNum type="arabicPeriod"/>
            </a:pPr>
            <a:r>
              <a:rPr lang="en-US" sz="2400" dirty="0"/>
              <a:t>Apply bleeding control measures </a:t>
            </a:r>
          </a:p>
          <a:p>
            <a:pPr marL="342900" indent="-342900" algn="just">
              <a:buAutoNum type="arabicPeriod"/>
            </a:pPr>
            <a:r>
              <a:rPr lang="en-US" sz="2400" dirty="0"/>
              <a:t>If the tissue (skin, fat, and muscle) is not completely removed, replace the flap and dress the wound. If the tissue is completely separated from the victim's body, collect it if available and bring it with the victim to the emergency department.</a:t>
            </a:r>
          </a:p>
          <a:p>
            <a:pPr marL="342900" indent="-342900" algn="just">
              <a:buAutoNum type="arabicPeriod"/>
            </a:pPr>
            <a:r>
              <a:rPr lang="en-US" sz="2400" dirty="0"/>
              <a:t>Refer to the hospital. </a:t>
            </a:r>
          </a:p>
          <a:p>
            <a:pPr marL="342900" indent="-342900" algn="just">
              <a:buAutoNum type="arabicPeriod"/>
            </a:pPr>
            <a:endParaRPr lang="en-US" sz="2400" dirty="0"/>
          </a:p>
          <a:p>
            <a:pPr marL="342900" indent="-342900" algn="just">
              <a:buAutoNum type="arabicPeriod"/>
            </a:pPr>
            <a:endParaRPr lang="en-US" b="1" dirty="0"/>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981200"/>
            <a:ext cx="7495451" cy="1170182"/>
          </a:xfrm>
        </p:spPr>
        <p:txBody>
          <a:bodyPr>
            <a:noAutofit/>
          </a:bodyPr>
          <a:lstStyle/>
          <a:p>
            <a:pPr algn="ctr"/>
            <a:r>
              <a:rPr lang="en-US" sz="4000" dirty="0"/>
              <a:t>MUSCULO-SKELETAL INJURIES </a:t>
            </a:r>
          </a:p>
        </p:txBody>
      </p:sp>
      <p:pic>
        <p:nvPicPr>
          <p:cNvPr id="3" name="Picture 4" descr="http://static3.shop033.com/resources/7A/890/picture/B2/82550194.jpg"/>
          <p:cNvPicPr>
            <a:picLocks noChangeAspect="1" noChangeArrowheads="1"/>
          </p:cNvPicPr>
          <p:nvPr/>
        </p:nvPicPr>
        <p:blipFill>
          <a:blip r:embed="rId2" cstate="print"/>
          <a:srcRect/>
          <a:stretch>
            <a:fillRect/>
          </a:stretch>
        </p:blipFill>
        <p:spPr bwMode="auto">
          <a:xfrm>
            <a:off x="7358410" y="5694031"/>
            <a:ext cx="1437580" cy="1015867"/>
          </a:xfrm>
          <a:prstGeom prst="rect">
            <a:avLst/>
          </a:prstGeom>
          <a:noFill/>
        </p:spPr>
      </p:pic>
      <p:grpSp>
        <p:nvGrpSpPr>
          <p:cNvPr id="4" name="Group 3">
            <a:extLst>
              <a:ext uri="{FF2B5EF4-FFF2-40B4-BE49-F238E27FC236}">
                <a16:creationId xmlns:a16="http://schemas.microsoft.com/office/drawing/2014/main" id="{DAC0FDC0-C4E8-4C7E-8094-9ACFF6A78959}"/>
              </a:ext>
            </a:extLst>
          </p:cNvPr>
          <p:cNvGrpSpPr/>
          <p:nvPr/>
        </p:nvGrpSpPr>
        <p:grpSpPr>
          <a:xfrm>
            <a:off x="0" y="-52708"/>
            <a:ext cx="9296400" cy="6910708"/>
            <a:chOff x="0" y="-52708"/>
            <a:chExt cx="9296400" cy="6910708"/>
          </a:xfrm>
        </p:grpSpPr>
        <p:grpSp>
          <p:nvGrpSpPr>
            <p:cNvPr id="5" name="Group 4">
              <a:extLst>
                <a:ext uri="{FF2B5EF4-FFF2-40B4-BE49-F238E27FC236}">
                  <a16:creationId xmlns:a16="http://schemas.microsoft.com/office/drawing/2014/main" id="{25AA3F16-F3B9-4ACF-96C8-E4D2FA895C36}"/>
                </a:ext>
              </a:extLst>
            </p:cNvPr>
            <p:cNvGrpSpPr/>
            <p:nvPr/>
          </p:nvGrpSpPr>
          <p:grpSpPr>
            <a:xfrm>
              <a:off x="0" y="-52708"/>
              <a:ext cx="9296400" cy="4548508"/>
              <a:chOff x="0" y="-52708"/>
              <a:chExt cx="9296400" cy="4548508"/>
            </a:xfrm>
          </p:grpSpPr>
          <p:grpSp>
            <p:nvGrpSpPr>
              <p:cNvPr id="7" name="Group 6">
                <a:extLst>
                  <a:ext uri="{FF2B5EF4-FFF2-40B4-BE49-F238E27FC236}">
                    <a16:creationId xmlns:a16="http://schemas.microsoft.com/office/drawing/2014/main" id="{F8C9F139-829D-4BB5-9385-6BE466CF1514}"/>
                  </a:ext>
                </a:extLst>
              </p:cNvPr>
              <p:cNvGrpSpPr/>
              <p:nvPr/>
            </p:nvGrpSpPr>
            <p:grpSpPr>
              <a:xfrm>
                <a:off x="0" y="-52708"/>
                <a:ext cx="9296400" cy="4548508"/>
                <a:chOff x="0" y="0"/>
                <a:chExt cx="3218687" cy="2028766"/>
              </a:xfrm>
            </p:grpSpPr>
            <p:sp>
              <p:nvSpPr>
                <p:cNvPr id="9" name="Rectangle 8">
                  <a:extLst>
                    <a:ext uri="{FF2B5EF4-FFF2-40B4-BE49-F238E27FC236}">
                      <a16:creationId xmlns:a16="http://schemas.microsoft.com/office/drawing/2014/main" id="{B6BE4FE8-21B3-447D-9AEB-4AB95D0DDFC6}"/>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0" name="Group 9">
                  <a:extLst>
                    <a:ext uri="{FF2B5EF4-FFF2-40B4-BE49-F238E27FC236}">
                      <a16:creationId xmlns:a16="http://schemas.microsoft.com/office/drawing/2014/main" id="{A0A3F5D6-63AE-4AA9-9941-46FA715C41B9}"/>
                    </a:ext>
                  </a:extLst>
                </p:cNvPr>
                <p:cNvGrpSpPr/>
                <p:nvPr/>
              </p:nvGrpSpPr>
              <p:grpSpPr>
                <a:xfrm>
                  <a:off x="0" y="19050"/>
                  <a:ext cx="2249424" cy="832104"/>
                  <a:chOff x="228600" y="0"/>
                  <a:chExt cx="1472184" cy="1024128"/>
                </a:xfrm>
              </p:grpSpPr>
              <p:sp>
                <p:nvSpPr>
                  <p:cNvPr id="11" name="Rectangle 10">
                    <a:extLst>
                      <a:ext uri="{FF2B5EF4-FFF2-40B4-BE49-F238E27FC236}">
                        <a16:creationId xmlns:a16="http://schemas.microsoft.com/office/drawing/2014/main" id="{0F2822E6-9263-4E01-992D-43783FC22480}"/>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2" name="Rectangle 11">
                    <a:extLst>
                      <a:ext uri="{FF2B5EF4-FFF2-40B4-BE49-F238E27FC236}">
                        <a16:creationId xmlns:a16="http://schemas.microsoft.com/office/drawing/2014/main" id="{BCD84CF2-75BE-4C72-8873-2191918736C0}"/>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8" name="Picture 7">
                <a:extLst>
                  <a:ext uri="{FF2B5EF4-FFF2-40B4-BE49-F238E27FC236}">
                    <a16:creationId xmlns:a16="http://schemas.microsoft.com/office/drawing/2014/main" id="{7757AB08-EC43-4A62-8F36-40E7FF4CC7BB}"/>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6" name="Rectangle 5">
              <a:extLst>
                <a:ext uri="{FF2B5EF4-FFF2-40B4-BE49-F238E27FC236}">
                  <a16:creationId xmlns:a16="http://schemas.microsoft.com/office/drawing/2014/main" id="{BF8CF5ED-ADE3-4D05-8356-8310F336B32B}"/>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C7F0D90-3F52-43FB-BC7C-D3B6272FABA2}"/>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0EA95B56-1F44-4047-9C60-3FEE09B9B37B}"/>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E3455286-600C-4BF4-B64A-E26C60FAC69F}"/>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58C12D59-37B0-4367-B7A0-173DB64B1182}"/>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B2DD893F-DC43-4B72-8F8B-11325678CC0F}"/>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7269115B-5C0C-4F66-9823-54DF08DDE557}"/>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BC858C62-C85B-40E7-B45A-E7F9433FDC2D}"/>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BF377CE1-F22D-45B2-A460-62F7D916527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5C0AF9C6-10AF-43CD-98C5-196898FEA355}"/>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lstStyle/>
          <a:p>
            <a:r>
              <a:rPr lang="en-US" dirty="0">
                <a:solidFill>
                  <a:schemeClr val="tx1"/>
                </a:solidFill>
              </a:rPr>
              <a:t>SPRAIN</a:t>
            </a:r>
            <a:r>
              <a:rPr lang="en-US" dirty="0"/>
              <a:t> </a:t>
            </a:r>
          </a:p>
        </p:txBody>
      </p:sp>
      <p:sp>
        <p:nvSpPr>
          <p:cNvPr id="3" name="Text Placeholder 2"/>
          <p:cNvSpPr>
            <a:spLocks noGrp="1"/>
          </p:cNvSpPr>
          <p:nvPr>
            <p:ph type="body" sz="quarter" idx="10"/>
          </p:nvPr>
        </p:nvSpPr>
        <p:spPr>
          <a:xfrm>
            <a:off x="1176338" y="2256782"/>
            <a:ext cx="7495064" cy="562617"/>
          </a:xfrm>
        </p:spPr>
        <p:txBody>
          <a:bodyPr>
            <a:noAutofit/>
          </a:bodyPr>
          <a:lstStyle/>
          <a:p>
            <a:pPr algn="just"/>
            <a:r>
              <a:rPr lang="en-US" sz="2800" dirty="0">
                <a:solidFill>
                  <a:schemeClr val="tx1"/>
                </a:solidFill>
              </a:rPr>
              <a:t>Violent overstretching of ligament in a joint characterized by pain, tenderness, swelling or bruising. </a:t>
            </a:r>
            <a:endParaRPr lang="en-US" sz="2800" dirty="0"/>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5B9DEF4-3B30-4EA4-813E-39A9FA745D4B}"/>
              </a:ext>
            </a:extLst>
          </p:cNvPr>
          <p:cNvGrpSpPr/>
          <p:nvPr/>
        </p:nvGrpSpPr>
        <p:grpSpPr>
          <a:xfrm>
            <a:off x="0" y="-52708"/>
            <a:ext cx="9296400" cy="6910708"/>
            <a:chOff x="0" y="-52708"/>
            <a:chExt cx="9296400" cy="6910708"/>
          </a:xfrm>
        </p:grpSpPr>
        <p:grpSp>
          <p:nvGrpSpPr>
            <p:cNvPr id="7" name="Group 6">
              <a:extLst>
                <a:ext uri="{FF2B5EF4-FFF2-40B4-BE49-F238E27FC236}">
                  <a16:creationId xmlns:a16="http://schemas.microsoft.com/office/drawing/2014/main" id="{87E1E11D-B329-403E-8E60-2EC0FE217C7D}"/>
                </a:ext>
              </a:extLst>
            </p:cNvPr>
            <p:cNvGrpSpPr/>
            <p:nvPr/>
          </p:nvGrpSpPr>
          <p:grpSpPr>
            <a:xfrm>
              <a:off x="0" y="-52708"/>
              <a:ext cx="9296400" cy="4548508"/>
              <a:chOff x="0" y="-52708"/>
              <a:chExt cx="9296400" cy="4548508"/>
            </a:xfrm>
          </p:grpSpPr>
          <p:grpSp>
            <p:nvGrpSpPr>
              <p:cNvPr id="9" name="Group 8">
                <a:extLst>
                  <a:ext uri="{FF2B5EF4-FFF2-40B4-BE49-F238E27FC236}">
                    <a16:creationId xmlns:a16="http://schemas.microsoft.com/office/drawing/2014/main" id="{81593E89-BD83-4BE1-84E0-2A0E59F3121F}"/>
                  </a:ext>
                </a:extLst>
              </p:cNvPr>
              <p:cNvGrpSpPr/>
              <p:nvPr/>
            </p:nvGrpSpPr>
            <p:grpSpPr>
              <a:xfrm>
                <a:off x="0" y="-52708"/>
                <a:ext cx="9296400" cy="4548508"/>
                <a:chOff x="0" y="0"/>
                <a:chExt cx="3218687" cy="2028766"/>
              </a:xfrm>
            </p:grpSpPr>
            <p:sp>
              <p:nvSpPr>
                <p:cNvPr id="11" name="Rectangle 10">
                  <a:extLst>
                    <a:ext uri="{FF2B5EF4-FFF2-40B4-BE49-F238E27FC236}">
                      <a16:creationId xmlns:a16="http://schemas.microsoft.com/office/drawing/2014/main" id="{1FEAE0EB-B379-40D7-BE3A-F710FB337544}"/>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2" name="Group 11">
                  <a:extLst>
                    <a:ext uri="{FF2B5EF4-FFF2-40B4-BE49-F238E27FC236}">
                      <a16:creationId xmlns:a16="http://schemas.microsoft.com/office/drawing/2014/main" id="{C78EC7E0-60C8-446D-870B-4534FF37B1C5}"/>
                    </a:ext>
                  </a:extLst>
                </p:cNvPr>
                <p:cNvGrpSpPr/>
                <p:nvPr/>
              </p:nvGrpSpPr>
              <p:grpSpPr>
                <a:xfrm>
                  <a:off x="0" y="19050"/>
                  <a:ext cx="2249424" cy="832104"/>
                  <a:chOff x="228600" y="0"/>
                  <a:chExt cx="1472184" cy="1024128"/>
                </a:xfrm>
              </p:grpSpPr>
              <p:sp>
                <p:nvSpPr>
                  <p:cNvPr id="13" name="Rectangle 10">
                    <a:extLst>
                      <a:ext uri="{FF2B5EF4-FFF2-40B4-BE49-F238E27FC236}">
                        <a16:creationId xmlns:a16="http://schemas.microsoft.com/office/drawing/2014/main" id="{FF6B3832-FC11-4E9D-B11F-922EB4D0E22A}"/>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4" name="Rectangle 13">
                    <a:extLst>
                      <a:ext uri="{FF2B5EF4-FFF2-40B4-BE49-F238E27FC236}">
                        <a16:creationId xmlns:a16="http://schemas.microsoft.com/office/drawing/2014/main" id="{FD64E614-73EB-48E2-A069-CCD4F8CE9BCF}"/>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0" name="Picture 9">
                <a:extLst>
                  <a:ext uri="{FF2B5EF4-FFF2-40B4-BE49-F238E27FC236}">
                    <a16:creationId xmlns:a16="http://schemas.microsoft.com/office/drawing/2014/main" id="{7F18D712-54E2-4DD3-90D0-E7C51195E43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8" name="Rectangle 7">
              <a:extLst>
                <a:ext uri="{FF2B5EF4-FFF2-40B4-BE49-F238E27FC236}">
                  <a16:creationId xmlns:a16="http://schemas.microsoft.com/office/drawing/2014/main" id="{1A6C153F-D513-417D-9C7A-B0ECF4CA2B48}"/>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3" name="Text Placeholder 2"/>
          <p:cNvSpPr>
            <a:spLocks noGrp="1"/>
          </p:cNvSpPr>
          <p:nvPr>
            <p:ph type="body" sz="quarter" idx="10"/>
          </p:nvPr>
        </p:nvSpPr>
        <p:spPr>
          <a:xfrm>
            <a:off x="1524000" y="838200"/>
            <a:ext cx="6961664" cy="544172"/>
          </a:xfrm>
        </p:spPr>
        <p:txBody>
          <a:bodyPr>
            <a:normAutofit/>
          </a:bodyPr>
          <a:lstStyle/>
          <a:p>
            <a:r>
              <a:rPr lang="en-US" sz="3000" dirty="0"/>
              <a:t>SPRAIN</a:t>
            </a:r>
            <a:r>
              <a:rPr lang="en-US" dirty="0"/>
              <a:t> </a:t>
            </a:r>
          </a:p>
          <a:p>
            <a:endParaRPr lang="en-US" dirty="0"/>
          </a:p>
        </p:txBody>
      </p:sp>
      <p:pic>
        <p:nvPicPr>
          <p:cNvPr id="4" name="Content Placeholder 3" descr="http://t3.gstatic.com/images?q=tbn:ANd9GcQav8HVQaxudln5Y2N0GZwBgGMZK_pqsIWAim0-_uPuwl2FOiLL"/>
          <p:cNvPicPr>
            <a:picLocks/>
          </p:cNvPicPr>
          <p:nvPr/>
        </p:nvPicPr>
        <p:blipFill>
          <a:blip r:embed="rId4" cstate="print"/>
          <a:srcRect/>
          <a:stretch>
            <a:fillRect/>
          </a:stretch>
        </p:blipFill>
        <p:spPr bwMode="auto">
          <a:xfrm>
            <a:off x="1371600" y="1447800"/>
            <a:ext cx="6477000" cy="4267200"/>
          </a:xfrm>
          <a:prstGeom prst="rect">
            <a:avLst/>
          </a:prstGeom>
          <a:noFill/>
          <a:ln w="9525">
            <a:noFill/>
            <a:miter lim="800000"/>
            <a:headEnd/>
            <a:tailEnd/>
          </a:ln>
        </p:spPr>
      </p:pic>
      <p:pic>
        <p:nvPicPr>
          <p:cNvPr id="5"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19200"/>
            <a:ext cx="7772400" cy="603160"/>
          </a:xfrm>
        </p:spPr>
        <p:txBody>
          <a:bodyPr>
            <a:normAutofit/>
          </a:bodyPr>
          <a:lstStyle/>
          <a:p>
            <a:r>
              <a:rPr lang="en-US" dirty="0"/>
              <a:t>FIRST-AID FOR SPRAIN</a:t>
            </a:r>
          </a:p>
        </p:txBody>
      </p:sp>
      <p:sp>
        <p:nvSpPr>
          <p:cNvPr id="3" name="Text Placeholder 2"/>
          <p:cNvSpPr>
            <a:spLocks noGrp="1"/>
          </p:cNvSpPr>
          <p:nvPr>
            <p:ph type="body" sz="quarter" idx="10"/>
          </p:nvPr>
        </p:nvSpPr>
        <p:spPr>
          <a:xfrm>
            <a:off x="609600" y="1905000"/>
            <a:ext cx="7495064" cy="3276600"/>
          </a:xfrm>
        </p:spPr>
        <p:txBody>
          <a:bodyPr>
            <a:normAutofit/>
          </a:bodyPr>
          <a:lstStyle/>
          <a:p>
            <a:pPr marL="342900" indent="-342900" algn="just">
              <a:buAutoNum type="arabicPeriod"/>
            </a:pPr>
            <a:r>
              <a:rPr lang="en-US" sz="2400" dirty="0"/>
              <a:t>Rest the affected extremity </a:t>
            </a:r>
          </a:p>
          <a:p>
            <a:pPr marL="342900" indent="-342900" algn="just">
              <a:buAutoNum type="arabicPeriod"/>
            </a:pPr>
            <a:r>
              <a:rPr lang="en-US" sz="2400" dirty="0"/>
              <a:t>Apply cold compress for the first 24 to 48 hours.</a:t>
            </a:r>
          </a:p>
          <a:p>
            <a:pPr marL="342900" indent="-342900" algn="just">
              <a:buAutoNum type="arabicPeriod"/>
            </a:pPr>
            <a:r>
              <a:rPr lang="en-US" sz="2400" dirty="0"/>
              <a:t>Wrap the affected extremity/area with an elastic bandage to provide compression. </a:t>
            </a:r>
          </a:p>
          <a:p>
            <a:pPr marL="342900" indent="-342900" algn="just">
              <a:buAutoNum type="arabicPeriod"/>
            </a:pPr>
            <a:r>
              <a:rPr lang="en-US" sz="2400" dirty="0"/>
              <a:t>Elevate the affected extremity to reduce swelling </a:t>
            </a:r>
          </a:p>
          <a:p>
            <a:pPr marL="342900" indent="-342900" algn="just">
              <a:buAutoNum type="arabicPeriod"/>
            </a:pPr>
            <a:r>
              <a:rPr lang="en-US" sz="2400" dirty="0"/>
              <a:t>Give over the counter pain reliever medicines as necessary. </a:t>
            </a:r>
          </a:p>
          <a:p>
            <a:pPr marL="342900" indent="-342900" algn="just">
              <a:buAutoNum type="arabicPeriod"/>
            </a:pPr>
            <a:endParaRPr lang="en-US" b="1" dirty="0"/>
          </a:p>
        </p:txBody>
      </p:sp>
      <p:pic>
        <p:nvPicPr>
          <p:cNvPr id="4" name="Picture 4" descr="http://static3.shop033.com/resources/7A/890/picture/B2/82550194.jpg"/>
          <p:cNvPicPr>
            <a:picLocks noChangeAspect="1" noChangeArrowheads="1"/>
          </p:cNvPicPr>
          <p:nvPr/>
        </p:nvPicPr>
        <p:blipFill>
          <a:blip r:embed="rId2" cstate="print"/>
          <a:srcRect/>
          <a:stretch>
            <a:fillRect/>
          </a:stretch>
        </p:blipFill>
        <p:spPr bwMode="auto">
          <a:xfrm>
            <a:off x="7358410" y="5694031"/>
            <a:ext cx="1437580" cy="1015867"/>
          </a:xfrm>
          <a:prstGeom prst="rect">
            <a:avLst/>
          </a:prstGeom>
          <a:noFill/>
        </p:spPr>
      </p:pic>
      <p:grpSp>
        <p:nvGrpSpPr>
          <p:cNvPr id="5" name="Group 4">
            <a:extLst>
              <a:ext uri="{FF2B5EF4-FFF2-40B4-BE49-F238E27FC236}">
                <a16:creationId xmlns:a16="http://schemas.microsoft.com/office/drawing/2014/main" id="{67258FAA-961B-426E-8407-7AB1205F269D}"/>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7B9B1645-169A-44CE-9CF1-29AA6E27745A}"/>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D6FF0162-7670-4141-9F03-9E9F36E14F24}"/>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05D337C3-5C8F-4F14-9158-1F42F3601467}"/>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F48A450C-6161-4759-830B-3A516513DFCB}"/>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F672BE27-3113-46B0-BF18-67FC0A5AC294}"/>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5C6278F8-8A07-4DC0-9D62-DC7E0FB9A41F}"/>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3B5E7F5B-675A-4BD3-825A-9B9AC69130A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5B38950A-D90F-4BFA-97B6-8B0A23DB46FA}"/>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2138F20B-9E01-4577-A4E9-00272787A578}"/>
              </a:ext>
            </a:extLst>
          </p:cNvPr>
          <p:cNvGrpSpPr/>
          <p:nvPr/>
        </p:nvGrpSpPr>
        <p:grpSpPr>
          <a:xfrm>
            <a:off x="0" y="-52708"/>
            <a:ext cx="9296400" cy="6910708"/>
            <a:chOff x="0" y="-52708"/>
            <a:chExt cx="9296400" cy="6910708"/>
          </a:xfrm>
        </p:grpSpPr>
        <p:grpSp>
          <p:nvGrpSpPr>
            <p:cNvPr id="7" name="Group 6">
              <a:extLst>
                <a:ext uri="{FF2B5EF4-FFF2-40B4-BE49-F238E27FC236}">
                  <a16:creationId xmlns:a16="http://schemas.microsoft.com/office/drawing/2014/main" id="{AE477035-F665-43EA-8FB6-5B66DC743863}"/>
                </a:ext>
              </a:extLst>
            </p:cNvPr>
            <p:cNvGrpSpPr/>
            <p:nvPr/>
          </p:nvGrpSpPr>
          <p:grpSpPr>
            <a:xfrm>
              <a:off x="0" y="-52708"/>
              <a:ext cx="9296400" cy="4548508"/>
              <a:chOff x="0" y="-52708"/>
              <a:chExt cx="9296400" cy="4548508"/>
            </a:xfrm>
          </p:grpSpPr>
          <p:grpSp>
            <p:nvGrpSpPr>
              <p:cNvPr id="9" name="Group 8">
                <a:extLst>
                  <a:ext uri="{FF2B5EF4-FFF2-40B4-BE49-F238E27FC236}">
                    <a16:creationId xmlns:a16="http://schemas.microsoft.com/office/drawing/2014/main" id="{D254B613-D8E5-4EBF-899D-4F42CB6956AE}"/>
                  </a:ext>
                </a:extLst>
              </p:cNvPr>
              <p:cNvGrpSpPr/>
              <p:nvPr/>
            </p:nvGrpSpPr>
            <p:grpSpPr>
              <a:xfrm>
                <a:off x="0" y="-52708"/>
                <a:ext cx="9296400" cy="4548508"/>
                <a:chOff x="0" y="0"/>
                <a:chExt cx="3218687" cy="2028766"/>
              </a:xfrm>
            </p:grpSpPr>
            <p:sp>
              <p:nvSpPr>
                <p:cNvPr id="11" name="Rectangle 10">
                  <a:extLst>
                    <a:ext uri="{FF2B5EF4-FFF2-40B4-BE49-F238E27FC236}">
                      <a16:creationId xmlns:a16="http://schemas.microsoft.com/office/drawing/2014/main" id="{423CC1C1-FD10-4491-95CC-10855D7C5AE5}"/>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2" name="Group 11">
                  <a:extLst>
                    <a:ext uri="{FF2B5EF4-FFF2-40B4-BE49-F238E27FC236}">
                      <a16:creationId xmlns:a16="http://schemas.microsoft.com/office/drawing/2014/main" id="{B7346C99-325E-43BB-8D3D-EE923F26CC9F}"/>
                    </a:ext>
                  </a:extLst>
                </p:cNvPr>
                <p:cNvGrpSpPr/>
                <p:nvPr/>
              </p:nvGrpSpPr>
              <p:grpSpPr>
                <a:xfrm>
                  <a:off x="0" y="19050"/>
                  <a:ext cx="2249424" cy="832104"/>
                  <a:chOff x="228600" y="0"/>
                  <a:chExt cx="1472184" cy="1024128"/>
                </a:xfrm>
              </p:grpSpPr>
              <p:sp>
                <p:nvSpPr>
                  <p:cNvPr id="13" name="Rectangle 10">
                    <a:extLst>
                      <a:ext uri="{FF2B5EF4-FFF2-40B4-BE49-F238E27FC236}">
                        <a16:creationId xmlns:a16="http://schemas.microsoft.com/office/drawing/2014/main" id="{8724768A-D8EF-49BE-B2AA-238B93043CB4}"/>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4" name="Rectangle 13">
                    <a:extLst>
                      <a:ext uri="{FF2B5EF4-FFF2-40B4-BE49-F238E27FC236}">
                        <a16:creationId xmlns:a16="http://schemas.microsoft.com/office/drawing/2014/main" id="{BAD485C2-5A9C-4470-9278-967F1FA66B58}"/>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0" name="Picture 9">
                <a:extLst>
                  <a:ext uri="{FF2B5EF4-FFF2-40B4-BE49-F238E27FC236}">
                    <a16:creationId xmlns:a16="http://schemas.microsoft.com/office/drawing/2014/main" id="{F5483FBC-F374-4623-BB4F-61592A1033C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8" name="Rectangle 7">
              <a:extLst>
                <a:ext uri="{FF2B5EF4-FFF2-40B4-BE49-F238E27FC236}">
                  <a16:creationId xmlns:a16="http://schemas.microsoft.com/office/drawing/2014/main" id="{E69C3807-6707-4C4D-89E2-3F550DEB57EC}"/>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lstStyle/>
          <a:p>
            <a:r>
              <a:rPr lang="en-US" dirty="0">
                <a:solidFill>
                  <a:schemeClr val="tx1"/>
                </a:solidFill>
              </a:rPr>
              <a:t>FRACTURE</a:t>
            </a:r>
            <a:r>
              <a:rPr lang="en-US" dirty="0"/>
              <a:t>  </a:t>
            </a:r>
          </a:p>
        </p:txBody>
      </p:sp>
      <p:sp>
        <p:nvSpPr>
          <p:cNvPr id="3" name="Text Placeholder 2"/>
          <p:cNvSpPr>
            <a:spLocks noGrp="1"/>
          </p:cNvSpPr>
          <p:nvPr>
            <p:ph type="body" sz="quarter" idx="10"/>
          </p:nvPr>
        </p:nvSpPr>
        <p:spPr>
          <a:xfrm>
            <a:off x="1176338" y="2256782"/>
            <a:ext cx="7495064" cy="562617"/>
          </a:xfrm>
        </p:spPr>
        <p:txBody>
          <a:bodyPr>
            <a:noAutofit/>
          </a:bodyPr>
          <a:lstStyle/>
          <a:p>
            <a:pPr algn="just"/>
            <a:r>
              <a:rPr lang="en-US" sz="2800" dirty="0"/>
              <a:t>-is a break in the continuity of the bone </a:t>
            </a:r>
          </a:p>
        </p:txBody>
      </p:sp>
      <p:pic>
        <p:nvPicPr>
          <p:cNvPr id="376834" name="Picture 2" descr="http://www.eorthopod.com/images/ContentImages/Fractures/adult_fractures/adult_humerus_fx/adult_humerus_fx_causes02.jpg"/>
          <p:cNvPicPr>
            <a:picLocks noChangeAspect="1" noChangeArrowheads="1"/>
          </p:cNvPicPr>
          <p:nvPr/>
        </p:nvPicPr>
        <p:blipFill>
          <a:blip r:embed="rId4" cstate="print"/>
          <a:srcRect/>
          <a:stretch>
            <a:fillRect/>
          </a:stretch>
        </p:blipFill>
        <p:spPr bwMode="auto">
          <a:xfrm>
            <a:off x="2438400" y="2895600"/>
            <a:ext cx="3810000" cy="3200400"/>
          </a:xfrm>
          <a:prstGeom prst="rect">
            <a:avLst/>
          </a:prstGeom>
          <a:noFill/>
        </p:spPr>
      </p:pic>
      <p:pic>
        <p:nvPicPr>
          <p:cNvPr id="5"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19200"/>
            <a:ext cx="7772400" cy="603160"/>
          </a:xfrm>
        </p:spPr>
        <p:txBody>
          <a:bodyPr>
            <a:normAutofit/>
          </a:bodyPr>
          <a:lstStyle/>
          <a:p>
            <a:r>
              <a:rPr lang="en-US" dirty="0"/>
              <a:t>FIRST-AID FOR FRACTURE</a:t>
            </a:r>
          </a:p>
        </p:txBody>
      </p:sp>
      <p:sp>
        <p:nvSpPr>
          <p:cNvPr id="3" name="Text Placeholder 2"/>
          <p:cNvSpPr>
            <a:spLocks noGrp="1"/>
          </p:cNvSpPr>
          <p:nvPr>
            <p:ph type="body" sz="quarter" idx="10"/>
          </p:nvPr>
        </p:nvSpPr>
        <p:spPr>
          <a:xfrm>
            <a:off x="609600" y="1905000"/>
            <a:ext cx="7495064" cy="3276600"/>
          </a:xfrm>
        </p:spPr>
        <p:txBody>
          <a:bodyPr>
            <a:normAutofit fontScale="85000" lnSpcReduction="20000"/>
          </a:bodyPr>
          <a:lstStyle/>
          <a:p>
            <a:pPr marL="342900" indent="-342900" algn="just">
              <a:buAutoNum type="arabicPeriod"/>
            </a:pPr>
            <a:r>
              <a:rPr lang="en-US" sz="2400" dirty="0"/>
              <a:t>Rest the affected extremity </a:t>
            </a:r>
          </a:p>
          <a:p>
            <a:pPr marL="342900" indent="-342900" algn="just">
              <a:buAutoNum type="arabicPeriod"/>
            </a:pPr>
            <a:r>
              <a:rPr lang="en-US" dirty="0"/>
              <a:t>Remove the clothing from the injured area </a:t>
            </a:r>
          </a:p>
          <a:p>
            <a:pPr marL="342900" indent="-342900" algn="just">
              <a:buAutoNum type="arabicPeriod"/>
            </a:pPr>
            <a:r>
              <a:rPr lang="en-US" dirty="0"/>
              <a:t>Apply cold compress </a:t>
            </a:r>
          </a:p>
          <a:p>
            <a:pPr marL="342900" indent="-342900" algn="just">
              <a:buAutoNum type="arabicPeriod"/>
            </a:pPr>
            <a:r>
              <a:rPr lang="en-US" dirty="0"/>
              <a:t>Keep the injured limb in the position you find it. </a:t>
            </a:r>
          </a:p>
          <a:p>
            <a:pPr marL="342900" indent="-342900" algn="just">
              <a:buAutoNum type="arabicPeriod"/>
            </a:pPr>
            <a:r>
              <a:rPr lang="en-US" dirty="0"/>
              <a:t>Apply splint/s on the injured body part. </a:t>
            </a:r>
          </a:p>
          <a:p>
            <a:pPr marL="342900" indent="-342900" algn="just">
              <a:buAutoNum type="arabicPeriod"/>
            </a:pPr>
            <a:r>
              <a:rPr lang="en-US" dirty="0"/>
              <a:t>Use a spine board to transport the victim with the application of correct lifting techniques if spinal injury is suspected</a:t>
            </a:r>
          </a:p>
          <a:p>
            <a:pPr marL="342900" indent="-342900" algn="just">
              <a:buAutoNum type="arabicPeriod"/>
            </a:pPr>
            <a:r>
              <a:rPr lang="en-US" dirty="0"/>
              <a:t>Apply bandaging techniques as necessary </a:t>
            </a:r>
          </a:p>
          <a:p>
            <a:pPr marL="342900" indent="-342900" algn="just">
              <a:buAutoNum type="arabicPeriod"/>
            </a:pPr>
            <a:r>
              <a:rPr lang="en-US" dirty="0"/>
              <a:t>Use an arm sling to support the affected body part as necessary. </a:t>
            </a:r>
          </a:p>
          <a:p>
            <a:pPr marL="342900" indent="-342900" algn="just">
              <a:buAutoNum type="arabicPeriod"/>
            </a:pPr>
            <a:r>
              <a:rPr lang="en-US" dirty="0"/>
              <a:t>Transport to the hospital as necessary. </a:t>
            </a:r>
          </a:p>
          <a:p>
            <a:pPr marL="342900" indent="-342900" algn="just">
              <a:buAutoNum type="arabicPeriod"/>
            </a:pPr>
            <a:endParaRPr lang="en-US" dirty="0"/>
          </a:p>
          <a:p>
            <a:pPr marL="342900" indent="-342900" algn="just"/>
            <a:endParaRPr lang="en-US" b="1" dirty="0"/>
          </a:p>
          <a:p>
            <a:pPr marL="342900" indent="-342900" algn="just">
              <a:buAutoNum type="arabicPeriod"/>
            </a:pPr>
            <a:endParaRPr lang="en-US" b="1" dirty="0"/>
          </a:p>
        </p:txBody>
      </p:sp>
      <p:pic>
        <p:nvPicPr>
          <p:cNvPr id="4" name="Picture 4" descr="http://static3.shop033.com/resources/7A/890/picture/B2/82550194.jpg"/>
          <p:cNvPicPr>
            <a:picLocks noChangeAspect="1" noChangeArrowheads="1"/>
          </p:cNvPicPr>
          <p:nvPr/>
        </p:nvPicPr>
        <p:blipFill>
          <a:blip r:embed="rId3" cstate="print"/>
          <a:srcRect/>
          <a:stretch>
            <a:fillRect/>
          </a:stretch>
        </p:blipFill>
        <p:spPr bwMode="auto">
          <a:xfrm>
            <a:off x="7358410" y="5694031"/>
            <a:ext cx="1437580" cy="1015867"/>
          </a:xfrm>
          <a:prstGeom prst="rect">
            <a:avLst/>
          </a:prstGeom>
          <a:noFill/>
        </p:spPr>
      </p:pic>
      <p:grpSp>
        <p:nvGrpSpPr>
          <p:cNvPr id="5" name="Group 4">
            <a:extLst>
              <a:ext uri="{FF2B5EF4-FFF2-40B4-BE49-F238E27FC236}">
                <a16:creationId xmlns:a16="http://schemas.microsoft.com/office/drawing/2014/main" id="{7F34024F-6ED7-4C94-A2EB-C314564AF828}"/>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560BFA57-4AAE-46EE-9D9A-C7ADFC889A2B}"/>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5EC9E34E-AF00-4215-B5C7-5F199C740C01}"/>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57D497F9-0C99-4B29-8BC3-7CB98D8F6573}"/>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6C06A742-F303-43F8-AC40-167BCEA8D050}"/>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0C6FD75D-D47B-422C-B5B9-7A0224F0C1ED}"/>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D0F5E373-2380-4F02-B01C-90723B03E5D5}"/>
                      </a:ext>
                    </a:extLst>
                  </p:cNvPr>
                  <p:cNvSpPr/>
                  <p:nvPr/>
                </p:nvSpPr>
                <p:spPr>
                  <a:xfrm>
                    <a:off x="228600" y="0"/>
                    <a:ext cx="1472184" cy="1024128"/>
                  </a:xfrm>
                  <a:prstGeom prst="rect">
                    <a:avLst/>
                  </a:prstGeom>
                  <a:blipFill>
                    <a:blip r:embed="rId4"/>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9F528195-FDB0-4C54-ADEF-1A9190F4E6F2}"/>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8CE415AA-75A3-4EDF-8CF2-039FA8D1F588}"/>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1066800" y="874455"/>
            <a:ext cx="6629400" cy="4247317"/>
          </a:xfrm>
          <a:prstGeom prst="rect">
            <a:avLst/>
          </a:prstGeom>
        </p:spPr>
        <p:txBody>
          <a:bodyPr wrap="square">
            <a:spAutoFit/>
          </a:bodyPr>
          <a:lstStyle/>
          <a:p>
            <a:pPr algn="just">
              <a:defRPr/>
            </a:pPr>
            <a:r>
              <a:rPr lang="en-PH" sz="2800" dirty="0">
                <a:solidFill>
                  <a:srgbClr val="000040"/>
                </a:solidFill>
              </a:rPr>
              <a:t>GLOBAL OSH SITUATION</a:t>
            </a:r>
          </a:p>
          <a:p>
            <a:pPr algn="just">
              <a:defRPr/>
            </a:pPr>
            <a:endParaRPr lang="en-PH" sz="2800" dirty="0"/>
          </a:p>
          <a:p>
            <a:pPr algn="just">
              <a:buFont typeface="Arial" pitchFamily="34" charset="0"/>
              <a:buChar char="•"/>
              <a:defRPr/>
            </a:pPr>
            <a:r>
              <a:rPr lang="en-PH" sz="2800" dirty="0"/>
              <a:t> 270 Million accidents reported</a:t>
            </a:r>
          </a:p>
          <a:p>
            <a:pPr algn="just">
              <a:buFont typeface="Arial" pitchFamily="34" charset="0"/>
              <a:buChar char="•"/>
              <a:defRPr/>
            </a:pPr>
            <a:r>
              <a:rPr lang="en-PH" sz="2800" dirty="0"/>
              <a:t>355 Thousand fatal accidents</a:t>
            </a:r>
          </a:p>
          <a:p>
            <a:pPr algn="just">
              <a:buFont typeface="Arial" pitchFamily="34" charset="0"/>
              <a:buChar char="•"/>
              <a:defRPr/>
            </a:pPr>
            <a:r>
              <a:rPr lang="en-PH" sz="2800" dirty="0"/>
              <a:t>2 Million workers die yearly</a:t>
            </a:r>
          </a:p>
          <a:p>
            <a:pPr algn="just">
              <a:buFont typeface="Arial" pitchFamily="34" charset="0"/>
              <a:buChar char="•"/>
              <a:defRPr/>
            </a:pPr>
            <a:r>
              <a:rPr lang="en-PH" sz="2800" dirty="0"/>
              <a:t>More than 100 thousand fatalities monthly</a:t>
            </a:r>
          </a:p>
          <a:p>
            <a:pPr algn="just">
              <a:buFont typeface="Arial" pitchFamily="34" charset="0"/>
              <a:buChar char="•"/>
              <a:defRPr/>
            </a:pPr>
            <a:r>
              <a:rPr lang="en-PH" sz="2800" dirty="0"/>
              <a:t>4 accidents a minute </a:t>
            </a:r>
          </a:p>
          <a:p>
            <a:pPr algn="just">
              <a:buFont typeface="Arial" pitchFamily="34" charset="0"/>
              <a:buChar char="•"/>
              <a:defRPr/>
            </a:pPr>
            <a:endParaRPr lang="en-PH" sz="2800" dirty="0"/>
          </a:p>
          <a:p>
            <a:pPr lvl="8">
              <a:defRPr/>
            </a:pPr>
            <a:r>
              <a:rPr lang="en-PH" sz="2800" dirty="0"/>
              <a:t>                     </a:t>
            </a:r>
            <a:endParaRPr lang="en-PH" dirty="0"/>
          </a:p>
          <a:p>
            <a:pPr>
              <a:defRPr/>
            </a:pPr>
            <a:r>
              <a:rPr lang="en-PH" dirty="0"/>
              <a:t>-ILO-</a:t>
            </a:r>
            <a:endParaRPr lang="en-US" dirty="0"/>
          </a:p>
        </p:txBody>
      </p:sp>
      <p:pic>
        <p:nvPicPr>
          <p:cNvPr id="5" name="Picture 8" descr="AG00037_.GIF"/>
          <p:cNvPicPr>
            <a:picLocks noChangeAspect="1"/>
          </p:cNvPicPr>
          <p:nvPr/>
        </p:nvPicPr>
        <p:blipFill>
          <a:blip r:embed="rId2" cstate="print"/>
          <a:srcRect/>
          <a:stretch>
            <a:fillRect/>
          </a:stretch>
        </p:blipFill>
        <p:spPr bwMode="auto">
          <a:xfrm flipH="1">
            <a:off x="6324599" y="228600"/>
            <a:ext cx="2600325" cy="2743200"/>
          </a:xfrm>
          <a:prstGeom prst="rect">
            <a:avLst/>
          </a:prstGeom>
          <a:noFill/>
          <a:ln w="9525">
            <a:noFill/>
            <a:miter lim="800000"/>
            <a:headEnd/>
            <a:tailEnd/>
          </a:ln>
        </p:spPr>
      </p:pic>
      <p:pic>
        <p:nvPicPr>
          <p:cNvPr id="6" name="Picture 4" descr="http://static3.shop033.com/resources/7A/890/picture/B2/82550194.jpg"/>
          <p:cNvPicPr>
            <a:picLocks noChangeAspect="1" noChangeArrowheads="1"/>
          </p:cNvPicPr>
          <p:nvPr/>
        </p:nvPicPr>
        <p:blipFill>
          <a:blip r:embed="rId3" cstate="print"/>
          <a:srcRect/>
          <a:stretch>
            <a:fillRect/>
          </a:stretch>
        </p:blipFill>
        <p:spPr bwMode="auto">
          <a:xfrm>
            <a:off x="7358410" y="5694031"/>
            <a:ext cx="1437580" cy="1015867"/>
          </a:xfrm>
          <a:prstGeom prst="rect">
            <a:avLst/>
          </a:prstGeom>
          <a:noFill/>
        </p:spPr>
      </p:pic>
      <p:grpSp>
        <p:nvGrpSpPr>
          <p:cNvPr id="7" name="Group 6">
            <a:extLst>
              <a:ext uri="{FF2B5EF4-FFF2-40B4-BE49-F238E27FC236}">
                <a16:creationId xmlns:a16="http://schemas.microsoft.com/office/drawing/2014/main" id="{B92B81B6-A1B4-4BA2-816C-84C14DCA12D0}"/>
              </a:ext>
            </a:extLst>
          </p:cNvPr>
          <p:cNvGrpSpPr/>
          <p:nvPr/>
        </p:nvGrpSpPr>
        <p:grpSpPr>
          <a:xfrm>
            <a:off x="0" y="-52708"/>
            <a:ext cx="9296400" cy="6910708"/>
            <a:chOff x="0" y="-52708"/>
            <a:chExt cx="9296400" cy="6910708"/>
          </a:xfrm>
        </p:grpSpPr>
        <p:grpSp>
          <p:nvGrpSpPr>
            <p:cNvPr id="8" name="Group 7">
              <a:extLst>
                <a:ext uri="{FF2B5EF4-FFF2-40B4-BE49-F238E27FC236}">
                  <a16:creationId xmlns:a16="http://schemas.microsoft.com/office/drawing/2014/main" id="{B9AFC32B-515F-4D89-B913-4D82E9C78B21}"/>
                </a:ext>
              </a:extLst>
            </p:cNvPr>
            <p:cNvGrpSpPr/>
            <p:nvPr/>
          </p:nvGrpSpPr>
          <p:grpSpPr>
            <a:xfrm>
              <a:off x="0" y="-52708"/>
              <a:ext cx="9296400" cy="4548508"/>
              <a:chOff x="0" y="-52708"/>
              <a:chExt cx="9296400" cy="4548508"/>
            </a:xfrm>
          </p:grpSpPr>
          <p:grpSp>
            <p:nvGrpSpPr>
              <p:cNvPr id="10" name="Group 9">
                <a:extLst>
                  <a:ext uri="{FF2B5EF4-FFF2-40B4-BE49-F238E27FC236}">
                    <a16:creationId xmlns:a16="http://schemas.microsoft.com/office/drawing/2014/main" id="{263842A2-0446-49BA-927D-1C59C71CF21A}"/>
                  </a:ext>
                </a:extLst>
              </p:cNvPr>
              <p:cNvGrpSpPr/>
              <p:nvPr/>
            </p:nvGrpSpPr>
            <p:grpSpPr>
              <a:xfrm>
                <a:off x="0" y="-52708"/>
                <a:ext cx="9296400" cy="4548508"/>
                <a:chOff x="0" y="0"/>
                <a:chExt cx="3218687" cy="2028766"/>
              </a:xfrm>
            </p:grpSpPr>
            <p:sp>
              <p:nvSpPr>
                <p:cNvPr id="12" name="Rectangle 11">
                  <a:extLst>
                    <a:ext uri="{FF2B5EF4-FFF2-40B4-BE49-F238E27FC236}">
                      <a16:creationId xmlns:a16="http://schemas.microsoft.com/office/drawing/2014/main" id="{D2EADEB7-2FF7-4414-9529-D7E7F9E9AA21}"/>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3" name="Group 12">
                  <a:extLst>
                    <a:ext uri="{FF2B5EF4-FFF2-40B4-BE49-F238E27FC236}">
                      <a16:creationId xmlns:a16="http://schemas.microsoft.com/office/drawing/2014/main" id="{699E50A8-046C-4AD1-95DD-E855653133FA}"/>
                    </a:ext>
                  </a:extLst>
                </p:cNvPr>
                <p:cNvGrpSpPr/>
                <p:nvPr/>
              </p:nvGrpSpPr>
              <p:grpSpPr>
                <a:xfrm>
                  <a:off x="0" y="19050"/>
                  <a:ext cx="2249424" cy="832104"/>
                  <a:chOff x="228600" y="0"/>
                  <a:chExt cx="1472184" cy="1024128"/>
                </a:xfrm>
              </p:grpSpPr>
              <p:sp>
                <p:nvSpPr>
                  <p:cNvPr id="14" name="Rectangle 10">
                    <a:extLst>
                      <a:ext uri="{FF2B5EF4-FFF2-40B4-BE49-F238E27FC236}">
                        <a16:creationId xmlns:a16="http://schemas.microsoft.com/office/drawing/2014/main" id="{76B0A155-9ED0-4791-A235-4E166347E656}"/>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5" name="Rectangle 14">
                    <a:extLst>
                      <a:ext uri="{FF2B5EF4-FFF2-40B4-BE49-F238E27FC236}">
                        <a16:creationId xmlns:a16="http://schemas.microsoft.com/office/drawing/2014/main" id="{63EF6152-6358-426E-B2BD-E12052DCC671}"/>
                      </a:ext>
                    </a:extLst>
                  </p:cNvPr>
                  <p:cNvSpPr/>
                  <p:nvPr/>
                </p:nvSpPr>
                <p:spPr>
                  <a:xfrm>
                    <a:off x="228600" y="0"/>
                    <a:ext cx="1472184" cy="1024128"/>
                  </a:xfrm>
                  <a:prstGeom prst="rect">
                    <a:avLst/>
                  </a:prstGeom>
                  <a:blipFill>
                    <a:blip r:embed="rId4"/>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1" name="Picture 10">
                <a:extLst>
                  <a:ext uri="{FF2B5EF4-FFF2-40B4-BE49-F238E27FC236}">
                    <a16:creationId xmlns:a16="http://schemas.microsoft.com/office/drawing/2014/main" id="{5A290CCE-A4AB-4457-BC1A-FCC2DEEEEAB4}"/>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9" name="Rectangle 8">
              <a:extLst>
                <a:ext uri="{FF2B5EF4-FFF2-40B4-BE49-F238E27FC236}">
                  <a16:creationId xmlns:a16="http://schemas.microsoft.com/office/drawing/2014/main" id="{DA5220AE-BDCD-4FC2-8249-D6BF1FD03D52}"/>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09800"/>
            <a:ext cx="7495451" cy="603160"/>
          </a:xfrm>
        </p:spPr>
        <p:txBody>
          <a:bodyPr/>
          <a:lstStyle/>
          <a:p>
            <a:r>
              <a:rPr lang="en-US" dirty="0"/>
              <a:t>HEAT-RELATED EMERGENCIES </a:t>
            </a:r>
          </a:p>
        </p:txBody>
      </p:sp>
      <p:pic>
        <p:nvPicPr>
          <p:cNvPr id="3" name="Picture 4" descr="http://static3.shop033.com/resources/7A/890/picture/B2/82550194.jpg"/>
          <p:cNvPicPr>
            <a:picLocks noChangeAspect="1" noChangeArrowheads="1"/>
          </p:cNvPicPr>
          <p:nvPr/>
        </p:nvPicPr>
        <p:blipFill>
          <a:blip r:embed="rId2" cstate="print"/>
          <a:srcRect/>
          <a:stretch>
            <a:fillRect/>
          </a:stretch>
        </p:blipFill>
        <p:spPr bwMode="auto">
          <a:xfrm>
            <a:off x="7358410" y="5694031"/>
            <a:ext cx="1437580" cy="1015867"/>
          </a:xfrm>
          <a:prstGeom prst="rect">
            <a:avLst/>
          </a:prstGeom>
          <a:noFill/>
        </p:spPr>
      </p:pic>
      <p:grpSp>
        <p:nvGrpSpPr>
          <p:cNvPr id="4" name="Group 3">
            <a:extLst>
              <a:ext uri="{FF2B5EF4-FFF2-40B4-BE49-F238E27FC236}">
                <a16:creationId xmlns:a16="http://schemas.microsoft.com/office/drawing/2014/main" id="{A1CDC275-7DE2-4D2E-9B03-B59B1D8758AE}"/>
              </a:ext>
            </a:extLst>
          </p:cNvPr>
          <p:cNvGrpSpPr/>
          <p:nvPr/>
        </p:nvGrpSpPr>
        <p:grpSpPr>
          <a:xfrm>
            <a:off x="0" y="-52708"/>
            <a:ext cx="9296400" cy="6910708"/>
            <a:chOff x="0" y="-52708"/>
            <a:chExt cx="9296400" cy="6910708"/>
          </a:xfrm>
        </p:grpSpPr>
        <p:grpSp>
          <p:nvGrpSpPr>
            <p:cNvPr id="5" name="Group 4">
              <a:extLst>
                <a:ext uri="{FF2B5EF4-FFF2-40B4-BE49-F238E27FC236}">
                  <a16:creationId xmlns:a16="http://schemas.microsoft.com/office/drawing/2014/main" id="{4F021319-0CC7-4936-AD63-F31FC5D7E95F}"/>
                </a:ext>
              </a:extLst>
            </p:cNvPr>
            <p:cNvGrpSpPr/>
            <p:nvPr/>
          </p:nvGrpSpPr>
          <p:grpSpPr>
            <a:xfrm>
              <a:off x="0" y="-52708"/>
              <a:ext cx="9296400" cy="4548508"/>
              <a:chOff x="0" y="-52708"/>
              <a:chExt cx="9296400" cy="4548508"/>
            </a:xfrm>
          </p:grpSpPr>
          <p:grpSp>
            <p:nvGrpSpPr>
              <p:cNvPr id="7" name="Group 6">
                <a:extLst>
                  <a:ext uri="{FF2B5EF4-FFF2-40B4-BE49-F238E27FC236}">
                    <a16:creationId xmlns:a16="http://schemas.microsoft.com/office/drawing/2014/main" id="{249F5FE1-B8DB-4494-81DC-F22217CEA55F}"/>
                  </a:ext>
                </a:extLst>
              </p:cNvPr>
              <p:cNvGrpSpPr/>
              <p:nvPr/>
            </p:nvGrpSpPr>
            <p:grpSpPr>
              <a:xfrm>
                <a:off x="0" y="-52708"/>
                <a:ext cx="9296400" cy="4548508"/>
                <a:chOff x="0" y="0"/>
                <a:chExt cx="3218687" cy="2028766"/>
              </a:xfrm>
            </p:grpSpPr>
            <p:sp>
              <p:nvSpPr>
                <p:cNvPr id="9" name="Rectangle 8">
                  <a:extLst>
                    <a:ext uri="{FF2B5EF4-FFF2-40B4-BE49-F238E27FC236}">
                      <a16:creationId xmlns:a16="http://schemas.microsoft.com/office/drawing/2014/main" id="{A3F29985-3BA5-4035-B735-B7B3DFC47517}"/>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0" name="Group 9">
                  <a:extLst>
                    <a:ext uri="{FF2B5EF4-FFF2-40B4-BE49-F238E27FC236}">
                      <a16:creationId xmlns:a16="http://schemas.microsoft.com/office/drawing/2014/main" id="{39975899-059C-43E9-B9EC-C7769D6329C5}"/>
                    </a:ext>
                  </a:extLst>
                </p:cNvPr>
                <p:cNvGrpSpPr/>
                <p:nvPr/>
              </p:nvGrpSpPr>
              <p:grpSpPr>
                <a:xfrm>
                  <a:off x="0" y="19050"/>
                  <a:ext cx="2249424" cy="832104"/>
                  <a:chOff x="228600" y="0"/>
                  <a:chExt cx="1472184" cy="1024128"/>
                </a:xfrm>
              </p:grpSpPr>
              <p:sp>
                <p:nvSpPr>
                  <p:cNvPr id="11" name="Rectangle 10">
                    <a:extLst>
                      <a:ext uri="{FF2B5EF4-FFF2-40B4-BE49-F238E27FC236}">
                        <a16:creationId xmlns:a16="http://schemas.microsoft.com/office/drawing/2014/main" id="{A3517B01-4D24-4784-B1EA-169E09B1BAE8}"/>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2" name="Rectangle 11">
                    <a:extLst>
                      <a:ext uri="{FF2B5EF4-FFF2-40B4-BE49-F238E27FC236}">
                        <a16:creationId xmlns:a16="http://schemas.microsoft.com/office/drawing/2014/main" id="{9DAA5B31-C6D7-4C94-A01F-E8C9759FE38C}"/>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8" name="Picture 7">
                <a:extLst>
                  <a:ext uri="{FF2B5EF4-FFF2-40B4-BE49-F238E27FC236}">
                    <a16:creationId xmlns:a16="http://schemas.microsoft.com/office/drawing/2014/main" id="{D73B96BA-EC31-4162-A323-563238028B83}"/>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6" name="Rectangle 5">
              <a:extLst>
                <a:ext uri="{FF2B5EF4-FFF2-40B4-BE49-F238E27FC236}">
                  <a16:creationId xmlns:a16="http://schemas.microsoft.com/office/drawing/2014/main" id="{59A8AC58-EFF4-495B-B3CC-9D8EF681C290}"/>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2D7A6466-C4B7-4831-8150-6358F0476AAE}"/>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10772446-E0B5-4997-B9DD-0C78772F6156}"/>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9937438A-E9CE-4427-986C-0F443705D958}"/>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260E0A3D-3B19-4972-951B-FA2DA525FC48}"/>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F087372F-4345-405F-AF9F-D82B5C97B6AD}"/>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E7435DDD-6246-48B3-84F8-CEDD68345485}"/>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EF2F0914-664C-4259-A166-2A16D1BB9BD4}"/>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E7C6F21A-F4A4-4963-B15D-58532719AD3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B81042A1-ED58-4AAF-9D68-9ECE22153AB2}"/>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lstStyle/>
          <a:p>
            <a:r>
              <a:rPr lang="en-US" dirty="0">
                <a:solidFill>
                  <a:schemeClr val="tx1"/>
                </a:solidFill>
              </a:rPr>
              <a:t>HEAT-STROKE </a:t>
            </a:r>
            <a:r>
              <a:rPr lang="en-US" dirty="0"/>
              <a:t>  </a:t>
            </a:r>
          </a:p>
        </p:txBody>
      </p:sp>
      <p:sp>
        <p:nvSpPr>
          <p:cNvPr id="3" name="Text Placeholder 2"/>
          <p:cNvSpPr>
            <a:spLocks noGrp="1"/>
          </p:cNvSpPr>
          <p:nvPr>
            <p:ph type="body" sz="quarter" idx="10"/>
          </p:nvPr>
        </p:nvSpPr>
        <p:spPr>
          <a:xfrm>
            <a:off x="1176338" y="2256782"/>
            <a:ext cx="7495064" cy="562617"/>
          </a:xfrm>
        </p:spPr>
        <p:txBody>
          <a:bodyPr>
            <a:noAutofit/>
          </a:bodyPr>
          <a:lstStyle/>
          <a:p>
            <a:pPr algn="just"/>
            <a:r>
              <a:rPr lang="en-US" sz="2800" dirty="0"/>
              <a:t>-Defined by a body temperature of greater than 40.6 °C (105.1 °F) due to environmental heat exposure with lack of thermoregulation.</a:t>
            </a:r>
          </a:p>
          <a:p>
            <a:pPr algn="just"/>
            <a:r>
              <a:rPr lang="en-US" sz="2800" dirty="0"/>
              <a:t>-Symptoms include dry skin, rapid, strong pulse and dizziness, confusion and a lack of sweating.</a:t>
            </a:r>
            <a:endParaRPr lang="en-PH" sz="2800" dirty="0"/>
          </a:p>
          <a:p>
            <a:pPr algn="just"/>
            <a:endParaRPr lang="en-US" sz="2800" dirty="0"/>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E133B6C-7D07-4BD2-860D-EF85E49F662C}"/>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8FB70F9F-0256-4F0F-8182-511BE0A9252B}"/>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3385E594-927F-47A7-B0E4-B18D2A9EB2E8}"/>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20CE07A4-74C3-489F-A825-FADEC6126C2A}"/>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856BF429-238C-4BA1-B99B-498437BA523E}"/>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71F2E05D-DDA5-4C6B-888F-9E2A15C4E944}"/>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50A8D139-762C-4337-B1D1-A6A2B168AC8E}"/>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C758AA94-F2DE-4B29-8F2C-C897719D655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AF9AA510-7BB2-495B-AA02-55D71219887C}"/>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pic>
        <p:nvPicPr>
          <p:cNvPr id="4" name="Content Placeholder 3" descr="http://t3.gstatic.com/images?q=tbn:ANd9GcTgV-RQJY_x-EsyHky_L7yQCtzziG7Kjx4duSQFZW2SepBvfdoS"/>
          <p:cNvPicPr>
            <a:picLocks/>
          </p:cNvPicPr>
          <p:nvPr/>
        </p:nvPicPr>
        <p:blipFill>
          <a:blip r:embed="rId4" cstate="print"/>
          <a:srcRect/>
          <a:stretch>
            <a:fillRect/>
          </a:stretch>
        </p:blipFill>
        <p:spPr bwMode="auto">
          <a:xfrm>
            <a:off x="1295400" y="1219200"/>
            <a:ext cx="6248400" cy="4571999"/>
          </a:xfrm>
          <a:prstGeom prst="rect">
            <a:avLst/>
          </a:prstGeom>
          <a:noFill/>
          <a:ln w="9525">
            <a:noFill/>
            <a:miter lim="800000"/>
            <a:headEnd/>
            <a:tailEnd/>
          </a:ln>
        </p:spPr>
      </p:pic>
      <p:pic>
        <p:nvPicPr>
          <p:cNvPr id="3"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B14306FA-B87F-48DA-A58B-2E6AD960115B}"/>
              </a:ext>
            </a:extLst>
          </p:cNvPr>
          <p:cNvGrpSpPr/>
          <p:nvPr/>
        </p:nvGrpSpPr>
        <p:grpSpPr>
          <a:xfrm>
            <a:off x="0" y="-52708"/>
            <a:ext cx="9296400" cy="6910708"/>
            <a:chOff x="0" y="-52708"/>
            <a:chExt cx="9296400" cy="6910708"/>
          </a:xfrm>
        </p:grpSpPr>
        <p:grpSp>
          <p:nvGrpSpPr>
            <p:cNvPr id="8" name="Group 7">
              <a:extLst>
                <a:ext uri="{FF2B5EF4-FFF2-40B4-BE49-F238E27FC236}">
                  <a16:creationId xmlns:a16="http://schemas.microsoft.com/office/drawing/2014/main" id="{13DFDE45-C0CD-4EE8-841C-AFA7D3087F06}"/>
                </a:ext>
              </a:extLst>
            </p:cNvPr>
            <p:cNvGrpSpPr/>
            <p:nvPr/>
          </p:nvGrpSpPr>
          <p:grpSpPr>
            <a:xfrm>
              <a:off x="0" y="-52708"/>
              <a:ext cx="9296400" cy="4548508"/>
              <a:chOff x="0" y="-52708"/>
              <a:chExt cx="9296400" cy="4548508"/>
            </a:xfrm>
          </p:grpSpPr>
          <p:grpSp>
            <p:nvGrpSpPr>
              <p:cNvPr id="10" name="Group 9">
                <a:extLst>
                  <a:ext uri="{FF2B5EF4-FFF2-40B4-BE49-F238E27FC236}">
                    <a16:creationId xmlns:a16="http://schemas.microsoft.com/office/drawing/2014/main" id="{164EF115-C40C-4CE2-A0AE-989A120C1F25}"/>
                  </a:ext>
                </a:extLst>
              </p:cNvPr>
              <p:cNvGrpSpPr/>
              <p:nvPr/>
            </p:nvGrpSpPr>
            <p:grpSpPr>
              <a:xfrm>
                <a:off x="0" y="-52708"/>
                <a:ext cx="9296400" cy="4548508"/>
                <a:chOff x="0" y="0"/>
                <a:chExt cx="3218687" cy="2028766"/>
              </a:xfrm>
            </p:grpSpPr>
            <p:sp>
              <p:nvSpPr>
                <p:cNvPr id="12" name="Rectangle 11">
                  <a:extLst>
                    <a:ext uri="{FF2B5EF4-FFF2-40B4-BE49-F238E27FC236}">
                      <a16:creationId xmlns:a16="http://schemas.microsoft.com/office/drawing/2014/main" id="{C06ACE68-FF6B-40F6-9F68-9AD44FBB3A45}"/>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3" name="Group 12">
                  <a:extLst>
                    <a:ext uri="{FF2B5EF4-FFF2-40B4-BE49-F238E27FC236}">
                      <a16:creationId xmlns:a16="http://schemas.microsoft.com/office/drawing/2014/main" id="{3BCE0D7B-8538-4693-9568-E962D2BD06B3}"/>
                    </a:ext>
                  </a:extLst>
                </p:cNvPr>
                <p:cNvGrpSpPr/>
                <p:nvPr/>
              </p:nvGrpSpPr>
              <p:grpSpPr>
                <a:xfrm>
                  <a:off x="0" y="19050"/>
                  <a:ext cx="2249424" cy="832104"/>
                  <a:chOff x="228600" y="0"/>
                  <a:chExt cx="1472184" cy="1024128"/>
                </a:xfrm>
              </p:grpSpPr>
              <p:sp>
                <p:nvSpPr>
                  <p:cNvPr id="14" name="Rectangle 10">
                    <a:extLst>
                      <a:ext uri="{FF2B5EF4-FFF2-40B4-BE49-F238E27FC236}">
                        <a16:creationId xmlns:a16="http://schemas.microsoft.com/office/drawing/2014/main" id="{06CB7B77-236E-46FE-A6CD-E0E5BFE7C61B}"/>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5" name="Rectangle 14">
                    <a:extLst>
                      <a:ext uri="{FF2B5EF4-FFF2-40B4-BE49-F238E27FC236}">
                        <a16:creationId xmlns:a16="http://schemas.microsoft.com/office/drawing/2014/main" id="{24D2F6AC-A973-4940-B704-A2263F9D4153}"/>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1" name="Picture 10">
                <a:extLst>
                  <a:ext uri="{FF2B5EF4-FFF2-40B4-BE49-F238E27FC236}">
                    <a16:creationId xmlns:a16="http://schemas.microsoft.com/office/drawing/2014/main" id="{348CF7B0-F899-4546-AD4D-9FC0BA17A53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9" name="Rectangle 8">
              <a:extLst>
                <a:ext uri="{FF2B5EF4-FFF2-40B4-BE49-F238E27FC236}">
                  <a16:creationId xmlns:a16="http://schemas.microsoft.com/office/drawing/2014/main" id="{11C343EC-16B5-47A7-853F-25A8AB23DA79}"/>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pic>
        <p:nvPicPr>
          <p:cNvPr id="4" name="Content Placeholder 3" descr="http://www.bestgoldenlife.com/_IMAGES/heat-emergencies-picture.jpg"/>
          <p:cNvPicPr>
            <a:picLocks/>
          </p:cNvPicPr>
          <p:nvPr/>
        </p:nvPicPr>
        <p:blipFill>
          <a:blip r:embed="rId4" cstate="print"/>
          <a:srcRect/>
          <a:stretch>
            <a:fillRect/>
          </a:stretch>
        </p:blipFill>
        <p:spPr bwMode="auto">
          <a:xfrm>
            <a:off x="1524000" y="1524000"/>
            <a:ext cx="6477000" cy="4572000"/>
          </a:xfrm>
          <a:prstGeom prst="rect">
            <a:avLst/>
          </a:prstGeom>
          <a:noFill/>
          <a:ln w="9525">
            <a:noFill/>
            <a:miter lim="800000"/>
            <a:headEnd/>
            <a:tailEnd/>
          </a:ln>
        </p:spPr>
      </p:pic>
      <p:sp>
        <p:nvSpPr>
          <p:cNvPr id="5" name="TextBox 4"/>
          <p:cNvSpPr txBox="1"/>
          <p:nvPr/>
        </p:nvSpPr>
        <p:spPr>
          <a:xfrm>
            <a:off x="2286000" y="838200"/>
            <a:ext cx="5265672" cy="461665"/>
          </a:xfrm>
          <a:prstGeom prst="rect">
            <a:avLst/>
          </a:prstGeom>
          <a:noFill/>
        </p:spPr>
        <p:txBody>
          <a:bodyPr wrap="none" rtlCol="0">
            <a:spAutoFit/>
          </a:bodyPr>
          <a:lstStyle/>
          <a:p>
            <a:r>
              <a:rPr lang="en-US" sz="2400" b="1" dirty="0"/>
              <a:t>FIRST-AID FOR A HEAT-STROKE PATIENT </a:t>
            </a:r>
          </a:p>
        </p:txBody>
      </p:sp>
      <p:pic>
        <p:nvPicPr>
          <p:cNvPr id="6"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31682E1-AB3A-45F2-B3C5-8A1A9DAA7116}"/>
              </a:ext>
            </a:extLst>
          </p:cNvPr>
          <p:cNvGrpSpPr/>
          <p:nvPr/>
        </p:nvGrpSpPr>
        <p:grpSpPr>
          <a:xfrm>
            <a:off x="0" y="-52708"/>
            <a:ext cx="9296400" cy="6910708"/>
            <a:chOff x="0" y="-52708"/>
            <a:chExt cx="9296400" cy="6910708"/>
          </a:xfrm>
        </p:grpSpPr>
        <p:grpSp>
          <p:nvGrpSpPr>
            <p:cNvPr id="7" name="Group 6">
              <a:extLst>
                <a:ext uri="{FF2B5EF4-FFF2-40B4-BE49-F238E27FC236}">
                  <a16:creationId xmlns:a16="http://schemas.microsoft.com/office/drawing/2014/main" id="{F9D169A4-8B59-4AF5-AEAF-A8E55E594EFA}"/>
                </a:ext>
              </a:extLst>
            </p:cNvPr>
            <p:cNvGrpSpPr/>
            <p:nvPr/>
          </p:nvGrpSpPr>
          <p:grpSpPr>
            <a:xfrm>
              <a:off x="0" y="-52708"/>
              <a:ext cx="9296400" cy="4548508"/>
              <a:chOff x="0" y="-52708"/>
              <a:chExt cx="9296400" cy="4548508"/>
            </a:xfrm>
          </p:grpSpPr>
          <p:grpSp>
            <p:nvGrpSpPr>
              <p:cNvPr id="9" name="Group 8">
                <a:extLst>
                  <a:ext uri="{FF2B5EF4-FFF2-40B4-BE49-F238E27FC236}">
                    <a16:creationId xmlns:a16="http://schemas.microsoft.com/office/drawing/2014/main" id="{C75041AF-F923-4C4C-AB92-44EF7FDD8C89}"/>
                  </a:ext>
                </a:extLst>
              </p:cNvPr>
              <p:cNvGrpSpPr/>
              <p:nvPr/>
            </p:nvGrpSpPr>
            <p:grpSpPr>
              <a:xfrm>
                <a:off x="0" y="-52708"/>
                <a:ext cx="9296400" cy="4548508"/>
                <a:chOff x="0" y="0"/>
                <a:chExt cx="3218687" cy="2028766"/>
              </a:xfrm>
            </p:grpSpPr>
            <p:sp>
              <p:nvSpPr>
                <p:cNvPr id="11" name="Rectangle 10">
                  <a:extLst>
                    <a:ext uri="{FF2B5EF4-FFF2-40B4-BE49-F238E27FC236}">
                      <a16:creationId xmlns:a16="http://schemas.microsoft.com/office/drawing/2014/main" id="{5DB9AF0F-3FFD-41DA-97BF-0736A8983D9A}"/>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2" name="Group 11">
                  <a:extLst>
                    <a:ext uri="{FF2B5EF4-FFF2-40B4-BE49-F238E27FC236}">
                      <a16:creationId xmlns:a16="http://schemas.microsoft.com/office/drawing/2014/main" id="{93D5EB07-4072-45F7-8EA2-8F6067BF054D}"/>
                    </a:ext>
                  </a:extLst>
                </p:cNvPr>
                <p:cNvGrpSpPr/>
                <p:nvPr/>
              </p:nvGrpSpPr>
              <p:grpSpPr>
                <a:xfrm>
                  <a:off x="0" y="19050"/>
                  <a:ext cx="2249424" cy="832104"/>
                  <a:chOff x="228600" y="0"/>
                  <a:chExt cx="1472184" cy="1024128"/>
                </a:xfrm>
              </p:grpSpPr>
              <p:sp>
                <p:nvSpPr>
                  <p:cNvPr id="13" name="Rectangle 10">
                    <a:extLst>
                      <a:ext uri="{FF2B5EF4-FFF2-40B4-BE49-F238E27FC236}">
                        <a16:creationId xmlns:a16="http://schemas.microsoft.com/office/drawing/2014/main" id="{27E9F2FE-EC97-4D11-8021-DD5B10D861B6}"/>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4" name="Rectangle 13">
                    <a:extLst>
                      <a:ext uri="{FF2B5EF4-FFF2-40B4-BE49-F238E27FC236}">
                        <a16:creationId xmlns:a16="http://schemas.microsoft.com/office/drawing/2014/main" id="{85D4E724-0195-4A9D-B9C5-7DD3A2E6A0F9}"/>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0" name="Picture 9">
                <a:extLst>
                  <a:ext uri="{FF2B5EF4-FFF2-40B4-BE49-F238E27FC236}">
                    <a16:creationId xmlns:a16="http://schemas.microsoft.com/office/drawing/2014/main" id="{792A0DCF-AE5A-4BF9-9BF4-DCE0A2EBBFE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8" name="Rectangle 7">
              <a:extLst>
                <a:ext uri="{FF2B5EF4-FFF2-40B4-BE49-F238E27FC236}">
                  <a16:creationId xmlns:a16="http://schemas.microsoft.com/office/drawing/2014/main" id="{96DFCDD4-C5C2-4CB0-B07B-22A9AEADC0A0}"/>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lstStyle/>
          <a:p>
            <a:r>
              <a:rPr lang="en-US" dirty="0">
                <a:solidFill>
                  <a:schemeClr val="tx1"/>
                </a:solidFill>
              </a:rPr>
              <a:t>MUSCLE CRAMPS  </a:t>
            </a:r>
            <a:r>
              <a:rPr lang="en-US" dirty="0"/>
              <a:t>  </a:t>
            </a:r>
          </a:p>
        </p:txBody>
      </p:sp>
      <p:sp>
        <p:nvSpPr>
          <p:cNvPr id="3" name="Text Placeholder 2"/>
          <p:cNvSpPr>
            <a:spLocks noGrp="1"/>
          </p:cNvSpPr>
          <p:nvPr>
            <p:ph type="body" sz="quarter" idx="10"/>
          </p:nvPr>
        </p:nvSpPr>
        <p:spPr>
          <a:xfrm>
            <a:off x="1176338" y="2256782"/>
            <a:ext cx="7495064" cy="562617"/>
          </a:xfrm>
        </p:spPr>
        <p:txBody>
          <a:bodyPr>
            <a:noAutofit/>
          </a:bodyPr>
          <a:lstStyle/>
          <a:p>
            <a:pPr algn="just"/>
            <a:r>
              <a:rPr lang="en-US" sz="2800" dirty="0"/>
              <a:t>-A muscle cramp is an involuntarily and forcibly contracted muscle that does not relax. </a:t>
            </a:r>
          </a:p>
          <a:p>
            <a:pPr algn="just"/>
            <a:r>
              <a:rPr lang="en-US" sz="2800" dirty="0"/>
              <a:t>-If the spasm is forceful and sustained, it becomes a cramp. Muscle cramps cause a visible or palpable hardening of the involved muscle.</a:t>
            </a:r>
            <a:endParaRPr lang="en-PH" sz="2800" dirty="0"/>
          </a:p>
          <a:p>
            <a:pPr algn="just"/>
            <a:endParaRPr lang="en-US" sz="2800" dirty="0"/>
          </a:p>
        </p:txBody>
      </p:sp>
      <p:pic>
        <p:nvPicPr>
          <p:cNvPr id="531458" name="Picture 2" descr="https://www.antoniopacelli.com/images/uploads/leg_cramp_image.jpg"/>
          <p:cNvPicPr>
            <a:picLocks noChangeAspect="1" noChangeArrowheads="1"/>
          </p:cNvPicPr>
          <p:nvPr/>
        </p:nvPicPr>
        <p:blipFill>
          <a:blip r:embed="rId4" cstate="print"/>
          <a:srcRect/>
          <a:stretch>
            <a:fillRect/>
          </a:stretch>
        </p:blipFill>
        <p:spPr bwMode="auto">
          <a:xfrm>
            <a:off x="3200400" y="4495800"/>
            <a:ext cx="2858654" cy="1990725"/>
          </a:xfrm>
          <a:prstGeom prst="rect">
            <a:avLst/>
          </a:prstGeom>
          <a:noFill/>
        </p:spPr>
      </p:pic>
      <p:pic>
        <p:nvPicPr>
          <p:cNvPr id="5"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6A11C88-E780-42FA-8183-BBC7BE057660}"/>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5ACF8B5A-FD22-478D-A86B-CB9CEF5B9184}"/>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A3A8D62A-63AB-42D4-BF9F-7F2F6C281BF3}"/>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19753438-D4CD-480B-BA9C-E1F820A235D4}"/>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974BDD90-6DE3-43F5-846F-938C9FEB7DD9}"/>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62ABE47A-01F0-4FB9-95C6-7B4F88809F33}"/>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7C6CB934-4E16-49AB-AF99-D84892FAC9BD}"/>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77B0888A-B54C-41CF-96C2-11725EAC0132}"/>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6F51EAF0-0B5A-415C-A520-A813A7FFDD90}"/>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533400" y="1219200"/>
            <a:ext cx="7772400" cy="603160"/>
          </a:xfrm>
        </p:spPr>
        <p:txBody>
          <a:bodyPr>
            <a:normAutofit/>
          </a:bodyPr>
          <a:lstStyle/>
          <a:p>
            <a:r>
              <a:rPr lang="en-US" dirty="0"/>
              <a:t>FIRST-AID FOR MUSCLE CRAMPS </a:t>
            </a:r>
          </a:p>
        </p:txBody>
      </p:sp>
      <p:sp>
        <p:nvSpPr>
          <p:cNvPr id="3" name="Text Placeholder 2"/>
          <p:cNvSpPr>
            <a:spLocks noGrp="1"/>
          </p:cNvSpPr>
          <p:nvPr>
            <p:ph type="body" sz="quarter" idx="10"/>
          </p:nvPr>
        </p:nvSpPr>
        <p:spPr>
          <a:xfrm>
            <a:off x="609600" y="1905000"/>
            <a:ext cx="7495064" cy="3276600"/>
          </a:xfrm>
        </p:spPr>
        <p:txBody>
          <a:bodyPr>
            <a:normAutofit/>
          </a:bodyPr>
          <a:lstStyle/>
          <a:p>
            <a:pPr marL="342900" indent="-342900" algn="just">
              <a:buAutoNum type="arabicPeriod"/>
            </a:pPr>
            <a:r>
              <a:rPr lang="en-US" sz="3200" dirty="0"/>
              <a:t>Rest the affected extremity </a:t>
            </a:r>
          </a:p>
          <a:p>
            <a:pPr marL="342900" indent="-342900" algn="just">
              <a:buAutoNum type="arabicPeriod"/>
            </a:pPr>
            <a:r>
              <a:rPr lang="en-US" sz="2400" dirty="0"/>
              <a:t>Stretching technique </a:t>
            </a:r>
          </a:p>
          <a:p>
            <a:pPr marL="342900" indent="-342900" algn="just">
              <a:buAutoNum type="arabicPeriod"/>
            </a:pPr>
            <a:r>
              <a:rPr lang="en-US" sz="2400" dirty="0"/>
              <a:t>Apply massage to the affected body part </a:t>
            </a:r>
          </a:p>
          <a:p>
            <a:pPr marL="342900" indent="-342900" algn="just">
              <a:buAutoNum type="arabicPeriod"/>
            </a:pPr>
            <a:r>
              <a:rPr lang="en-US" sz="2400" dirty="0"/>
              <a:t>Apply hot compress for not more than 20 minutes.</a:t>
            </a:r>
          </a:p>
          <a:p>
            <a:pPr marL="342900" indent="-342900" algn="just">
              <a:buAutoNum type="arabicPeriod"/>
            </a:pPr>
            <a:r>
              <a:rPr lang="en-US" sz="2400" dirty="0"/>
              <a:t>Rehydrate the patient.  </a:t>
            </a:r>
          </a:p>
          <a:p>
            <a:pPr marL="342900" indent="-342900" algn="just">
              <a:buAutoNum type="arabicPeriod"/>
            </a:pPr>
            <a:endParaRPr lang="en-US" sz="2400" dirty="0"/>
          </a:p>
          <a:p>
            <a:pPr marL="342900" indent="-342900" algn="just"/>
            <a:endParaRPr lang="en-US" sz="2400" dirty="0"/>
          </a:p>
          <a:p>
            <a:pPr marL="342900" indent="-342900" algn="just">
              <a:buAutoNum type="arabicPeriod"/>
            </a:pPr>
            <a:endParaRPr lang="en-US" sz="2400" dirty="0"/>
          </a:p>
        </p:txBody>
      </p:sp>
      <p:pic>
        <p:nvPicPr>
          <p:cNvPr id="4"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CAD6433-8373-4895-B985-5365A0B35DF6}"/>
              </a:ext>
            </a:extLst>
          </p:cNvPr>
          <p:cNvGrpSpPr/>
          <p:nvPr/>
        </p:nvGrpSpPr>
        <p:grpSpPr>
          <a:xfrm>
            <a:off x="0" y="-52708"/>
            <a:ext cx="9296400" cy="6910708"/>
            <a:chOff x="0" y="-52708"/>
            <a:chExt cx="9296400" cy="6910708"/>
          </a:xfrm>
        </p:grpSpPr>
        <p:grpSp>
          <p:nvGrpSpPr>
            <p:cNvPr id="4" name="Group 3">
              <a:extLst>
                <a:ext uri="{FF2B5EF4-FFF2-40B4-BE49-F238E27FC236}">
                  <a16:creationId xmlns:a16="http://schemas.microsoft.com/office/drawing/2014/main" id="{37101BE4-B3A3-4358-ABB8-42D3DD21D207}"/>
                </a:ext>
              </a:extLst>
            </p:cNvPr>
            <p:cNvGrpSpPr/>
            <p:nvPr/>
          </p:nvGrpSpPr>
          <p:grpSpPr>
            <a:xfrm>
              <a:off x="0" y="-52708"/>
              <a:ext cx="9296400" cy="4548508"/>
              <a:chOff x="0" y="-52708"/>
              <a:chExt cx="9296400" cy="4548508"/>
            </a:xfrm>
          </p:grpSpPr>
          <p:grpSp>
            <p:nvGrpSpPr>
              <p:cNvPr id="6" name="Group 5">
                <a:extLst>
                  <a:ext uri="{FF2B5EF4-FFF2-40B4-BE49-F238E27FC236}">
                    <a16:creationId xmlns:a16="http://schemas.microsoft.com/office/drawing/2014/main" id="{37F7496A-3B11-45F6-B6C4-CC3292975A63}"/>
                  </a:ext>
                </a:extLst>
              </p:cNvPr>
              <p:cNvGrpSpPr/>
              <p:nvPr/>
            </p:nvGrpSpPr>
            <p:grpSpPr>
              <a:xfrm>
                <a:off x="0" y="-52708"/>
                <a:ext cx="9296400" cy="4548508"/>
                <a:chOff x="0" y="0"/>
                <a:chExt cx="3218687" cy="2028766"/>
              </a:xfrm>
            </p:grpSpPr>
            <p:sp>
              <p:nvSpPr>
                <p:cNvPr id="8" name="Rectangle 7">
                  <a:extLst>
                    <a:ext uri="{FF2B5EF4-FFF2-40B4-BE49-F238E27FC236}">
                      <a16:creationId xmlns:a16="http://schemas.microsoft.com/office/drawing/2014/main" id="{C54B3398-8D58-4064-880F-CDB0E784FA2B}"/>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9" name="Group 8">
                  <a:extLst>
                    <a:ext uri="{FF2B5EF4-FFF2-40B4-BE49-F238E27FC236}">
                      <a16:creationId xmlns:a16="http://schemas.microsoft.com/office/drawing/2014/main" id="{1E687AAF-56C4-4D1B-B9BA-882F6631256E}"/>
                    </a:ext>
                  </a:extLst>
                </p:cNvPr>
                <p:cNvGrpSpPr/>
                <p:nvPr/>
              </p:nvGrpSpPr>
              <p:grpSpPr>
                <a:xfrm>
                  <a:off x="0" y="19050"/>
                  <a:ext cx="2249424" cy="832104"/>
                  <a:chOff x="228600" y="0"/>
                  <a:chExt cx="1472184" cy="1024128"/>
                </a:xfrm>
              </p:grpSpPr>
              <p:sp>
                <p:nvSpPr>
                  <p:cNvPr id="10" name="Rectangle 10">
                    <a:extLst>
                      <a:ext uri="{FF2B5EF4-FFF2-40B4-BE49-F238E27FC236}">
                        <a16:creationId xmlns:a16="http://schemas.microsoft.com/office/drawing/2014/main" id="{5EC7D052-F71D-496E-AF4F-22DC4858205A}"/>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1" name="Rectangle 10">
                    <a:extLst>
                      <a:ext uri="{FF2B5EF4-FFF2-40B4-BE49-F238E27FC236}">
                        <a16:creationId xmlns:a16="http://schemas.microsoft.com/office/drawing/2014/main" id="{3D036DBE-A8A5-49C8-BEC0-B90E6CC3A9D9}"/>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7" name="Picture 6">
                <a:extLst>
                  <a:ext uri="{FF2B5EF4-FFF2-40B4-BE49-F238E27FC236}">
                    <a16:creationId xmlns:a16="http://schemas.microsoft.com/office/drawing/2014/main" id="{D4B10F57-FB54-4991-B4BB-00A5D49ACD7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5" name="Rectangle 4">
              <a:extLst>
                <a:ext uri="{FF2B5EF4-FFF2-40B4-BE49-F238E27FC236}">
                  <a16:creationId xmlns:a16="http://schemas.microsoft.com/office/drawing/2014/main" id="{8A01B37F-AEA4-4651-9065-6F4BAA0E8CCF}"/>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990600" y="2209800"/>
            <a:ext cx="7495451" cy="603160"/>
          </a:xfrm>
        </p:spPr>
        <p:txBody>
          <a:bodyPr/>
          <a:lstStyle/>
          <a:p>
            <a:r>
              <a:rPr lang="en-US" dirty="0"/>
              <a:t>OTHER MEDICAL EMERGENCIES </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2B8D72BC-46BF-4353-BBFF-B2AE2DD6F69A}"/>
              </a:ext>
            </a:extLst>
          </p:cNvPr>
          <p:cNvGrpSpPr/>
          <p:nvPr/>
        </p:nvGrpSpPr>
        <p:grpSpPr>
          <a:xfrm>
            <a:off x="0" y="-52708"/>
            <a:ext cx="9296400" cy="6910708"/>
            <a:chOff x="0" y="-52708"/>
            <a:chExt cx="9296400" cy="6910708"/>
          </a:xfrm>
        </p:grpSpPr>
        <p:grpSp>
          <p:nvGrpSpPr>
            <p:cNvPr id="7" name="Group 6">
              <a:extLst>
                <a:ext uri="{FF2B5EF4-FFF2-40B4-BE49-F238E27FC236}">
                  <a16:creationId xmlns:a16="http://schemas.microsoft.com/office/drawing/2014/main" id="{53781B15-BF37-4C29-B0BC-F3B897B05414}"/>
                </a:ext>
              </a:extLst>
            </p:cNvPr>
            <p:cNvGrpSpPr/>
            <p:nvPr/>
          </p:nvGrpSpPr>
          <p:grpSpPr>
            <a:xfrm>
              <a:off x="0" y="-52708"/>
              <a:ext cx="9296400" cy="4548508"/>
              <a:chOff x="0" y="-52708"/>
              <a:chExt cx="9296400" cy="4548508"/>
            </a:xfrm>
          </p:grpSpPr>
          <p:grpSp>
            <p:nvGrpSpPr>
              <p:cNvPr id="9" name="Group 8">
                <a:extLst>
                  <a:ext uri="{FF2B5EF4-FFF2-40B4-BE49-F238E27FC236}">
                    <a16:creationId xmlns:a16="http://schemas.microsoft.com/office/drawing/2014/main" id="{2C39A776-F013-486D-832B-9A470DCA8C78}"/>
                  </a:ext>
                </a:extLst>
              </p:cNvPr>
              <p:cNvGrpSpPr/>
              <p:nvPr/>
            </p:nvGrpSpPr>
            <p:grpSpPr>
              <a:xfrm>
                <a:off x="0" y="-52708"/>
                <a:ext cx="9296400" cy="4548508"/>
                <a:chOff x="0" y="0"/>
                <a:chExt cx="3218687" cy="2028766"/>
              </a:xfrm>
            </p:grpSpPr>
            <p:sp>
              <p:nvSpPr>
                <p:cNvPr id="11" name="Rectangle 10">
                  <a:extLst>
                    <a:ext uri="{FF2B5EF4-FFF2-40B4-BE49-F238E27FC236}">
                      <a16:creationId xmlns:a16="http://schemas.microsoft.com/office/drawing/2014/main" id="{7D536F8A-E573-49DB-9D23-B4BF2F494679}"/>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2" name="Group 11">
                  <a:extLst>
                    <a:ext uri="{FF2B5EF4-FFF2-40B4-BE49-F238E27FC236}">
                      <a16:creationId xmlns:a16="http://schemas.microsoft.com/office/drawing/2014/main" id="{A95E57C0-7CE4-4A94-B1B9-15FE0108F4A6}"/>
                    </a:ext>
                  </a:extLst>
                </p:cNvPr>
                <p:cNvGrpSpPr/>
                <p:nvPr/>
              </p:nvGrpSpPr>
              <p:grpSpPr>
                <a:xfrm>
                  <a:off x="0" y="19050"/>
                  <a:ext cx="2249424" cy="832104"/>
                  <a:chOff x="228600" y="0"/>
                  <a:chExt cx="1472184" cy="1024128"/>
                </a:xfrm>
              </p:grpSpPr>
              <p:sp>
                <p:nvSpPr>
                  <p:cNvPr id="13" name="Rectangle 10">
                    <a:extLst>
                      <a:ext uri="{FF2B5EF4-FFF2-40B4-BE49-F238E27FC236}">
                        <a16:creationId xmlns:a16="http://schemas.microsoft.com/office/drawing/2014/main" id="{D16C5A82-39A9-4BE4-AA9D-975404B0FB2C}"/>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4" name="Rectangle 13">
                    <a:extLst>
                      <a:ext uri="{FF2B5EF4-FFF2-40B4-BE49-F238E27FC236}">
                        <a16:creationId xmlns:a16="http://schemas.microsoft.com/office/drawing/2014/main" id="{DDCFADC5-46B1-4496-9C71-23255E9058BC}"/>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0" name="Picture 9">
                <a:extLst>
                  <a:ext uri="{FF2B5EF4-FFF2-40B4-BE49-F238E27FC236}">
                    <a16:creationId xmlns:a16="http://schemas.microsoft.com/office/drawing/2014/main" id="{8FB76056-EA72-4969-ABE7-15369C4FAC4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8" name="Rectangle 7">
              <a:extLst>
                <a:ext uri="{FF2B5EF4-FFF2-40B4-BE49-F238E27FC236}">
                  <a16:creationId xmlns:a16="http://schemas.microsoft.com/office/drawing/2014/main" id="{922FE559-4154-4FB6-A053-4890BB77E689}"/>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lstStyle/>
          <a:p>
            <a:r>
              <a:rPr lang="en-US" dirty="0"/>
              <a:t>ASTHMA </a:t>
            </a:r>
          </a:p>
        </p:txBody>
      </p:sp>
      <p:sp>
        <p:nvSpPr>
          <p:cNvPr id="3" name="Text Placeholder 2"/>
          <p:cNvSpPr>
            <a:spLocks noGrp="1"/>
          </p:cNvSpPr>
          <p:nvPr>
            <p:ph type="body" sz="quarter" idx="10"/>
          </p:nvPr>
        </p:nvSpPr>
        <p:spPr>
          <a:xfrm>
            <a:off x="1176338" y="2256782"/>
            <a:ext cx="7495064" cy="1629417"/>
          </a:xfrm>
        </p:spPr>
        <p:txBody>
          <a:bodyPr>
            <a:normAutofit/>
          </a:bodyPr>
          <a:lstStyle/>
          <a:p>
            <a:pPr algn="just"/>
            <a:r>
              <a:rPr lang="en-US" dirty="0"/>
              <a:t>-</a:t>
            </a:r>
            <a:r>
              <a:rPr lang="en-US" sz="2400" b="1" dirty="0"/>
              <a:t>a respiratory condition marked by spasms in the bronchi of the lungs, causing difficulty in breathing. It usually results from an allergic reaction or other forms of hypersensitivity.</a:t>
            </a:r>
          </a:p>
        </p:txBody>
      </p:sp>
      <p:pic>
        <p:nvPicPr>
          <p:cNvPr id="527362" name="Picture 2" descr="https://www.nlm.nih.gov/medlineplus/ency/images/ency/fullsize/19390.jpg"/>
          <p:cNvPicPr>
            <a:picLocks noChangeAspect="1" noChangeArrowheads="1"/>
          </p:cNvPicPr>
          <p:nvPr/>
        </p:nvPicPr>
        <p:blipFill>
          <a:blip r:embed="rId4" cstate="print"/>
          <a:srcRect/>
          <a:stretch>
            <a:fillRect/>
          </a:stretch>
        </p:blipFill>
        <p:spPr bwMode="auto">
          <a:xfrm>
            <a:off x="2743200" y="3886200"/>
            <a:ext cx="3657600" cy="2377441"/>
          </a:xfrm>
          <a:prstGeom prst="rect">
            <a:avLst/>
          </a:prstGeom>
          <a:noFill/>
        </p:spPr>
      </p:pic>
      <p:pic>
        <p:nvPicPr>
          <p:cNvPr id="5"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4F87DA7E-D751-4352-83AC-196F89B0AA2E}"/>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F86882B3-CC50-4B43-9256-7F38E43B5717}"/>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5E1F127B-3D54-4D56-894B-F4CE9130A292}"/>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82531C48-052A-49BB-9879-6CB29B8B0505}"/>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FC4F0552-538C-40B7-8F0A-9E5C6C657ED1}"/>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D7335A6A-8CA6-4A7E-8A5C-7CE147AE630B}"/>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BBD69483-5D70-4536-9B15-59C997E8FFF0}"/>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63AB41B1-DFC3-4ABE-AEA9-9B4F1406961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0D51570D-D0A4-4A79-BE99-17FD3F976A28}"/>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lstStyle/>
          <a:p>
            <a:r>
              <a:rPr lang="en-US" dirty="0"/>
              <a:t>ASTHMA</a:t>
            </a:r>
          </a:p>
        </p:txBody>
      </p:sp>
      <p:pic>
        <p:nvPicPr>
          <p:cNvPr id="384002" name="Picture 2" descr="https://www.organicnutrition.co.uk/images/asthma-airways.jpg"/>
          <p:cNvPicPr>
            <a:picLocks noChangeAspect="1" noChangeArrowheads="1"/>
          </p:cNvPicPr>
          <p:nvPr/>
        </p:nvPicPr>
        <p:blipFill>
          <a:blip r:embed="rId4" cstate="print"/>
          <a:srcRect/>
          <a:stretch>
            <a:fillRect/>
          </a:stretch>
        </p:blipFill>
        <p:spPr bwMode="auto">
          <a:xfrm>
            <a:off x="1524000" y="2209800"/>
            <a:ext cx="6324600" cy="3191313"/>
          </a:xfrm>
          <a:prstGeom prst="rect">
            <a:avLst/>
          </a:prstGeom>
          <a:noFill/>
        </p:spPr>
      </p:pic>
      <p:pic>
        <p:nvPicPr>
          <p:cNvPr id="4" name="Picture 4" descr="http://static3.shop033.com/resources/7A/890/picture/B2/82550194.jpg"/>
          <p:cNvPicPr>
            <a:picLocks noChangeAspect="1" noChangeArrowheads="1"/>
          </p:cNvPicPr>
          <p:nvPr/>
        </p:nvPicPr>
        <p:blipFill>
          <a:blip r:embed="rId5"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C3FEBEF4-1BF0-4298-BB63-A1985882B16E}"/>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085EFC1B-3300-45EC-A9A3-C03D3BC93EE4}"/>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93EEBD68-A76E-461F-9D8C-6C5697052BC1}"/>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8B7C3B98-B570-4AB3-88E7-9EE8DA60D5B6}"/>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1133BB79-34BB-4780-8509-A4CC88E71278}"/>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D40D6CC8-0D26-4703-A5D4-E2E1BE53D566}"/>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5FED4226-3A18-4B33-AD2E-EF3C7B2B201C}"/>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1741FE40-EC5C-4792-A584-11EF5F19A76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56718A1F-A2E4-4512-AAC1-A0C1D45B1DC5}"/>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1219200" y="990600"/>
            <a:ext cx="7495451" cy="603160"/>
          </a:xfrm>
        </p:spPr>
        <p:txBody>
          <a:bodyPr/>
          <a:lstStyle/>
          <a:p>
            <a:r>
              <a:rPr lang="en-US" dirty="0">
                <a:solidFill>
                  <a:schemeClr val="tx1"/>
                </a:solidFill>
              </a:rPr>
              <a:t>CAUSES OF ASTHMA</a:t>
            </a:r>
          </a:p>
        </p:txBody>
      </p:sp>
      <p:sp>
        <p:nvSpPr>
          <p:cNvPr id="3" name="Text Placeholder 2"/>
          <p:cNvSpPr>
            <a:spLocks noGrp="1"/>
          </p:cNvSpPr>
          <p:nvPr>
            <p:ph type="body" sz="quarter" idx="10"/>
          </p:nvPr>
        </p:nvSpPr>
        <p:spPr>
          <a:xfrm>
            <a:off x="1176338" y="1676400"/>
            <a:ext cx="7495064" cy="4114800"/>
          </a:xfrm>
        </p:spPr>
        <p:txBody>
          <a:bodyPr>
            <a:normAutofit/>
          </a:bodyPr>
          <a:lstStyle/>
          <a:p>
            <a:r>
              <a:rPr lang="en-US" dirty="0"/>
              <a:t>1. Airborne allergens, such as pollen, animal dander, mold, cockroaches and dust mites </a:t>
            </a:r>
          </a:p>
          <a:p>
            <a:r>
              <a:rPr lang="en-US" dirty="0"/>
              <a:t>2. Respiratory infections, such as the common cold </a:t>
            </a:r>
          </a:p>
          <a:p>
            <a:r>
              <a:rPr lang="en-US" dirty="0"/>
              <a:t>3. Physical activity (exercise-induced asthma) </a:t>
            </a:r>
          </a:p>
          <a:p>
            <a:r>
              <a:rPr lang="en-US" dirty="0"/>
              <a:t>4. Cold air </a:t>
            </a:r>
          </a:p>
          <a:p>
            <a:r>
              <a:rPr lang="en-US" dirty="0"/>
              <a:t>5. Air pollutants and irritants, such as smoke </a:t>
            </a:r>
          </a:p>
          <a:p>
            <a:r>
              <a:rPr lang="en-US" dirty="0"/>
              <a:t>6. Certain medications, including beta blockers, aspirin, ibuprofen (Advil, Motrin IB, others) and naproxen (Aleve) </a:t>
            </a:r>
          </a:p>
          <a:p>
            <a:r>
              <a:rPr lang="en-US" dirty="0"/>
              <a:t>7. Strong emotions and stress</a:t>
            </a:r>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C1961F5-B0BD-4C28-9151-65177A672063}"/>
              </a:ext>
            </a:extLst>
          </p:cNvPr>
          <p:cNvGrpSpPr/>
          <p:nvPr/>
        </p:nvGrpSpPr>
        <p:grpSpPr>
          <a:xfrm>
            <a:off x="0" y="-52708"/>
            <a:ext cx="9296400" cy="6910708"/>
            <a:chOff x="0" y="-52708"/>
            <a:chExt cx="9296400" cy="6910708"/>
          </a:xfrm>
        </p:grpSpPr>
        <p:grpSp>
          <p:nvGrpSpPr>
            <p:cNvPr id="9" name="Group 8">
              <a:extLst>
                <a:ext uri="{FF2B5EF4-FFF2-40B4-BE49-F238E27FC236}">
                  <a16:creationId xmlns:a16="http://schemas.microsoft.com/office/drawing/2014/main" id="{1FBF8190-A02E-4EB9-8955-F5FD543B0D93}"/>
                </a:ext>
              </a:extLst>
            </p:cNvPr>
            <p:cNvGrpSpPr/>
            <p:nvPr/>
          </p:nvGrpSpPr>
          <p:grpSpPr>
            <a:xfrm>
              <a:off x="0" y="-52708"/>
              <a:ext cx="9296400" cy="4548508"/>
              <a:chOff x="0" y="-52708"/>
              <a:chExt cx="9296400" cy="4548508"/>
            </a:xfrm>
          </p:grpSpPr>
          <p:grpSp>
            <p:nvGrpSpPr>
              <p:cNvPr id="11" name="Group 10">
                <a:extLst>
                  <a:ext uri="{FF2B5EF4-FFF2-40B4-BE49-F238E27FC236}">
                    <a16:creationId xmlns:a16="http://schemas.microsoft.com/office/drawing/2014/main" id="{50F332A3-0375-4159-A9AE-FF7024AE4B9C}"/>
                  </a:ext>
                </a:extLst>
              </p:cNvPr>
              <p:cNvGrpSpPr/>
              <p:nvPr/>
            </p:nvGrpSpPr>
            <p:grpSpPr>
              <a:xfrm>
                <a:off x="0" y="-52708"/>
                <a:ext cx="9296400" cy="4548508"/>
                <a:chOff x="0" y="0"/>
                <a:chExt cx="3218687" cy="2028766"/>
              </a:xfrm>
            </p:grpSpPr>
            <p:sp>
              <p:nvSpPr>
                <p:cNvPr id="13" name="Rectangle 12">
                  <a:extLst>
                    <a:ext uri="{FF2B5EF4-FFF2-40B4-BE49-F238E27FC236}">
                      <a16:creationId xmlns:a16="http://schemas.microsoft.com/office/drawing/2014/main" id="{7E1C7990-37E4-4C4D-ABBC-47DD32ECC8EB}"/>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4" name="Group 13">
                  <a:extLst>
                    <a:ext uri="{FF2B5EF4-FFF2-40B4-BE49-F238E27FC236}">
                      <a16:creationId xmlns:a16="http://schemas.microsoft.com/office/drawing/2014/main" id="{C5DB23EF-2097-499C-A7D3-9F973586BA58}"/>
                    </a:ext>
                  </a:extLst>
                </p:cNvPr>
                <p:cNvGrpSpPr/>
                <p:nvPr/>
              </p:nvGrpSpPr>
              <p:grpSpPr>
                <a:xfrm>
                  <a:off x="0" y="19050"/>
                  <a:ext cx="2249424" cy="832104"/>
                  <a:chOff x="228600" y="0"/>
                  <a:chExt cx="1472184" cy="1024128"/>
                </a:xfrm>
              </p:grpSpPr>
              <p:sp>
                <p:nvSpPr>
                  <p:cNvPr id="15" name="Rectangle 10">
                    <a:extLst>
                      <a:ext uri="{FF2B5EF4-FFF2-40B4-BE49-F238E27FC236}">
                        <a16:creationId xmlns:a16="http://schemas.microsoft.com/office/drawing/2014/main" id="{63E323FB-9E40-403B-88C8-4C523A89B1FD}"/>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6" name="Rectangle 15">
                    <a:extLst>
                      <a:ext uri="{FF2B5EF4-FFF2-40B4-BE49-F238E27FC236}">
                        <a16:creationId xmlns:a16="http://schemas.microsoft.com/office/drawing/2014/main" id="{19583F0B-8810-4928-BF04-94E4418C7FB0}"/>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2" name="Picture 11">
                <a:extLst>
                  <a:ext uri="{FF2B5EF4-FFF2-40B4-BE49-F238E27FC236}">
                    <a16:creationId xmlns:a16="http://schemas.microsoft.com/office/drawing/2014/main" id="{F6FF880C-93E8-48D4-90B5-70D8A27920C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10" name="Rectangle 9">
              <a:extLst>
                <a:ext uri="{FF2B5EF4-FFF2-40B4-BE49-F238E27FC236}">
                  <a16:creationId xmlns:a16="http://schemas.microsoft.com/office/drawing/2014/main" id="{7EA0E49C-5E04-41E8-81BB-DDE9C50000A7}"/>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6" name="TextBox 5"/>
          <p:cNvSpPr txBox="1"/>
          <p:nvPr/>
        </p:nvSpPr>
        <p:spPr>
          <a:xfrm>
            <a:off x="2438400" y="304800"/>
            <a:ext cx="4343400" cy="523220"/>
          </a:xfrm>
          <a:prstGeom prst="rect">
            <a:avLst/>
          </a:prstGeom>
          <a:noFill/>
        </p:spPr>
        <p:txBody>
          <a:bodyPr wrap="square" rtlCol="0">
            <a:spAutoFit/>
          </a:bodyPr>
          <a:lstStyle/>
          <a:p>
            <a:r>
              <a:rPr lang="en-US" sz="2800" b="1" dirty="0"/>
              <a:t>CONSTRUCTION ACCIDENTS </a:t>
            </a:r>
          </a:p>
        </p:txBody>
      </p:sp>
      <p:pic>
        <p:nvPicPr>
          <p:cNvPr id="7"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pic>
        <p:nvPicPr>
          <p:cNvPr id="457730" name="Picture 2" descr="https://dss.fosterwebmarketing.com/upload/sevenishlaw.com/types%20of%20construction%20accident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400" y="824608"/>
            <a:ext cx="5962650" cy="2445168"/>
          </a:xfrm>
          <a:prstGeom prst="rect">
            <a:avLst/>
          </a:prstGeom>
          <a:noFill/>
          <a:extLst>
            <a:ext uri="{909E8E84-426E-40DD-AFC4-6F175D3DCCD1}">
              <a14:hiddenFill xmlns:a14="http://schemas.microsoft.com/office/drawing/2010/main">
                <a:solidFill>
                  <a:srgbClr val="FFFFFF"/>
                </a:solidFill>
              </a14:hiddenFill>
            </a:ext>
          </a:extLst>
        </p:spPr>
      </p:pic>
      <p:pic>
        <p:nvPicPr>
          <p:cNvPr id="457732" name="Picture 4" descr="http://www.witheylaw.com/wp-content/themes/withy-main-dev/images/construction-equipment-accident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84361" y="3413840"/>
            <a:ext cx="2811439" cy="2788124"/>
          </a:xfrm>
          <a:prstGeom prst="rect">
            <a:avLst/>
          </a:prstGeom>
          <a:noFill/>
          <a:extLst>
            <a:ext uri="{909E8E84-426E-40DD-AFC4-6F175D3DCCD1}">
              <a14:hiddenFill xmlns:a14="http://schemas.microsoft.com/office/drawing/2010/main">
                <a:solidFill>
                  <a:srgbClr val="FFFFFF"/>
                </a:solidFill>
              </a14:hiddenFill>
            </a:ext>
          </a:extLst>
        </p:spPr>
      </p:pic>
      <p:pic>
        <p:nvPicPr>
          <p:cNvPr id="457734" name="Picture 6" descr="https://www.jniosh.go.jp/icpro/jicosh-old/english/cases/sacl/saigai04e/images/0402_2.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10101" y="3413840"/>
            <a:ext cx="2933699" cy="278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70695ADC-CB2D-4F04-8977-B2A495524B3B}"/>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A8D778C5-DDF2-4DFA-BCC5-BCF76FE857E5}"/>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EE3AE5E1-CAF6-496C-965A-7A93456C9D47}"/>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D76076A4-D167-4033-9107-AC26831B75AD}"/>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B39EA45B-A6A3-47A0-93A6-E4E0A937F0CA}"/>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32049A5B-01C5-474D-81CB-41044D7D3E3B}"/>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8FF7E41E-8EF3-40AA-98EB-75011F396303}"/>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E4464CA1-248C-4381-A694-BDF6FA01C32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CB0CEACC-53C1-4FA7-9172-672764B63740}"/>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1524000" y="685800"/>
            <a:ext cx="7114451" cy="603160"/>
          </a:xfrm>
        </p:spPr>
        <p:txBody>
          <a:bodyPr/>
          <a:lstStyle/>
          <a:p>
            <a:r>
              <a:rPr lang="en-US" dirty="0">
                <a:solidFill>
                  <a:schemeClr val="tx1"/>
                </a:solidFill>
              </a:rPr>
              <a:t>FIRST-AID FOR ASTHMA </a:t>
            </a:r>
          </a:p>
        </p:txBody>
      </p:sp>
      <p:sp>
        <p:nvSpPr>
          <p:cNvPr id="3" name="Text Placeholder 2"/>
          <p:cNvSpPr>
            <a:spLocks noGrp="1"/>
          </p:cNvSpPr>
          <p:nvPr>
            <p:ph type="body" sz="quarter" idx="10"/>
          </p:nvPr>
        </p:nvSpPr>
        <p:spPr>
          <a:xfrm>
            <a:off x="685800" y="1371600"/>
            <a:ext cx="7985602" cy="4876800"/>
          </a:xfrm>
        </p:spPr>
        <p:txBody>
          <a:bodyPr>
            <a:normAutofit lnSpcReduction="10000"/>
          </a:bodyPr>
          <a:lstStyle/>
          <a:p>
            <a:pPr marL="342900" indent="-342900">
              <a:buAutoNum type="arabicPeriod"/>
            </a:pPr>
            <a:r>
              <a:rPr lang="en-US" dirty="0"/>
              <a:t>Sit the person upright comfortably.</a:t>
            </a:r>
          </a:p>
          <a:p>
            <a:pPr marL="342900" indent="-342900">
              <a:buAutoNum type="arabicPeriod"/>
            </a:pPr>
            <a:r>
              <a:rPr lang="en-US" dirty="0"/>
              <a:t>Loosen tight clothing.</a:t>
            </a:r>
          </a:p>
          <a:p>
            <a:r>
              <a:rPr lang="en-US" dirty="0"/>
              <a:t>3. If the person has asthma medication, such as an inhaler, assist in using it. </a:t>
            </a:r>
          </a:p>
          <a:p>
            <a:endParaRPr lang="en-US" dirty="0"/>
          </a:p>
          <a:p>
            <a:r>
              <a:rPr lang="en-US" u="sng" dirty="0"/>
              <a:t>INHALER </a:t>
            </a:r>
          </a:p>
          <a:p>
            <a:r>
              <a:rPr lang="en-US" dirty="0"/>
              <a:t>Remove cap and shake inhaler well.</a:t>
            </a:r>
          </a:p>
          <a:p>
            <a:r>
              <a:rPr lang="en-US" dirty="0"/>
              <a:t>Insert inhaler into spacer.</a:t>
            </a:r>
          </a:p>
          <a:p>
            <a:r>
              <a:rPr lang="en-US" dirty="0"/>
              <a:t>Have the person breathe out completely and put mouth tightly around spacer mouthpiece.</a:t>
            </a:r>
          </a:p>
          <a:p>
            <a:r>
              <a:rPr lang="en-US" dirty="0"/>
              <a:t>Press inhaler once to deliver a puff.</a:t>
            </a:r>
          </a:p>
          <a:p>
            <a:r>
              <a:rPr lang="en-US" dirty="0"/>
              <a:t>Have the person breathe in slowly through the mouth and then hold breath for 10 seconds.</a:t>
            </a:r>
          </a:p>
          <a:p>
            <a:r>
              <a:rPr lang="en-US" dirty="0"/>
              <a:t>Give a total of four puffs, waiting about a minute between each puff.</a:t>
            </a:r>
          </a:p>
          <a:p>
            <a:endParaRPr lang="en-US" dirty="0"/>
          </a:p>
          <a:p>
            <a:endParaRPr lang="en-US" dirty="0"/>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B49CD2D5-D022-43FE-90E2-727209D70F1A}"/>
              </a:ext>
            </a:extLst>
          </p:cNvPr>
          <p:cNvGrpSpPr/>
          <p:nvPr/>
        </p:nvGrpSpPr>
        <p:grpSpPr>
          <a:xfrm>
            <a:off x="0" y="-52708"/>
            <a:ext cx="9296400" cy="6910708"/>
            <a:chOff x="0" y="-52708"/>
            <a:chExt cx="9296400" cy="6910708"/>
          </a:xfrm>
        </p:grpSpPr>
        <p:grpSp>
          <p:nvGrpSpPr>
            <p:cNvPr id="9" name="Group 8">
              <a:extLst>
                <a:ext uri="{FF2B5EF4-FFF2-40B4-BE49-F238E27FC236}">
                  <a16:creationId xmlns:a16="http://schemas.microsoft.com/office/drawing/2014/main" id="{00935F32-F2C6-464E-8866-899108360F49}"/>
                </a:ext>
              </a:extLst>
            </p:cNvPr>
            <p:cNvGrpSpPr/>
            <p:nvPr/>
          </p:nvGrpSpPr>
          <p:grpSpPr>
            <a:xfrm>
              <a:off x="0" y="-52708"/>
              <a:ext cx="9296400" cy="4548508"/>
              <a:chOff x="0" y="-52708"/>
              <a:chExt cx="9296400" cy="4548508"/>
            </a:xfrm>
          </p:grpSpPr>
          <p:grpSp>
            <p:nvGrpSpPr>
              <p:cNvPr id="11" name="Group 10">
                <a:extLst>
                  <a:ext uri="{FF2B5EF4-FFF2-40B4-BE49-F238E27FC236}">
                    <a16:creationId xmlns:a16="http://schemas.microsoft.com/office/drawing/2014/main" id="{646A942E-3CCE-4F3D-83E7-9DB68A8BA96F}"/>
                  </a:ext>
                </a:extLst>
              </p:cNvPr>
              <p:cNvGrpSpPr/>
              <p:nvPr/>
            </p:nvGrpSpPr>
            <p:grpSpPr>
              <a:xfrm>
                <a:off x="0" y="-52708"/>
                <a:ext cx="9296400" cy="4548508"/>
                <a:chOff x="0" y="0"/>
                <a:chExt cx="3218687" cy="2028766"/>
              </a:xfrm>
            </p:grpSpPr>
            <p:sp>
              <p:nvSpPr>
                <p:cNvPr id="13" name="Rectangle 12">
                  <a:extLst>
                    <a:ext uri="{FF2B5EF4-FFF2-40B4-BE49-F238E27FC236}">
                      <a16:creationId xmlns:a16="http://schemas.microsoft.com/office/drawing/2014/main" id="{32E8C932-FBE2-4973-B426-5B325C12F865}"/>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4" name="Group 13">
                  <a:extLst>
                    <a:ext uri="{FF2B5EF4-FFF2-40B4-BE49-F238E27FC236}">
                      <a16:creationId xmlns:a16="http://schemas.microsoft.com/office/drawing/2014/main" id="{9DBC8101-7013-4EE1-9586-805F265F6D94}"/>
                    </a:ext>
                  </a:extLst>
                </p:cNvPr>
                <p:cNvGrpSpPr/>
                <p:nvPr/>
              </p:nvGrpSpPr>
              <p:grpSpPr>
                <a:xfrm>
                  <a:off x="0" y="19050"/>
                  <a:ext cx="2249424" cy="832104"/>
                  <a:chOff x="228600" y="0"/>
                  <a:chExt cx="1472184" cy="1024128"/>
                </a:xfrm>
              </p:grpSpPr>
              <p:sp>
                <p:nvSpPr>
                  <p:cNvPr id="15" name="Rectangle 10">
                    <a:extLst>
                      <a:ext uri="{FF2B5EF4-FFF2-40B4-BE49-F238E27FC236}">
                        <a16:creationId xmlns:a16="http://schemas.microsoft.com/office/drawing/2014/main" id="{5F9C1FFA-6DD5-45BA-A630-105277415B6C}"/>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6" name="Rectangle 15">
                    <a:extLst>
                      <a:ext uri="{FF2B5EF4-FFF2-40B4-BE49-F238E27FC236}">
                        <a16:creationId xmlns:a16="http://schemas.microsoft.com/office/drawing/2014/main" id="{19B069AD-0C1B-4B79-A61B-3F2E985CB30C}"/>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2" name="Picture 11">
                <a:extLst>
                  <a:ext uri="{FF2B5EF4-FFF2-40B4-BE49-F238E27FC236}">
                    <a16:creationId xmlns:a16="http://schemas.microsoft.com/office/drawing/2014/main" id="{4B114639-0FD2-4390-ACE3-E14CCEDDA1C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10" name="Rectangle 9">
              <a:extLst>
                <a:ext uri="{FF2B5EF4-FFF2-40B4-BE49-F238E27FC236}">
                  <a16:creationId xmlns:a16="http://schemas.microsoft.com/office/drawing/2014/main" id="{76463EEA-5A04-47D3-BC15-6CC0F1835ADC}"/>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lstStyle/>
          <a:p>
            <a:r>
              <a:rPr lang="en-US" dirty="0"/>
              <a:t>FOOD OR WATER POISONING </a:t>
            </a:r>
          </a:p>
        </p:txBody>
      </p:sp>
      <p:sp>
        <p:nvSpPr>
          <p:cNvPr id="3" name="Text Placeholder 2"/>
          <p:cNvSpPr>
            <a:spLocks noGrp="1"/>
          </p:cNvSpPr>
          <p:nvPr>
            <p:ph type="body" sz="quarter" idx="10"/>
          </p:nvPr>
        </p:nvSpPr>
        <p:spPr>
          <a:xfrm>
            <a:off x="1176338" y="2256783"/>
            <a:ext cx="7495064" cy="638818"/>
          </a:xfrm>
        </p:spPr>
        <p:txBody>
          <a:bodyPr>
            <a:noAutofit/>
          </a:bodyPr>
          <a:lstStyle/>
          <a:p>
            <a:r>
              <a:rPr lang="en-US" sz="2000" dirty="0"/>
              <a:t>illness caused by bacteria or other toxins in food, typically with vomiting and diarrhea.</a:t>
            </a:r>
          </a:p>
        </p:txBody>
      </p:sp>
      <p:sp>
        <p:nvSpPr>
          <p:cNvPr id="401410" name="AutoShape 2" descr="https://www.nlm.nih.gov/medlineplus/ency/images/ency/fullsize/19606.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401412" name="Picture 4" descr="https://www.nlm.nih.gov/medlineplus/ency/images/ency/fullsize/19606.jpg"/>
          <p:cNvPicPr>
            <a:picLocks noChangeAspect="1" noChangeArrowheads="1"/>
          </p:cNvPicPr>
          <p:nvPr/>
        </p:nvPicPr>
        <p:blipFill>
          <a:blip r:embed="rId4" cstate="print"/>
          <a:srcRect/>
          <a:stretch>
            <a:fillRect/>
          </a:stretch>
        </p:blipFill>
        <p:spPr bwMode="auto">
          <a:xfrm>
            <a:off x="990600" y="2971800"/>
            <a:ext cx="3428999" cy="2743200"/>
          </a:xfrm>
          <a:prstGeom prst="rect">
            <a:avLst/>
          </a:prstGeom>
          <a:noFill/>
        </p:spPr>
      </p:pic>
      <p:pic>
        <p:nvPicPr>
          <p:cNvPr id="401414" name="Picture 6" descr="http://image.slidesharecdn.com/bacterialfoodpoisoning22-111130063905-phpapp01/95/bacterial-food-poisoning-9-728.jpg?cb=1322637654"/>
          <p:cNvPicPr>
            <a:picLocks noChangeAspect="1" noChangeArrowheads="1"/>
          </p:cNvPicPr>
          <p:nvPr/>
        </p:nvPicPr>
        <p:blipFill>
          <a:blip r:embed="rId5" cstate="print"/>
          <a:srcRect/>
          <a:stretch>
            <a:fillRect/>
          </a:stretch>
        </p:blipFill>
        <p:spPr bwMode="auto">
          <a:xfrm>
            <a:off x="4419601" y="2971801"/>
            <a:ext cx="3733800" cy="2743200"/>
          </a:xfrm>
          <a:prstGeom prst="rect">
            <a:avLst/>
          </a:prstGeom>
          <a:noFill/>
        </p:spPr>
      </p:pic>
      <p:pic>
        <p:nvPicPr>
          <p:cNvPr id="7" name="Picture 4" descr="http://static3.shop033.com/resources/7A/890/picture/B2/82550194.jpg"/>
          <p:cNvPicPr>
            <a:picLocks noChangeAspect="1" noChangeArrowheads="1"/>
          </p:cNvPicPr>
          <p:nvPr/>
        </p:nvPicPr>
        <p:blipFill>
          <a:blip r:embed="rId6"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8686A4C7-673B-4CFF-AA69-7D3D56DC7122}"/>
              </a:ext>
            </a:extLst>
          </p:cNvPr>
          <p:cNvGrpSpPr/>
          <p:nvPr/>
        </p:nvGrpSpPr>
        <p:grpSpPr>
          <a:xfrm>
            <a:off x="0" y="-52708"/>
            <a:ext cx="9296400" cy="6910708"/>
            <a:chOff x="0" y="-52708"/>
            <a:chExt cx="9296400" cy="6910708"/>
          </a:xfrm>
        </p:grpSpPr>
        <p:grpSp>
          <p:nvGrpSpPr>
            <p:cNvPr id="7" name="Group 6">
              <a:extLst>
                <a:ext uri="{FF2B5EF4-FFF2-40B4-BE49-F238E27FC236}">
                  <a16:creationId xmlns:a16="http://schemas.microsoft.com/office/drawing/2014/main" id="{5D23952C-CA90-4264-9824-7E71CF24CEAC}"/>
                </a:ext>
              </a:extLst>
            </p:cNvPr>
            <p:cNvGrpSpPr/>
            <p:nvPr/>
          </p:nvGrpSpPr>
          <p:grpSpPr>
            <a:xfrm>
              <a:off x="0" y="-52708"/>
              <a:ext cx="9296400" cy="4548508"/>
              <a:chOff x="0" y="-52708"/>
              <a:chExt cx="9296400" cy="4548508"/>
            </a:xfrm>
          </p:grpSpPr>
          <p:grpSp>
            <p:nvGrpSpPr>
              <p:cNvPr id="9" name="Group 8">
                <a:extLst>
                  <a:ext uri="{FF2B5EF4-FFF2-40B4-BE49-F238E27FC236}">
                    <a16:creationId xmlns:a16="http://schemas.microsoft.com/office/drawing/2014/main" id="{9CBB25FF-753C-4C51-A54D-A2F0282797BB}"/>
                  </a:ext>
                </a:extLst>
              </p:cNvPr>
              <p:cNvGrpSpPr/>
              <p:nvPr/>
            </p:nvGrpSpPr>
            <p:grpSpPr>
              <a:xfrm>
                <a:off x="0" y="-52708"/>
                <a:ext cx="9296400" cy="4548508"/>
                <a:chOff x="0" y="0"/>
                <a:chExt cx="3218687" cy="2028766"/>
              </a:xfrm>
            </p:grpSpPr>
            <p:sp>
              <p:nvSpPr>
                <p:cNvPr id="11" name="Rectangle 10">
                  <a:extLst>
                    <a:ext uri="{FF2B5EF4-FFF2-40B4-BE49-F238E27FC236}">
                      <a16:creationId xmlns:a16="http://schemas.microsoft.com/office/drawing/2014/main" id="{07ADA05C-0024-402C-84CA-4B7D5AED8EAD}"/>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2" name="Group 11">
                  <a:extLst>
                    <a:ext uri="{FF2B5EF4-FFF2-40B4-BE49-F238E27FC236}">
                      <a16:creationId xmlns:a16="http://schemas.microsoft.com/office/drawing/2014/main" id="{FE683346-CB56-42F1-91DF-ABE6524357EC}"/>
                    </a:ext>
                  </a:extLst>
                </p:cNvPr>
                <p:cNvGrpSpPr/>
                <p:nvPr/>
              </p:nvGrpSpPr>
              <p:grpSpPr>
                <a:xfrm>
                  <a:off x="0" y="19050"/>
                  <a:ext cx="2249424" cy="832104"/>
                  <a:chOff x="228600" y="0"/>
                  <a:chExt cx="1472184" cy="1024128"/>
                </a:xfrm>
              </p:grpSpPr>
              <p:sp>
                <p:nvSpPr>
                  <p:cNvPr id="13" name="Rectangle 10">
                    <a:extLst>
                      <a:ext uri="{FF2B5EF4-FFF2-40B4-BE49-F238E27FC236}">
                        <a16:creationId xmlns:a16="http://schemas.microsoft.com/office/drawing/2014/main" id="{80A538C3-FE15-4469-8CCC-9EB28D71D938}"/>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4" name="Rectangle 13">
                    <a:extLst>
                      <a:ext uri="{FF2B5EF4-FFF2-40B4-BE49-F238E27FC236}">
                        <a16:creationId xmlns:a16="http://schemas.microsoft.com/office/drawing/2014/main" id="{51664463-D621-43A7-9207-29140EB94C74}"/>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0" name="Picture 9">
                <a:extLst>
                  <a:ext uri="{FF2B5EF4-FFF2-40B4-BE49-F238E27FC236}">
                    <a16:creationId xmlns:a16="http://schemas.microsoft.com/office/drawing/2014/main" id="{6EB86CD7-5BA1-4699-9C8F-14B73CB294F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8" name="Rectangle 7">
              <a:extLst>
                <a:ext uri="{FF2B5EF4-FFF2-40B4-BE49-F238E27FC236}">
                  <a16:creationId xmlns:a16="http://schemas.microsoft.com/office/drawing/2014/main" id="{32B69F3C-E4E6-407D-9F52-2259F7AB7114}"/>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1349876" y="685800"/>
            <a:ext cx="7288575" cy="603160"/>
          </a:xfrm>
        </p:spPr>
        <p:txBody>
          <a:bodyPr>
            <a:normAutofit fontScale="90000"/>
          </a:bodyPr>
          <a:lstStyle/>
          <a:p>
            <a:r>
              <a:rPr lang="en-US" dirty="0">
                <a:solidFill>
                  <a:schemeClr val="tx1"/>
                </a:solidFill>
              </a:rPr>
              <a:t>FIRST-AID FOR FOOD POISONING </a:t>
            </a:r>
          </a:p>
        </p:txBody>
      </p:sp>
      <p:sp>
        <p:nvSpPr>
          <p:cNvPr id="3" name="Text Placeholder 2"/>
          <p:cNvSpPr>
            <a:spLocks noGrp="1"/>
          </p:cNvSpPr>
          <p:nvPr>
            <p:ph type="body" sz="quarter" idx="10"/>
          </p:nvPr>
        </p:nvSpPr>
        <p:spPr>
          <a:xfrm>
            <a:off x="685800" y="1371600"/>
            <a:ext cx="7985602" cy="4876800"/>
          </a:xfrm>
        </p:spPr>
        <p:txBody>
          <a:bodyPr>
            <a:normAutofit/>
          </a:bodyPr>
          <a:lstStyle/>
          <a:p>
            <a:endParaRPr lang="en-US" dirty="0"/>
          </a:p>
          <a:p>
            <a:r>
              <a:rPr lang="en-US" dirty="0"/>
              <a:t>BASIC FIRST-AID </a:t>
            </a:r>
          </a:p>
        </p:txBody>
      </p:sp>
      <p:sp>
        <p:nvSpPr>
          <p:cNvPr id="4" name="Rectangle 3"/>
          <p:cNvSpPr/>
          <p:nvPr/>
        </p:nvSpPr>
        <p:spPr>
          <a:xfrm>
            <a:off x="1066800" y="1997839"/>
            <a:ext cx="7391400" cy="3170099"/>
          </a:xfrm>
          <a:prstGeom prst="rect">
            <a:avLst/>
          </a:prstGeom>
        </p:spPr>
        <p:txBody>
          <a:bodyPr wrap="square">
            <a:spAutoFit/>
          </a:bodyPr>
          <a:lstStyle/>
          <a:p>
            <a:r>
              <a:rPr lang="en-US" sz="2000" dirty="0"/>
              <a:t>1. Avoid solid foods until vomiting ends. Then eat light, bland foods, such as saltine crackers, bananas, rice, or bread.</a:t>
            </a:r>
          </a:p>
          <a:p>
            <a:r>
              <a:rPr lang="en-US" sz="2000" dirty="0"/>
              <a:t>2. Sipping liquids may help avoid vomiting.</a:t>
            </a:r>
          </a:p>
          <a:p>
            <a:r>
              <a:rPr lang="en-US" sz="2000" dirty="0"/>
              <a:t>3. Don’t eat fried, greasy, spicy, or sweet foods.</a:t>
            </a:r>
          </a:p>
          <a:p>
            <a:r>
              <a:rPr lang="en-US" sz="2000" dirty="0"/>
              <a:t>4. Don’t take anti-nausea or anti-diarrhea medication without asking your doctor. They may make some kinds of diarrhea worse. Your doctor may give you anti-nausea medication if you are at risk of being dehydrated.</a:t>
            </a:r>
          </a:p>
          <a:p>
            <a:r>
              <a:rPr lang="en-US" sz="2000" dirty="0"/>
              <a:t>5. If vomiting and diarrhea last more than 24 hours, drink an oral rehydration solution.</a:t>
            </a:r>
          </a:p>
        </p:txBody>
      </p:sp>
      <p:pic>
        <p:nvPicPr>
          <p:cNvPr id="5"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64F56E3-CD95-4B4D-A1F5-57BD58BB1667}"/>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FFDE167F-573F-45D4-95B4-FF5289CA79BC}"/>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C086AE1D-44BB-4F41-BE03-71103B0BABC6}"/>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2348C0CE-584C-4B8E-BFAD-7F6C0BFD0DFF}"/>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9E9A69CD-AF3C-434F-AC68-4481B97CAEB6}"/>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CC1C721E-1F92-437E-8A43-843CCBC8EB67}"/>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ED8E950D-A5ED-463F-8E16-F6BFCAE6F180}"/>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0F4D14E5-23D9-49E1-AB73-05AEF78D592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272E634B-487C-4629-8EFB-10CB23D7C07F}"/>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1524000" y="533400"/>
            <a:ext cx="6885851" cy="603160"/>
          </a:xfrm>
        </p:spPr>
        <p:txBody>
          <a:bodyPr>
            <a:normAutofit fontScale="90000"/>
          </a:bodyPr>
          <a:lstStyle/>
          <a:p>
            <a:r>
              <a:rPr lang="en-US" dirty="0">
                <a:solidFill>
                  <a:schemeClr val="tx1"/>
                </a:solidFill>
              </a:rPr>
              <a:t>FOOD POISONING (Advance first-aid) </a:t>
            </a:r>
          </a:p>
        </p:txBody>
      </p:sp>
      <p:sp>
        <p:nvSpPr>
          <p:cNvPr id="3" name="Text Placeholder 2"/>
          <p:cNvSpPr>
            <a:spLocks noGrp="1"/>
          </p:cNvSpPr>
          <p:nvPr>
            <p:ph type="body" sz="quarter" idx="10"/>
          </p:nvPr>
        </p:nvSpPr>
        <p:spPr>
          <a:xfrm>
            <a:off x="533400" y="1143000"/>
            <a:ext cx="8077200" cy="5029200"/>
          </a:xfrm>
        </p:spPr>
        <p:txBody>
          <a:bodyPr>
            <a:normAutofit/>
          </a:bodyPr>
          <a:lstStyle/>
          <a:p>
            <a:pPr algn="just"/>
            <a:r>
              <a:rPr lang="en-US" dirty="0"/>
              <a:t>1. Try to make sure that the person has indeed been poisoned. It may be hard to tell. Some signs include chemical-smelling breath, burns around the mouth, difficulty breathing, vomiting, or unusual odors on the person. If possible, identify the poison.</a:t>
            </a:r>
          </a:p>
          <a:p>
            <a:pPr algn="just"/>
            <a:r>
              <a:rPr lang="en-US" dirty="0"/>
              <a:t>2. DO NOT make a person throw up unless told to do so by poison control or a health care professional.</a:t>
            </a:r>
          </a:p>
          <a:p>
            <a:pPr algn="just"/>
            <a:r>
              <a:rPr lang="en-US" dirty="0"/>
              <a:t>3. If the person vomits, clear the person's airway. Wrap a cloth around your fingers before cleaning out the mouth and throat. If the person has been sick from a plant part, save the vomit. It may help experts identify what medicine can be used to help reverse the poisoning.</a:t>
            </a:r>
          </a:p>
          <a:p>
            <a:pPr algn="just"/>
            <a:r>
              <a:rPr lang="en-US" dirty="0"/>
              <a:t>4. Keep the person comfortable. The person should be rolled onto the left side, and remain there while getting or waiting for medical help.</a:t>
            </a:r>
          </a:p>
          <a:p>
            <a:pPr algn="just"/>
            <a:r>
              <a:rPr lang="en-US" dirty="0"/>
              <a:t>5. If the poison has spilled on the person's clothes, remove the clothing and flush the skin with water. </a:t>
            </a:r>
          </a:p>
          <a:p>
            <a:pPr algn="just"/>
            <a:endParaRPr lang="en-US" dirty="0"/>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4108D6A-3CFA-4756-B758-FB338EC4BD32}"/>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C0F2FBC1-AA78-467E-B874-86C5BD49DFC1}"/>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4595BE5D-DF5E-4C81-8E4A-A2F2F19E05AD}"/>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AB5CC66E-31A8-450A-B60E-5A71C8F899F3}"/>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73E04B47-05E1-4900-BACD-9D7A44C7CFBE}"/>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4DC3A47C-85EA-475C-99C0-580CC0F04F7E}"/>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B127FEA1-BFA3-46E8-B6DB-D85B583B1275}"/>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43474A9A-824D-4B5B-BB8A-3A0860A02AE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9C7C89B9-6EC1-4297-9CC4-9A5421545D1E}"/>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normAutofit fontScale="90000"/>
          </a:bodyPr>
          <a:lstStyle/>
          <a:p>
            <a:r>
              <a:rPr lang="en-US" dirty="0"/>
              <a:t>MYOCARDIAL INFARCTION (HEART ATTACK)  </a:t>
            </a:r>
          </a:p>
        </p:txBody>
      </p:sp>
      <p:sp>
        <p:nvSpPr>
          <p:cNvPr id="3" name="Text Placeholder 2"/>
          <p:cNvSpPr>
            <a:spLocks noGrp="1"/>
          </p:cNvSpPr>
          <p:nvPr>
            <p:ph type="body" sz="quarter" idx="10"/>
          </p:nvPr>
        </p:nvSpPr>
        <p:spPr>
          <a:xfrm>
            <a:off x="1143000" y="2743200"/>
            <a:ext cx="7495064" cy="2743200"/>
          </a:xfrm>
        </p:spPr>
        <p:txBody>
          <a:bodyPr>
            <a:normAutofit/>
          </a:bodyPr>
          <a:lstStyle/>
          <a:p>
            <a:pPr algn="just"/>
            <a:r>
              <a:rPr lang="en-US" dirty="0"/>
              <a:t>-</a:t>
            </a:r>
            <a:r>
              <a:rPr lang="en-US" b="1" dirty="0"/>
              <a:t> </a:t>
            </a:r>
            <a:r>
              <a:rPr lang="en-US" sz="2400" dirty="0"/>
              <a:t>Myocardial infarction (MI) or acute myocardial infarction (AMI), commonly known as a heart attack, occurs when blood flow stops to a part of the heart causing damage to the heart muscle. The most common symptom is chest pain or discomfort which may travel into the shoulder, arm, back, neck, or jaw. </a:t>
            </a:r>
          </a:p>
          <a:p>
            <a:pPr algn="just"/>
            <a:endParaRPr lang="en-US" sz="2400" dirty="0"/>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4924223B-B5E5-4F4D-B519-458CBDE9880C}"/>
              </a:ext>
            </a:extLst>
          </p:cNvPr>
          <p:cNvGrpSpPr/>
          <p:nvPr/>
        </p:nvGrpSpPr>
        <p:grpSpPr>
          <a:xfrm>
            <a:off x="0" y="-52708"/>
            <a:ext cx="9296400" cy="6910708"/>
            <a:chOff x="0" y="-52708"/>
            <a:chExt cx="9296400" cy="6910708"/>
          </a:xfrm>
        </p:grpSpPr>
        <p:grpSp>
          <p:nvGrpSpPr>
            <p:cNvPr id="7" name="Group 6">
              <a:extLst>
                <a:ext uri="{FF2B5EF4-FFF2-40B4-BE49-F238E27FC236}">
                  <a16:creationId xmlns:a16="http://schemas.microsoft.com/office/drawing/2014/main" id="{A12499CD-AE64-43FE-BB5F-5205E944FF37}"/>
                </a:ext>
              </a:extLst>
            </p:cNvPr>
            <p:cNvGrpSpPr/>
            <p:nvPr/>
          </p:nvGrpSpPr>
          <p:grpSpPr>
            <a:xfrm>
              <a:off x="0" y="-52708"/>
              <a:ext cx="9296400" cy="4548508"/>
              <a:chOff x="0" y="-52708"/>
              <a:chExt cx="9296400" cy="4548508"/>
            </a:xfrm>
          </p:grpSpPr>
          <p:grpSp>
            <p:nvGrpSpPr>
              <p:cNvPr id="9" name="Group 8">
                <a:extLst>
                  <a:ext uri="{FF2B5EF4-FFF2-40B4-BE49-F238E27FC236}">
                    <a16:creationId xmlns:a16="http://schemas.microsoft.com/office/drawing/2014/main" id="{019DA823-5A5D-480A-B6C7-52DBB670B56C}"/>
                  </a:ext>
                </a:extLst>
              </p:cNvPr>
              <p:cNvGrpSpPr/>
              <p:nvPr/>
            </p:nvGrpSpPr>
            <p:grpSpPr>
              <a:xfrm>
                <a:off x="0" y="-52708"/>
                <a:ext cx="9296400" cy="4548508"/>
                <a:chOff x="0" y="0"/>
                <a:chExt cx="3218687" cy="2028766"/>
              </a:xfrm>
            </p:grpSpPr>
            <p:sp>
              <p:nvSpPr>
                <p:cNvPr id="11" name="Rectangle 10">
                  <a:extLst>
                    <a:ext uri="{FF2B5EF4-FFF2-40B4-BE49-F238E27FC236}">
                      <a16:creationId xmlns:a16="http://schemas.microsoft.com/office/drawing/2014/main" id="{1FC8F635-E2FE-413D-AF00-95497950A83D}"/>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2" name="Group 11">
                  <a:extLst>
                    <a:ext uri="{FF2B5EF4-FFF2-40B4-BE49-F238E27FC236}">
                      <a16:creationId xmlns:a16="http://schemas.microsoft.com/office/drawing/2014/main" id="{DB9DC1E8-7614-4F34-ACF1-EDC9A9EEC40F}"/>
                    </a:ext>
                  </a:extLst>
                </p:cNvPr>
                <p:cNvGrpSpPr/>
                <p:nvPr/>
              </p:nvGrpSpPr>
              <p:grpSpPr>
                <a:xfrm>
                  <a:off x="0" y="19050"/>
                  <a:ext cx="2249424" cy="832104"/>
                  <a:chOff x="228600" y="0"/>
                  <a:chExt cx="1472184" cy="1024128"/>
                </a:xfrm>
              </p:grpSpPr>
              <p:sp>
                <p:nvSpPr>
                  <p:cNvPr id="13" name="Rectangle 10">
                    <a:extLst>
                      <a:ext uri="{FF2B5EF4-FFF2-40B4-BE49-F238E27FC236}">
                        <a16:creationId xmlns:a16="http://schemas.microsoft.com/office/drawing/2014/main" id="{FCBA6A64-D9F4-43CC-9DDA-52565F9D1C3F}"/>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4" name="Rectangle 13">
                    <a:extLst>
                      <a:ext uri="{FF2B5EF4-FFF2-40B4-BE49-F238E27FC236}">
                        <a16:creationId xmlns:a16="http://schemas.microsoft.com/office/drawing/2014/main" id="{BE6AD855-D22F-4BD9-AE07-7F55AFCE0256}"/>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0" name="Picture 9">
                <a:extLst>
                  <a:ext uri="{FF2B5EF4-FFF2-40B4-BE49-F238E27FC236}">
                    <a16:creationId xmlns:a16="http://schemas.microsoft.com/office/drawing/2014/main" id="{3BFB31FD-EB84-413B-A3AC-45497823CC7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8" name="Rectangle 7">
              <a:extLst>
                <a:ext uri="{FF2B5EF4-FFF2-40B4-BE49-F238E27FC236}">
                  <a16:creationId xmlns:a16="http://schemas.microsoft.com/office/drawing/2014/main" id="{301DAE39-F2FB-46B1-9249-E24585519C96}"/>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1371600" y="1676400"/>
            <a:ext cx="5986849" cy="603160"/>
          </a:xfrm>
        </p:spPr>
        <p:txBody>
          <a:bodyPr/>
          <a:lstStyle/>
          <a:p>
            <a:r>
              <a:rPr lang="en-US" dirty="0"/>
              <a:t>MYOCARDIAL INFARCTION</a:t>
            </a:r>
          </a:p>
        </p:txBody>
      </p:sp>
      <p:pic>
        <p:nvPicPr>
          <p:cNvPr id="396290" name="Picture 2" descr="http://www.downloadheart.us/images/Nine/Understandin-%20Myocardial-Infarction.jpg"/>
          <p:cNvPicPr>
            <a:picLocks noChangeAspect="1" noChangeArrowheads="1"/>
          </p:cNvPicPr>
          <p:nvPr/>
        </p:nvPicPr>
        <p:blipFill>
          <a:blip r:embed="rId4" cstate="print"/>
          <a:srcRect/>
          <a:stretch>
            <a:fillRect/>
          </a:stretch>
        </p:blipFill>
        <p:spPr bwMode="auto">
          <a:xfrm>
            <a:off x="609600" y="2438400"/>
            <a:ext cx="3733800" cy="3048001"/>
          </a:xfrm>
          <a:prstGeom prst="rect">
            <a:avLst/>
          </a:prstGeom>
          <a:noFill/>
        </p:spPr>
      </p:pic>
      <p:pic>
        <p:nvPicPr>
          <p:cNvPr id="396292" name="Picture 4" descr="https://indianclinicalknowledgedotnet1.files.wordpress.com/2012/07/heart-symptoms.jpg"/>
          <p:cNvPicPr>
            <a:picLocks noChangeAspect="1" noChangeArrowheads="1"/>
          </p:cNvPicPr>
          <p:nvPr/>
        </p:nvPicPr>
        <p:blipFill>
          <a:blip r:embed="rId5" cstate="print"/>
          <a:srcRect/>
          <a:stretch>
            <a:fillRect/>
          </a:stretch>
        </p:blipFill>
        <p:spPr bwMode="auto">
          <a:xfrm>
            <a:off x="4267200" y="2438400"/>
            <a:ext cx="4191000" cy="3048000"/>
          </a:xfrm>
          <a:prstGeom prst="rect">
            <a:avLst/>
          </a:prstGeom>
          <a:noFill/>
        </p:spPr>
      </p:pic>
      <p:pic>
        <p:nvPicPr>
          <p:cNvPr id="5" name="Picture 4" descr="http://static3.shop033.com/resources/7A/890/picture/B2/82550194.jpg"/>
          <p:cNvPicPr>
            <a:picLocks noChangeAspect="1" noChangeArrowheads="1"/>
          </p:cNvPicPr>
          <p:nvPr/>
        </p:nvPicPr>
        <p:blipFill>
          <a:blip r:embed="rId6"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F746442-7A5F-4986-9EC3-B2FA196BA03B}"/>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0A19DFEC-8552-40F0-B61A-13DDF3B73D54}"/>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DA15A74C-F293-4298-A426-C9A14168EFDF}"/>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F28E9ABF-2964-48E7-90AD-08D284FBF4C7}"/>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70BEFCE5-935B-421A-AB8B-C86CCAC1F5B1}"/>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B368FD20-263A-4D04-BB00-2F3CE48944D2}"/>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1912D50A-B7EA-496B-9766-7770B4EB876C}"/>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3045D9DC-469F-4630-B8EA-3E55697DEA3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195288DB-3D08-4262-B258-222AC8FC6B07}"/>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lstStyle/>
          <a:p>
            <a:r>
              <a:rPr lang="en-US" dirty="0"/>
              <a:t>FIRST-AID FOR HEART ATTACK </a:t>
            </a:r>
          </a:p>
        </p:txBody>
      </p:sp>
      <p:sp>
        <p:nvSpPr>
          <p:cNvPr id="3" name="Text Placeholder 2"/>
          <p:cNvSpPr>
            <a:spLocks noGrp="1"/>
          </p:cNvSpPr>
          <p:nvPr>
            <p:ph type="body" sz="quarter" idx="10"/>
          </p:nvPr>
        </p:nvSpPr>
        <p:spPr>
          <a:xfrm>
            <a:off x="762000" y="2286000"/>
            <a:ext cx="7723664" cy="3276600"/>
          </a:xfrm>
        </p:spPr>
        <p:txBody>
          <a:bodyPr>
            <a:normAutofit/>
          </a:bodyPr>
          <a:lstStyle/>
          <a:p>
            <a:r>
              <a:rPr lang="en-US" dirty="0"/>
              <a:t>1. Have the person sit down, rest, and try to keep calm.</a:t>
            </a:r>
          </a:p>
          <a:p>
            <a:r>
              <a:rPr lang="en-US" dirty="0"/>
              <a:t>2. Loosen any tight clothing.</a:t>
            </a:r>
          </a:p>
          <a:p>
            <a:r>
              <a:rPr lang="en-US" dirty="0"/>
              <a:t>3. Ask if the person takes any chest pain medication, such as nitroglycerin, for a known heart condition, and help them take it.</a:t>
            </a:r>
          </a:p>
          <a:p>
            <a:r>
              <a:rPr lang="en-US" dirty="0"/>
              <a:t>4. If the pain does not go away promptly with rest or within 3 minutes of taking nitroglycerin, call for emergency medical help.</a:t>
            </a:r>
          </a:p>
          <a:p>
            <a:r>
              <a:rPr lang="en-US" dirty="0"/>
              <a:t>5. If the person is unconscious and unresponsive, begin CPR.</a:t>
            </a:r>
          </a:p>
          <a:p>
            <a:endParaRPr lang="en-US" dirty="0"/>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C3E098E-CAE2-4B9A-9CD0-4DDDECF0A7FC}"/>
              </a:ext>
            </a:extLst>
          </p:cNvPr>
          <p:cNvGrpSpPr/>
          <p:nvPr/>
        </p:nvGrpSpPr>
        <p:grpSpPr>
          <a:xfrm>
            <a:off x="0" y="-52708"/>
            <a:ext cx="9296400" cy="6910708"/>
            <a:chOff x="0" y="-52708"/>
            <a:chExt cx="9296400" cy="6910708"/>
          </a:xfrm>
        </p:grpSpPr>
        <p:grpSp>
          <p:nvGrpSpPr>
            <p:cNvPr id="8" name="Group 7">
              <a:extLst>
                <a:ext uri="{FF2B5EF4-FFF2-40B4-BE49-F238E27FC236}">
                  <a16:creationId xmlns:a16="http://schemas.microsoft.com/office/drawing/2014/main" id="{A52D99F3-6EDC-4438-83F5-F139BA673B06}"/>
                </a:ext>
              </a:extLst>
            </p:cNvPr>
            <p:cNvGrpSpPr/>
            <p:nvPr/>
          </p:nvGrpSpPr>
          <p:grpSpPr>
            <a:xfrm>
              <a:off x="0" y="-52708"/>
              <a:ext cx="9296400" cy="4548508"/>
              <a:chOff x="0" y="-52708"/>
              <a:chExt cx="9296400" cy="4548508"/>
            </a:xfrm>
          </p:grpSpPr>
          <p:grpSp>
            <p:nvGrpSpPr>
              <p:cNvPr id="10" name="Group 9">
                <a:extLst>
                  <a:ext uri="{FF2B5EF4-FFF2-40B4-BE49-F238E27FC236}">
                    <a16:creationId xmlns:a16="http://schemas.microsoft.com/office/drawing/2014/main" id="{874427BA-6DC8-46EF-8776-4053BF9EDC16}"/>
                  </a:ext>
                </a:extLst>
              </p:cNvPr>
              <p:cNvGrpSpPr/>
              <p:nvPr/>
            </p:nvGrpSpPr>
            <p:grpSpPr>
              <a:xfrm>
                <a:off x="0" y="-52708"/>
                <a:ext cx="9296400" cy="4548508"/>
                <a:chOff x="0" y="0"/>
                <a:chExt cx="3218687" cy="2028766"/>
              </a:xfrm>
            </p:grpSpPr>
            <p:sp>
              <p:nvSpPr>
                <p:cNvPr id="12" name="Rectangle 11">
                  <a:extLst>
                    <a:ext uri="{FF2B5EF4-FFF2-40B4-BE49-F238E27FC236}">
                      <a16:creationId xmlns:a16="http://schemas.microsoft.com/office/drawing/2014/main" id="{8AF0CF2D-2649-43AC-80DC-42ED92922336}"/>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3" name="Group 12">
                  <a:extLst>
                    <a:ext uri="{FF2B5EF4-FFF2-40B4-BE49-F238E27FC236}">
                      <a16:creationId xmlns:a16="http://schemas.microsoft.com/office/drawing/2014/main" id="{6B7CBDD2-FD26-4173-8D1B-4FF3B8A77653}"/>
                    </a:ext>
                  </a:extLst>
                </p:cNvPr>
                <p:cNvGrpSpPr/>
                <p:nvPr/>
              </p:nvGrpSpPr>
              <p:grpSpPr>
                <a:xfrm>
                  <a:off x="0" y="19050"/>
                  <a:ext cx="2249424" cy="832104"/>
                  <a:chOff x="228600" y="0"/>
                  <a:chExt cx="1472184" cy="1024128"/>
                </a:xfrm>
              </p:grpSpPr>
              <p:sp>
                <p:nvSpPr>
                  <p:cNvPr id="14" name="Rectangle 10">
                    <a:extLst>
                      <a:ext uri="{FF2B5EF4-FFF2-40B4-BE49-F238E27FC236}">
                        <a16:creationId xmlns:a16="http://schemas.microsoft.com/office/drawing/2014/main" id="{FF487156-197C-42CB-BFA4-896FF41E60F5}"/>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5" name="Rectangle 14">
                    <a:extLst>
                      <a:ext uri="{FF2B5EF4-FFF2-40B4-BE49-F238E27FC236}">
                        <a16:creationId xmlns:a16="http://schemas.microsoft.com/office/drawing/2014/main" id="{F78F1624-E553-4433-9330-57D0FE5CBEDA}"/>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1" name="Picture 10">
                <a:extLst>
                  <a:ext uri="{FF2B5EF4-FFF2-40B4-BE49-F238E27FC236}">
                    <a16:creationId xmlns:a16="http://schemas.microsoft.com/office/drawing/2014/main" id="{82F1D113-2B15-4E21-A34B-3F81D574A5E7}"/>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9" name="Rectangle 8">
              <a:extLst>
                <a:ext uri="{FF2B5EF4-FFF2-40B4-BE49-F238E27FC236}">
                  <a16:creationId xmlns:a16="http://schemas.microsoft.com/office/drawing/2014/main" id="{2B0523C1-6447-4DD7-9B16-EB4FFBE09670}"/>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685800" y="1219200"/>
            <a:ext cx="7495451" cy="603160"/>
          </a:xfrm>
        </p:spPr>
        <p:txBody>
          <a:bodyPr>
            <a:noAutofit/>
          </a:bodyPr>
          <a:lstStyle/>
          <a:p>
            <a:pPr algn="ctr"/>
            <a:r>
              <a:rPr lang="en-US" dirty="0"/>
              <a:t>FOREIGN BODY AIRWAY OBSTRUCTION </a:t>
            </a:r>
          </a:p>
        </p:txBody>
      </p:sp>
      <p:sp>
        <p:nvSpPr>
          <p:cNvPr id="458754" name="AutoShape 2" descr="https://ufhealth.org/sites/default/files/graphics/images/en/17107.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458756" name="Picture 4" descr="https://ufhealth.org/sites/default/files/graphics/images/en/17107.jpg"/>
          <p:cNvPicPr>
            <a:picLocks noChangeAspect="1" noChangeArrowheads="1"/>
          </p:cNvPicPr>
          <p:nvPr/>
        </p:nvPicPr>
        <p:blipFill>
          <a:blip r:embed="rId5" cstate="print"/>
          <a:srcRect/>
          <a:stretch>
            <a:fillRect/>
          </a:stretch>
        </p:blipFill>
        <p:spPr bwMode="auto">
          <a:xfrm>
            <a:off x="685800" y="2590800"/>
            <a:ext cx="3733800" cy="2819400"/>
          </a:xfrm>
          <a:prstGeom prst="rect">
            <a:avLst/>
          </a:prstGeom>
          <a:noFill/>
        </p:spPr>
      </p:pic>
      <p:pic>
        <p:nvPicPr>
          <p:cNvPr id="458758" name="Picture 6" descr="http://image.slidesharecdn.com/adultbasiclifesupport-141031075342-conversion-gate01/95/adult-basic-life-support-56-638.jpg?cb=1414742690"/>
          <p:cNvPicPr>
            <a:picLocks noChangeAspect="1" noChangeArrowheads="1"/>
          </p:cNvPicPr>
          <p:nvPr/>
        </p:nvPicPr>
        <p:blipFill>
          <a:blip r:embed="rId6" cstate="print"/>
          <a:srcRect/>
          <a:stretch>
            <a:fillRect/>
          </a:stretch>
        </p:blipFill>
        <p:spPr bwMode="auto">
          <a:xfrm>
            <a:off x="4419600" y="2590800"/>
            <a:ext cx="3733800" cy="2803277"/>
          </a:xfrm>
          <a:prstGeom prst="rect">
            <a:avLst/>
          </a:prstGeom>
          <a:noFill/>
        </p:spPr>
      </p:pic>
      <p:pic>
        <p:nvPicPr>
          <p:cNvPr id="6" name="Picture 4" descr="http://static3.shop033.com/resources/7A/890/picture/B2/82550194.jpg"/>
          <p:cNvPicPr>
            <a:picLocks noChangeAspect="1" noChangeArrowheads="1"/>
          </p:cNvPicPr>
          <p:nvPr/>
        </p:nvPicPr>
        <p:blipFill>
          <a:blip r:embed="rId7"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D818C60-406B-4033-82C2-A0E34A322A47}"/>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53EAC191-8670-443E-9C91-BDFB97164243}"/>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82A80336-4B5A-4691-A751-187CB3BCAD06}"/>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E88F60E3-B933-4AF9-BC82-726F8269B293}"/>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8D73D1E8-9FE0-408D-8EEA-D11FE5F08364}"/>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081A8CD8-3249-4F86-9A7C-2D2930BBD1B7}"/>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43B57CAB-0546-4E1F-8C1D-277FF2014B12}"/>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FB4F9CE3-E485-4990-8E49-F2FB11D8A8C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8648CAB5-B2F0-4689-8306-C7D7D245E47E}"/>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990600" y="609600"/>
            <a:ext cx="7495451" cy="603160"/>
          </a:xfrm>
        </p:spPr>
        <p:txBody>
          <a:bodyPr>
            <a:noAutofit/>
          </a:bodyPr>
          <a:lstStyle/>
          <a:p>
            <a:pPr algn="ctr"/>
            <a:r>
              <a:rPr lang="en-US" sz="2400" dirty="0">
                <a:solidFill>
                  <a:schemeClr val="tx1"/>
                </a:solidFill>
              </a:rPr>
              <a:t>FOREIGN BODY AIRWAY OBSTRUCTION MANAGEMENT </a:t>
            </a:r>
          </a:p>
        </p:txBody>
      </p:sp>
      <p:sp>
        <p:nvSpPr>
          <p:cNvPr id="3" name="Text Placeholder 2"/>
          <p:cNvSpPr>
            <a:spLocks noGrp="1"/>
          </p:cNvSpPr>
          <p:nvPr>
            <p:ph type="body" sz="quarter" idx="10"/>
          </p:nvPr>
        </p:nvSpPr>
        <p:spPr>
          <a:xfrm>
            <a:off x="1143000" y="1447800"/>
            <a:ext cx="7495064" cy="4495800"/>
          </a:xfrm>
        </p:spPr>
        <p:txBody>
          <a:bodyPr>
            <a:normAutofit/>
          </a:bodyPr>
          <a:lstStyle/>
          <a:p>
            <a:pPr marL="342900" indent="-342900">
              <a:buAutoNum type="arabicPeriod"/>
            </a:pPr>
            <a:r>
              <a:rPr lang="en-US" sz="2400" u="sng" dirty="0"/>
              <a:t>UNIVERSAL SIGN OF CHOKING</a:t>
            </a:r>
          </a:p>
          <a:p>
            <a:pPr marL="342900" indent="-342900">
              <a:buFont typeface="Arial" pitchFamily="34" charset="0"/>
              <a:buChar char="•"/>
            </a:pPr>
            <a:r>
              <a:rPr lang="en-US" sz="2400" dirty="0"/>
              <a:t>Are you OK?</a:t>
            </a:r>
          </a:p>
          <a:p>
            <a:pPr marL="342900" indent="-342900">
              <a:buFont typeface="Arial" pitchFamily="34" charset="0"/>
              <a:buChar char="•"/>
            </a:pPr>
            <a:r>
              <a:rPr lang="en-US" sz="2400" dirty="0"/>
              <a:t>Can you cough?</a:t>
            </a:r>
          </a:p>
          <a:p>
            <a:pPr marL="342900" indent="-342900">
              <a:buFont typeface="Arial" pitchFamily="34" charset="0"/>
              <a:buChar char="•"/>
            </a:pPr>
            <a:r>
              <a:rPr lang="en-US" sz="2400" dirty="0"/>
              <a:t>Can you speak?</a:t>
            </a:r>
          </a:p>
          <a:p>
            <a:pPr marL="342900" indent="-342900">
              <a:buFont typeface="Arial" pitchFamily="34" charset="0"/>
              <a:buChar char="•"/>
            </a:pPr>
            <a:r>
              <a:rPr lang="en-US" sz="2400" dirty="0"/>
              <a:t>Can you breath? </a:t>
            </a:r>
          </a:p>
          <a:p>
            <a:pPr marL="342900" indent="-342900"/>
            <a:r>
              <a:rPr lang="en-US" sz="2400" dirty="0"/>
              <a:t>2. Confirm if a person is choking. If can cough, speak or breath, encourage to cough forcefully. </a:t>
            </a:r>
          </a:p>
          <a:p>
            <a:pPr marL="342900" indent="-342900"/>
            <a:r>
              <a:rPr lang="en-US" sz="2400" dirty="0"/>
              <a:t>3. Have someone activate medical assistance.</a:t>
            </a:r>
          </a:p>
          <a:p>
            <a:pPr marL="342900" indent="-342900"/>
            <a:endParaRPr lang="en-US" sz="2000" dirty="0"/>
          </a:p>
          <a:p>
            <a:pPr marL="342900" indent="-342900">
              <a:buAutoNum type="arabicPeriod"/>
            </a:pPr>
            <a:endParaRPr lang="en-US" dirty="0"/>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C0DA78D1-105E-4F20-A8B0-B3E986ED0DAE}"/>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CBF24C6F-FCDE-4D43-9C4B-441C47CAA62E}"/>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504AA674-CB00-48A2-8ACC-B27D34BD54CA}"/>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12F8F1A8-0340-4C65-BBA0-913FBBD84D05}"/>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A765E7E8-4AEE-4A42-9F89-9E3E6E74A3B1}"/>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B2B1E0EF-B4B5-4735-ADFC-B33E8047D17B}"/>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BB73EC98-F1B2-4625-A1BB-FDD731D08577}"/>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7A3D7314-12BF-402B-AC0B-79DDB209EF8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F0D05AF2-455E-4900-B064-D63104FFC106}"/>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a:xfrm>
            <a:off x="990600" y="609600"/>
            <a:ext cx="7495451" cy="603160"/>
          </a:xfrm>
        </p:spPr>
        <p:txBody>
          <a:bodyPr>
            <a:noAutofit/>
          </a:bodyPr>
          <a:lstStyle/>
          <a:p>
            <a:pPr algn="ctr"/>
            <a:r>
              <a:rPr lang="en-US" sz="2400" dirty="0">
                <a:solidFill>
                  <a:schemeClr val="tx1"/>
                </a:solidFill>
              </a:rPr>
              <a:t>FOREIGN BODY AIRWAY OBSTRUCTION MANAGEMENT </a:t>
            </a:r>
          </a:p>
        </p:txBody>
      </p:sp>
      <p:sp>
        <p:nvSpPr>
          <p:cNvPr id="3" name="Text Placeholder 2"/>
          <p:cNvSpPr>
            <a:spLocks noGrp="1"/>
          </p:cNvSpPr>
          <p:nvPr>
            <p:ph type="body" sz="quarter" idx="10"/>
          </p:nvPr>
        </p:nvSpPr>
        <p:spPr>
          <a:xfrm>
            <a:off x="1143000" y="1447800"/>
            <a:ext cx="7495064" cy="4495800"/>
          </a:xfrm>
        </p:spPr>
        <p:txBody>
          <a:bodyPr>
            <a:normAutofit/>
          </a:bodyPr>
          <a:lstStyle/>
          <a:p>
            <a:pPr marL="342900" indent="-342900"/>
            <a:r>
              <a:rPr lang="en-US" dirty="0"/>
              <a:t>4. </a:t>
            </a:r>
            <a:r>
              <a:rPr lang="en-US" sz="2400" dirty="0"/>
              <a:t>Obtain consent </a:t>
            </a:r>
          </a:p>
          <a:p>
            <a:pPr marL="342900" indent="-342900"/>
            <a:r>
              <a:rPr lang="en-US" sz="2400" dirty="0"/>
              <a:t>5. Give 5 back blows. If airway became clear, monitor the person until help arrives. </a:t>
            </a:r>
          </a:p>
          <a:p>
            <a:pPr marL="342900" indent="-342900"/>
            <a:r>
              <a:rPr lang="en-US" sz="2400" dirty="0"/>
              <a:t>6. f still choking, give 5 abdominal/chest thrust. If airway became clear, monitor the person until help arrives. </a:t>
            </a:r>
          </a:p>
          <a:p>
            <a:pPr marL="342900" indent="-342900"/>
            <a:r>
              <a:rPr lang="en-US" sz="2400" dirty="0"/>
              <a:t>7. If still choking, repeat process: 5 back blows and abdominal/chest thrust until object is expelled or person become unconscious.</a:t>
            </a:r>
          </a:p>
          <a:p>
            <a:pPr marL="342900" indent="-342900"/>
            <a:r>
              <a:rPr lang="en-US" sz="2400" dirty="0"/>
              <a:t>8. If became unconscious, perform CPR. </a:t>
            </a:r>
          </a:p>
          <a:p>
            <a:pPr marL="342900" indent="-342900">
              <a:buAutoNum type="arabicPeriod"/>
            </a:pPr>
            <a:endParaRPr lang="en-US" dirty="0"/>
          </a:p>
        </p:txBody>
      </p:sp>
      <p:pic>
        <p:nvPicPr>
          <p:cNvPr id="4" name="Picture 4" descr="http://static3.shop033.com/resources/7A/890/picture/B2/82550194.jpg"/>
          <p:cNvPicPr>
            <a:picLocks noChangeAspect="1" noChangeArrowheads="1"/>
          </p:cNvPicPr>
          <p:nvPr/>
        </p:nvPicPr>
        <p:blipFill>
          <a:blip r:embed="rId4"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6E4ADFE-8F6B-4EEF-B8CD-CBBAB63FA48D}"/>
              </a:ext>
            </a:extLst>
          </p:cNvPr>
          <p:cNvGrpSpPr/>
          <p:nvPr/>
        </p:nvGrpSpPr>
        <p:grpSpPr>
          <a:xfrm>
            <a:off x="0" y="-52708"/>
            <a:ext cx="9296400" cy="6910708"/>
            <a:chOff x="0" y="-52708"/>
            <a:chExt cx="9296400" cy="6910708"/>
          </a:xfrm>
        </p:grpSpPr>
        <p:grpSp>
          <p:nvGrpSpPr>
            <p:cNvPr id="8" name="Group 7">
              <a:extLst>
                <a:ext uri="{FF2B5EF4-FFF2-40B4-BE49-F238E27FC236}">
                  <a16:creationId xmlns:a16="http://schemas.microsoft.com/office/drawing/2014/main" id="{AA197DE2-CF5A-4417-990F-86DF0C8FD009}"/>
                </a:ext>
              </a:extLst>
            </p:cNvPr>
            <p:cNvGrpSpPr/>
            <p:nvPr/>
          </p:nvGrpSpPr>
          <p:grpSpPr>
            <a:xfrm>
              <a:off x="0" y="-52708"/>
              <a:ext cx="9296400" cy="4548508"/>
              <a:chOff x="0" y="-52708"/>
              <a:chExt cx="9296400" cy="4548508"/>
            </a:xfrm>
          </p:grpSpPr>
          <p:grpSp>
            <p:nvGrpSpPr>
              <p:cNvPr id="10" name="Group 9">
                <a:extLst>
                  <a:ext uri="{FF2B5EF4-FFF2-40B4-BE49-F238E27FC236}">
                    <a16:creationId xmlns:a16="http://schemas.microsoft.com/office/drawing/2014/main" id="{A6413436-2EDE-407A-A5C4-02711FD6639E}"/>
                  </a:ext>
                </a:extLst>
              </p:cNvPr>
              <p:cNvGrpSpPr/>
              <p:nvPr/>
            </p:nvGrpSpPr>
            <p:grpSpPr>
              <a:xfrm>
                <a:off x="0" y="-52708"/>
                <a:ext cx="9296400" cy="4548508"/>
                <a:chOff x="0" y="0"/>
                <a:chExt cx="3218687" cy="2028766"/>
              </a:xfrm>
            </p:grpSpPr>
            <p:sp>
              <p:nvSpPr>
                <p:cNvPr id="12" name="Rectangle 11">
                  <a:extLst>
                    <a:ext uri="{FF2B5EF4-FFF2-40B4-BE49-F238E27FC236}">
                      <a16:creationId xmlns:a16="http://schemas.microsoft.com/office/drawing/2014/main" id="{6541AA8F-BF43-4807-AC60-42C015D978C5}"/>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3" name="Group 12">
                  <a:extLst>
                    <a:ext uri="{FF2B5EF4-FFF2-40B4-BE49-F238E27FC236}">
                      <a16:creationId xmlns:a16="http://schemas.microsoft.com/office/drawing/2014/main" id="{B1CCCCC6-6CC8-466A-8F02-F6C5AFEE4177}"/>
                    </a:ext>
                  </a:extLst>
                </p:cNvPr>
                <p:cNvGrpSpPr/>
                <p:nvPr/>
              </p:nvGrpSpPr>
              <p:grpSpPr>
                <a:xfrm>
                  <a:off x="0" y="19050"/>
                  <a:ext cx="2249424" cy="832104"/>
                  <a:chOff x="228600" y="0"/>
                  <a:chExt cx="1472184" cy="1024128"/>
                </a:xfrm>
              </p:grpSpPr>
              <p:sp>
                <p:nvSpPr>
                  <p:cNvPr id="14" name="Rectangle 10">
                    <a:extLst>
                      <a:ext uri="{FF2B5EF4-FFF2-40B4-BE49-F238E27FC236}">
                        <a16:creationId xmlns:a16="http://schemas.microsoft.com/office/drawing/2014/main" id="{205DC354-F25D-413C-852F-97F12D1C4418}"/>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5" name="Rectangle 14">
                    <a:extLst>
                      <a:ext uri="{FF2B5EF4-FFF2-40B4-BE49-F238E27FC236}">
                        <a16:creationId xmlns:a16="http://schemas.microsoft.com/office/drawing/2014/main" id="{90C41037-F3DF-4D15-A041-1D3842B29528}"/>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1" name="Picture 10">
                <a:extLst>
                  <a:ext uri="{FF2B5EF4-FFF2-40B4-BE49-F238E27FC236}">
                    <a16:creationId xmlns:a16="http://schemas.microsoft.com/office/drawing/2014/main" id="{083350D2-E118-4891-995E-ECC3DF6D70C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9" name="Rectangle 8">
              <a:extLst>
                <a:ext uri="{FF2B5EF4-FFF2-40B4-BE49-F238E27FC236}">
                  <a16:creationId xmlns:a16="http://schemas.microsoft.com/office/drawing/2014/main" id="{6595984F-4752-4002-81F3-97810C1BB583}"/>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lstStyle/>
          <a:p>
            <a:r>
              <a:rPr lang="en-US" dirty="0">
                <a:solidFill>
                  <a:schemeClr val="tx1"/>
                </a:solidFill>
              </a:rPr>
              <a:t>WHAT IS FIRST-AID? </a:t>
            </a:r>
          </a:p>
        </p:txBody>
      </p:sp>
      <p:sp>
        <p:nvSpPr>
          <p:cNvPr id="3" name="Text Placeholder 2"/>
          <p:cNvSpPr>
            <a:spLocks noGrp="1"/>
          </p:cNvSpPr>
          <p:nvPr>
            <p:ph type="body" sz="quarter" idx="10"/>
          </p:nvPr>
        </p:nvSpPr>
        <p:spPr>
          <a:xfrm>
            <a:off x="1219200" y="2209800"/>
            <a:ext cx="7495064" cy="3229618"/>
          </a:xfrm>
        </p:spPr>
        <p:txBody>
          <a:bodyPr>
            <a:normAutofit/>
          </a:bodyPr>
          <a:lstStyle/>
          <a:p>
            <a:pPr algn="just"/>
            <a:r>
              <a:rPr lang="en-US" sz="2800" b="1" dirty="0"/>
              <a:t>First aid</a:t>
            </a:r>
            <a:r>
              <a:rPr lang="en-US" sz="2800" dirty="0"/>
              <a:t> is the provision of initial care for an illness or injury. It is usually performed by non-expert, but trained personnel to a sick or injured person until definitive medical treatment can be accessed.</a:t>
            </a:r>
          </a:p>
          <a:p>
            <a:endParaRPr lang="en-US" dirty="0"/>
          </a:p>
          <a:p>
            <a:endParaRPr lang="en-US" dirty="0"/>
          </a:p>
          <a:p>
            <a:endParaRPr lang="en-US" dirty="0"/>
          </a:p>
        </p:txBody>
      </p:sp>
      <p:graphicFrame>
        <p:nvGraphicFramePr>
          <p:cNvPr id="328706" name="Object 10"/>
          <p:cNvGraphicFramePr>
            <a:graphicFrameLocks noChangeAspect="1"/>
          </p:cNvGraphicFramePr>
          <p:nvPr/>
        </p:nvGraphicFramePr>
        <p:xfrm>
          <a:off x="6096000" y="1295400"/>
          <a:ext cx="1676400" cy="911225"/>
        </p:xfrm>
        <a:graphic>
          <a:graphicData uri="http://schemas.openxmlformats.org/presentationml/2006/ole">
            <mc:AlternateContent xmlns:mc="http://schemas.openxmlformats.org/markup-compatibility/2006">
              <mc:Choice xmlns:v="urn:schemas-microsoft-com:vml" Requires="v">
                <p:oleObj spid="_x0000_s328734" name="Clip" r:id="rId5" imgW="2871720" imgH="2174040" progId="">
                  <p:embed/>
                </p:oleObj>
              </mc:Choice>
              <mc:Fallback>
                <p:oleObj name="Clip" r:id="rId5" imgW="2871720" imgH="2174040" progId="">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1295400"/>
                        <a:ext cx="1676400" cy="911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8707" name="Object 8"/>
          <p:cNvGraphicFramePr>
            <a:graphicFrameLocks noChangeAspect="1"/>
          </p:cNvGraphicFramePr>
          <p:nvPr/>
        </p:nvGraphicFramePr>
        <p:xfrm>
          <a:off x="1143000" y="4572000"/>
          <a:ext cx="1447800" cy="1066800"/>
        </p:xfrm>
        <a:graphic>
          <a:graphicData uri="http://schemas.openxmlformats.org/presentationml/2006/ole">
            <mc:AlternateContent xmlns:mc="http://schemas.openxmlformats.org/markup-compatibility/2006">
              <mc:Choice xmlns:v="urn:schemas-microsoft-com:vml" Requires="v">
                <p:oleObj spid="_x0000_s328735" name="Clip" r:id="rId7" imgW="2286000" imgH="1192680" progId="">
                  <p:embed/>
                </p:oleObj>
              </mc:Choice>
              <mc:Fallback>
                <p:oleObj name="Clip" r:id="rId7" imgW="2286000" imgH="1192680" progId="">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43000" y="4572000"/>
                        <a:ext cx="1447800" cy="1066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 name="Picture 4" descr="http://static3.shop033.com/resources/7A/890/picture/B2/82550194.jpg"/>
          <p:cNvPicPr>
            <a:picLocks noChangeAspect="1" noChangeArrowheads="1"/>
          </p:cNvPicPr>
          <p:nvPr/>
        </p:nvPicPr>
        <p:blipFill>
          <a:blip r:embed="rId9"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C4FBA11-4D02-4C37-BEA8-6C4335D1CF8C}"/>
              </a:ext>
            </a:extLst>
          </p:cNvPr>
          <p:cNvGrpSpPr/>
          <p:nvPr/>
        </p:nvGrpSpPr>
        <p:grpSpPr>
          <a:xfrm>
            <a:off x="0" y="-52708"/>
            <a:ext cx="9296400" cy="6910708"/>
            <a:chOff x="0" y="-52708"/>
            <a:chExt cx="9296400" cy="6910708"/>
          </a:xfrm>
        </p:grpSpPr>
        <p:grpSp>
          <p:nvGrpSpPr>
            <p:cNvPr id="26" name="Group 25">
              <a:extLst>
                <a:ext uri="{FF2B5EF4-FFF2-40B4-BE49-F238E27FC236}">
                  <a16:creationId xmlns:a16="http://schemas.microsoft.com/office/drawing/2014/main" id="{1EDD9E5E-00CC-47CA-AE4C-983783891125}"/>
                </a:ext>
              </a:extLst>
            </p:cNvPr>
            <p:cNvGrpSpPr/>
            <p:nvPr/>
          </p:nvGrpSpPr>
          <p:grpSpPr>
            <a:xfrm>
              <a:off x="0" y="-52708"/>
              <a:ext cx="9296400" cy="4548508"/>
              <a:chOff x="0" y="-52708"/>
              <a:chExt cx="9296400" cy="4548508"/>
            </a:xfrm>
          </p:grpSpPr>
          <p:grpSp>
            <p:nvGrpSpPr>
              <p:cNvPr id="28" name="Group 27">
                <a:extLst>
                  <a:ext uri="{FF2B5EF4-FFF2-40B4-BE49-F238E27FC236}">
                    <a16:creationId xmlns:a16="http://schemas.microsoft.com/office/drawing/2014/main" id="{EB495313-DC24-4B73-A7CE-8301BE0D70DE}"/>
                  </a:ext>
                </a:extLst>
              </p:cNvPr>
              <p:cNvGrpSpPr/>
              <p:nvPr/>
            </p:nvGrpSpPr>
            <p:grpSpPr>
              <a:xfrm>
                <a:off x="0" y="-52708"/>
                <a:ext cx="9296400" cy="4548508"/>
                <a:chOff x="0" y="0"/>
                <a:chExt cx="3218687" cy="2028766"/>
              </a:xfrm>
            </p:grpSpPr>
            <p:sp>
              <p:nvSpPr>
                <p:cNvPr id="30" name="Rectangle 29">
                  <a:extLst>
                    <a:ext uri="{FF2B5EF4-FFF2-40B4-BE49-F238E27FC236}">
                      <a16:creationId xmlns:a16="http://schemas.microsoft.com/office/drawing/2014/main" id="{E221CDFB-B4F6-465D-8BE1-26F9AB0F5F5E}"/>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31" name="Group 30">
                  <a:extLst>
                    <a:ext uri="{FF2B5EF4-FFF2-40B4-BE49-F238E27FC236}">
                      <a16:creationId xmlns:a16="http://schemas.microsoft.com/office/drawing/2014/main" id="{0CD9B815-103B-4010-A30A-96FB7BE4EC8E}"/>
                    </a:ext>
                  </a:extLst>
                </p:cNvPr>
                <p:cNvGrpSpPr/>
                <p:nvPr/>
              </p:nvGrpSpPr>
              <p:grpSpPr>
                <a:xfrm>
                  <a:off x="0" y="19050"/>
                  <a:ext cx="2249424" cy="832104"/>
                  <a:chOff x="228600" y="0"/>
                  <a:chExt cx="1472184" cy="1024128"/>
                </a:xfrm>
              </p:grpSpPr>
              <p:sp>
                <p:nvSpPr>
                  <p:cNvPr id="32" name="Rectangle 10">
                    <a:extLst>
                      <a:ext uri="{FF2B5EF4-FFF2-40B4-BE49-F238E27FC236}">
                        <a16:creationId xmlns:a16="http://schemas.microsoft.com/office/drawing/2014/main" id="{52B80560-A050-4AC9-B136-69386B572E5B}"/>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33" name="Rectangle 32">
                    <a:extLst>
                      <a:ext uri="{FF2B5EF4-FFF2-40B4-BE49-F238E27FC236}">
                        <a16:creationId xmlns:a16="http://schemas.microsoft.com/office/drawing/2014/main" id="{D7051152-EEDE-4568-871C-17928BDD02B4}"/>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29" name="Picture 28">
                <a:extLst>
                  <a:ext uri="{FF2B5EF4-FFF2-40B4-BE49-F238E27FC236}">
                    <a16:creationId xmlns:a16="http://schemas.microsoft.com/office/drawing/2014/main" id="{D49B2968-EF9B-438A-958A-10968FC6BFC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27" name="Rectangle 26">
              <a:extLst>
                <a:ext uri="{FF2B5EF4-FFF2-40B4-BE49-F238E27FC236}">
                  <a16:creationId xmlns:a16="http://schemas.microsoft.com/office/drawing/2014/main" id="{92CAF0A4-B697-4BD7-AF6F-A5C50BEAD5B5}"/>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4" name="object 4"/>
          <p:cNvSpPr/>
          <p:nvPr/>
        </p:nvSpPr>
        <p:spPr>
          <a:xfrm>
            <a:off x="4530852" y="3645408"/>
            <a:ext cx="856488" cy="123443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6528816" y="3645408"/>
            <a:ext cx="858012" cy="1234439"/>
          </a:xfrm>
          <a:prstGeom prst="rect">
            <a:avLst/>
          </a:prstGeom>
          <a:blipFill>
            <a:blip r:embed="rId5" cstate="print"/>
            <a:stretch>
              <a:fillRect/>
            </a:stretch>
          </a:blipFill>
        </p:spPr>
        <p:txBody>
          <a:bodyPr wrap="square" lIns="0" tIns="0" rIns="0" bIns="0" rtlCol="0"/>
          <a:lstStyle/>
          <a:p>
            <a:endParaRPr/>
          </a:p>
        </p:txBody>
      </p:sp>
      <p:sp>
        <p:nvSpPr>
          <p:cNvPr id="8" name="object 8"/>
          <p:cNvSpPr/>
          <p:nvPr/>
        </p:nvSpPr>
        <p:spPr>
          <a:xfrm>
            <a:off x="2542413" y="3048000"/>
            <a:ext cx="2367237" cy="502538"/>
          </a:xfrm>
          <a:prstGeom prst="rect">
            <a:avLst/>
          </a:prstGeom>
          <a:blipFill>
            <a:blip r:embed="rId6" cstate="print"/>
            <a:stretch>
              <a:fillRect/>
            </a:stretch>
          </a:blipFill>
        </p:spPr>
        <p:txBody>
          <a:bodyPr wrap="square" lIns="0" tIns="0" rIns="0" bIns="0" rtlCol="0"/>
          <a:lstStyle/>
          <a:p>
            <a:endParaRPr/>
          </a:p>
        </p:txBody>
      </p:sp>
      <p:sp>
        <p:nvSpPr>
          <p:cNvPr id="9" name="object 9"/>
          <p:cNvSpPr/>
          <p:nvPr/>
        </p:nvSpPr>
        <p:spPr>
          <a:xfrm>
            <a:off x="5046979" y="3989323"/>
            <a:ext cx="1840865" cy="386461"/>
          </a:xfrm>
          <a:prstGeom prst="rect">
            <a:avLst/>
          </a:prstGeom>
          <a:blipFill>
            <a:blip r:embed="rId7" cstate="print"/>
            <a:stretch>
              <a:fillRect/>
            </a:stretch>
          </a:blipFill>
        </p:spPr>
        <p:txBody>
          <a:bodyPr wrap="square" lIns="0" tIns="0" rIns="0" bIns="0" rtlCol="0"/>
          <a:lstStyle/>
          <a:p>
            <a:endParaRPr/>
          </a:p>
        </p:txBody>
      </p:sp>
      <p:sp>
        <p:nvSpPr>
          <p:cNvPr id="10" name="object 10"/>
          <p:cNvSpPr/>
          <p:nvPr/>
        </p:nvSpPr>
        <p:spPr>
          <a:xfrm>
            <a:off x="5031079" y="3048000"/>
            <a:ext cx="1872767" cy="418464"/>
          </a:xfrm>
          <a:prstGeom prst="rect">
            <a:avLst/>
          </a:prstGeom>
          <a:blipFill>
            <a:blip r:embed="rId8" cstate="print"/>
            <a:stretch>
              <a:fillRect/>
            </a:stretch>
          </a:blipFill>
        </p:spPr>
        <p:txBody>
          <a:bodyPr wrap="square" lIns="0" tIns="0" rIns="0" bIns="0" rtlCol="0"/>
          <a:lstStyle/>
          <a:p>
            <a:endParaRPr/>
          </a:p>
        </p:txBody>
      </p:sp>
      <p:sp>
        <p:nvSpPr>
          <p:cNvPr id="12" name="object 12"/>
          <p:cNvSpPr/>
          <p:nvPr/>
        </p:nvSpPr>
        <p:spPr>
          <a:xfrm>
            <a:off x="6574535" y="4779264"/>
            <a:ext cx="335279" cy="457200"/>
          </a:xfrm>
          <a:prstGeom prst="rect">
            <a:avLst/>
          </a:prstGeom>
          <a:blipFill>
            <a:blip r:embed="rId9" cstate="print"/>
            <a:stretch>
              <a:fillRect/>
            </a:stretch>
          </a:blipFill>
        </p:spPr>
        <p:txBody>
          <a:bodyPr wrap="square" lIns="0" tIns="0" rIns="0" bIns="0" rtlCol="0"/>
          <a:lstStyle/>
          <a:p>
            <a:endParaRPr/>
          </a:p>
        </p:txBody>
      </p:sp>
      <p:sp>
        <p:nvSpPr>
          <p:cNvPr id="14" name="object 14"/>
          <p:cNvSpPr/>
          <p:nvPr/>
        </p:nvSpPr>
        <p:spPr>
          <a:xfrm>
            <a:off x="6263640" y="5023103"/>
            <a:ext cx="335280" cy="457200"/>
          </a:xfrm>
          <a:prstGeom prst="rect">
            <a:avLst/>
          </a:prstGeom>
          <a:blipFill>
            <a:blip r:embed="rId9" cstate="print"/>
            <a:stretch>
              <a:fillRect/>
            </a:stretch>
          </a:blipFill>
        </p:spPr>
        <p:txBody>
          <a:bodyPr wrap="square" lIns="0" tIns="0" rIns="0" bIns="0" rtlCol="0"/>
          <a:lstStyle/>
          <a:p>
            <a:endParaRPr/>
          </a:p>
        </p:txBody>
      </p:sp>
      <p:sp>
        <p:nvSpPr>
          <p:cNvPr id="22" name="object 22"/>
          <p:cNvSpPr txBox="1"/>
          <p:nvPr/>
        </p:nvSpPr>
        <p:spPr>
          <a:xfrm>
            <a:off x="0" y="4417235"/>
            <a:ext cx="9143999" cy="1169551"/>
          </a:xfrm>
          <a:prstGeom prst="rect">
            <a:avLst/>
          </a:prstGeom>
        </p:spPr>
        <p:txBody>
          <a:bodyPr vert="horz" wrap="square" lIns="0" tIns="0" rIns="0" bIns="0" rtlCol="0">
            <a:spAutoFit/>
          </a:bodyPr>
          <a:lstStyle/>
          <a:p>
            <a:pPr algn="ctr">
              <a:lnSpc>
                <a:spcPct val="100000"/>
              </a:lnSpc>
            </a:pPr>
            <a:r>
              <a:rPr lang="en-PH" sz="2000" b="1" spc="-30" dirty="0">
                <a:solidFill>
                  <a:srgbClr val="003300"/>
                </a:solidFill>
                <a:latin typeface="Trebuchet MS"/>
                <a:cs typeface="Trebuchet MS"/>
              </a:rPr>
              <a:t>RBA-ENVIRONMENT, HEALTH &amp; SAFETY CONSULTANCY &amp; TRAINING SOLUTION</a:t>
            </a:r>
            <a:endParaRPr sz="2000" b="1" dirty="0">
              <a:solidFill>
                <a:srgbClr val="003300"/>
              </a:solidFill>
              <a:latin typeface="Trebuchet MS"/>
              <a:cs typeface="Trebuchet MS"/>
            </a:endParaRPr>
          </a:p>
          <a:p>
            <a:pPr marL="883285" marR="876300" algn="ctr">
              <a:lnSpc>
                <a:spcPct val="100000"/>
              </a:lnSpc>
              <a:spcBef>
                <a:spcPts val="15"/>
              </a:spcBef>
            </a:pPr>
            <a:r>
              <a:rPr sz="2800" b="1" spc="-10" dirty="0">
                <a:latin typeface="Trebuchet MS"/>
                <a:cs typeface="Trebuchet MS"/>
              </a:rPr>
              <a:t>Website</a:t>
            </a:r>
            <a:r>
              <a:rPr lang="en-PH" sz="2800" b="1" spc="-10" dirty="0">
                <a:latin typeface="Trebuchet MS"/>
                <a:cs typeface="Trebuchet MS"/>
              </a:rPr>
              <a:t>: </a:t>
            </a:r>
            <a:r>
              <a:rPr sz="2800" b="1" spc="-20" dirty="0">
                <a:solidFill>
                  <a:srgbClr val="0000FF"/>
                </a:solidFill>
                <a:latin typeface="Trebuchet MS"/>
                <a:cs typeface="Trebuchet MS"/>
              </a:rPr>
              <a:t>www.</a:t>
            </a:r>
            <a:r>
              <a:rPr lang="en-PH" sz="2800" b="1" spc="-20" dirty="0">
                <a:solidFill>
                  <a:srgbClr val="0000FF"/>
                </a:solidFill>
                <a:latin typeface="Trebuchet MS"/>
                <a:cs typeface="Trebuchet MS"/>
              </a:rPr>
              <a:t>rba-ehscts.com</a:t>
            </a:r>
          </a:p>
          <a:p>
            <a:pPr marL="883285" marR="876300" algn="ctr">
              <a:lnSpc>
                <a:spcPct val="100000"/>
              </a:lnSpc>
              <a:spcBef>
                <a:spcPts val="15"/>
              </a:spcBef>
            </a:pPr>
            <a:r>
              <a:rPr sz="2800" b="1" spc="-5" dirty="0">
                <a:latin typeface="Trebuchet MS"/>
                <a:cs typeface="Trebuchet MS"/>
              </a:rPr>
              <a:t>Email:</a:t>
            </a:r>
            <a:r>
              <a:rPr lang="en-PH" sz="2800" b="1" spc="-20" dirty="0">
                <a:solidFill>
                  <a:srgbClr val="0000FF"/>
                </a:solidFill>
                <a:latin typeface="Trebuchet MS"/>
              </a:rPr>
              <a:t>rba.info@yahoo.com</a:t>
            </a:r>
            <a:endParaRPr sz="2800" b="1" spc="-20" dirty="0">
              <a:solidFill>
                <a:srgbClr val="0000FF"/>
              </a:solidFill>
              <a:latin typeface="Trebuchet MS"/>
            </a:endParaRPr>
          </a:p>
        </p:txBody>
      </p:sp>
    </p:spTree>
    <p:extLst>
      <p:ext uri="{BB962C8B-B14F-4D97-AF65-F5344CB8AC3E}">
        <p14:creationId xmlns:p14="http://schemas.microsoft.com/office/powerpoint/2010/main" val="1342249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BA4DBD3B-8EA3-4752-B1FA-D3CA3968200A}"/>
              </a:ext>
            </a:extLst>
          </p:cNvPr>
          <p:cNvGrpSpPr/>
          <p:nvPr/>
        </p:nvGrpSpPr>
        <p:grpSpPr>
          <a:xfrm>
            <a:off x="0" y="-52708"/>
            <a:ext cx="9296400" cy="6910708"/>
            <a:chOff x="0" y="-52708"/>
            <a:chExt cx="9296400" cy="6910708"/>
          </a:xfrm>
        </p:grpSpPr>
        <p:grpSp>
          <p:nvGrpSpPr>
            <p:cNvPr id="8" name="Group 7">
              <a:extLst>
                <a:ext uri="{FF2B5EF4-FFF2-40B4-BE49-F238E27FC236}">
                  <a16:creationId xmlns:a16="http://schemas.microsoft.com/office/drawing/2014/main" id="{F8D3EFB6-5CBE-4375-9C31-FE2392C1597F}"/>
                </a:ext>
              </a:extLst>
            </p:cNvPr>
            <p:cNvGrpSpPr/>
            <p:nvPr/>
          </p:nvGrpSpPr>
          <p:grpSpPr>
            <a:xfrm>
              <a:off x="0" y="-52708"/>
              <a:ext cx="9296400" cy="4548508"/>
              <a:chOff x="0" y="-52708"/>
              <a:chExt cx="9296400" cy="4548508"/>
            </a:xfrm>
          </p:grpSpPr>
          <p:grpSp>
            <p:nvGrpSpPr>
              <p:cNvPr id="10" name="Group 9">
                <a:extLst>
                  <a:ext uri="{FF2B5EF4-FFF2-40B4-BE49-F238E27FC236}">
                    <a16:creationId xmlns:a16="http://schemas.microsoft.com/office/drawing/2014/main" id="{2B18C8E8-9C91-459B-9EEB-B1A08CE70B4F}"/>
                  </a:ext>
                </a:extLst>
              </p:cNvPr>
              <p:cNvGrpSpPr/>
              <p:nvPr/>
            </p:nvGrpSpPr>
            <p:grpSpPr>
              <a:xfrm>
                <a:off x="0" y="-52708"/>
                <a:ext cx="9296400" cy="4548508"/>
                <a:chOff x="0" y="0"/>
                <a:chExt cx="3218687" cy="2028766"/>
              </a:xfrm>
            </p:grpSpPr>
            <p:sp>
              <p:nvSpPr>
                <p:cNvPr id="12" name="Rectangle 11">
                  <a:extLst>
                    <a:ext uri="{FF2B5EF4-FFF2-40B4-BE49-F238E27FC236}">
                      <a16:creationId xmlns:a16="http://schemas.microsoft.com/office/drawing/2014/main" id="{531F2CDA-A616-4C00-B6A7-4CDAEAB47F10}"/>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3" name="Group 12">
                  <a:extLst>
                    <a:ext uri="{FF2B5EF4-FFF2-40B4-BE49-F238E27FC236}">
                      <a16:creationId xmlns:a16="http://schemas.microsoft.com/office/drawing/2014/main" id="{1D063653-E1BF-433E-8209-A4F755744DA6}"/>
                    </a:ext>
                  </a:extLst>
                </p:cNvPr>
                <p:cNvGrpSpPr/>
                <p:nvPr/>
              </p:nvGrpSpPr>
              <p:grpSpPr>
                <a:xfrm>
                  <a:off x="0" y="19050"/>
                  <a:ext cx="2249424" cy="832104"/>
                  <a:chOff x="228600" y="0"/>
                  <a:chExt cx="1472184" cy="1024128"/>
                </a:xfrm>
              </p:grpSpPr>
              <p:sp>
                <p:nvSpPr>
                  <p:cNvPr id="14" name="Rectangle 10">
                    <a:extLst>
                      <a:ext uri="{FF2B5EF4-FFF2-40B4-BE49-F238E27FC236}">
                        <a16:creationId xmlns:a16="http://schemas.microsoft.com/office/drawing/2014/main" id="{B16BFB5C-FC6D-4000-9123-1F69CBB205CC}"/>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5" name="Rectangle 14">
                    <a:extLst>
                      <a:ext uri="{FF2B5EF4-FFF2-40B4-BE49-F238E27FC236}">
                        <a16:creationId xmlns:a16="http://schemas.microsoft.com/office/drawing/2014/main" id="{AE84C01C-62FF-4CD5-8746-E14363113BF9}"/>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1" name="Picture 10">
                <a:extLst>
                  <a:ext uri="{FF2B5EF4-FFF2-40B4-BE49-F238E27FC236}">
                    <a16:creationId xmlns:a16="http://schemas.microsoft.com/office/drawing/2014/main" id="{42E2B312-ACA1-4611-8827-A3188F7D23E9}"/>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9" name="Rectangle 8">
              <a:extLst>
                <a:ext uri="{FF2B5EF4-FFF2-40B4-BE49-F238E27FC236}">
                  <a16:creationId xmlns:a16="http://schemas.microsoft.com/office/drawing/2014/main" id="{970AC530-BF29-4827-BFA8-8EBBD0446C47}"/>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lstStyle/>
          <a:p>
            <a:r>
              <a:rPr lang="en-US" dirty="0">
                <a:solidFill>
                  <a:schemeClr val="tx1"/>
                </a:solidFill>
              </a:rPr>
              <a:t>WHAT IS A FIRST-AIDER? </a:t>
            </a:r>
          </a:p>
        </p:txBody>
      </p:sp>
      <p:graphicFrame>
        <p:nvGraphicFramePr>
          <p:cNvPr id="328706" name="Object 10"/>
          <p:cNvGraphicFramePr>
            <a:graphicFrameLocks noChangeAspect="1"/>
          </p:cNvGraphicFramePr>
          <p:nvPr/>
        </p:nvGraphicFramePr>
        <p:xfrm>
          <a:off x="6705600" y="762000"/>
          <a:ext cx="1676400" cy="911225"/>
        </p:xfrm>
        <a:graphic>
          <a:graphicData uri="http://schemas.openxmlformats.org/presentationml/2006/ole">
            <mc:AlternateContent xmlns:mc="http://schemas.openxmlformats.org/markup-compatibility/2006">
              <mc:Choice xmlns:v="urn:schemas-microsoft-com:vml" Requires="v">
                <p:oleObj spid="_x0000_s330782" name="Clip" r:id="rId5" imgW="2871720" imgH="2174040" progId="">
                  <p:embed/>
                </p:oleObj>
              </mc:Choice>
              <mc:Fallback>
                <p:oleObj name="Clip" r:id="rId5" imgW="2871720" imgH="2174040" progId="">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762000"/>
                        <a:ext cx="1676400" cy="911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8707" name="Object 8"/>
          <p:cNvGraphicFramePr>
            <a:graphicFrameLocks noChangeAspect="1"/>
          </p:cNvGraphicFramePr>
          <p:nvPr/>
        </p:nvGraphicFramePr>
        <p:xfrm>
          <a:off x="1143000" y="4572000"/>
          <a:ext cx="1447800" cy="1066800"/>
        </p:xfrm>
        <a:graphic>
          <a:graphicData uri="http://schemas.openxmlformats.org/presentationml/2006/ole">
            <mc:AlternateContent xmlns:mc="http://schemas.openxmlformats.org/markup-compatibility/2006">
              <mc:Choice xmlns:v="urn:schemas-microsoft-com:vml" Requires="v">
                <p:oleObj spid="_x0000_s330783" name="Clip" r:id="rId7" imgW="2286000" imgH="1192680" progId="">
                  <p:embed/>
                </p:oleObj>
              </mc:Choice>
              <mc:Fallback>
                <p:oleObj name="Clip" r:id="rId7" imgW="2286000" imgH="1192680" progId="">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43000" y="4572000"/>
                        <a:ext cx="1447800" cy="1066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30757" name="Picture 5" descr="http://www.first4success.com/content/images/firstaid/firstaid_cpr.jpg"/>
          <p:cNvPicPr>
            <a:picLocks noChangeAspect="1" noChangeArrowheads="1"/>
          </p:cNvPicPr>
          <p:nvPr/>
        </p:nvPicPr>
        <p:blipFill>
          <a:blip r:embed="rId9" cstate="print"/>
          <a:srcRect/>
          <a:stretch>
            <a:fillRect/>
          </a:stretch>
        </p:blipFill>
        <p:spPr bwMode="auto">
          <a:xfrm>
            <a:off x="2895600" y="2362200"/>
            <a:ext cx="4191000" cy="3143250"/>
          </a:xfrm>
          <a:prstGeom prst="rect">
            <a:avLst/>
          </a:prstGeom>
          <a:noFill/>
        </p:spPr>
      </p:pic>
      <p:pic>
        <p:nvPicPr>
          <p:cNvPr id="6" name="Picture 4" descr="http://static3.shop033.com/resources/7A/890/picture/B2/82550194.jpg"/>
          <p:cNvPicPr>
            <a:picLocks noChangeAspect="1" noChangeArrowheads="1"/>
          </p:cNvPicPr>
          <p:nvPr/>
        </p:nvPicPr>
        <p:blipFill>
          <a:blip r:embed="rId10"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0BC25F9-194B-4426-A6DC-88CC7E82DC3D}"/>
              </a:ext>
            </a:extLst>
          </p:cNvPr>
          <p:cNvGrpSpPr/>
          <p:nvPr/>
        </p:nvGrpSpPr>
        <p:grpSpPr>
          <a:xfrm>
            <a:off x="0" y="-52708"/>
            <a:ext cx="9296400" cy="6910708"/>
            <a:chOff x="0" y="-52708"/>
            <a:chExt cx="9296400" cy="6910708"/>
          </a:xfrm>
        </p:grpSpPr>
        <p:grpSp>
          <p:nvGrpSpPr>
            <p:cNvPr id="9" name="Group 8">
              <a:extLst>
                <a:ext uri="{FF2B5EF4-FFF2-40B4-BE49-F238E27FC236}">
                  <a16:creationId xmlns:a16="http://schemas.microsoft.com/office/drawing/2014/main" id="{046FE828-25B8-4A3E-84E1-406063A81A5A}"/>
                </a:ext>
              </a:extLst>
            </p:cNvPr>
            <p:cNvGrpSpPr/>
            <p:nvPr/>
          </p:nvGrpSpPr>
          <p:grpSpPr>
            <a:xfrm>
              <a:off x="0" y="-52708"/>
              <a:ext cx="9296400" cy="4548508"/>
              <a:chOff x="0" y="-52708"/>
              <a:chExt cx="9296400" cy="4548508"/>
            </a:xfrm>
          </p:grpSpPr>
          <p:grpSp>
            <p:nvGrpSpPr>
              <p:cNvPr id="11" name="Group 10">
                <a:extLst>
                  <a:ext uri="{FF2B5EF4-FFF2-40B4-BE49-F238E27FC236}">
                    <a16:creationId xmlns:a16="http://schemas.microsoft.com/office/drawing/2014/main" id="{D5DB3BEE-8CF5-40F4-9C3C-D74E0C9E8EEC}"/>
                  </a:ext>
                </a:extLst>
              </p:cNvPr>
              <p:cNvGrpSpPr/>
              <p:nvPr/>
            </p:nvGrpSpPr>
            <p:grpSpPr>
              <a:xfrm>
                <a:off x="0" y="-52708"/>
                <a:ext cx="9296400" cy="4548508"/>
                <a:chOff x="0" y="0"/>
                <a:chExt cx="3218687" cy="2028766"/>
              </a:xfrm>
            </p:grpSpPr>
            <p:sp>
              <p:nvSpPr>
                <p:cNvPr id="13" name="Rectangle 12">
                  <a:extLst>
                    <a:ext uri="{FF2B5EF4-FFF2-40B4-BE49-F238E27FC236}">
                      <a16:creationId xmlns:a16="http://schemas.microsoft.com/office/drawing/2014/main" id="{276B0B29-64F7-4231-A787-0E94210E0270}"/>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4" name="Group 13">
                  <a:extLst>
                    <a:ext uri="{FF2B5EF4-FFF2-40B4-BE49-F238E27FC236}">
                      <a16:creationId xmlns:a16="http://schemas.microsoft.com/office/drawing/2014/main" id="{52372343-FEDE-4472-8817-2A5FDEC7432B}"/>
                    </a:ext>
                  </a:extLst>
                </p:cNvPr>
                <p:cNvGrpSpPr/>
                <p:nvPr/>
              </p:nvGrpSpPr>
              <p:grpSpPr>
                <a:xfrm>
                  <a:off x="0" y="19050"/>
                  <a:ext cx="2249424" cy="832104"/>
                  <a:chOff x="228600" y="0"/>
                  <a:chExt cx="1472184" cy="1024128"/>
                </a:xfrm>
              </p:grpSpPr>
              <p:sp>
                <p:nvSpPr>
                  <p:cNvPr id="15" name="Rectangle 10">
                    <a:extLst>
                      <a:ext uri="{FF2B5EF4-FFF2-40B4-BE49-F238E27FC236}">
                        <a16:creationId xmlns:a16="http://schemas.microsoft.com/office/drawing/2014/main" id="{EBCE40E0-3837-4DD2-B603-A15F14F92EA0}"/>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6" name="Rectangle 15">
                    <a:extLst>
                      <a:ext uri="{FF2B5EF4-FFF2-40B4-BE49-F238E27FC236}">
                        <a16:creationId xmlns:a16="http://schemas.microsoft.com/office/drawing/2014/main" id="{7A799E3F-F246-409B-8276-E956B2E1FA5D}"/>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12" name="Picture 11">
                <a:extLst>
                  <a:ext uri="{FF2B5EF4-FFF2-40B4-BE49-F238E27FC236}">
                    <a16:creationId xmlns:a16="http://schemas.microsoft.com/office/drawing/2014/main" id="{CDF55D77-7386-4613-B139-6C07F23F3E05}"/>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10" name="Rectangle 9">
              <a:extLst>
                <a:ext uri="{FF2B5EF4-FFF2-40B4-BE49-F238E27FC236}">
                  <a16:creationId xmlns:a16="http://schemas.microsoft.com/office/drawing/2014/main" id="{308277A3-38AA-4F31-B36B-595E0522554C}"/>
                </a:ext>
              </a:extLst>
            </p:cNvPr>
            <p:cNvSpPr/>
            <p:nvPr/>
          </p:nvSpPr>
          <p:spPr>
            <a:xfrm>
              <a:off x="0" y="6658548"/>
              <a:ext cx="9144000" cy="199452"/>
            </a:xfrm>
            <a:prstGeom prst="rect">
              <a:avLst/>
            </a:prstGeom>
            <a:solidFill>
              <a:srgbClr val="33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Title 1"/>
          <p:cNvSpPr>
            <a:spLocks noGrp="1"/>
          </p:cNvSpPr>
          <p:nvPr>
            <p:ph type="title"/>
          </p:nvPr>
        </p:nvSpPr>
        <p:spPr/>
        <p:txBody>
          <a:bodyPr/>
          <a:lstStyle/>
          <a:p>
            <a:r>
              <a:rPr lang="en-US" dirty="0">
                <a:solidFill>
                  <a:schemeClr val="tx1"/>
                </a:solidFill>
              </a:rPr>
              <a:t>WHAT IS A FIRST-AIDER? </a:t>
            </a:r>
          </a:p>
        </p:txBody>
      </p:sp>
      <p:graphicFrame>
        <p:nvGraphicFramePr>
          <p:cNvPr id="328706" name="Object 10"/>
          <p:cNvGraphicFramePr>
            <a:graphicFrameLocks noChangeAspect="1"/>
          </p:cNvGraphicFramePr>
          <p:nvPr/>
        </p:nvGraphicFramePr>
        <p:xfrm>
          <a:off x="6705600" y="762000"/>
          <a:ext cx="1676400" cy="911225"/>
        </p:xfrm>
        <a:graphic>
          <a:graphicData uri="http://schemas.openxmlformats.org/presentationml/2006/ole">
            <mc:AlternateContent xmlns:mc="http://schemas.openxmlformats.org/markup-compatibility/2006">
              <mc:Choice xmlns:v="urn:schemas-microsoft-com:vml" Requires="v">
                <p:oleObj spid="_x0000_s447518" name="Clip" r:id="rId5" imgW="2871720" imgH="2174040" progId="">
                  <p:embed/>
                </p:oleObj>
              </mc:Choice>
              <mc:Fallback>
                <p:oleObj name="Clip" r:id="rId5" imgW="2871720" imgH="2174040" progId="">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762000"/>
                        <a:ext cx="1676400" cy="911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8707" name="Object 8"/>
          <p:cNvGraphicFramePr>
            <a:graphicFrameLocks noChangeAspect="1"/>
          </p:cNvGraphicFramePr>
          <p:nvPr/>
        </p:nvGraphicFramePr>
        <p:xfrm>
          <a:off x="1143000" y="4572000"/>
          <a:ext cx="1447800" cy="1066800"/>
        </p:xfrm>
        <a:graphic>
          <a:graphicData uri="http://schemas.openxmlformats.org/presentationml/2006/ole">
            <mc:AlternateContent xmlns:mc="http://schemas.openxmlformats.org/markup-compatibility/2006">
              <mc:Choice xmlns:v="urn:schemas-microsoft-com:vml" Requires="v">
                <p:oleObj spid="_x0000_s447519" name="Clip" r:id="rId7" imgW="2286000" imgH="1192680" progId="">
                  <p:embed/>
                </p:oleObj>
              </mc:Choice>
              <mc:Fallback>
                <p:oleObj name="Clip" r:id="rId7" imgW="2286000" imgH="1192680" progId="">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43000" y="4572000"/>
                        <a:ext cx="1447800" cy="1066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5"/>
          <p:cNvSpPr txBox="1"/>
          <p:nvPr/>
        </p:nvSpPr>
        <p:spPr>
          <a:xfrm>
            <a:off x="1219200" y="2590800"/>
            <a:ext cx="7086600" cy="461665"/>
          </a:xfrm>
          <a:prstGeom prst="rect">
            <a:avLst/>
          </a:prstGeom>
          <a:noFill/>
        </p:spPr>
        <p:txBody>
          <a:bodyPr wrap="square" rtlCol="0">
            <a:spAutoFit/>
          </a:bodyPr>
          <a:lstStyle/>
          <a:p>
            <a:r>
              <a:rPr lang="en-US" dirty="0"/>
              <a:t>- </a:t>
            </a:r>
            <a:r>
              <a:rPr lang="en-US" sz="2400" dirty="0"/>
              <a:t>Any person trained and qualified to administer first-aid </a:t>
            </a:r>
          </a:p>
        </p:txBody>
      </p:sp>
      <p:pic>
        <p:nvPicPr>
          <p:cNvPr id="7" name="Picture 4" descr="http://static3.shop033.com/resources/7A/890/picture/B2/82550194.jpg"/>
          <p:cNvPicPr>
            <a:picLocks noChangeAspect="1" noChangeArrowheads="1"/>
          </p:cNvPicPr>
          <p:nvPr/>
        </p:nvPicPr>
        <p:blipFill>
          <a:blip r:embed="rId9" cstate="print"/>
          <a:srcRect/>
          <a:stretch>
            <a:fillRect/>
          </a:stretch>
        </p:blipFill>
        <p:spPr bwMode="auto">
          <a:xfrm>
            <a:off x="7358410" y="5694031"/>
            <a:ext cx="1437580" cy="1015867"/>
          </a:xfrm>
          <a:prstGeom prst="rect">
            <a:avLst/>
          </a:prstGeom>
          <a:noFill/>
        </p:spPr>
      </p:pic>
    </p:spTree>
  </p:cSld>
  <p:clrMapOvr>
    <a:masterClrMapping/>
  </p:clrMapOvr>
  <p:transition/>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3906</TotalTime>
  <Words>2325</Words>
  <Application>Microsoft Office PowerPoint</Application>
  <PresentationFormat>On-screen Show (4:3)</PresentationFormat>
  <Paragraphs>259</Paragraphs>
  <Slides>70</Slides>
  <Notes>3</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70</vt:i4>
      </vt:variant>
    </vt:vector>
  </HeadingPairs>
  <TitlesOfParts>
    <vt:vector size="80" baseType="lpstr">
      <vt:lpstr>Arial</vt:lpstr>
      <vt:lpstr>Arial Black</vt:lpstr>
      <vt:lpstr>Aril</vt:lpstr>
      <vt:lpstr>Calibri</vt:lpstr>
      <vt:lpstr>Calibri Light</vt:lpstr>
      <vt:lpstr>Eras Demi ITC</vt:lpstr>
      <vt:lpstr>Trebuchet MS</vt:lpstr>
      <vt:lpstr>Retrospect</vt:lpstr>
      <vt:lpstr>Clip</vt:lpstr>
      <vt:lpstr>Bitmap Image</vt:lpstr>
      <vt:lpstr>PowerPoint Presentation</vt:lpstr>
      <vt:lpstr>INJURIES/ACCIDENTS  CAN OCCUR EVERYWHERE AND TO EVERYONE</vt:lpstr>
      <vt:lpstr>AFFECTED INDIVIDUALS </vt:lpstr>
      <vt:lpstr>PowerPoint Presentation</vt:lpstr>
      <vt:lpstr>PowerPoint Presentation</vt:lpstr>
      <vt:lpstr>PowerPoint Presentation</vt:lpstr>
      <vt:lpstr>WHAT IS FIRST-AID? </vt:lpstr>
      <vt:lpstr>WHAT IS A FIRST-AIDER? </vt:lpstr>
      <vt:lpstr>WHAT IS A FIRST-AIDER? </vt:lpstr>
      <vt:lpstr>PowerPoint Presentation</vt:lpstr>
      <vt:lpstr>BODY SUBSTANCE ISOLATION </vt:lpstr>
      <vt:lpstr>BODY SUBSTANCE ISOLATION </vt:lpstr>
      <vt:lpstr>PowerPoint Presentation</vt:lpstr>
      <vt:lpstr>PERSONAL PROTECTIVE EQUIPMENT </vt:lpstr>
      <vt:lpstr>Personal Protective Equipment </vt:lpstr>
      <vt:lpstr>Personal Protective Equipment </vt:lpstr>
      <vt:lpstr>ACCIDENT</vt:lpstr>
      <vt:lpstr>EMERGENCY</vt:lpstr>
      <vt:lpstr>EMERGENCY ACTION PRINCIPLES </vt:lpstr>
      <vt:lpstr>EMERGENCY ACTION PRINCIPLES </vt:lpstr>
      <vt:lpstr>EMERGENCY ACTION PRINCIPLES </vt:lpstr>
      <vt:lpstr>EMERGENCY ACTION PRINCIPLES </vt:lpstr>
      <vt:lpstr>EMERGENCY ACTION PRINCIPLES </vt:lpstr>
      <vt:lpstr>WHAT IS A WOUND? </vt:lpstr>
      <vt:lpstr>  TYPES OF WOUND </vt:lpstr>
      <vt:lpstr>BRUISE/CONTUSION  </vt:lpstr>
      <vt:lpstr>FIRST-AID FOR BRUISE/CONTUSION </vt:lpstr>
      <vt:lpstr>PUNCTURED WOUND </vt:lpstr>
      <vt:lpstr>FIRST-AID FOR PUNCTURED WOUND </vt:lpstr>
      <vt:lpstr>LACERATED WOUND </vt:lpstr>
      <vt:lpstr>FIRST-AID FOR LACERATED WOUND</vt:lpstr>
      <vt:lpstr>  GAUZE   PADDING </vt:lpstr>
      <vt:lpstr>BANDAGE </vt:lpstr>
      <vt:lpstr>INCISED WOUND </vt:lpstr>
      <vt:lpstr>FIRST-AID FOR INCISED WOUND</vt:lpstr>
      <vt:lpstr>TORNIQUET </vt:lpstr>
      <vt:lpstr>ABRASION WOUND </vt:lpstr>
      <vt:lpstr>FIRST-AID FOR ABRASION WOUND</vt:lpstr>
      <vt:lpstr>MUPIROCIN OINTMENT </vt:lpstr>
      <vt:lpstr>PENETRATING WOUND </vt:lpstr>
      <vt:lpstr>FIRST-AID FOR PENETRATING WOUND</vt:lpstr>
      <vt:lpstr>AVULSED WOUND </vt:lpstr>
      <vt:lpstr>FIRST-AID FOR AVULSED WOUND</vt:lpstr>
      <vt:lpstr>MUSCULO-SKELETAL INJURIES </vt:lpstr>
      <vt:lpstr>SPRAIN </vt:lpstr>
      <vt:lpstr>PowerPoint Presentation</vt:lpstr>
      <vt:lpstr>FIRST-AID FOR SPRAIN</vt:lpstr>
      <vt:lpstr>FRACTURE  </vt:lpstr>
      <vt:lpstr>FIRST-AID FOR FRACTURE</vt:lpstr>
      <vt:lpstr>HEAT-RELATED EMERGENCIES </vt:lpstr>
      <vt:lpstr>HEAT-STROKE   </vt:lpstr>
      <vt:lpstr>PowerPoint Presentation</vt:lpstr>
      <vt:lpstr>PowerPoint Presentation</vt:lpstr>
      <vt:lpstr>MUSCLE CRAMPS    </vt:lpstr>
      <vt:lpstr>FIRST-AID FOR MUSCLE CRAMPS </vt:lpstr>
      <vt:lpstr>OTHER MEDICAL EMERGENCIES </vt:lpstr>
      <vt:lpstr>ASTHMA </vt:lpstr>
      <vt:lpstr>ASTHMA</vt:lpstr>
      <vt:lpstr>CAUSES OF ASTHMA</vt:lpstr>
      <vt:lpstr>FIRST-AID FOR ASTHMA </vt:lpstr>
      <vt:lpstr>FOOD OR WATER POISONING </vt:lpstr>
      <vt:lpstr>FIRST-AID FOR FOOD POISONING </vt:lpstr>
      <vt:lpstr>FOOD POISONING (Advance first-aid) </vt:lpstr>
      <vt:lpstr>MYOCARDIAL INFARCTION (HEART ATTACK)  </vt:lpstr>
      <vt:lpstr>MYOCARDIAL INFARCTION</vt:lpstr>
      <vt:lpstr>FIRST-AID FOR HEART ATTACK </vt:lpstr>
      <vt:lpstr>FOREIGN BODY AIRWAY OBSTRUCTION </vt:lpstr>
      <vt:lpstr>FOREIGN BODY AIRWAY OBSTRUCTION MANAGEMENT </vt:lpstr>
      <vt:lpstr>FOREIGN BODY AIRWAY OBSTRUCTION MANAGEMENT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domingo.reamucio</dc:creator>
  <cp:lastModifiedBy>Rhelly B. Agustin</cp:lastModifiedBy>
  <cp:revision>352</cp:revision>
  <dcterms:created xsi:type="dcterms:W3CDTF">2015-06-09T17:28:29Z</dcterms:created>
  <dcterms:modified xsi:type="dcterms:W3CDTF">2018-01-27T12:35:28Z</dcterms:modified>
</cp:coreProperties>
</file>