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503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CEE0059D-FA6A-4571-9A05-E295B351B40A}" type="datetimeFigureOut">
              <a:rPr lang="en-GB" smtClean="0"/>
              <a:t>27/01/2018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6879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503" y="8916879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17F43E6D-0BBA-4B1D-895C-5CBBED2001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824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1/27/2018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1/27/2018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1/27/2018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94410" y="412241"/>
            <a:ext cx="7555179" cy="1341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13765" y="2094103"/>
            <a:ext cx="7516469" cy="4191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1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" Type="http://schemas.openxmlformats.org/officeDocument/2006/relationships/image" Target="../media/image4.png"/><Relationship Id="rId21" Type="http://schemas.openxmlformats.org/officeDocument/2006/relationships/image" Target="../media/image33.png"/><Relationship Id="rId34" Type="http://schemas.openxmlformats.org/officeDocument/2006/relationships/image" Target="../media/image46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7.png"/><Relationship Id="rId33" Type="http://schemas.openxmlformats.org/officeDocument/2006/relationships/image" Target="../media/image45.png"/><Relationship Id="rId2" Type="http://schemas.openxmlformats.org/officeDocument/2006/relationships/image" Target="../media/image3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29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6.png"/><Relationship Id="rId32" Type="http://schemas.openxmlformats.org/officeDocument/2006/relationships/image" Target="../media/image44.png"/><Relationship Id="rId37" Type="http://schemas.openxmlformats.org/officeDocument/2006/relationships/image" Target="../media/image49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5.png"/><Relationship Id="rId28" Type="http://schemas.openxmlformats.org/officeDocument/2006/relationships/image" Target="../media/image40.png"/><Relationship Id="rId36" Type="http://schemas.openxmlformats.org/officeDocument/2006/relationships/image" Target="../media/image48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31" Type="http://schemas.openxmlformats.org/officeDocument/2006/relationships/image" Target="../media/image43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openxmlformats.org/officeDocument/2006/relationships/image" Target="../media/image34.png"/><Relationship Id="rId27" Type="http://schemas.openxmlformats.org/officeDocument/2006/relationships/image" Target="../media/image39.png"/><Relationship Id="rId30" Type="http://schemas.openxmlformats.org/officeDocument/2006/relationships/image" Target="../media/image42.png"/><Relationship Id="rId35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3.png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4.png"/><Relationship Id="rId7" Type="http://schemas.openxmlformats.org/officeDocument/2006/relationships/image" Target="../media/image6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24534" y="1479041"/>
            <a:ext cx="7094855" cy="1348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400" b="1" spc="-30" dirty="0">
                <a:latin typeface="Arial"/>
                <a:cs typeface="Arial"/>
              </a:rPr>
              <a:t>DEPARTMENT </a:t>
            </a:r>
            <a:r>
              <a:rPr sz="4400" b="1" dirty="0">
                <a:latin typeface="Arial"/>
                <a:cs typeface="Arial"/>
              </a:rPr>
              <a:t>ORDER</a:t>
            </a:r>
            <a:r>
              <a:rPr sz="4400" b="1" spc="-100" dirty="0">
                <a:latin typeface="Arial"/>
                <a:cs typeface="Arial"/>
              </a:rPr>
              <a:t> </a:t>
            </a:r>
            <a:r>
              <a:rPr sz="4400" b="1" dirty="0">
                <a:latin typeface="Arial"/>
                <a:cs typeface="Arial"/>
              </a:rPr>
              <a:t>No.</a:t>
            </a:r>
            <a:endParaRPr sz="4400">
              <a:latin typeface="Arial"/>
              <a:cs typeface="Arial"/>
            </a:endParaRPr>
          </a:p>
          <a:p>
            <a:pPr marL="1905" algn="ctr">
              <a:lnSpc>
                <a:spcPct val="100000"/>
              </a:lnSpc>
            </a:pPr>
            <a:r>
              <a:rPr sz="4400" b="1" dirty="0">
                <a:latin typeface="Arial"/>
                <a:cs typeface="Arial"/>
              </a:rPr>
              <a:t>13 Series of</a:t>
            </a:r>
            <a:r>
              <a:rPr sz="4400" b="1" spc="-70" dirty="0">
                <a:latin typeface="Arial"/>
                <a:cs typeface="Arial"/>
              </a:rPr>
              <a:t> </a:t>
            </a:r>
            <a:r>
              <a:rPr sz="4400" b="1" dirty="0">
                <a:latin typeface="Arial"/>
                <a:cs typeface="Arial"/>
              </a:rPr>
              <a:t>1998</a:t>
            </a:r>
            <a:endParaRPr sz="4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1006" y="3539617"/>
            <a:ext cx="7239634" cy="1105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3600" b="1" spc="-5" dirty="0">
                <a:solidFill>
                  <a:srgbClr val="888888"/>
                </a:solidFill>
                <a:latin typeface="Arial"/>
                <a:cs typeface="Arial"/>
              </a:rPr>
              <a:t>Guidelines </a:t>
            </a:r>
            <a:r>
              <a:rPr sz="3600" b="1" dirty="0">
                <a:solidFill>
                  <a:srgbClr val="888888"/>
                </a:solidFill>
                <a:latin typeface="Arial"/>
                <a:cs typeface="Arial"/>
              </a:rPr>
              <a:t>Governing OSH </a:t>
            </a:r>
            <a:r>
              <a:rPr sz="3600" b="1" spc="-10" dirty="0">
                <a:solidFill>
                  <a:srgbClr val="888888"/>
                </a:solidFill>
                <a:latin typeface="Arial"/>
                <a:cs typeface="Arial"/>
              </a:rPr>
              <a:t>in</a:t>
            </a:r>
            <a:r>
              <a:rPr sz="3600" b="1" spc="-45" dirty="0">
                <a:solidFill>
                  <a:srgbClr val="888888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888888"/>
                </a:solidFill>
                <a:latin typeface="Arial"/>
                <a:cs typeface="Arial"/>
              </a:rPr>
              <a:t>the</a:t>
            </a:r>
            <a:endParaRPr sz="3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3600" b="1" spc="-5" dirty="0">
                <a:solidFill>
                  <a:srgbClr val="888888"/>
                </a:solidFill>
                <a:latin typeface="Arial"/>
                <a:cs typeface="Arial"/>
              </a:rPr>
              <a:t>Construction</a:t>
            </a:r>
            <a:r>
              <a:rPr sz="3600" b="1" spc="-15" dirty="0">
                <a:solidFill>
                  <a:srgbClr val="888888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888888"/>
                </a:solidFill>
                <a:latin typeface="Arial"/>
                <a:cs typeface="Arial"/>
              </a:rPr>
              <a:t>Industry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9CCFA5E-7955-4073-B787-B6D1680E7114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EC7D3A7-DBC2-4F1D-B8A4-800212B24B6C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459F2DA7-D398-41CF-A7F5-8994E20B7AEB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08677275-0A0F-46D7-8D03-D619CB6530AA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638FF7EA-3CDC-4244-88A6-EB69CCD0078C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E1A517E6-CA63-45B2-B4B8-8FAF844EB8C3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85483B7A-0E40-4CBB-9AAB-5E23D454BAA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5EC86A1B-F71A-49B0-8D92-FA102BD179F4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CF0FF48-CB8B-4B16-B922-707AF5E688C1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535940" y="2529966"/>
            <a:ext cx="8108950" cy="30822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9085" marR="702945" indent="-287020">
              <a:lnSpc>
                <a:spcPct val="100000"/>
              </a:lnSpc>
            </a:pPr>
            <a:r>
              <a:rPr sz="2800" spc="-5" dirty="0">
                <a:solidFill>
                  <a:srgbClr val="0F243E"/>
                </a:solidFill>
                <a:latin typeface="Arial"/>
                <a:cs typeface="Arial"/>
              </a:rPr>
              <a:t>– </a:t>
            </a:r>
            <a:r>
              <a:rPr sz="2800" b="1" spc="-5" dirty="0">
                <a:solidFill>
                  <a:srgbClr val="0F243E"/>
                </a:solidFill>
                <a:latin typeface="Arial"/>
                <a:cs typeface="Arial"/>
              </a:rPr>
              <a:t>Section 5: Construction Safety and Health  Program</a:t>
            </a:r>
            <a:endParaRPr sz="2800">
              <a:latin typeface="Arial"/>
              <a:cs typeface="Arial"/>
            </a:endParaRPr>
          </a:p>
          <a:p>
            <a:pPr marL="698500" marR="5080" indent="66675">
              <a:lnSpc>
                <a:spcPct val="100000"/>
              </a:lnSpc>
              <a:spcBef>
                <a:spcPts val="670"/>
              </a:spcBef>
            </a:pPr>
            <a:r>
              <a:rPr sz="2800" b="1" spc="-5" dirty="0">
                <a:latin typeface="Arial"/>
                <a:cs typeface="Arial"/>
              </a:rPr>
              <a:t>Before the </a:t>
            </a:r>
            <a:r>
              <a:rPr sz="2800" b="1" dirty="0">
                <a:latin typeface="Arial"/>
                <a:cs typeface="Arial"/>
              </a:rPr>
              <a:t>start </a:t>
            </a:r>
            <a:r>
              <a:rPr sz="2800" b="1" spc="-5" dirty="0">
                <a:latin typeface="Arial"/>
                <a:cs typeface="Arial"/>
              </a:rPr>
              <a:t>of the actual construction,  </a:t>
            </a:r>
            <a:r>
              <a:rPr sz="2800" b="1" spc="-10" dirty="0">
                <a:latin typeface="Arial"/>
                <a:cs typeface="Arial"/>
              </a:rPr>
              <a:t>The </a:t>
            </a:r>
            <a:r>
              <a:rPr sz="2800" b="1" spc="-5" dirty="0">
                <a:latin typeface="Arial"/>
                <a:cs typeface="Arial"/>
              </a:rPr>
              <a:t>construction project manager shall  prepare and submit to </a:t>
            </a:r>
            <a:r>
              <a:rPr sz="2800" b="1" spc="-10" dirty="0">
                <a:latin typeface="Arial"/>
                <a:cs typeface="Arial"/>
              </a:rPr>
              <a:t>DOLE </a:t>
            </a:r>
            <a:r>
              <a:rPr sz="2800" b="1" spc="-5" dirty="0">
                <a:latin typeface="Arial"/>
                <a:cs typeface="Arial"/>
              </a:rPr>
              <a:t>Regional  Office a comprehensive construction safety  and health</a:t>
            </a:r>
            <a:r>
              <a:rPr sz="2800" b="1" spc="-35" dirty="0">
                <a:latin typeface="Arial"/>
                <a:cs typeface="Arial"/>
              </a:rPr>
              <a:t> </a:t>
            </a:r>
            <a:r>
              <a:rPr sz="2800" b="1" spc="-5" dirty="0">
                <a:latin typeface="Arial"/>
                <a:cs typeface="Arial"/>
              </a:rPr>
              <a:t>program.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2510" y="645921"/>
            <a:ext cx="7477759" cy="862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SALIENT </a:t>
            </a:r>
            <a:r>
              <a:rPr sz="2800" spc="-35" dirty="0">
                <a:latin typeface="Arial"/>
                <a:cs typeface="Arial"/>
              </a:rPr>
              <a:t>FEATURES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OF</a:t>
            </a:r>
            <a:endParaRPr sz="2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800" spc="-30" dirty="0">
                <a:latin typeface="Arial"/>
                <a:cs typeface="Arial"/>
              </a:rPr>
              <a:t>DEPARTMENT </a:t>
            </a:r>
            <a:r>
              <a:rPr sz="2800" spc="-5" dirty="0">
                <a:latin typeface="Arial"/>
                <a:cs typeface="Arial"/>
              </a:rPr>
              <a:t>ORDER NO. 13, series of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1998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B7723F8-7CB6-4DCC-B5AD-42114C1B1EFA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045FC3F-B9DC-48E0-AA2D-58715FE3D87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FF58F2B2-C685-4435-93A5-463D4ADDFF7F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0A7F406B-9443-492E-8990-A5071F1ECEAC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46DC1026-D72D-4D1B-95A5-4CFC112274AB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95998601-3293-4380-969F-D20AFB44269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AF827BCA-CE04-465A-A217-BAD0149C06C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38829A06-0C7E-454F-8F68-0E357DFF70D9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32945E3-DFD2-4CBE-A16B-33AA52097402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19225" y="308990"/>
            <a:ext cx="6306820" cy="1341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tabLst>
                <a:tab pos="3449320" algn="l"/>
                <a:tab pos="5347970" algn="l"/>
              </a:tabLst>
            </a:pPr>
            <a:r>
              <a:rPr sz="4400" dirty="0"/>
              <a:t>Con</a:t>
            </a:r>
            <a:r>
              <a:rPr sz="4400" spc="5" dirty="0"/>
              <a:t>s</a:t>
            </a:r>
            <a:r>
              <a:rPr sz="4400" dirty="0"/>
              <a:t>truct</a:t>
            </a:r>
            <a:r>
              <a:rPr sz="4400" spc="5" dirty="0"/>
              <a:t>i</a:t>
            </a:r>
            <a:r>
              <a:rPr sz="4400" dirty="0"/>
              <a:t>on	</a:t>
            </a:r>
            <a:r>
              <a:rPr sz="4400" spc="10" dirty="0"/>
              <a:t>S</a:t>
            </a:r>
            <a:r>
              <a:rPr sz="4400" dirty="0"/>
              <a:t>afety	and</a:t>
            </a:r>
            <a:endParaRPr sz="4400"/>
          </a:p>
          <a:p>
            <a:pPr algn="ctr">
              <a:lnSpc>
                <a:spcPct val="100000"/>
              </a:lnSpc>
            </a:pPr>
            <a:r>
              <a:rPr sz="4400" dirty="0"/>
              <a:t>Health</a:t>
            </a:r>
            <a:r>
              <a:rPr sz="4400" spc="-60" dirty="0"/>
              <a:t> </a:t>
            </a:r>
            <a:r>
              <a:rPr sz="4400" dirty="0"/>
              <a:t>Programs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764540" y="2244471"/>
            <a:ext cx="6804659" cy="28289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har char="•"/>
              <a:tabLst>
                <a:tab pos="355600" algn="l"/>
                <a:tab pos="356235" algn="l"/>
                <a:tab pos="1735455" algn="l"/>
                <a:tab pos="2752090" algn="l"/>
              </a:tabLst>
            </a:pPr>
            <a:r>
              <a:rPr sz="3200" dirty="0">
                <a:latin typeface="Arial"/>
                <a:cs typeface="Arial"/>
              </a:rPr>
              <a:t>Safety	</a:t>
            </a:r>
            <a:r>
              <a:rPr sz="3200" spc="-5" dirty="0">
                <a:latin typeface="Arial"/>
                <a:cs typeface="Arial"/>
              </a:rPr>
              <a:t>and	</a:t>
            </a:r>
            <a:r>
              <a:rPr sz="3200" dirty="0">
                <a:latin typeface="Arial"/>
                <a:cs typeface="Arial"/>
              </a:rPr>
              <a:t>Health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Committee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har char="•"/>
              <a:tabLst>
                <a:tab pos="355600" algn="l"/>
                <a:tab pos="356235" algn="l"/>
              </a:tabLst>
            </a:pPr>
            <a:r>
              <a:rPr sz="3200" dirty="0">
                <a:latin typeface="Arial"/>
                <a:cs typeface="Arial"/>
              </a:rPr>
              <a:t>Safety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Policies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Char char="•"/>
              <a:tabLst>
                <a:tab pos="355600" algn="l"/>
                <a:tab pos="356235" algn="l"/>
              </a:tabLst>
            </a:pPr>
            <a:r>
              <a:rPr sz="3200" spc="-5" dirty="0">
                <a:latin typeface="Arial"/>
                <a:cs typeface="Arial"/>
              </a:rPr>
              <a:t>Penalties </a:t>
            </a:r>
            <a:r>
              <a:rPr sz="3200" dirty="0">
                <a:latin typeface="Arial"/>
                <a:cs typeface="Arial"/>
              </a:rPr>
              <a:t>and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Sanction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har char="•"/>
              <a:tabLst>
                <a:tab pos="355600" algn="l"/>
                <a:tab pos="356235" algn="l"/>
              </a:tabLst>
            </a:pPr>
            <a:r>
              <a:rPr sz="3200" dirty="0">
                <a:latin typeface="Arial"/>
                <a:cs typeface="Arial"/>
              </a:rPr>
              <a:t>Orientation, Instruction and</a:t>
            </a:r>
            <a:r>
              <a:rPr sz="3200" spc="-150" dirty="0">
                <a:latin typeface="Arial"/>
                <a:cs typeface="Arial"/>
              </a:rPr>
              <a:t> </a:t>
            </a:r>
            <a:r>
              <a:rPr sz="3200" spc="-20" dirty="0">
                <a:latin typeface="Arial"/>
                <a:cs typeface="Arial"/>
              </a:rPr>
              <a:t>Training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har char="•"/>
              <a:tabLst>
                <a:tab pos="355600" algn="l"/>
                <a:tab pos="356235" algn="l"/>
              </a:tabLst>
            </a:pPr>
            <a:r>
              <a:rPr sz="3200" spc="-25" dirty="0">
                <a:latin typeface="Arial"/>
                <a:cs typeface="Arial"/>
              </a:rPr>
              <a:t>Waste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Disposal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5DC6F89-AC74-42BC-9A4E-8F88509BAAFA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1E0B6AC-4A92-4C59-B7AA-E8713B326C03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76550A38-C718-4BE8-88B1-CBF55C60814B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4E83E2E1-8135-42CC-B1FE-595B3CA76466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B657D16C-CA9F-4A7F-8699-7256DC92DB2B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08B3CAE3-43C0-45F3-A589-A711D6D7CDF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6B8882FA-61A9-4135-AF56-03BA60E92CD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8ECE019F-A63D-4AEA-91BF-9602303B6E62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8FC01A8-FE87-4D4C-822A-E22375687DE8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16991" y="308990"/>
            <a:ext cx="6988809" cy="670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462020" algn="l"/>
                <a:tab pos="4551680" algn="l"/>
              </a:tabLst>
            </a:pPr>
            <a:r>
              <a:rPr sz="4400" dirty="0"/>
              <a:t>Con</a:t>
            </a:r>
            <a:r>
              <a:rPr sz="4400" spc="5" dirty="0"/>
              <a:t>s</a:t>
            </a:r>
            <a:r>
              <a:rPr sz="4400" dirty="0"/>
              <a:t>truct</a:t>
            </a:r>
            <a:r>
              <a:rPr sz="4400" spc="5" dirty="0"/>
              <a:t>i</a:t>
            </a:r>
            <a:r>
              <a:rPr sz="4400" dirty="0"/>
              <a:t>on	</a:t>
            </a:r>
            <a:r>
              <a:rPr sz="4400" spc="10" dirty="0"/>
              <a:t>S</a:t>
            </a:r>
            <a:r>
              <a:rPr sz="4400" dirty="0"/>
              <a:t>H	Programs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2140" y="1407921"/>
            <a:ext cx="7369175" cy="3167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buChar char="•"/>
              <a:tabLst>
                <a:tab pos="355600" algn="l"/>
                <a:tab pos="356235" algn="l"/>
                <a:tab pos="1621155" algn="l"/>
                <a:tab pos="2036445" algn="l"/>
                <a:tab pos="2827020" algn="l"/>
                <a:tab pos="3422650" algn="l"/>
                <a:tab pos="3936365" algn="l"/>
                <a:tab pos="4172585" algn="l"/>
                <a:tab pos="4745355" algn="l"/>
                <a:tab pos="5201920" algn="l"/>
                <a:tab pos="5437505" algn="l"/>
              </a:tabLst>
            </a:pPr>
            <a:r>
              <a:rPr sz="2800" spc="-5" dirty="0">
                <a:latin typeface="Arial"/>
                <a:cs typeface="Arial"/>
              </a:rPr>
              <a:t>Ex</a:t>
            </a:r>
            <a:r>
              <a:rPr sz="2800" dirty="0">
                <a:latin typeface="Arial"/>
                <a:cs typeface="Arial"/>
              </a:rPr>
              <a:t>e</a:t>
            </a:r>
            <a:r>
              <a:rPr sz="2800" spc="-5" dirty="0">
                <a:latin typeface="Arial"/>
                <a:cs typeface="Arial"/>
              </a:rPr>
              <a:t>c</a:t>
            </a:r>
            <a:r>
              <a:rPr sz="2800" dirty="0">
                <a:latin typeface="Arial"/>
                <a:cs typeface="Arial"/>
              </a:rPr>
              <a:t>u</a:t>
            </a:r>
            <a:r>
              <a:rPr sz="2800" spc="-5" dirty="0">
                <a:latin typeface="Arial"/>
                <a:cs typeface="Arial"/>
              </a:rPr>
              <a:t>ted</a:t>
            </a:r>
            <a:r>
              <a:rPr sz="2800" dirty="0">
                <a:latin typeface="Arial"/>
                <a:cs typeface="Arial"/>
              </a:rPr>
              <a:t>	</a:t>
            </a:r>
            <a:r>
              <a:rPr sz="2800" spc="-5" dirty="0">
                <a:latin typeface="Arial"/>
                <a:cs typeface="Arial"/>
              </a:rPr>
              <a:t>and</a:t>
            </a:r>
            <a:r>
              <a:rPr sz="2800" dirty="0">
                <a:latin typeface="Arial"/>
                <a:cs typeface="Arial"/>
              </a:rPr>
              <a:t>	v</a:t>
            </a:r>
            <a:r>
              <a:rPr sz="2800" spc="-5" dirty="0">
                <a:latin typeface="Arial"/>
                <a:cs typeface="Arial"/>
              </a:rPr>
              <a:t>e</a:t>
            </a:r>
            <a:r>
              <a:rPr sz="2800" dirty="0">
                <a:latin typeface="Arial"/>
                <a:cs typeface="Arial"/>
              </a:rPr>
              <a:t>r</a:t>
            </a:r>
            <a:r>
              <a:rPr sz="2800" spc="-5" dirty="0">
                <a:latin typeface="Arial"/>
                <a:cs typeface="Arial"/>
              </a:rPr>
              <a:t>if</a:t>
            </a:r>
            <a:r>
              <a:rPr sz="2800" dirty="0">
                <a:latin typeface="Arial"/>
                <a:cs typeface="Arial"/>
              </a:rPr>
              <a:t>i</a:t>
            </a:r>
            <a:r>
              <a:rPr sz="2800" spc="-5" dirty="0">
                <a:latin typeface="Arial"/>
                <a:cs typeface="Arial"/>
              </a:rPr>
              <a:t>ed</a:t>
            </a:r>
            <a:r>
              <a:rPr sz="2800" dirty="0">
                <a:latin typeface="Arial"/>
                <a:cs typeface="Arial"/>
              </a:rPr>
              <a:t>	</a:t>
            </a:r>
            <a:r>
              <a:rPr sz="2800" spc="-5" dirty="0">
                <a:latin typeface="Arial"/>
                <a:cs typeface="Arial"/>
              </a:rPr>
              <a:t>by</a:t>
            </a:r>
            <a:r>
              <a:rPr sz="2800" dirty="0">
                <a:latin typeface="Arial"/>
                <a:cs typeface="Arial"/>
              </a:rPr>
              <a:t>	</a:t>
            </a:r>
            <a:r>
              <a:rPr sz="2800" spc="-5" dirty="0">
                <a:latin typeface="Arial"/>
                <a:cs typeface="Arial"/>
              </a:rPr>
              <a:t>the</a:t>
            </a:r>
            <a:r>
              <a:rPr sz="2800" dirty="0">
                <a:latin typeface="Arial"/>
                <a:cs typeface="Arial"/>
              </a:rPr>
              <a:t>	</a:t>
            </a:r>
            <a:r>
              <a:rPr sz="2800" spc="-5" dirty="0">
                <a:latin typeface="Arial"/>
                <a:cs typeface="Arial"/>
              </a:rPr>
              <a:t>co</a:t>
            </a:r>
            <a:r>
              <a:rPr sz="2800" dirty="0">
                <a:latin typeface="Arial"/>
                <a:cs typeface="Arial"/>
              </a:rPr>
              <a:t>n</a:t>
            </a:r>
            <a:r>
              <a:rPr sz="2800" spc="-5" dirty="0">
                <a:latin typeface="Arial"/>
                <a:cs typeface="Arial"/>
              </a:rPr>
              <a:t>s</a:t>
            </a:r>
            <a:r>
              <a:rPr sz="2800" dirty="0">
                <a:latin typeface="Arial"/>
                <a:cs typeface="Arial"/>
              </a:rPr>
              <a:t>t</a:t>
            </a:r>
            <a:r>
              <a:rPr sz="2800" spc="-5" dirty="0">
                <a:latin typeface="Arial"/>
                <a:cs typeface="Arial"/>
              </a:rPr>
              <a:t>r</a:t>
            </a:r>
            <a:r>
              <a:rPr sz="2800" dirty="0">
                <a:latin typeface="Arial"/>
                <a:cs typeface="Arial"/>
              </a:rPr>
              <a:t>u</a:t>
            </a:r>
            <a:r>
              <a:rPr sz="2800" spc="-5" dirty="0">
                <a:latin typeface="Arial"/>
                <a:cs typeface="Arial"/>
              </a:rPr>
              <a:t>c</a:t>
            </a:r>
            <a:r>
              <a:rPr sz="2800" dirty="0">
                <a:latin typeface="Arial"/>
                <a:cs typeface="Arial"/>
              </a:rPr>
              <a:t>t</a:t>
            </a:r>
            <a:r>
              <a:rPr sz="2800" spc="-5" dirty="0">
                <a:latin typeface="Arial"/>
                <a:cs typeface="Arial"/>
              </a:rPr>
              <a:t>i</a:t>
            </a:r>
            <a:r>
              <a:rPr sz="2800" dirty="0">
                <a:latin typeface="Arial"/>
                <a:cs typeface="Arial"/>
              </a:rPr>
              <a:t>o</a:t>
            </a:r>
            <a:r>
              <a:rPr sz="2800" spc="-5" dirty="0">
                <a:latin typeface="Arial"/>
                <a:cs typeface="Arial"/>
              </a:rPr>
              <a:t>n  </a:t>
            </a:r>
            <a:r>
              <a:rPr sz="2800" dirty="0">
                <a:latin typeface="Arial"/>
                <a:cs typeface="Arial"/>
              </a:rPr>
              <a:t>project	</a:t>
            </a:r>
            <a:r>
              <a:rPr sz="2800" spc="-5" dirty="0">
                <a:latin typeface="Arial"/>
                <a:cs typeface="Arial"/>
              </a:rPr>
              <a:t>manager	</a:t>
            </a:r>
            <a:r>
              <a:rPr sz="2800" dirty="0">
                <a:latin typeface="Arial"/>
                <a:cs typeface="Arial"/>
              </a:rPr>
              <a:t>or	project	</a:t>
            </a:r>
            <a:r>
              <a:rPr sz="2800" spc="-5" dirty="0">
                <a:latin typeface="Arial"/>
                <a:cs typeface="Arial"/>
              </a:rPr>
              <a:t>manager</a:t>
            </a:r>
            <a:endParaRPr sz="2800">
              <a:latin typeface="Arial"/>
              <a:cs typeface="Arial"/>
            </a:endParaRPr>
          </a:p>
          <a:p>
            <a:pPr marL="355600" marR="267970" indent="-342900">
              <a:lnSpc>
                <a:spcPct val="100000"/>
              </a:lnSpc>
              <a:spcBef>
                <a:spcPts val="675"/>
              </a:spcBef>
              <a:buChar char="•"/>
              <a:tabLst>
                <a:tab pos="355600" algn="l"/>
                <a:tab pos="356235" algn="l"/>
                <a:tab pos="1344295" algn="l"/>
                <a:tab pos="1937385" algn="l"/>
                <a:tab pos="2019300" algn="l"/>
              </a:tabLst>
            </a:pPr>
            <a:r>
              <a:rPr sz="2800" spc="-5" dirty="0">
                <a:latin typeface="Arial"/>
                <a:cs typeface="Arial"/>
              </a:rPr>
              <a:t>Shall	be	submitted to Regional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Offices</a:t>
            </a:r>
            <a:r>
              <a:rPr sz="2800" spc="-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for  </a:t>
            </a:r>
            <a:r>
              <a:rPr sz="2800" dirty="0">
                <a:latin typeface="Arial"/>
                <a:cs typeface="Arial"/>
              </a:rPr>
              <a:t>approval		or</a:t>
            </a:r>
            <a:r>
              <a:rPr sz="2800" spc="-7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modification</a:t>
            </a:r>
            <a:endParaRPr sz="2800">
              <a:latin typeface="Arial"/>
              <a:cs typeface="Arial"/>
            </a:endParaRPr>
          </a:p>
          <a:p>
            <a:pPr marL="355600" marR="24257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55600" algn="l"/>
                <a:tab pos="356235" algn="l"/>
                <a:tab pos="1205230" algn="l"/>
                <a:tab pos="1302385" algn="l"/>
                <a:tab pos="2727325" algn="l"/>
                <a:tab pos="3142615" algn="l"/>
                <a:tab pos="4170679" algn="l"/>
                <a:tab pos="4607560" algn="l"/>
                <a:tab pos="4763770" algn="l"/>
              </a:tabLst>
            </a:pPr>
            <a:r>
              <a:rPr sz="2800" spc="-5" dirty="0">
                <a:latin typeface="Arial"/>
                <a:cs typeface="Arial"/>
              </a:rPr>
              <a:t>cost	</a:t>
            </a:r>
            <a:r>
              <a:rPr sz="2800" dirty="0">
                <a:latin typeface="Arial"/>
                <a:cs typeface="Arial"/>
              </a:rPr>
              <a:t>shall</a:t>
            </a:r>
            <a:r>
              <a:rPr sz="2800" spc="-5" dirty="0">
                <a:latin typeface="Arial"/>
                <a:cs typeface="Arial"/>
              </a:rPr>
              <a:t> be	</a:t>
            </a:r>
            <a:r>
              <a:rPr sz="2800" dirty="0">
                <a:latin typeface="Arial"/>
                <a:cs typeface="Arial"/>
              </a:rPr>
              <a:t>integrated	</a:t>
            </a:r>
            <a:r>
              <a:rPr sz="2800" spc="-5" dirty="0">
                <a:latin typeface="Arial"/>
                <a:cs typeface="Arial"/>
              </a:rPr>
              <a:t>into</a:t>
            </a:r>
            <a:r>
              <a:rPr sz="2800" spc="-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the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project </a:t>
            </a:r>
            <a:r>
              <a:rPr sz="2800" spc="-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cost,		provided</a:t>
            </a:r>
            <a:r>
              <a:rPr sz="2800" spc="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it	shall	be		a</a:t>
            </a:r>
            <a:r>
              <a:rPr sz="2800" spc="-5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separate</a:t>
            </a:r>
            <a:r>
              <a:rPr sz="2800" spc="-4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pay </a:t>
            </a:r>
            <a:r>
              <a:rPr sz="2800" spc="-5" dirty="0">
                <a:latin typeface="Arial"/>
                <a:cs typeface="Arial"/>
              </a:rPr>
              <a:t> item.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F85517FD-3E96-4CE8-9550-3A510053E3DC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14569D3-66AE-4738-A4E3-987797D82F0B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DD982864-B10A-4754-A32C-15E790E1E87B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40B01BD2-123B-4D7F-89B2-CE3CD43A459A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F04B0135-58E8-4421-80E8-2B3A85E996BB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E7A81C4D-88BD-4FE6-A6A1-E805DA2D9E65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EA5E3619-E6EF-4473-99F0-762DA308BD3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8C0992CC-149B-47AD-B522-48F8D72CE9F6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2866308-F03E-4711-841A-E728532C1206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917244" y="1772665"/>
            <a:ext cx="7835265" cy="3000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solidFill>
                  <a:srgbClr val="0F243E"/>
                </a:solidFill>
                <a:latin typeface="Arial"/>
                <a:cs typeface="Arial"/>
              </a:rPr>
              <a:t>– </a:t>
            </a:r>
            <a:r>
              <a:rPr sz="2400" b="1" spc="-5" dirty="0">
                <a:solidFill>
                  <a:srgbClr val="0F243E"/>
                </a:solidFill>
                <a:latin typeface="Arial"/>
                <a:cs typeface="Arial"/>
              </a:rPr>
              <a:t>Section </a:t>
            </a:r>
            <a:r>
              <a:rPr sz="2400" b="1" spc="-10" dirty="0">
                <a:solidFill>
                  <a:srgbClr val="0F243E"/>
                </a:solidFill>
                <a:latin typeface="Arial"/>
                <a:cs typeface="Arial"/>
              </a:rPr>
              <a:t>6: </a:t>
            </a:r>
            <a:r>
              <a:rPr sz="2400" b="1" spc="-5" dirty="0">
                <a:solidFill>
                  <a:srgbClr val="0F243E"/>
                </a:solidFill>
                <a:latin typeface="Arial"/>
                <a:cs typeface="Arial"/>
              </a:rPr>
              <a:t>Personal Protective</a:t>
            </a:r>
            <a:r>
              <a:rPr sz="2400" b="1" spc="280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0F243E"/>
                </a:solidFill>
                <a:latin typeface="Arial"/>
                <a:cs typeface="Arial"/>
              </a:rPr>
              <a:t>Equipment</a:t>
            </a:r>
            <a:endParaRPr sz="2400">
              <a:latin typeface="Arial"/>
              <a:cs typeface="Arial"/>
            </a:endParaRPr>
          </a:p>
          <a:p>
            <a:pPr marL="697865" marR="5080" indent="12065">
              <a:lnSpc>
                <a:spcPct val="100000"/>
              </a:lnSpc>
              <a:spcBef>
                <a:spcPts val="580"/>
              </a:spcBef>
              <a:tabLst>
                <a:tab pos="2480945" algn="l"/>
              </a:tabLst>
            </a:pPr>
            <a:r>
              <a:rPr sz="2400" b="1" spc="-5" dirty="0">
                <a:latin typeface="Arial"/>
                <a:cs typeface="Arial"/>
              </a:rPr>
              <a:t>All employers must provide personal </a:t>
            </a:r>
            <a:r>
              <a:rPr sz="2400" b="1" dirty="0">
                <a:latin typeface="Arial"/>
                <a:cs typeface="Arial"/>
              </a:rPr>
              <a:t>protective  </a:t>
            </a:r>
            <a:r>
              <a:rPr sz="2400" b="1" spc="-5" dirty="0">
                <a:latin typeface="Arial"/>
                <a:cs typeface="Arial"/>
              </a:rPr>
              <a:t>equipment </a:t>
            </a:r>
            <a:r>
              <a:rPr sz="2400" b="1" dirty="0">
                <a:latin typeface="Arial"/>
                <a:cs typeface="Arial"/>
              </a:rPr>
              <a:t>for all </a:t>
            </a:r>
            <a:r>
              <a:rPr sz="2400" b="1" spc="-5" dirty="0">
                <a:latin typeface="Arial"/>
                <a:cs typeface="Arial"/>
              </a:rPr>
              <a:t>employees needing such  equipment.	All other persons</a:t>
            </a:r>
            <a:r>
              <a:rPr sz="2400" b="1" spc="-1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entering</a:t>
            </a:r>
            <a:r>
              <a:rPr sz="2400" b="1" spc="-2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the </a:t>
            </a:r>
            <a:r>
              <a:rPr sz="2400" b="1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construction </a:t>
            </a:r>
            <a:r>
              <a:rPr sz="2400" b="1" dirty="0">
                <a:latin typeface="Arial"/>
                <a:cs typeface="Arial"/>
              </a:rPr>
              <a:t>site </a:t>
            </a:r>
            <a:r>
              <a:rPr sz="2400" b="1" spc="-5" dirty="0">
                <a:latin typeface="Arial"/>
                <a:cs typeface="Arial"/>
              </a:rPr>
              <a:t>must </a:t>
            </a:r>
            <a:r>
              <a:rPr sz="2400" b="1" dirty="0">
                <a:latin typeface="Arial"/>
                <a:cs typeface="Arial"/>
              </a:rPr>
              <a:t>wear the </a:t>
            </a:r>
            <a:r>
              <a:rPr sz="2400" b="1" spc="-5" dirty="0">
                <a:latin typeface="Arial"/>
                <a:cs typeface="Arial"/>
              </a:rPr>
              <a:t>necessary  protective equipment. </a:t>
            </a:r>
            <a:r>
              <a:rPr sz="2400" b="1" dirty="0">
                <a:latin typeface="Arial"/>
                <a:cs typeface="Arial"/>
              </a:rPr>
              <a:t>The </a:t>
            </a:r>
            <a:r>
              <a:rPr sz="2400" b="1" spc="-5" dirty="0">
                <a:latin typeface="Arial"/>
                <a:cs typeface="Arial"/>
              </a:rPr>
              <a:t>equivalent cost </a:t>
            </a:r>
            <a:r>
              <a:rPr sz="2400" b="1" dirty="0">
                <a:latin typeface="Arial"/>
                <a:cs typeface="Arial"/>
              </a:rPr>
              <a:t>for the  provision of </a:t>
            </a:r>
            <a:r>
              <a:rPr sz="2400" b="1" spc="-5" dirty="0">
                <a:latin typeface="Arial"/>
                <a:cs typeface="Arial"/>
              </a:rPr>
              <a:t>PPE shall </a:t>
            </a:r>
            <a:r>
              <a:rPr sz="2400" b="1" spc="-10" dirty="0">
                <a:latin typeface="Arial"/>
                <a:cs typeface="Arial"/>
              </a:rPr>
              <a:t>be </a:t>
            </a:r>
            <a:r>
              <a:rPr sz="2400" b="1" spc="-5" dirty="0">
                <a:latin typeface="Arial"/>
                <a:cs typeface="Arial"/>
              </a:rPr>
              <a:t>an </a:t>
            </a:r>
            <a:r>
              <a:rPr sz="2400" b="1" dirty="0">
                <a:latin typeface="Arial"/>
                <a:cs typeface="Arial"/>
              </a:rPr>
              <a:t>integral </a:t>
            </a:r>
            <a:r>
              <a:rPr sz="2400" b="1" spc="-5" dirty="0">
                <a:latin typeface="Arial"/>
                <a:cs typeface="Arial"/>
              </a:rPr>
              <a:t>part </a:t>
            </a:r>
            <a:r>
              <a:rPr sz="2400" b="1" dirty="0">
                <a:latin typeface="Arial"/>
                <a:cs typeface="Arial"/>
              </a:rPr>
              <a:t>of </a:t>
            </a:r>
            <a:r>
              <a:rPr sz="2400" b="1" spc="-5" dirty="0">
                <a:latin typeface="Arial"/>
                <a:cs typeface="Arial"/>
              </a:rPr>
              <a:t>the  project</a:t>
            </a:r>
            <a:r>
              <a:rPr sz="2400" b="1" spc="-6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cost.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00400" y="4989576"/>
            <a:ext cx="2819400" cy="16398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76400" y="5029200"/>
            <a:ext cx="1279525" cy="16002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77000" y="5029200"/>
            <a:ext cx="1279525" cy="16002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28D8622-1F8E-410A-9C4B-4D0C6BA47B40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149EDB9-46FA-4801-BD12-61B8D033AB6C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49AE70D4-05AF-4BE3-A49B-E612C2B139B2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14D7FE65-FD10-4F5A-997D-F1012D86EA44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DA6364B9-B92F-4A6B-86B7-88296EFBC9B3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D09F0E8F-02EF-45E7-86FC-465F488F5E3D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4D490263-A852-4A3E-B81C-428FDFA4284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0702C617-F04E-4DD6-A251-6E4ECE715822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9E26437-8793-4F48-AC1A-6C04655D6633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6257" y="308990"/>
            <a:ext cx="5033010" cy="1341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tabLst>
                <a:tab pos="2519045" algn="l"/>
              </a:tabLst>
            </a:pPr>
            <a:r>
              <a:rPr sz="4400" dirty="0"/>
              <a:t>Pers</a:t>
            </a:r>
            <a:r>
              <a:rPr sz="4400" spc="5" dirty="0"/>
              <a:t>o</a:t>
            </a:r>
            <a:r>
              <a:rPr sz="4400" dirty="0"/>
              <a:t>nal	Protect</a:t>
            </a:r>
            <a:r>
              <a:rPr sz="4400" spc="10" dirty="0"/>
              <a:t>i</a:t>
            </a:r>
            <a:r>
              <a:rPr sz="4400" dirty="0"/>
              <a:t>ve</a:t>
            </a:r>
            <a:endParaRPr sz="4400"/>
          </a:p>
          <a:p>
            <a:pPr marL="635" algn="ctr">
              <a:lnSpc>
                <a:spcPct val="100000"/>
              </a:lnSpc>
            </a:pPr>
            <a:r>
              <a:rPr sz="4400" dirty="0"/>
              <a:t>Equipment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993444" y="2015871"/>
            <a:ext cx="6860540" cy="3326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buChar char="•"/>
              <a:tabLst>
                <a:tab pos="354965" algn="l"/>
                <a:tab pos="355600" algn="l"/>
                <a:tab pos="1189355" algn="l"/>
              </a:tabLst>
            </a:pPr>
            <a:r>
              <a:rPr sz="3200" spc="-5" dirty="0">
                <a:latin typeface="Arial"/>
                <a:cs typeface="Arial"/>
              </a:rPr>
              <a:t>For	Specialty </a:t>
            </a:r>
            <a:r>
              <a:rPr sz="3200" dirty="0">
                <a:latin typeface="Arial"/>
                <a:cs typeface="Arial"/>
              </a:rPr>
              <a:t>Construction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Workers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Arial"/>
              <a:buChar char="•"/>
            </a:pPr>
            <a:endParaRPr sz="4650">
              <a:latin typeface="Times New Roman"/>
              <a:cs typeface="Times New Roman"/>
            </a:endParaRPr>
          </a:p>
          <a:p>
            <a:pPr marL="354965" marR="183515" indent="-342265">
              <a:lnSpc>
                <a:spcPct val="100000"/>
              </a:lnSpc>
              <a:buChar char="•"/>
              <a:tabLst>
                <a:tab pos="354965" algn="l"/>
                <a:tab pos="355600" algn="l"/>
                <a:tab pos="4301490" algn="l"/>
              </a:tabLst>
            </a:pPr>
            <a:r>
              <a:rPr sz="3200" dirty="0">
                <a:latin typeface="Arial"/>
                <a:cs typeface="Arial"/>
              </a:rPr>
              <a:t>For all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other</a:t>
            </a:r>
            <a:r>
              <a:rPr sz="3200" spc="-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persons	</a:t>
            </a:r>
            <a:r>
              <a:rPr sz="3200" spc="-5" dirty="0">
                <a:latin typeface="Arial"/>
                <a:cs typeface="Arial"/>
              </a:rPr>
              <a:t>authorized</a:t>
            </a:r>
            <a:r>
              <a:rPr sz="3200" spc="-10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or  </a:t>
            </a:r>
            <a:r>
              <a:rPr sz="3200" spc="-5" dirty="0">
                <a:latin typeface="Arial"/>
                <a:cs typeface="Arial"/>
              </a:rPr>
              <a:t>allowed within </a:t>
            </a:r>
            <a:r>
              <a:rPr sz="3200" dirty="0">
                <a:latin typeface="Arial"/>
                <a:cs typeface="Arial"/>
              </a:rPr>
              <a:t>the construction</a:t>
            </a:r>
            <a:r>
              <a:rPr sz="3200" spc="-114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site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Arial"/>
              <a:buChar char="•"/>
            </a:pPr>
            <a:endParaRPr sz="4650">
              <a:latin typeface="Times New Roman"/>
              <a:cs typeface="Times New Roman"/>
            </a:endParaRPr>
          </a:p>
          <a:p>
            <a:pPr marL="354965" indent="-342265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Free of</a:t>
            </a:r>
            <a:r>
              <a:rPr sz="3200" spc="-12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charge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4BEDACD8-4258-4CE6-AF40-C75D6173C0BB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A65E4FB-4FFE-4EE9-8B80-7BECAA036A55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0C677AC3-EA8E-4C0C-82EC-C41E20B1AC02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5DD44FBA-8884-42C1-B489-1EE9A3C93388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7073ECBA-E34A-4E14-AE6D-D78CE9A10192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2" name="Rectangle 10">
                    <a:extLst>
                      <a:ext uri="{FF2B5EF4-FFF2-40B4-BE49-F238E27FC236}">
                        <a16:creationId xmlns:a16="http://schemas.microsoft.com/office/drawing/2014/main" id="{30F3E886-0D18-4342-8D5A-E3A667690D9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9992206F-7A9D-4B11-8C0B-E01AC7469D72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7866004D-3995-4713-AFD1-2FA29DA44390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F832337-5211-401D-BE9B-BBBC96AB1D6B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535940" y="2080895"/>
            <a:ext cx="5774690" cy="34118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sz="2400" dirty="0">
                <a:solidFill>
                  <a:srgbClr val="0F243E"/>
                </a:solidFill>
                <a:latin typeface="Arial"/>
                <a:cs typeface="Arial"/>
              </a:rPr>
              <a:t>– </a:t>
            </a:r>
            <a:r>
              <a:rPr sz="2400" b="1" spc="-5" dirty="0">
                <a:solidFill>
                  <a:srgbClr val="0F243E"/>
                </a:solidFill>
                <a:latin typeface="Arial"/>
                <a:cs typeface="Arial"/>
              </a:rPr>
              <a:t>Section </a:t>
            </a:r>
            <a:r>
              <a:rPr sz="2400" b="1" dirty="0">
                <a:solidFill>
                  <a:srgbClr val="0F243E"/>
                </a:solidFill>
                <a:latin typeface="Arial"/>
                <a:cs typeface="Arial"/>
              </a:rPr>
              <a:t>7: </a:t>
            </a:r>
            <a:r>
              <a:rPr sz="2400" b="1" spc="-5" dirty="0">
                <a:solidFill>
                  <a:srgbClr val="0F243E"/>
                </a:solidFill>
                <a:latin typeface="Arial"/>
                <a:cs typeface="Arial"/>
              </a:rPr>
              <a:t>Safety</a:t>
            </a:r>
            <a:r>
              <a:rPr sz="2400" b="1" spc="235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0F243E"/>
                </a:solidFill>
                <a:latin typeface="Arial"/>
                <a:cs typeface="Arial"/>
              </a:rPr>
              <a:t>Personnel</a:t>
            </a:r>
            <a:endParaRPr sz="2400" dirty="0">
              <a:latin typeface="Arial"/>
              <a:cs typeface="Arial"/>
            </a:endParaRPr>
          </a:p>
          <a:p>
            <a:pPr marL="698500" marR="5080" indent="12065" algn="just">
              <a:lnSpc>
                <a:spcPct val="90000"/>
              </a:lnSpc>
              <a:spcBef>
                <a:spcPts val="575"/>
              </a:spcBef>
            </a:pPr>
            <a:r>
              <a:rPr sz="2400" b="1" spc="-5" dirty="0">
                <a:latin typeface="Arial"/>
                <a:cs typeface="Arial"/>
              </a:rPr>
              <a:t>A means </a:t>
            </a:r>
            <a:r>
              <a:rPr sz="2400" b="1" dirty="0">
                <a:latin typeface="Arial"/>
                <a:cs typeface="Arial"/>
              </a:rPr>
              <a:t>of </a:t>
            </a:r>
            <a:r>
              <a:rPr sz="2400" b="1" spc="-5" dirty="0">
                <a:latin typeface="Arial"/>
                <a:cs typeface="Arial"/>
              </a:rPr>
              <a:t>coordination </a:t>
            </a:r>
            <a:r>
              <a:rPr sz="2400" b="1" spc="5" dirty="0">
                <a:latin typeface="Arial"/>
                <a:cs typeface="Arial"/>
              </a:rPr>
              <a:t>was  </a:t>
            </a:r>
            <a:r>
              <a:rPr sz="2400" b="1" spc="-5" dirty="0">
                <a:latin typeface="Arial"/>
                <a:cs typeface="Arial"/>
              </a:rPr>
              <a:t>established </a:t>
            </a:r>
            <a:r>
              <a:rPr sz="2400" b="1" dirty="0">
                <a:latin typeface="Arial"/>
                <a:cs typeface="Arial"/>
              </a:rPr>
              <a:t>wherein </a:t>
            </a:r>
            <a:r>
              <a:rPr sz="2400" b="1" spc="-5" dirty="0">
                <a:latin typeface="Arial"/>
                <a:cs typeface="Arial"/>
              </a:rPr>
              <a:t>the main or  general contractor shall have </a:t>
            </a:r>
            <a:r>
              <a:rPr sz="2400" b="1" dirty="0">
                <a:latin typeface="Arial"/>
                <a:cs typeface="Arial"/>
              </a:rPr>
              <a:t>over-  all </a:t>
            </a:r>
            <a:r>
              <a:rPr sz="2400" b="1" spc="-5" dirty="0">
                <a:latin typeface="Arial"/>
                <a:cs typeface="Arial"/>
              </a:rPr>
              <a:t>management and coordination  </a:t>
            </a:r>
            <a:r>
              <a:rPr sz="2400" b="1" dirty="0">
                <a:latin typeface="Arial"/>
                <a:cs typeface="Arial"/>
              </a:rPr>
              <a:t>of </a:t>
            </a:r>
            <a:r>
              <a:rPr sz="2400" b="1" spc="-5" dirty="0">
                <a:latin typeface="Arial"/>
                <a:cs typeface="Arial"/>
              </a:rPr>
              <a:t>all safety </a:t>
            </a:r>
            <a:r>
              <a:rPr sz="2400" b="1" dirty="0">
                <a:latin typeface="Arial"/>
                <a:cs typeface="Arial"/>
              </a:rPr>
              <a:t>and </a:t>
            </a:r>
            <a:r>
              <a:rPr sz="2400" b="1" spc="-5" dirty="0">
                <a:latin typeface="Arial"/>
                <a:cs typeface="Arial"/>
              </a:rPr>
              <a:t>health</a:t>
            </a:r>
            <a:r>
              <a:rPr sz="2400" b="1" spc="-4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officers</a:t>
            </a:r>
            <a:endParaRPr sz="2400" dirty="0">
              <a:latin typeface="Arial"/>
              <a:cs typeface="Arial"/>
            </a:endParaRPr>
          </a:p>
          <a:p>
            <a:pPr marL="698500" marR="226060" algn="just">
              <a:lnSpc>
                <a:spcPct val="90000"/>
              </a:lnSpc>
              <a:tabLst>
                <a:tab pos="3395345" algn="l"/>
              </a:tabLst>
            </a:pPr>
            <a:r>
              <a:rPr sz="2400" b="1" spc="-5" dirty="0">
                <a:latin typeface="Arial"/>
                <a:cs typeface="Arial"/>
              </a:rPr>
              <a:t>/personnel </a:t>
            </a:r>
            <a:r>
              <a:rPr sz="2400" b="1" dirty="0">
                <a:latin typeface="Arial"/>
                <a:cs typeface="Arial"/>
              </a:rPr>
              <a:t>working within </a:t>
            </a:r>
            <a:r>
              <a:rPr sz="2400" b="1" spc="-5" dirty="0">
                <a:latin typeface="Arial"/>
                <a:cs typeface="Arial"/>
              </a:rPr>
              <a:t>the  construction</a:t>
            </a:r>
            <a:r>
              <a:rPr sz="2400" b="1" spc="1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site.	All</a:t>
            </a:r>
            <a:r>
              <a:rPr sz="2400" b="1" spc="-9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full-time </a:t>
            </a:r>
            <a:r>
              <a:rPr sz="2400" b="1" spc="-5" dirty="0">
                <a:latin typeface="Arial"/>
                <a:cs typeface="Arial"/>
              </a:rPr>
              <a:t> safety and health personnel must  be accredited by</a:t>
            </a:r>
            <a:r>
              <a:rPr sz="2400" b="1" spc="-3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DOLE.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561584" y="2920658"/>
            <a:ext cx="1820934" cy="25909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273797" y="3210169"/>
            <a:ext cx="0" cy="2296795"/>
          </a:xfrm>
          <a:custGeom>
            <a:avLst/>
            <a:gdLst/>
            <a:ahLst/>
            <a:cxnLst/>
            <a:rect l="l" t="t" r="r" b="b"/>
            <a:pathLst>
              <a:path h="2296795">
                <a:moveTo>
                  <a:pt x="0" y="0"/>
                </a:moveTo>
                <a:lnTo>
                  <a:pt x="0" y="2296584"/>
                </a:lnTo>
              </a:path>
            </a:pathLst>
          </a:custGeom>
          <a:ln w="26116">
            <a:solidFill>
              <a:srgbClr val="3C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60738" y="3205310"/>
            <a:ext cx="9525" cy="5080"/>
          </a:xfrm>
          <a:custGeom>
            <a:avLst/>
            <a:gdLst/>
            <a:ahLst/>
            <a:cxnLst/>
            <a:rect l="l" t="t" r="r" b="b"/>
            <a:pathLst>
              <a:path w="9525" h="5080">
                <a:moveTo>
                  <a:pt x="4745" y="0"/>
                </a:moveTo>
                <a:lnTo>
                  <a:pt x="1186" y="1340"/>
                </a:lnTo>
                <a:lnTo>
                  <a:pt x="0" y="4858"/>
                </a:lnTo>
                <a:lnTo>
                  <a:pt x="9490" y="4858"/>
                </a:lnTo>
                <a:lnTo>
                  <a:pt x="8304" y="1340"/>
                </a:lnTo>
                <a:lnTo>
                  <a:pt x="4745" y="0"/>
                </a:lnTo>
                <a:close/>
              </a:path>
            </a:pathLst>
          </a:custGeom>
          <a:solidFill>
            <a:srgbClr val="3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21850" y="3059382"/>
            <a:ext cx="9525" cy="5080"/>
          </a:xfrm>
          <a:custGeom>
            <a:avLst/>
            <a:gdLst/>
            <a:ahLst/>
            <a:cxnLst/>
            <a:rect l="l" t="t" r="r" b="b"/>
            <a:pathLst>
              <a:path w="9525" h="5080">
                <a:moveTo>
                  <a:pt x="4745" y="0"/>
                </a:moveTo>
                <a:lnTo>
                  <a:pt x="1186" y="1172"/>
                </a:lnTo>
                <a:lnTo>
                  <a:pt x="0" y="4858"/>
                </a:lnTo>
                <a:lnTo>
                  <a:pt x="9507" y="4858"/>
                </a:lnTo>
                <a:lnTo>
                  <a:pt x="8321" y="1172"/>
                </a:lnTo>
                <a:lnTo>
                  <a:pt x="4745" y="0"/>
                </a:lnTo>
                <a:close/>
              </a:path>
            </a:pathLst>
          </a:custGeom>
          <a:solidFill>
            <a:srgbClr val="3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011468" y="3064241"/>
            <a:ext cx="120014" cy="1868805"/>
          </a:xfrm>
          <a:custGeom>
            <a:avLst/>
            <a:gdLst/>
            <a:ahLst/>
            <a:cxnLst/>
            <a:rect l="l" t="t" r="r" b="b"/>
            <a:pathLst>
              <a:path w="120015" h="1868804">
                <a:moveTo>
                  <a:pt x="0" y="1863541"/>
                </a:moveTo>
                <a:lnTo>
                  <a:pt x="1186" y="1867160"/>
                </a:lnTo>
                <a:lnTo>
                  <a:pt x="4745" y="1868366"/>
                </a:lnTo>
                <a:lnTo>
                  <a:pt x="0" y="1863541"/>
                </a:lnTo>
                <a:close/>
              </a:path>
              <a:path w="120015" h="1868804">
                <a:moveTo>
                  <a:pt x="119889" y="0"/>
                </a:moveTo>
                <a:lnTo>
                  <a:pt x="110381" y="0"/>
                </a:lnTo>
                <a:lnTo>
                  <a:pt x="105636" y="91644"/>
                </a:lnTo>
                <a:lnTo>
                  <a:pt x="92586" y="305092"/>
                </a:lnTo>
                <a:lnTo>
                  <a:pt x="74774" y="599461"/>
                </a:lnTo>
                <a:lnTo>
                  <a:pt x="55792" y="934711"/>
                </a:lnTo>
                <a:lnTo>
                  <a:pt x="35607" y="1270111"/>
                </a:lnTo>
                <a:lnTo>
                  <a:pt x="17795" y="1564413"/>
                </a:lnTo>
                <a:lnTo>
                  <a:pt x="4745" y="1775498"/>
                </a:lnTo>
                <a:lnTo>
                  <a:pt x="0" y="1863541"/>
                </a:lnTo>
                <a:lnTo>
                  <a:pt x="4745" y="1868366"/>
                </a:lnTo>
                <a:lnTo>
                  <a:pt x="8304" y="1867160"/>
                </a:lnTo>
                <a:lnTo>
                  <a:pt x="9490" y="1863541"/>
                </a:lnTo>
                <a:lnTo>
                  <a:pt x="4745" y="1858716"/>
                </a:lnTo>
                <a:lnTo>
                  <a:pt x="9751" y="1858716"/>
                </a:lnTo>
                <a:lnTo>
                  <a:pt x="14236" y="1775498"/>
                </a:lnTo>
                <a:lnTo>
                  <a:pt x="27303" y="1564413"/>
                </a:lnTo>
                <a:lnTo>
                  <a:pt x="45098" y="1270111"/>
                </a:lnTo>
                <a:lnTo>
                  <a:pt x="65283" y="934711"/>
                </a:lnTo>
                <a:lnTo>
                  <a:pt x="84265" y="599461"/>
                </a:lnTo>
                <a:lnTo>
                  <a:pt x="102077" y="305092"/>
                </a:lnTo>
                <a:lnTo>
                  <a:pt x="115127" y="91644"/>
                </a:lnTo>
                <a:lnTo>
                  <a:pt x="119889" y="0"/>
                </a:lnTo>
                <a:close/>
              </a:path>
              <a:path w="120015" h="1868804">
                <a:moveTo>
                  <a:pt x="9751" y="1858716"/>
                </a:moveTo>
                <a:lnTo>
                  <a:pt x="4745" y="1858716"/>
                </a:lnTo>
                <a:lnTo>
                  <a:pt x="9490" y="1863541"/>
                </a:lnTo>
                <a:lnTo>
                  <a:pt x="9751" y="1858716"/>
                </a:lnTo>
                <a:close/>
              </a:path>
            </a:pathLst>
          </a:custGeom>
          <a:solidFill>
            <a:srgbClr val="3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16214" y="4920544"/>
            <a:ext cx="15875" cy="12065"/>
          </a:xfrm>
          <a:custGeom>
            <a:avLst/>
            <a:gdLst/>
            <a:ahLst/>
            <a:cxnLst/>
            <a:rect l="l" t="t" r="r" b="b"/>
            <a:pathLst>
              <a:path w="15875" h="12064">
                <a:moveTo>
                  <a:pt x="13050" y="0"/>
                </a:moveTo>
                <a:lnTo>
                  <a:pt x="9490" y="1206"/>
                </a:lnTo>
                <a:lnTo>
                  <a:pt x="7118" y="2412"/>
                </a:lnTo>
                <a:lnTo>
                  <a:pt x="0" y="2412"/>
                </a:lnTo>
                <a:lnTo>
                  <a:pt x="0" y="12062"/>
                </a:lnTo>
                <a:lnTo>
                  <a:pt x="7118" y="12062"/>
                </a:lnTo>
                <a:lnTo>
                  <a:pt x="11863" y="10856"/>
                </a:lnTo>
                <a:lnTo>
                  <a:pt x="15422" y="9650"/>
                </a:lnTo>
                <a:lnTo>
                  <a:pt x="13050" y="0"/>
                </a:lnTo>
                <a:close/>
              </a:path>
            </a:pathLst>
          </a:custGeom>
          <a:solidFill>
            <a:srgbClr val="3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029264" y="4920544"/>
            <a:ext cx="6350" cy="10160"/>
          </a:xfrm>
          <a:custGeom>
            <a:avLst/>
            <a:gdLst/>
            <a:ahLst/>
            <a:cxnLst/>
            <a:rect l="l" t="t" r="r" b="b"/>
            <a:pathLst>
              <a:path w="6350" h="10160">
                <a:moveTo>
                  <a:pt x="0" y="0"/>
                </a:moveTo>
                <a:lnTo>
                  <a:pt x="2372" y="9650"/>
                </a:lnTo>
                <a:lnTo>
                  <a:pt x="5931" y="7237"/>
                </a:lnTo>
                <a:lnTo>
                  <a:pt x="5931" y="3618"/>
                </a:lnTo>
                <a:lnTo>
                  <a:pt x="3559" y="1206"/>
                </a:lnTo>
                <a:lnTo>
                  <a:pt x="0" y="0"/>
                </a:lnTo>
                <a:close/>
              </a:path>
            </a:pathLst>
          </a:custGeom>
          <a:solidFill>
            <a:srgbClr val="3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345020" y="3256075"/>
            <a:ext cx="9525" cy="5080"/>
          </a:xfrm>
          <a:custGeom>
            <a:avLst/>
            <a:gdLst/>
            <a:ahLst/>
            <a:cxnLst/>
            <a:rect l="l" t="t" r="r" b="b"/>
            <a:pathLst>
              <a:path w="9525" h="5079">
                <a:moveTo>
                  <a:pt x="4745" y="0"/>
                </a:moveTo>
                <a:lnTo>
                  <a:pt x="1186" y="1172"/>
                </a:lnTo>
                <a:lnTo>
                  <a:pt x="0" y="4691"/>
                </a:lnTo>
                <a:lnTo>
                  <a:pt x="9490" y="4691"/>
                </a:lnTo>
                <a:lnTo>
                  <a:pt x="8304" y="1172"/>
                </a:lnTo>
                <a:lnTo>
                  <a:pt x="4745" y="0"/>
                </a:lnTo>
                <a:close/>
              </a:path>
            </a:pathLst>
          </a:custGeom>
          <a:solidFill>
            <a:srgbClr val="3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345020" y="3260766"/>
            <a:ext cx="64135" cy="1974850"/>
          </a:xfrm>
          <a:custGeom>
            <a:avLst/>
            <a:gdLst/>
            <a:ahLst/>
            <a:cxnLst/>
            <a:rect l="l" t="t" r="r" b="b"/>
            <a:pathLst>
              <a:path w="64134" h="1974850">
                <a:moveTo>
                  <a:pt x="63968" y="1964937"/>
                </a:moveTo>
                <a:lnTo>
                  <a:pt x="59351" y="1964937"/>
                </a:lnTo>
                <a:lnTo>
                  <a:pt x="54606" y="1969762"/>
                </a:lnTo>
                <a:lnTo>
                  <a:pt x="55792" y="1973381"/>
                </a:lnTo>
                <a:lnTo>
                  <a:pt x="59351" y="1974587"/>
                </a:lnTo>
                <a:lnTo>
                  <a:pt x="64097" y="1969762"/>
                </a:lnTo>
                <a:lnTo>
                  <a:pt x="63968" y="1964937"/>
                </a:lnTo>
                <a:close/>
              </a:path>
              <a:path w="64134" h="1974850">
                <a:moveTo>
                  <a:pt x="64097" y="1969762"/>
                </a:moveTo>
                <a:lnTo>
                  <a:pt x="59351" y="1974587"/>
                </a:lnTo>
                <a:lnTo>
                  <a:pt x="62910" y="1973381"/>
                </a:lnTo>
                <a:lnTo>
                  <a:pt x="64097" y="1969762"/>
                </a:lnTo>
                <a:close/>
              </a:path>
              <a:path w="64134" h="1974850">
                <a:moveTo>
                  <a:pt x="9490" y="0"/>
                </a:moveTo>
                <a:lnTo>
                  <a:pt x="0" y="0"/>
                </a:lnTo>
                <a:lnTo>
                  <a:pt x="2372" y="99016"/>
                </a:lnTo>
                <a:lnTo>
                  <a:pt x="8304" y="326872"/>
                </a:lnTo>
                <a:lnTo>
                  <a:pt x="17795" y="640509"/>
                </a:lnTo>
                <a:lnTo>
                  <a:pt x="27303" y="996366"/>
                </a:lnTo>
                <a:lnTo>
                  <a:pt x="36793" y="1349793"/>
                </a:lnTo>
                <a:lnTo>
                  <a:pt x="46284" y="1659778"/>
                </a:lnTo>
                <a:lnTo>
                  <a:pt x="54606" y="1969762"/>
                </a:lnTo>
                <a:lnTo>
                  <a:pt x="59351" y="1964937"/>
                </a:lnTo>
                <a:lnTo>
                  <a:pt x="63968" y="1964937"/>
                </a:lnTo>
                <a:lnTo>
                  <a:pt x="61724" y="1880513"/>
                </a:lnTo>
                <a:lnTo>
                  <a:pt x="55792" y="1659778"/>
                </a:lnTo>
                <a:lnTo>
                  <a:pt x="46284" y="1349793"/>
                </a:lnTo>
                <a:lnTo>
                  <a:pt x="36793" y="996366"/>
                </a:lnTo>
                <a:lnTo>
                  <a:pt x="27303" y="640509"/>
                </a:lnTo>
                <a:lnTo>
                  <a:pt x="17795" y="326872"/>
                </a:lnTo>
                <a:lnTo>
                  <a:pt x="11863" y="99016"/>
                </a:lnTo>
                <a:lnTo>
                  <a:pt x="9490" y="0"/>
                </a:lnTo>
                <a:close/>
              </a:path>
            </a:pathLst>
          </a:custGeom>
          <a:solidFill>
            <a:srgbClr val="3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603129" y="2895694"/>
            <a:ext cx="2084385" cy="304407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C7D2357-190D-456F-A1DF-AAC072164AEF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85F0A3A-FDD0-43C1-A6C3-4D4253614DB0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302CBFEE-4D84-4108-841E-CCF2A1592F38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9777A7F1-19A2-4E5C-A680-63CD3E471F74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987B84A9-2546-42AC-A0ED-B1CB0EB04C0D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825AB625-27DE-4776-B605-56C7F6EE480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7A35722A-FCC9-4F9A-B89E-5BBE1F22FE4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C16CF2C6-003D-4DFC-854A-32CFCAF19F93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8A4C72F-9395-4AA0-B646-BBBE8CE0095B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50770" y="308990"/>
            <a:ext cx="4440555" cy="678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908810" algn="l"/>
              </a:tabLst>
            </a:pPr>
            <a:r>
              <a:rPr sz="4400" dirty="0"/>
              <a:t>Safety	Personnel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764540" y="1787271"/>
            <a:ext cx="7250430" cy="36182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135255" indent="-342900">
              <a:lnSpc>
                <a:spcPct val="100000"/>
              </a:lnSpc>
              <a:buChar char="•"/>
              <a:tabLst>
                <a:tab pos="355600" algn="l"/>
                <a:tab pos="356235" algn="l"/>
                <a:tab pos="1868805" algn="l"/>
                <a:tab pos="2026920" algn="l"/>
                <a:tab pos="3086100" algn="l"/>
                <a:tab pos="4488815" algn="l"/>
                <a:tab pos="5596255" algn="l"/>
              </a:tabLst>
            </a:pPr>
            <a:r>
              <a:rPr sz="3200" dirty="0">
                <a:latin typeface="Arial"/>
                <a:cs typeface="Arial"/>
              </a:rPr>
              <a:t>General		constructor	</a:t>
            </a:r>
            <a:r>
              <a:rPr sz="3200" spc="-5" dirty="0">
                <a:latin typeface="Arial"/>
                <a:cs typeface="Arial"/>
              </a:rPr>
              <a:t>must	</a:t>
            </a:r>
            <a:r>
              <a:rPr sz="3200" dirty="0">
                <a:latin typeface="Arial"/>
                <a:cs typeface="Arial"/>
              </a:rPr>
              <a:t>provide  for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</a:t>
            </a:r>
            <a:r>
              <a:rPr sz="3200" spc="-20" dirty="0">
                <a:latin typeface="Arial"/>
                <a:cs typeface="Arial"/>
              </a:rPr>
              <a:t> </a:t>
            </a:r>
            <a:r>
              <a:rPr sz="3200" b="1" i="1" dirty="0">
                <a:solidFill>
                  <a:srgbClr val="1F487C"/>
                </a:solidFill>
                <a:latin typeface="Arial"/>
                <a:cs typeface="Arial"/>
              </a:rPr>
              <a:t>full-time	general</a:t>
            </a:r>
            <a:r>
              <a:rPr sz="3200" b="1" i="1" spc="-10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3200" b="1" i="1" dirty="0">
                <a:solidFill>
                  <a:srgbClr val="1F487C"/>
                </a:solidFill>
                <a:latin typeface="Arial"/>
                <a:cs typeface="Arial"/>
              </a:rPr>
              <a:t>construction  safety	and health</a:t>
            </a:r>
            <a:r>
              <a:rPr sz="3200" b="1" i="1" spc="-10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3200" b="1" i="1" spc="-10" dirty="0">
                <a:solidFill>
                  <a:srgbClr val="1F487C"/>
                </a:solidFill>
                <a:latin typeface="Arial"/>
                <a:cs typeface="Arial"/>
              </a:rPr>
              <a:t>officer</a:t>
            </a:r>
            <a:endParaRPr sz="320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5600" algn="l"/>
                <a:tab pos="356235" algn="l"/>
                <a:tab pos="2680970" algn="l"/>
                <a:tab pos="3965575" algn="l"/>
              </a:tabLst>
            </a:pPr>
            <a:r>
              <a:rPr sz="3200" b="1" i="1" dirty="0">
                <a:latin typeface="Arial"/>
                <a:cs typeface="Arial"/>
              </a:rPr>
              <a:t>Additional	construction</a:t>
            </a:r>
            <a:r>
              <a:rPr sz="3200" b="1" i="1" spc="-65" dirty="0">
                <a:latin typeface="Arial"/>
                <a:cs typeface="Arial"/>
              </a:rPr>
              <a:t> </a:t>
            </a:r>
            <a:r>
              <a:rPr sz="3200" b="1" i="1" dirty="0">
                <a:latin typeface="Arial"/>
                <a:cs typeface="Arial"/>
              </a:rPr>
              <a:t>SH</a:t>
            </a:r>
            <a:r>
              <a:rPr sz="3200" b="1" i="1" spc="-20" dirty="0">
                <a:latin typeface="Arial"/>
                <a:cs typeface="Arial"/>
              </a:rPr>
              <a:t> </a:t>
            </a:r>
            <a:r>
              <a:rPr sz="3200" b="1" i="1" spc="-10" dirty="0">
                <a:latin typeface="Arial"/>
                <a:cs typeface="Arial"/>
              </a:rPr>
              <a:t>Officer </a:t>
            </a:r>
            <a:r>
              <a:rPr sz="3200" b="1" i="1" dirty="0">
                <a:latin typeface="Arial"/>
                <a:cs typeface="Arial"/>
              </a:rPr>
              <a:t> depending</a:t>
            </a:r>
            <a:r>
              <a:rPr sz="3200" b="1" i="1" spc="-30" dirty="0">
                <a:latin typeface="Arial"/>
                <a:cs typeface="Arial"/>
              </a:rPr>
              <a:t> </a:t>
            </a:r>
            <a:r>
              <a:rPr sz="3200" b="1" i="1" dirty="0">
                <a:latin typeface="Arial"/>
                <a:cs typeface="Arial"/>
              </a:rPr>
              <a:t>on</a:t>
            </a:r>
            <a:r>
              <a:rPr sz="3200" b="1" i="1" spc="5" dirty="0">
                <a:latin typeface="Arial"/>
                <a:cs typeface="Arial"/>
              </a:rPr>
              <a:t> </a:t>
            </a:r>
            <a:r>
              <a:rPr sz="3200" b="1" i="1" dirty="0">
                <a:latin typeface="Arial"/>
                <a:cs typeface="Arial"/>
              </a:rPr>
              <a:t>the	number</a:t>
            </a:r>
            <a:r>
              <a:rPr sz="3200" b="1" i="1" spc="-100" dirty="0">
                <a:latin typeface="Arial"/>
                <a:cs typeface="Arial"/>
              </a:rPr>
              <a:t> </a:t>
            </a:r>
            <a:r>
              <a:rPr sz="3200" b="1" i="1" dirty="0">
                <a:latin typeface="Arial"/>
                <a:cs typeface="Arial"/>
              </a:rPr>
              <a:t>of  workers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3200" b="1" i="1" spc="5" dirty="0">
                <a:latin typeface="Arial"/>
                <a:cs typeface="Arial"/>
              </a:rPr>
              <a:t>Subcontractor’s </a:t>
            </a:r>
            <a:r>
              <a:rPr sz="3200" b="1" i="1" dirty="0">
                <a:latin typeface="Arial"/>
                <a:cs typeface="Arial"/>
              </a:rPr>
              <a:t>safety</a:t>
            </a:r>
            <a:r>
              <a:rPr sz="3200" b="1" i="1" spc="-120" dirty="0">
                <a:latin typeface="Arial"/>
                <a:cs typeface="Arial"/>
              </a:rPr>
              <a:t> </a:t>
            </a:r>
            <a:r>
              <a:rPr sz="3200" b="1" i="1" spc="-10" dirty="0">
                <a:latin typeface="Arial"/>
                <a:cs typeface="Arial"/>
              </a:rPr>
              <a:t>officer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1">
            <a:extLst>
              <a:ext uri="{FF2B5EF4-FFF2-40B4-BE49-F238E27FC236}">
                <a16:creationId xmlns:a16="http://schemas.microsoft.com/office/drawing/2014/main" id="{F7281273-F717-4DC7-8E8F-916A6A25FC03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AF8A3722-B587-4807-881B-EDE03E595516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98C9FB36-2687-495E-A424-3B08A67AE866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97A2E36D-6310-476B-89DF-B6C8FD6A01C7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F7B91FCD-5D47-43B7-9E1D-235C4D6EF663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79" name="Rectangle 10">
                    <a:extLst>
                      <a:ext uri="{FF2B5EF4-FFF2-40B4-BE49-F238E27FC236}">
                        <a16:creationId xmlns:a16="http://schemas.microsoft.com/office/drawing/2014/main" id="{FC17937C-9859-41FE-9CD1-35B40F9753B5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80" name="Rectangle 79">
                    <a:extLst>
                      <a:ext uri="{FF2B5EF4-FFF2-40B4-BE49-F238E27FC236}">
                        <a16:creationId xmlns:a16="http://schemas.microsoft.com/office/drawing/2014/main" id="{32A2CB04-1EFA-4244-A621-7316AF3EB0F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998AF52B-0657-4239-BD51-EBF579325EE9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0BB8E69-3569-4EF0-92D0-FA4061C9F10E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95652" y="339090"/>
            <a:ext cx="5554345" cy="975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3200" spc="-5" dirty="0"/>
              <a:t>Safety </a:t>
            </a:r>
            <a:r>
              <a:rPr sz="3200" dirty="0"/>
              <a:t>Personnel</a:t>
            </a:r>
            <a:r>
              <a:rPr sz="3200" spc="-75" dirty="0"/>
              <a:t> </a:t>
            </a:r>
            <a:r>
              <a:rPr sz="3200" spc="-5" dirty="0"/>
              <a:t>Requirement</a:t>
            </a:r>
            <a:endParaRPr sz="3200"/>
          </a:p>
          <a:p>
            <a:pPr algn="ctr">
              <a:lnSpc>
                <a:spcPct val="100000"/>
              </a:lnSpc>
            </a:pPr>
            <a:r>
              <a:rPr sz="3200" dirty="0"/>
              <a:t>DO </a:t>
            </a:r>
            <a:r>
              <a:rPr sz="3200" spc="-10" dirty="0"/>
              <a:t>16 </a:t>
            </a:r>
            <a:r>
              <a:rPr sz="3200" dirty="0"/>
              <a:t>&amp; DO</a:t>
            </a:r>
            <a:r>
              <a:rPr sz="3200" spc="-75" dirty="0"/>
              <a:t> </a:t>
            </a:r>
            <a:r>
              <a:rPr sz="3200" spc="-10" dirty="0"/>
              <a:t>13</a:t>
            </a:r>
            <a:endParaRPr sz="3200"/>
          </a:p>
        </p:txBody>
      </p:sp>
      <p:sp>
        <p:nvSpPr>
          <p:cNvPr id="3" name="object 3"/>
          <p:cNvSpPr/>
          <p:nvPr/>
        </p:nvSpPr>
        <p:spPr>
          <a:xfrm>
            <a:off x="3225800" y="1890776"/>
            <a:ext cx="0" cy="3611879"/>
          </a:xfrm>
          <a:custGeom>
            <a:avLst/>
            <a:gdLst/>
            <a:ahLst/>
            <a:cxnLst/>
            <a:rect l="l" t="t" r="r" b="b"/>
            <a:pathLst>
              <a:path h="3611879">
                <a:moveTo>
                  <a:pt x="0" y="0"/>
                </a:moveTo>
                <a:lnTo>
                  <a:pt x="0" y="361137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95312" y="2413126"/>
            <a:ext cx="8215630" cy="0"/>
          </a:xfrm>
          <a:custGeom>
            <a:avLst/>
            <a:gdLst/>
            <a:ahLst/>
            <a:cxnLst/>
            <a:rect l="l" t="t" r="r" b="b"/>
            <a:pathLst>
              <a:path w="8215630">
                <a:moveTo>
                  <a:pt x="0" y="0"/>
                </a:moveTo>
                <a:lnTo>
                  <a:pt x="8215312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5312" y="2921126"/>
            <a:ext cx="8215630" cy="0"/>
          </a:xfrm>
          <a:custGeom>
            <a:avLst/>
            <a:gdLst/>
            <a:ahLst/>
            <a:cxnLst/>
            <a:rect l="l" t="t" r="r" b="b"/>
            <a:pathLst>
              <a:path w="8215630">
                <a:moveTo>
                  <a:pt x="0" y="0"/>
                </a:moveTo>
                <a:lnTo>
                  <a:pt x="8215312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95312" y="3429253"/>
            <a:ext cx="8215630" cy="0"/>
          </a:xfrm>
          <a:custGeom>
            <a:avLst/>
            <a:gdLst/>
            <a:ahLst/>
            <a:cxnLst/>
            <a:rect l="l" t="t" r="r" b="b"/>
            <a:pathLst>
              <a:path w="8215630">
                <a:moveTo>
                  <a:pt x="0" y="0"/>
                </a:moveTo>
                <a:lnTo>
                  <a:pt x="8215312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95312" y="3983354"/>
            <a:ext cx="8215630" cy="0"/>
          </a:xfrm>
          <a:custGeom>
            <a:avLst/>
            <a:gdLst/>
            <a:ahLst/>
            <a:cxnLst/>
            <a:rect l="l" t="t" r="r" b="b"/>
            <a:pathLst>
              <a:path w="8215630">
                <a:moveTo>
                  <a:pt x="0" y="0"/>
                </a:moveTo>
                <a:lnTo>
                  <a:pt x="8215312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95312" y="4489830"/>
            <a:ext cx="8215630" cy="0"/>
          </a:xfrm>
          <a:custGeom>
            <a:avLst/>
            <a:gdLst/>
            <a:ahLst/>
            <a:cxnLst/>
            <a:rect l="l" t="t" r="r" b="b"/>
            <a:pathLst>
              <a:path w="8215630">
                <a:moveTo>
                  <a:pt x="0" y="0"/>
                </a:moveTo>
                <a:lnTo>
                  <a:pt x="8215312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5312" y="5495797"/>
            <a:ext cx="8215630" cy="0"/>
          </a:xfrm>
          <a:custGeom>
            <a:avLst/>
            <a:gdLst/>
            <a:ahLst/>
            <a:cxnLst/>
            <a:rect l="l" t="t" r="r" b="b"/>
            <a:pathLst>
              <a:path w="8215630">
                <a:moveTo>
                  <a:pt x="0" y="0"/>
                </a:moveTo>
                <a:lnTo>
                  <a:pt x="8215312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09600" y="1890776"/>
            <a:ext cx="0" cy="4173854"/>
          </a:xfrm>
          <a:custGeom>
            <a:avLst/>
            <a:gdLst/>
            <a:ahLst/>
            <a:cxnLst/>
            <a:rect l="l" t="t" r="r" b="b"/>
            <a:pathLst>
              <a:path h="4173854">
                <a:moveTo>
                  <a:pt x="0" y="0"/>
                </a:moveTo>
                <a:lnTo>
                  <a:pt x="0" y="4173474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796401" y="1890776"/>
            <a:ext cx="0" cy="4173854"/>
          </a:xfrm>
          <a:custGeom>
            <a:avLst/>
            <a:gdLst/>
            <a:ahLst/>
            <a:cxnLst/>
            <a:rect l="l" t="t" r="r" b="b"/>
            <a:pathLst>
              <a:path h="4173854">
                <a:moveTo>
                  <a:pt x="0" y="0"/>
                </a:moveTo>
                <a:lnTo>
                  <a:pt x="0" y="4173474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95312" y="1905000"/>
            <a:ext cx="8215630" cy="0"/>
          </a:xfrm>
          <a:custGeom>
            <a:avLst/>
            <a:gdLst/>
            <a:ahLst/>
            <a:cxnLst/>
            <a:rect l="l" t="t" r="r" b="b"/>
            <a:pathLst>
              <a:path w="8215630">
                <a:moveTo>
                  <a:pt x="0" y="0"/>
                </a:moveTo>
                <a:lnTo>
                  <a:pt x="8215312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95312" y="6049962"/>
            <a:ext cx="8215630" cy="0"/>
          </a:xfrm>
          <a:custGeom>
            <a:avLst/>
            <a:gdLst/>
            <a:ahLst/>
            <a:cxnLst/>
            <a:rect l="l" t="t" r="r" b="b"/>
            <a:pathLst>
              <a:path w="8215630">
                <a:moveTo>
                  <a:pt x="0" y="0"/>
                </a:moveTo>
                <a:lnTo>
                  <a:pt x="8215312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56488" y="1866900"/>
            <a:ext cx="2145792" cy="5699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660904" y="1866900"/>
            <a:ext cx="411480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157727" y="1866900"/>
            <a:ext cx="2403348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19700" y="1866900"/>
            <a:ext cx="411479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405127" y="2375916"/>
            <a:ext cx="553211" cy="5699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616963" y="2375916"/>
            <a:ext cx="483107" cy="5699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758695" y="2375916"/>
            <a:ext cx="409956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827276" y="2375916"/>
            <a:ext cx="624839" cy="56997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110739" y="2375916"/>
            <a:ext cx="411480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157727" y="2375916"/>
            <a:ext cx="1048512" cy="5699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864864" y="2375916"/>
            <a:ext cx="426720" cy="56997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950208" y="2375916"/>
            <a:ext cx="2269236" cy="56997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878067" y="2375916"/>
            <a:ext cx="411479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263396" y="2883407"/>
            <a:ext cx="693420" cy="56997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615439" y="2883407"/>
            <a:ext cx="483108" cy="56997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757172" y="2883407"/>
            <a:ext cx="411480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827276" y="2883407"/>
            <a:ext cx="766572" cy="56997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252472" y="2883407"/>
            <a:ext cx="411480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157727" y="2883407"/>
            <a:ext cx="1004315" cy="56997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820667" y="2883407"/>
            <a:ext cx="426720" cy="56997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906011" y="2883407"/>
            <a:ext cx="2270760" cy="56997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835396" y="2883407"/>
            <a:ext cx="411479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193291" y="3390900"/>
            <a:ext cx="835152" cy="56997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687067" y="3390900"/>
            <a:ext cx="483107" cy="56997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828800" y="3390900"/>
            <a:ext cx="409956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897379" y="3390900"/>
            <a:ext cx="766571" cy="569976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322576" y="3390900"/>
            <a:ext cx="411480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157727" y="3390900"/>
            <a:ext cx="1004315" cy="56997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820667" y="3390900"/>
            <a:ext cx="426720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906011" y="3390900"/>
            <a:ext cx="1889760" cy="569976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454396" y="3390900"/>
            <a:ext cx="426720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539740" y="3390900"/>
            <a:ext cx="2270760" cy="569976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7469123" y="3390900"/>
            <a:ext cx="411479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222247" y="3945635"/>
            <a:ext cx="835152" cy="569976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716023" y="3945635"/>
            <a:ext cx="426719" cy="569976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801367" y="3945635"/>
            <a:ext cx="409956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869948" y="3945635"/>
            <a:ext cx="766572" cy="569976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295144" y="3945635"/>
            <a:ext cx="411480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157727" y="3945635"/>
            <a:ext cx="1004315" cy="569976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820667" y="3945635"/>
            <a:ext cx="426720" cy="56997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906011" y="3945635"/>
            <a:ext cx="2270760" cy="569976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835396" y="3945635"/>
            <a:ext cx="411479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77240" y="4451603"/>
            <a:ext cx="2371344" cy="569976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82396" y="4756403"/>
            <a:ext cx="2159507" cy="569976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325880" y="5061203"/>
            <a:ext cx="1205483" cy="569976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189988" y="5061203"/>
            <a:ext cx="411480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923950" y="4529582"/>
            <a:ext cx="1989455" cy="925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2000" b="1" spc="-5" dirty="0">
                <a:latin typeface="Arial"/>
                <a:cs typeface="Arial"/>
              </a:rPr>
              <a:t>Every</a:t>
            </a:r>
            <a:r>
              <a:rPr sz="2000" b="1" spc="-7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additional  500 or fraction  thereof</a:t>
            </a:r>
            <a:endParaRPr sz="2000">
              <a:latin typeface="Arial"/>
              <a:cs typeface="Arial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3157727" y="4451603"/>
            <a:ext cx="2235707" cy="569976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052059" y="4451603"/>
            <a:ext cx="426720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5137403" y="4451603"/>
            <a:ext cx="2255520" cy="569976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051547" y="4451603"/>
            <a:ext cx="411479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3305047" y="4529582"/>
            <a:ext cx="3919220" cy="315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dirty="0">
                <a:latin typeface="Arial"/>
                <a:cs typeface="Arial"/>
              </a:rPr>
              <a:t>1 Additional full-time safety</a:t>
            </a:r>
            <a:r>
              <a:rPr sz="2000" b="1" spc="-25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man</a:t>
            </a:r>
            <a:endParaRPr sz="2000">
              <a:latin typeface="Arial"/>
              <a:cs typeface="Arial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1482852" y="5457444"/>
            <a:ext cx="6463284" cy="569976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7604759" y="5457444"/>
            <a:ext cx="411479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1629536" y="5535676"/>
            <a:ext cx="6145530" cy="315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dirty="0">
                <a:latin typeface="Arial"/>
                <a:cs typeface="Arial"/>
              </a:rPr>
              <a:t>1 </a:t>
            </a:r>
            <a:r>
              <a:rPr sz="2000" b="1" spc="-5" dirty="0">
                <a:latin typeface="Arial"/>
                <a:cs typeface="Arial"/>
              </a:rPr>
              <a:t>Safetyman </a:t>
            </a:r>
            <a:r>
              <a:rPr sz="2000" b="1" dirty="0">
                <a:latin typeface="Arial"/>
                <a:cs typeface="Arial"/>
              </a:rPr>
              <a:t>for </a:t>
            </a:r>
            <a:r>
              <a:rPr sz="2000" b="1" spc="-5" dirty="0">
                <a:latin typeface="Arial"/>
                <a:cs typeface="Arial"/>
              </a:rPr>
              <a:t>every </a:t>
            </a:r>
            <a:r>
              <a:rPr sz="2000" b="1" dirty="0">
                <a:latin typeface="Arial"/>
                <a:cs typeface="Arial"/>
              </a:rPr>
              <a:t>10 units of </a:t>
            </a:r>
            <a:r>
              <a:rPr sz="2000" b="1" spc="-5" dirty="0">
                <a:latin typeface="Arial"/>
                <a:cs typeface="Arial"/>
              </a:rPr>
              <a:t>heavy</a:t>
            </a:r>
            <a:r>
              <a:rPr sz="2000" b="1" spc="-8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equipment</a:t>
            </a:r>
            <a:endParaRPr sz="2000">
              <a:latin typeface="Arial"/>
              <a:cs typeface="Arial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2859023" y="1394460"/>
            <a:ext cx="3838955" cy="679703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292596" y="1394460"/>
            <a:ext cx="490727" cy="679703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 txBox="1"/>
          <p:nvPr/>
        </p:nvSpPr>
        <p:spPr>
          <a:xfrm>
            <a:off x="1003198" y="1486153"/>
            <a:ext cx="6638925" cy="2841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46605">
              <a:lnSpc>
                <a:spcPct val="100000"/>
              </a:lnSpc>
            </a:pPr>
            <a:r>
              <a:rPr sz="2400" b="1" spc="-5" dirty="0">
                <a:latin typeface="Arial"/>
                <a:cs typeface="Arial"/>
              </a:rPr>
              <a:t>Hazardous</a:t>
            </a:r>
            <a:r>
              <a:rPr sz="2400" b="1" spc="-20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Workplaces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25"/>
              </a:spcBef>
              <a:tabLst>
                <a:tab pos="2313940" algn="l"/>
              </a:tabLst>
            </a:pPr>
            <a:r>
              <a:rPr sz="2000" b="1" dirty="0">
                <a:latin typeface="Arial"/>
                <a:cs typeface="Arial"/>
              </a:rPr>
              <a:t>No.</a:t>
            </a:r>
            <a:r>
              <a:rPr sz="2000" b="1" spc="-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of</a:t>
            </a:r>
            <a:r>
              <a:rPr sz="2000" b="1" spc="-10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Workers	</a:t>
            </a:r>
            <a:r>
              <a:rPr sz="2000" b="1" dirty="0">
                <a:latin typeface="Arial"/>
                <a:cs typeface="Arial"/>
              </a:rPr>
              <a:t>Safety</a:t>
            </a:r>
            <a:r>
              <a:rPr sz="2000" b="1" spc="-10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Personnel</a:t>
            </a:r>
            <a:endParaRPr sz="2000">
              <a:latin typeface="Arial"/>
              <a:cs typeface="Arial"/>
            </a:endParaRPr>
          </a:p>
          <a:p>
            <a:pPr marL="560705">
              <a:lnSpc>
                <a:spcPct val="100000"/>
              </a:lnSpc>
              <a:spcBef>
                <a:spcPts val="1600"/>
              </a:spcBef>
              <a:tabLst>
                <a:tab pos="2313940" algn="l"/>
              </a:tabLst>
            </a:pPr>
            <a:r>
              <a:rPr sz="2000" b="1" dirty="0">
                <a:latin typeface="Arial"/>
                <a:cs typeface="Arial"/>
              </a:rPr>
              <a:t>1</a:t>
            </a:r>
            <a:r>
              <a:rPr sz="2000" b="1" spc="-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–</a:t>
            </a:r>
            <a:r>
              <a:rPr sz="2000" b="1" spc="-1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50	1 Part-time Safety</a:t>
            </a:r>
            <a:r>
              <a:rPr sz="2000" b="1" spc="-15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Man</a:t>
            </a:r>
            <a:endParaRPr sz="2000">
              <a:latin typeface="Arial"/>
              <a:cs typeface="Arial"/>
            </a:endParaRPr>
          </a:p>
          <a:p>
            <a:pPr marL="419100">
              <a:lnSpc>
                <a:spcPct val="100000"/>
              </a:lnSpc>
              <a:spcBef>
                <a:spcPts val="1600"/>
              </a:spcBef>
              <a:tabLst>
                <a:tab pos="2313940" algn="l"/>
              </a:tabLst>
            </a:pPr>
            <a:r>
              <a:rPr sz="2000" b="1" dirty="0">
                <a:latin typeface="Arial"/>
                <a:cs typeface="Arial"/>
              </a:rPr>
              <a:t>51</a:t>
            </a:r>
            <a:r>
              <a:rPr sz="2000" b="1" spc="-1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–</a:t>
            </a:r>
            <a:r>
              <a:rPr sz="2000" b="1" spc="-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200	1 Full-time Safety</a:t>
            </a:r>
            <a:r>
              <a:rPr sz="2000" b="1" spc="-15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Man</a:t>
            </a:r>
            <a:endParaRPr sz="2000">
              <a:latin typeface="Arial"/>
              <a:cs typeface="Arial"/>
            </a:endParaRPr>
          </a:p>
          <a:p>
            <a:pPr marL="349250">
              <a:lnSpc>
                <a:spcPct val="100000"/>
              </a:lnSpc>
              <a:spcBef>
                <a:spcPts val="1600"/>
              </a:spcBef>
              <a:tabLst>
                <a:tab pos="2313940" algn="l"/>
              </a:tabLst>
            </a:pPr>
            <a:r>
              <a:rPr sz="2000" b="1" dirty="0">
                <a:latin typeface="Arial"/>
                <a:cs typeface="Arial"/>
              </a:rPr>
              <a:t>201</a:t>
            </a:r>
            <a:r>
              <a:rPr sz="2000" b="1" spc="-1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–</a:t>
            </a:r>
            <a:r>
              <a:rPr sz="2000" b="1" spc="-1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250	1 Full-time &amp; 1 Part-time Safety</a:t>
            </a:r>
            <a:r>
              <a:rPr sz="2000" b="1" spc="-18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Man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700">
              <a:latin typeface="Times New Roman"/>
              <a:cs typeface="Times New Roman"/>
            </a:endParaRPr>
          </a:p>
          <a:p>
            <a:pPr marL="377825">
              <a:lnSpc>
                <a:spcPct val="100000"/>
              </a:lnSpc>
              <a:tabLst>
                <a:tab pos="2313940" algn="l"/>
              </a:tabLst>
            </a:pPr>
            <a:r>
              <a:rPr sz="2000" b="1" dirty="0">
                <a:latin typeface="Arial"/>
                <a:cs typeface="Arial"/>
              </a:rPr>
              <a:t>251</a:t>
            </a:r>
            <a:r>
              <a:rPr sz="2000" b="1" spc="-1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-</a:t>
            </a:r>
            <a:r>
              <a:rPr sz="2000" b="1" spc="-1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500	2 Full-time Safety</a:t>
            </a:r>
            <a:r>
              <a:rPr sz="2000" b="1" spc="-15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Man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56BC5739-CD89-4F99-8305-09F9F9863BAA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81B0AB7E-CC90-4885-B451-1486344B3D8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C014839B-EF24-4129-8180-75886E8BB5F1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F5C28319-F8CA-4B8C-B225-8D8F1D3FE947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58" name="Group 57">
                  <a:extLst>
                    <a:ext uri="{FF2B5EF4-FFF2-40B4-BE49-F238E27FC236}">
                      <a16:creationId xmlns:a16="http://schemas.microsoft.com/office/drawing/2014/main" id="{0E14A22A-02C8-4755-91F4-93958D3E337B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59" name="Rectangle 10">
                    <a:extLst>
                      <a:ext uri="{FF2B5EF4-FFF2-40B4-BE49-F238E27FC236}">
                        <a16:creationId xmlns:a16="http://schemas.microsoft.com/office/drawing/2014/main" id="{045B9AB0-8EF1-4E1F-8F0C-122CCFF8066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60" name="Rectangle 59">
                    <a:extLst>
                      <a:ext uri="{FF2B5EF4-FFF2-40B4-BE49-F238E27FC236}">
                        <a16:creationId xmlns:a16="http://schemas.microsoft.com/office/drawing/2014/main" id="{2A406555-2385-470D-B27F-67581D2B8AD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A2B5168E-6B79-46C7-90FB-3EBE589623D7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89B893B-D41A-4926-AA4F-1D815A7E128D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841044" y="1892427"/>
            <a:ext cx="5558790" cy="2052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78180" marR="5080" indent="-666115">
              <a:lnSpc>
                <a:spcPct val="110000"/>
              </a:lnSpc>
              <a:tabLst>
                <a:tab pos="299085" algn="l"/>
              </a:tabLst>
            </a:pPr>
            <a:r>
              <a:rPr sz="2000" dirty="0">
                <a:solidFill>
                  <a:srgbClr val="0F243E"/>
                </a:solidFill>
                <a:latin typeface="Arial"/>
                <a:cs typeface="Arial"/>
              </a:rPr>
              <a:t>–	</a:t>
            </a: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Section 9: Construction</a:t>
            </a:r>
            <a:r>
              <a:rPr sz="2000" b="1" spc="-110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Safety</a:t>
            </a:r>
            <a:r>
              <a:rPr sz="2000" b="1" spc="-20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Signages  </a:t>
            </a:r>
            <a:r>
              <a:rPr sz="2000" b="1" dirty="0">
                <a:latin typeface="Arial"/>
                <a:cs typeface="Arial"/>
              </a:rPr>
              <a:t>Mandatory </a:t>
            </a:r>
            <a:r>
              <a:rPr sz="2000" b="1" spc="-5" dirty="0">
                <a:latin typeface="Arial"/>
                <a:cs typeface="Arial"/>
              </a:rPr>
              <a:t>provision </a:t>
            </a:r>
            <a:r>
              <a:rPr sz="2000" b="1" dirty="0">
                <a:latin typeface="Arial"/>
                <a:cs typeface="Arial"/>
              </a:rPr>
              <a:t>of safety</a:t>
            </a:r>
            <a:r>
              <a:rPr sz="2000" b="1" spc="-9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and</a:t>
            </a:r>
            <a:endParaRPr sz="2000">
              <a:latin typeface="Arial"/>
              <a:cs typeface="Arial"/>
            </a:endParaRPr>
          </a:p>
          <a:p>
            <a:pPr marL="697865" marR="5080">
              <a:lnSpc>
                <a:spcPct val="90000"/>
              </a:lnSpc>
            </a:pPr>
            <a:r>
              <a:rPr sz="2000" b="1" dirty="0">
                <a:latin typeface="Arial"/>
                <a:cs typeface="Arial"/>
              </a:rPr>
              <a:t>warning signs are reiterated not only</a:t>
            </a:r>
            <a:r>
              <a:rPr sz="2000" b="1" spc="-18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for  the protection of workers, but also the  public in general. Signs should</a:t>
            </a:r>
            <a:r>
              <a:rPr sz="2000" b="1" spc="-13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conform  with the standard requirements of the  OSHS.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98194" y="3961257"/>
            <a:ext cx="5146040" cy="24009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0" dirty="0">
                <a:latin typeface="Marlett"/>
                <a:cs typeface="Marlett"/>
              </a:rPr>
              <a:t></a:t>
            </a:r>
            <a:r>
              <a:rPr sz="800" b="0" dirty="0">
                <a:latin typeface="Times New Roman"/>
                <a:cs typeface="Times New Roman"/>
              </a:rPr>
              <a:t>     </a:t>
            </a:r>
            <a:r>
              <a:rPr sz="1600" b="1" spc="-5" dirty="0">
                <a:latin typeface="Arial"/>
                <a:cs typeface="Arial"/>
              </a:rPr>
              <a:t>Usage of</a:t>
            </a:r>
            <a:r>
              <a:rPr sz="1600" b="1" spc="-7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PPE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800" b="0" dirty="0">
                <a:latin typeface="Marlett"/>
                <a:cs typeface="Marlett"/>
              </a:rPr>
              <a:t></a:t>
            </a:r>
            <a:r>
              <a:rPr sz="800" b="0" dirty="0">
                <a:latin typeface="Times New Roman"/>
                <a:cs typeface="Times New Roman"/>
              </a:rPr>
              <a:t>     </a:t>
            </a:r>
            <a:r>
              <a:rPr sz="1600" b="1" spc="-5" dirty="0">
                <a:latin typeface="Arial"/>
                <a:cs typeface="Arial"/>
              </a:rPr>
              <a:t>Falling/ falling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objects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800" b="0" dirty="0">
                <a:latin typeface="Marlett"/>
                <a:cs typeface="Marlett"/>
              </a:rPr>
              <a:t></a:t>
            </a:r>
            <a:r>
              <a:rPr sz="800" b="0" dirty="0">
                <a:latin typeface="Times New Roman"/>
                <a:cs typeface="Times New Roman"/>
              </a:rPr>
              <a:t>     </a:t>
            </a:r>
            <a:r>
              <a:rPr sz="1600" b="1" spc="-10" dirty="0">
                <a:latin typeface="Arial"/>
                <a:cs typeface="Arial"/>
              </a:rPr>
              <a:t>Explosives </a:t>
            </a:r>
            <a:r>
              <a:rPr sz="1600" b="1" spc="-5" dirty="0">
                <a:latin typeface="Arial"/>
                <a:cs typeface="Arial"/>
              </a:rPr>
              <a:t>and flammable</a:t>
            </a:r>
            <a:r>
              <a:rPr sz="1600" b="1" spc="7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substances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800" b="0" dirty="0">
                <a:latin typeface="Marlett"/>
                <a:cs typeface="Marlett"/>
              </a:rPr>
              <a:t></a:t>
            </a:r>
            <a:r>
              <a:rPr sz="800" b="0" dirty="0">
                <a:latin typeface="Times New Roman"/>
                <a:cs typeface="Times New Roman"/>
              </a:rPr>
              <a:t>     </a:t>
            </a:r>
            <a:r>
              <a:rPr sz="1600" b="1" spc="-15" dirty="0">
                <a:latin typeface="Arial"/>
                <a:cs typeface="Arial"/>
              </a:rPr>
              <a:t>Tripping </a:t>
            </a:r>
            <a:r>
              <a:rPr sz="1600" b="1" spc="-5" dirty="0">
                <a:latin typeface="Arial"/>
                <a:cs typeface="Arial"/>
              </a:rPr>
              <a:t>or slipping</a:t>
            </a:r>
            <a:r>
              <a:rPr sz="1600" b="1" spc="2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hazards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z="800" b="0" spc="5" dirty="0">
                <a:latin typeface="Marlett"/>
                <a:cs typeface="Marlett"/>
              </a:rPr>
              <a:t></a:t>
            </a:r>
            <a:r>
              <a:rPr sz="800" b="0" spc="5" dirty="0">
                <a:latin typeface="Times New Roman"/>
                <a:cs typeface="Times New Roman"/>
              </a:rPr>
              <a:t>     </a:t>
            </a:r>
            <a:r>
              <a:rPr sz="1600" b="1" spc="-30" dirty="0">
                <a:latin typeface="Arial"/>
                <a:cs typeface="Arial"/>
              </a:rPr>
              <a:t>Toxic </a:t>
            </a:r>
            <a:r>
              <a:rPr sz="1600" b="1" spc="-5" dirty="0">
                <a:latin typeface="Arial"/>
                <a:cs typeface="Arial"/>
              </a:rPr>
              <a:t>or irritant airborne</a:t>
            </a:r>
            <a:r>
              <a:rPr sz="1600" b="1" spc="6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contaminants/substances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800" b="0" dirty="0">
                <a:latin typeface="Marlett"/>
                <a:cs typeface="Marlett"/>
              </a:rPr>
              <a:t></a:t>
            </a:r>
            <a:r>
              <a:rPr sz="800" b="0" dirty="0">
                <a:latin typeface="Times New Roman"/>
                <a:cs typeface="Times New Roman"/>
              </a:rPr>
              <a:t>     </a:t>
            </a:r>
            <a:r>
              <a:rPr sz="1600" b="1" spc="-5" dirty="0">
                <a:latin typeface="Arial"/>
                <a:cs typeface="Arial"/>
              </a:rPr>
              <a:t>Electrical</a:t>
            </a:r>
            <a:r>
              <a:rPr sz="1600" b="1" spc="-2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facility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800" b="0" dirty="0">
                <a:latin typeface="Marlett"/>
                <a:cs typeface="Marlett"/>
              </a:rPr>
              <a:t></a:t>
            </a:r>
            <a:r>
              <a:rPr sz="800" b="0" dirty="0">
                <a:latin typeface="Times New Roman"/>
                <a:cs typeface="Times New Roman"/>
              </a:rPr>
              <a:t>     </a:t>
            </a:r>
            <a:r>
              <a:rPr sz="1600" b="1" spc="-5" dirty="0">
                <a:latin typeface="Arial"/>
                <a:cs typeface="Arial"/>
              </a:rPr>
              <a:t>Dangerous </a:t>
            </a:r>
            <a:r>
              <a:rPr sz="1600" b="1" spc="-15" dirty="0">
                <a:latin typeface="Arial"/>
                <a:cs typeface="Arial"/>
              </a:rPr>
              <a:t>moving </a:t>
            </a:r>
            <a:r>
              <a:rPr sz="1600" b="1" spc="-5" dirty="0">
                <a:latin typeface="Arial"/>
                <a:cs typeface="Arial"/>
              </a:rPr>
              <a:t>parts of</a:t>
            </a:r>
            <a:r>
              <a:rPr sz="1600" b="1" spc="7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machines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800" b="0" dirty="0">
                <a:latin typeface="Marlett"/>
                <a:cs typeface="Marlett"/>
              </a:rPr>
              <a:t></a:t>
            </a:r>
            <a:r>
              <a:rPr sz="800" b="0" dirty="0">
                <a:latin typeface="Times New Roman"/>
                <a:cs typeface="Times New Roman"/>
              </a:rPr>
              <a:t>     </a:t>
            </a:r>
            <a:r>
              <a:rPr sz="1600" b="1" spc="-5" dirty="0">
                <a:latin typeface="Arial"/>
                <a:cs typeface="Arial"/>
              </a:rPr>
              <a:t>Fire alarms/ fire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fighting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800" b="0" dirty="0">
                <a:latin typeface="Marlett"/>
                <a:cs typeface="Marlett"/>
              </a:rPr>
              <a:t></a:t>
            </a:r>
            <a:r>
              <a:rPr sz="800" b="0" dirty="0">
                <a:latin typeface="Times New Roman"/>
                <a:cs typeface="Times New Roman"/>
              </a:rPr>
              <a:t>     </a:t>
            </a:r>
            <a:r>
              <a:rPr sz="1600" b="1" spc="-5" dirty="0">
                <a:latin typeface="Arial"/>
                <a:cs typeface="Arial"/>
              </a:rPr>
              <a:t>Instructional signs/ Update of man-hours</a:t>
            </a:r>
            <a:r>
              <a:rPr sz="1600" b="1" spc="114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lost</a:t>
            </a:r>
            <a:endParaRPr sz="16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65048" y="4327704"/>
            <a:ext cx="725805" cy="676910"/>
          </a:xfrm>
          <a:custGeom>
            <a:avLst/>
            <a:gdLst/>
            <a:ahLst/>
            <a:cxnLst/>
            <a:rect l="l" t="t" r="r" b="b"/>
            <a:pathLst>
              <a:path w="725804" h="676910">
                <a:moveTo>
                  <a:pt x="24465" y="0"/>
                </a:moveTo>
                <a:lnTo>
                  <a:pt x="0" y="16712"/>
                </a:lnTo>
                <a:lnTo>
                  <a:pt x="704922" y="676699"/>
                </a:lnTo>
                <a:lnTo>
                  <a:pt x="725749" y="652036"/>
                </a:lnTo>
                <a:lnTo>
                  <a:pt x="24465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65048" y="4327704"/>
            <a:ext cx="725805" cy="676910"/>
          </a:xfrm>
          <a:custGeom>
            <a:avLst/>
            <a:gdLst/>
            <a:ahLst/>
            <a:cxnLst/>
            <a:rect l="l" t="t" r="r" b="b"/>
            <a:pathLst>
              <a:path w="725804" h="676910">
                <a:moveTo>
                  <a:pt x="24465" y="0"/>
                </a:moveTo>
                <a:lnTo>
                  <a:pt x="0" y="16712"/>
                </a:lnTo>
                <a:lnTo>
                  <a:pt x="704922" y="676699"/>
                </a:lnTo>
                <a:lnTo>
                  <a:pt x="725749" y="652036"/>
                </a:lnTo>
                <a:lnTo>
                  <a:pt x="24465" y="0"/>
                </a:lnTo>
              </a:path>
            </a:pathLst>
          </a:custGeom>
          <a:ln w="121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678335" y="4652095"/>
            <a:ext cx="226060" cy="64135"/>
          </a:xfrm>
          <a:custGeom>
            <a:avLst/>
            <a:gdLst/>
            <a:ahLst/>
            <a:cxnLst/>
            <a:rect l="l" t="t" r="r" b="b"/>
            <a:pathLst>
              <a:path w="226059" h="64135">
                <a:moveTo>
                  <a:pt x="3641" y="0"/>
                </a:moveTo>
                <a:lnTo>
                  <a:pt x="0" y="32777"/>
                </a:lnTo>
                <a:lnTo>
                  <a:pt x="218609" y="63839"/>
                </a:lnTo>
                <a:lnTo>
                  <a:pt x="226035" y="31843"/>
                </a:lnTo>
                <a:lnTo>
                  <a:pt x="3641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678335" y="4652095"/>
            <a:ext cx="226060" cy="64135"/>
          </a:xfrm>
          <a:custGeom>
            <a:avLst/>
            <a:gdLst/>
            <a:ahLst/>
            <a:cxnLst/>
            <a:rect l="l" t="t" r="r" b="b"/>
            <a:pathLst>
              <a:path w="226059" h="64135">
                <a:moveTo>
                  <a:pt x="3641" y="0"/>
                </a:moveTo>
                <a:lnTo>
                  <a:pt x="0" y="32777"/>
                </a:lnTo>
                <a:lnTo>
                  <a:pt x="218609" y="63839"/>
                </a:lnTo>
                <a:lnTo>
                  <a:pt x="226035" y="31843"/>
                </a:lnTo>
                <a:lnTo>
                  <a:pt x="3641" y="0"/>
                </a:lnTo>
              </a:path>
            </a:pathLst>
          </a:custGeom>
          <a:ln w="124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699891" y="4550006"/>
            <a:ext cx="283210" cy="517525"/>
          </a:xfrm>
          <a:custGeom>
            <a:avLst/>
            <a:gdLst/>
            <a:ahLst/>
            <a:cxnLst/>
            <a:rect l="l" t="t" r="r" b="b"/>
            <a:pathLst>
              <a:path w="283209" h="517525">
                <a:moveTo>
                  <a:pt x="11069" y="0"/>
                </a:moveTo>
                <a:lnTo>
                  <a:pt x="0" y="43078"/>
                </a:lnTo>
                <a:lnTo>
                  <a:pt x="246718" y="506222"/>
                </a:lnTo>
                <a:lnTo>
                  <a:pt x="283123" y="517461"/>
                </a:lnTo>
                <a:lnTo>
                  <a:pt x="11069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699891" y="4550006"/>
            <a:ext cx="283210" cy="517525"/>
          </a:xfrm>
          <a:custGeom>
            <a:avLst/>
            <a:gdLst/>
            <a:ahLst/>
            <a:cxnLst/>
            <a:rect l="l" t="t" r="r" b="b"/>
            <a:pathLst>
              <a:path w="283209" h="517525">
                <a:moveTo>
                  <a:pt x="11069" y="0"/>
                </a:moveTo>
                <a:lnTo>
                  <a:pt x="0" y="43078"/>
                </a:lnTo>
                <a:lnTo>
                  <a:pt x="246718" y="506222"/>
                </a:lnTo>
                <a:lnTo>
                  <a:pt x="283123" y="517461"/>
                </a:lnTo>
                <a:lnTo>
                  <a:pt x="11069" y="0"/>
                </a:lnTo>
              </a:path>
            </a:pathLst>
          </a:custGeom>
          <a:ln w="118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919227" y="4596364"/>
            <a:ext cx="1847214" cy="125095"/>
          </a:xfrm>
          <a:custGeom>
            <a:avLst/>
            <a:gdLst/>
            <a:ahLst/>
            <a:cxnLst/>
            <a:rect l="l" t="t" r="r" b="b"/>
            <a:pathLst>
              <a:path w="1847215" h="125095">
                <a:moveTo>
                  <a:pt x="1839578" y="0"/>
                </a:moveTo>
                <a:lnTo>
                  <a:pt x="0" y="92410"/>
                </a:lnTo>
                <a:lnTo>
                  <a:pt x="0" y="125036"/>
                </a:lnTo>
                <a:lnTo>
                  <a:pt x="1847033" y="32625"/>
                </a:lnTo>
                <a:lnTo>
                  <a:pt x="1839578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919227" y="4596364"/>
            <a:ext cx="1847214" cy="125095"/>
          </a:xfrm>
          <a:custGeom>
            <a:avLst/>
            <a:gdLst/>
            <a:ahLst/>
            <a:cxnLst/>
            <a:rect l="l" t="t" r="r" b="b"/>
            <a:pathLst>
              <a:path w="1847215" h="125095">
                <a:moveTo>
                  <a:pt x="1839578" y="0"/>
                </a:moveTo>
                <a:lnTo>
                  <a:pt x="1847033" y="32625"/>
                </a:lnTo>
                <a:lnTo>
                  <a:pt x="0" y="125036"/>
                </a:lnTo>
                <a:lnTo>
                  <a:pt x="0" y="92410"/>
                </a:lnTo>
                <a:lnTo>
                  <a:pt x="1839578" y="0"/>
                </a:lnTo>
              </a:path>
            </a:pathLst>
          </a:custGeom>
          <a:ln w="125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948792" y="4302094"/>
            <a:ext cx="534035" cy="730250"/>
          </a:xfrm>
          <a:custGeom>
            <a:avLst/>
            <a:gdLst/>
            <a:ahLst/>
            <a:cxnLst/>
            <a:rect l="l" t="t" r="r" b="b"/>
            <a:pathLst>
              <a:path w="534034" h="730250">
                <a:moveTo>
                  <a:pt x="511483" y="0"/>
                </a:moveTo>
                <a:lnTo>
                  <a:pt x="0" y="705588"/>
                </a:lnTo>
                <a:lnTo>
                  <a:pt x="22281" y="730250"/>
                </a:lnTo>
                <a:lnTo>
                  <a:pt x="533789" y="33616"/>
                </a:lnTo>
                <a:lnTo>
                  <a:pt x="511483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948792" y="4302094"/>
            <a:ext cx="534035" cy="730250"/>
          </a:xfrm>
          <a:custGeom>
            <a:avLst/>
            <a:gdLst/>
            <a:ahLst/>
            <a:cxnLst/>
            <a:rect l="l" t="t" r="r" b="b"/>
            <a:pathLst>
              <a:path w="534034" h="730250">
                <a:moveTo>
                  <a:pt x="511483" y="0"/>
                </a:moveTo>
                <a:lnTo>
                  <a:pt x="533789" y="33616"/>
                </a:lnTo>
                <a:lnTo>
                  <a:pt x="22281" y="730250"/>
                </a:lnTo>
                <a:lnTo>
                  <a:pt x="0" y="705588"/>
                </a:lnTo>
                <a:lnTo>
                  <a:pt x="511483" y="0"/>
                </a:lnTo>
              </a:path>
            </a:pathLst>
          </a:custGeom>
          <a:ln w="1195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574468" y="4284619"/>
            <a:ext cx="499109" cy="737235"/>
          </a:xfrm>
          <a:custGeom>
            <a:avLst/>
            <a:gdLst/>
            <a:ahLst/>
            <a:cxnLst/>
            <a:rect l="l" t="t" r="r" b="b"/>
            <a:pathLst>
              <a:path w="499109" h="737235">
                <a:moveTo>
                  <a:pt x="476527" y="0"/>
                </a:moveTo>
                <a:lnTo>
                  <a:pt x="0" y="711822"/>
                </a:lnTo>
                <a:lnTo>
                  <a:pt x="21418" y="736643"/>
                </a:lnTo>
                <a:lnTo>
                  <a:pt x="498833" y="33425"/>
                </a:lnTo>
                <a:lnTo>
                  <a:pt x="476527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574468" y="4284619"/>
            <a:ext cx="499109" cy="737235"/>
          </a:xfrm>
          <a:custGeom>
            <a:avLst/>
            <a:gdLst/>
            <a:ahLst/>
            <a:cxnLst/>
            <a:rect l="l" t="t" r="r" b="b"/>
            <a:pathLst>
              <a:path w="499109" h="737235">
                <a:moveTo>
                  <a:pt x="476527" y="0"/>
                </a:moveTo>
                <a:lnTo>
                  <a:pt x="498833" y="33425"/>
                </a:lnTo>
                <a:lnTo>
                  <a:pt x="21418" y="736643"/>
                </a:lnTo>
                <a:lnTo>
                  <a:pt x="0" y="711822"/>
                </a:lnTo>
                <a:lnTo>
                  <a:pt x="476527" y="0"/>
                </a:lnTo>
              </a:path>
            </a:pathLst>
          </a:custGeom>
          <a:ln w="1192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172643" y="4264664"/>
            <a:ext cx="553720" cy="727710"/>
          </a:xfrm>
          <a:custGeom>
            <a:avLst/>
            <a:gdLst/>
            <a:ahLst/>
            <a:cxnLst/>
            <a:rect l="l" t="t" r="r" b="b"/>
            <a:pathLst>
              <a:path w="553720" h="727710">
                <a:moveTo>
                  <a:pt x="519482" y="0"/>
                </a:moveTo>
                <a:lnTo>
                  <a:pt x="0" y="702277"/>
                </a:lnTo>
                <a:lnTo>
                  <a:pt x="22128" y="727092"/>
                </a:lnTo>
                <a:lnTo>
                  <a:pt x="553562" y="7943"/>
                </a:lnTo>
                <a:lnTo>
                  <a:pt x="519482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172643" y="4264664"/>
            <a:ext cx="553720" cy="727710"/>
          </a:xfrm>
          <a:custGeom>
            <a:avLst/>
            <a:gdLst/>
            <a:ahLst/>
            <a:cxnLst/>
            <a:rect l="l" t="t" r="r" b="b"/>
            <a:pathLst>
              <a:path w="553720" h="727710">
                <a:moveTo>
                  <a:pt x="519482" y="0"/>
                </a:moveTo>
                <a:lnTo>
                  <a:pt x="553562" y="7943"/>
                </a:lnTo>
                <a:lnTo>
                  <a:pt x="22128" y="727092"/>
                </a:lnTo>
                <a:lnTo>
                  <a:pt x="0" y="702277"/>
                </a:lnTo>
                <a:lnTo>
                  <a:pt x="519482" y="0"/>
                </a:lnTo>
              </a:path>
            </a:pathLst>
          </a:custGeom>
          <a:ln w="119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097737" y="4292625"/>
            <a:ext cx="739140" cy="654685"/>
          </a:xfrm>
          <a:custGeom>
            <a:avLst/>
            <a:gdLst/>
            <a:ahLst/>
            <a:cxnLst/>
            <a:rect l="l" t="t" r="r" b="b"/>
            <a:pathLst>
              <a:path w="739140" h="654685">
                <a:moveTo>
                  <a:pt x="27393" y="0"/>
                </a:moveTo>
                <a:lnTo>
                  <a:pt x="0" y="18238"/>
                </a:lnTo>
                <a:lnTo>
                  <a:pt x="722719" y="654489"/>
                </a:lnTo>
                <a:lnTo>
                  <a:pt x="738872" y="619366"/>
                </a:lnTo>
                <a:lnTo>
                  <a:pt x="27393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097737" y="4292625"/>
            <a:ext cx="739140" cy="654685"/>
          </a:xfrm>
          <a:custGeom>
            <a:avLst/>
            <a:gdLst/>
            <a:ahLst/>
            <a:cxnLst/>
            <a:rect l="l" t="t" r="r" b="b"/>
            <a:pathLst>
              <a:path w="739140" h="654685">
                <a:moveTo>
                  <a:pt x="27393" y="0"/>
                </a:moveTo>
                <a:lnTo>
                  <a:pt x="0" y="18238"/>
                </a:lnTo>
                <a:lnTo>
                  <a:pt x="722719" y="654489"/>
                </a:lnTo>
                <a:lnTo>
                  <a:pt x="738872" y="619366"/>
                </a:lnTo>
                <a:lnTo>
                  <a:pt x="27393" y="0"/>
                </a:lnTo>
              </a:path>
            </a:pathLst>
          </a:custGeom>
          <a:ln w="1213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490747" y="4307750"/>
            <a:ext cx="715645" cy="684530"/>
          </a:xfrm>
          <a:custGeom>
            <a:avLst/>
            <a:gdLst/>
            <a:ahLst/>
            <a:cxnLst/>
            <a:rect l="l" t="t" r="r" b="b"/>
            <a:pathLst>
              <a:path w="715645" h="684529">
                <a:moveTo>
                  <a:pt x="25145" y="0"/>
                </a:moveTo>
                <a:lnTo>
                  <a:pt x="0" y="19064"/>
                </a:lnTo>
                <a:lnTo>
                  <a:pt x="686983" y="684007"/>
                </a:lnTo>
                <a:lnTo>
                  <a:pt x="715205" y="667307"/>
                </a:lnTo>
                <a:lnTo>
                  <a:pt x="25145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490747" y="4307750"/>
            <a:ext cx="715645" cy="684530"/>
          </a:xfrm>
          <a:custGeom>
            <a:avLst/>
            <a:gdLst/>
            <a:ahLst/>
            <a:cxnLst/>
            <a:rect l="l" t="t" r="r" b="b"/>
            <a:pathLst>
              <a:path w="715645" h="684529">
                <a:moveTo>
                  <a:pt x="25145" y="0"/>
                </a:moveTo>
                <a:lnTo>
                  <a:pt x="0" y="19064"/>
                </a:lnTo>
                <a:lnTo>
                  <a:pt x="686983" y="684007"/>
                </a:lnTo>
                <a:lnTo>
                  <a:pt x="715205" y="667307"/>
                </a:lnTo>
                <a:lnTo>
                  <a:pt x="25145" y="0"/>
                </a:lnTo>
              </a:path>
            </a:pathLst>
          </a:custGeom>
          <a:ln w="121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452880" y="4326814"/>
            <a:ext cx="163830" cy="714375"/>
          </a:xfrm>
          <a:custGeom>
            <a:avLst/>
            <a:gdLst/>
            <a:ahLst/>
            <a:cxnLst/>
            <a:rect l="l" t="t" r="r" b="b"/>
            <a:pathLst>
              <a:path w="163829" h="714375">
                <a:moveTo>
                  <a:pt x="37866" y="0"/>
                </a:moveTo>
                <a:lnTo>
                  <a:pt x="0" y="0"/>
                </a:lnTo>
                <a:lnTo>
                  <a:pt x="126675" y="714275"/>
                </a:lnTo>
                <a:lnTo>
                  <a:pt x="163832" y="714275"/>
                </a:lnTo>
                <a:lnTo>
                  <a:pt x="37866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452880" y="4326814"/>
            <a:ext cx="163830" cy="714375"/>
          </a:xfrm>
          <a:custGeom>
            <a:avLst/>
            <a:gdLst/>
            <a:ahLst/>
            <a:cxnLst/>
            <a:rect l="l" t="t" r="r" b="b"/>
            <a:pathLst>
              <a:path w="163829" h="714375">
                <a:moveTo>
                  <a:pt x="37866" y="0"/>
                </a:moveTo>
                <a:lnTo>
                  <a:pt x="163832" y="714275"/>
                </a:lnTo>
                <a:lnTo>
                  <a:pt x="126675" y="714275"/>
                </a:lnTo>
                <a:lnTo>
                  <a:pt x="0" y="0"/>
                </a:lnTo>
                <a:lnTo>
                  <a:pt x="37866" y="0"/>
                </a:lnTo>
              </a:path>
            </a:pathLst>
          </a:custGeom>
          <a:ln w="116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703189" y="4260725"/>
            <a:ext cx="160020" cy="723265"/>
          </a:xfrm>
          <a:custGeom>
            <a:avLst/>
            <a:gdLst/>
            <a:ahLst/>
            <a:cxnLst/>
            <a:rect l="l" t="t" r="r" b="b"/>
            <a:pathLst>
              <a:path w="160020" h="723264">
                <a:moveTo>
                  <a:pt x="0" y="0"/>
                </a:moveTo>
                <a:lnTo>
                  <a:pt x="123066" y="723076"/>
                </a:lnTo>
                <a:lnTo>
                  <a:pt x="159453" y="723076"/>
                </a:lnTo>
                <a:lnTo>
                  <a:pt x="37866" y="3939"/>
                </a:lnTo>
                <a:lnTo>
                  <a:pt x="0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703189" y="4260725"/>
            <a:ext cx="160020" cy="723265"/>
          </a:xfrm>
          <a:custGeom>
            <a:avLst/>
            <a:gdLst/>
            <a:ahLst/>
            <a:cxnLst/>
            <a:rect l="l" t="t" r="r" b="b"/>
            <a:pathLst>
              <a:path w="160020" h="723264">
                <a:moveTo>
                  <a:pt x="0" y="0"/>
                </a:moveTo>
                <a:lnTo>
                  <a:pt x="37866" y="3939"/>
                </a:lnTo>
                <a:lnTo>
                  <a:pt x="159453" y="723076"/>
                </a:lnTo>
                <a:lnTo>
                  <a:pt x="123066" y="723076"/>
                </a:lnTo>
                <a:lnTo>
                  <a:pt x="0" y="0"/>
                </a:lnTo>
              </a:path>
            </a:pathLst>
          </a:custGeom>
          <a:ln w="1169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053895" y="4310864"/>
            <a:ext cx="164465" cy="714375"/>
          </a:xfrm>
          <a:custGeom>
            <a:avLst/>
            <a:gdLst/>
            <a:ahLst/>
            <a:cxnLst/>
            <a:rect l="l" t="t" r="r" b="b"/>
            <a:pathLst>
              <a:path w="164465" h="714375">
                <a:moveTo>
                  <a:pt x="37156" y="0"/>
                </a:moveTo>
                <a:lnTo>
                  <a:pt x="0" y="0"/>
                </a:lnTo>
                <a:lnTo>
                  <a:pt x="126024" y="714300"/>
                </a:lnTo>
                <a:lnTo>
                  <a:pt x="163891" y="714300"/>
                </a:lnTo>
                <a:lnTo>
                  <a:pt x="37156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053895" y="4310864"/>
            <a:ext cx="164465" cy="714375"/>
          </a:xfrm>
          <a:custGeom>
            <a:avLst/>
            <a:gdLst/>
            <a:ahLst/>
            <a:cxnLst/>
            <a:rect l="l" t="t" r="r" b="b"/>
            <a:pathLst>
              <a:path w="164465" h="714375">
                <a:moveTo>
                  <a:pt x="37156" y="0"/>
                </a:moveTo>
                <a:lnTo>
                  <a:pt x="163891" y="714300"/>
                </a:lnTo>
                <a:lnTo>
                  <a:pt x="126024" y="714300"/>
                </a:lnTo>
                <a:lnTo>
                  <a:pt x="0" y="0"/>
                </a:lnTo>
                <a:lnTo>
                  <a:pt x="37156" y="0"/>
                </a:lnTo>
              </a:path>
            </a:pathLst>
          </a:custGeom>
          <a:ln w="1169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719114" y="4314931"/>
            <a:ext cx="189230" cy="40640"/>
          </a:xfrm>
          <a:custGeom>
            <a:avLst/>
            <a:gdLst/>
            <a:ahLst/>
            <a:cxnLst/>
            <a:rect l="l" t="t" r="r" b="b"/>
            <a:pathLst>
              <a:path w="189229" h="40639">
                <a:moveTo>
                  <a:pt x="189042" y="0"/>
                </a:moveTo>
                <a:lnTo>
                  <a:pt x="3644" y="4829"/>
                </a:lnTo>
                <a:lnTo>
                  <a:pt x="0" y="40606"/>
                </a:lnTo>
                <a:lnTo>
                  <a:pt x="189042" y="31837"/>
                </a:lnTo>
                <a:lnTo>
                  <a:pt x="189042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719114" y="4314931"/>
            <a:ext cx="189230" cy="40640"/>
          </a:xfrm>
          <a:custGeom>
            <a:avLst/>
            <a:gdLst/>
            <a:ahLst/>
            <a:cxnLst/>
            <a:rect l="l" t="t" r="r" b="b"/>
            <a:pathLst>
              <a:path w="189229" h="40639">
                <a:moveTo>
                  <a:pt x="189042" y="0"/>
                </a:moveTo>
                <a:lnTo>
                  <a:pt x="3644" y="4829"/>
                </a:lnTo>
                <a:lnTo>
                  <a:pt x="0" y="40606"/>
                </a:lnTo>
                <a:lnTo>
                  <a:pt x="189042" y="31837"/>
                </a:lnTo>
                <a:lnTo>
                  <a:pt x="189042" y="0"/>
                </a:lnTo>
              </a:path>
            </a:pathLst>
          </a:custGeom>
          <a:ln w="124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635370" y="3445155"/>
            <a:ext cx="280670" cy="1620520"/>
          </a:xfrm>
          <a:custGeom>
            <a:avLst/>
            <a:gdLst/>
            <a:ahLst/>
            <a:cxnLst/>
            <a:rect l="l" t="t" r="r" b="b"/>
            <a:pathLst>
              <a:path w="280670" h="1620520">
                <a:moveTo>
                  <a:pt x="280069" y="0"/>
                </a:moveTo>
                <a:lnTo>
                  <a:pt x="139377" y="421764"/>
                </a:lnTo>
                <a:lnTo>
                  <a:pt x="0" y="1616693"/>
                </a:lnTo>
                <a:lnTo>
                  <a:pt x="28108" y="1619970"/>
                </a:lnTo>
                <a:lnTo>
                  <a:pt x="160789" y="444895"/>
                </a:lnTo>
                <a:lnTo>
                  <a:pt x="280069" y="63038"/>
                </a:lnTo>
                <a:lnTo>
                  <a:pt x="280069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635370" y="3445155"/>
            <a:ext cx="280670" cy="1620520"/>
          </a:xfrm>
          <a:custGeom>
            <a:avLst/>
            <a:gdLst/>
            <a:ahLst/>
            <a:cxnLst/>
            <a:rect l="l" t="t" r="r" b="b"/>
            <a:pathLst>
              <a:path w="280670" h="1620520">
                <a:moveTo>
                  <a:pt x="280069" y="0"/>
                </a:moveTo>
                <a:lnTo>
                  <a:pt x="139377" y="421764"/>
                </a:lnTo>
                <a:lnTo>
                  <a:pt x="0" y="1616693"/>
                </a:lnTo>
                <a:lnTo>
                  <a:pt x="28108" y="1619970"/>
                </a:lnTo>
                <a:lnTo>
                  <a:pt x="160789" y="444895"/>
                </a:lnTo>
                <a:lnTo>
                  <a:pt x="280069" y="63038"/>
                </a:lnTo>
                <a:lnTo>
                  <a:pt x="280069" y="0"/>
                </a:lnTo>
              </a:path>
            </a:pathLst>
          </a:custGeom>
          <a:ln w="1167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791788" y="3909878"/>
            <a:ext cx="198120" cy="1182370"/>
          </a:xfrm>
          <a:custGeom>
            <a:avLst/>
            <a:gdLst/>
            <a:ahLst/>
            <a:cxnLst/>
            <a:rect l="l" t="t" r="r" b="b"/>
            <a:pathLst>
              <a:path w="198120" h="1182370">
                <a:moveTo>
                  <a:pt x="27382" y="0"/>
                </a:moveTo>
                <a:lnTo>
                  <a:pt x="0" y="12772"/>
                </a:lnTo>
                <a:lnTo>
                  <a:pt x="160063" y="1182253"/>
                </a:lnTo>
                <a:lnTo>
                  <a:pt x="197781" y="1182253"/>
                </a:lnTo>
                <a:lnTo>
                  <a:pt x="27382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791788" y="3909878"/>
            <a:ext cx="198120" cy="1182370"/>
          </a:xfrm>
          <a:custGeom>
            <a:avLst/>
            <a:gdLst/>
            <a:ahLst/>
            <a:cxnLst/>
            <a:rect l="l" t="t" r="r" b="b"/>
            <a:pathLst>
              <a:path w="198120" h="1182370">
                <a:moveTo>
                  <a:pt x="0" y="12772"/>
                </a:moveTo>
                <a:lnTo>
                  <a:pt x="27382" y="0"/>
                </a:lnTo>
                <a:lnTo>
                  <a:pt x="197781" y="1182253"/>
                </a:lnTo>
                <a:lnTo>
                  <a:pt x="160063" y="1182253"/>
                </a:lnTo>
                <a:lnTo>
                  <a:pt x="0" y="12772"/>
                </a:lnTo>
              </a:path>
            </a:pathLst>
          </a:custGeom>
          <a:ln w="1167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783635" y="3866920"/>
            <a:ext cx="121285" cy="43180"/>
          </a:xfrm>
          <a:custGeom>
            <a:avLst/>
            <a:gdLst/>
            <a:ahLst/>
            <a:cxnLst/>
            <a:rect l="l" t="t" r="r" b="b"/>
            <a:pathLst>
              <a:path w="121284" h="43179">
                <a:moveTo>
                  <a:pt x="120735" y="0"/>
                </a:moveTo>
                <a:lnTo>
                  <a:pt x="9608" y="11883"/>
                </a:lnTo>
                <a:lnTo>
                  <a:pt x="0" y="42958"/>
                </a:lnTo>
                <a:lnTo>
                  <a:pt x="120735" y="31074"/>
                </a:lnTo>
                <a:lnTo>
                  <a:pt x="120735" y="0"/>
                </a:lnTo>
                <a:close/>
              </a:path>
            </a:pathLst>
          </a:custGeom>
          <a:solidFill>
            <a:srgbClr val="9F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783635" y="3866920"/>
            <a:ext cx="121285" cy="43180"/>
          </a:xfrm>
          <a:custGeom>
            <a:avLst/>
            <a:gdLst/>
            <a:ahLst/>
            <a:cxnLst/>
            <a:rect l="l" t="t" r="r" b="b"/>
            <a:pathLst>
              <a:path w="121284" h="43179">
                <a:moveTo>
                  <a:pt x="9608" y="11883"/>
                </a:moveTo>
                <a:lnTo>
                  <a:pt x="0" y="42958"/>
                </a:lnTo>
                <a:lnTo>
                  <a:pt x="120735" y="31074"/>
                </a:lnTo>
                <a:lnTo>
                  <a:pt x="120735" y="0"/>
                </a:lnTo>
                <a:lnTo>
                  <a:pt x="9608" y="11883"/>
                </a:lnTo>
              </a:path>
            </a:pathLst>
          </a:custGeom>
          <a:ln w="1241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872474" y="4224058"/>
            <a:ext cx="2018664" cy="143510"/>
          </a:xfrm>
          <a:custGeom>
            <a:avLst/>
            <a:gdLst/>
            <a:ahLst/>
            <a:cxnLst/>
            <a:rect l="l" t="t" r="r" b="b"/>
            <a:pathLst>
              <a:path w="2018665" h="143510">
                <a:moveTo>
                  <a:pt x="2018273" y="0"/>
                </a:moveTo>
                <a:lnTo>
                  <a:pt x="66704" y="119596"/>
                </a:lnTo>
                <a:lnTo>
                  <a:pt x="0" y="143490"/>
                </a:lnTo>
                <a:lnTo>
                  <a:pt x="1950113" y="23893"/>
                </a:lnTo>
                <a:lnTo>
                  <a:pt x="2018273" y="0"/>
                </a:lnTo>
                <a:close/>
              </a:path>
            </a:pathLst>
          </a:custGeom>
          <a:solidFill>
            <a:srgbClr val="9F9F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872474" y="4224058"/>
            <a:ext cx="2018664" cy="143510"/>
          </a:xfrm>
          <a:custGeom>
            <a:avLst/>
            <a:gdLst/>
            <a:ahLst/>
            <a:cxnLst/>
            <a:rect l="l" t="t" r="r" b="b"/>
            <a:pathLst>
              <a:path w="2018665" h="143510">
                <a:moveTo>
                  <a:pt x="66704" y="119596"/>
                </a:moveTo>
                <a:lnTo>
                  <a:pt x="0" y="143490"/>
                </a:lnTo>
                <a:lnTo>
                  <a:pt x="1950113" y="23893"/>
                </a:lnTo>
                <a:lnTo>
                  <a:pt x="2018273" y="0"/>
                </a:lnTo>
                <a:lnTo>
                  <a:pt x="66704" y="119596"/>
                </a:lnTo>
              </a:path>
            </a:pathLst>
          </a:custGeom>
          <a:ln w="125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931752" y="2825756"/>
            <a:ext cx="1952625" cy="1517650"/>
          </a:xfrm>
          <a:custGeom>
            <a:avLst/>
            <a:gdLst/>
            <a:ahLst/>
            <a:cxnLst/>
            <a:rect l="l" t="t" r="r" b="b"/>
            <a:pathLst>
              <a:path w="1952625" h="1517650">
                <a:moveTo>
                  <a:pt x="0" y="0"/>
                </a:moveTo>
                <a:lnTo>
                  <a:pt x="0" y="1517135"/>
                </a:lnTo>
                <a:lnTo>
                  <a:pt x="1952308" y="1398301"/>
                </a:lnTo>
                <a:lnTo>
                  <a:pt x="1952308" y="60560"/>
                </a:lnTo>
                <a:lnTo>
                  <a:pt x="0" y="0"/>
                </a:lnTo>
                <a:close/>
              </a:path>
            </a:pathLst>
          </a:custGeom>
          <a:solidFill>
            <a:srgbClr val="FFD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931752" y="2825756"/>
            <a:ext cx="1952625" cy="1517650"/>
          </a:xfrm>
          <a:custGeom>
            <a:avLst/>
            <a:gdLst/>
            <a:ahLst/>
            <a:cxnLst/>
            <a:rect l="l" t="t" r="r" b="b"/>
            <a:pathLst>
              <a:path w="1952625" h="1517650">
                <a:moveTo>
                  <a:pt x="0" y="0"/>
                </a:moveTo>
                <a:lnTo>
                  <a:pt x="0" y="1517135"/>
                </a:lnTo>
                <a:lnTo>
                  <a:pt x="1952308" y="1398301"/>
                </a:lnTo>
                <a:lnTo>
                  <a:pt x="1952308" y="60560"/>
                </a:lnTo>
                <a:lnTo>
                  <a:pt x="0" y="0"/>
                </a:lnTo>
              </a:path>
            </a:pathLst>
          </a:custGeom>
          <a:ln w="1218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872474" y="2825756"/>
            <a:ext cx="59690" cy="1541780"/>
          </a:xfrm>
          <a:custGeom>
            <a:avLst/>
            <a:gdLst/>
            <a:ahLst/>
            <a:cxnLst/>
            <a:rect l="l" t="t" r="r" b="b"/>
            <a:pathLst>
              <a:path w="59690" h="1541779">
                <a:moveTo>
                  <a:pt x="59278" y="0"/>
                </a:moveTo>
                <a:lnTo>
                  <a:pt x="0" y="27134"/>
                </a:lnTo>
                <a:lnTo>
                  <a:pt x="0" y="1541792"/>
                </a:lnTo>
                <a:lnTo>
                  <a:pt x="59278" y="1509954"/>
                </a:lnTo>
                <a:lnTo>
                  <a:pt x="59278" y="0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872474" y="2825756"/>
            <a:ext cx="59690" cy="1541780"/>
          </a:xfrm>
          <a:custGeom>
            <a:avLst/>
            <a:gdLst/>
            <a:ahLst/>
            <a:cxnLst/>
            <a:rect l="l" t="t" r="r" b="b"/>
            <a:pathLst>
              <a:path w="59690" h="1541779">
                <a:moveTo>
                  <a:pt x="59278" y="0"/>
                </a:moveTo>
                <a:lnTo>
                  <a:pt x="0" y="27134"/>
                </a:lnTo>
                <a:lnTo>
                  <a:pt x="0" y="1541792"/>
                </a:lnTo>
                <a:lnTo>
                  <a:pt x="59278" y="1509954"/>
                </a:lnTo>
                <a:lnTo>
                  <a:pt x="59278" y="0"/>
                </a:lnTo>
              </a:path>
            </a:pathLst>
          </a:custGeom>
          <a:ln w="1165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7452880" y="2844057"/>
            <a:ext cx="0" cy="1466215"/>
          </a:xfrm>
          <a:custGeom>
            <a:avLst/>
            <a:gdLst/>
            <a:ahLst/>
            <a:cxnLst/>
            <a:rect l="l" t="t" r="r" b="b"/>
            <a:pathLst>
              <a:path h="1466214">
                <a:moveTo>
                  <a:pt x="0" y="0"/>
                </a:moveTo>
                <a:lnTo>
                  <a:pt x="0" y="1466043"/>
                </a:lnTo>
              </a:path>
            </a:pathLst>
          </a:custGeom>
          <a:ln w="58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608404" y="2877547"/>
            <a:ext cx="0" cy="1360170"/>
          </a:xfrm>
          <a:custGeom>
            <a:avLst/>
            <a:gdLst/>
            <a:ahLst/>
            <a:cxnLst/>
            <a:rect l="l" t="t" r="r" b="b"/>
            <a:pathLst>
              <a:path h="1360170">
                <a:moveTo>
                  <a:pt x="0" y="0"/>
                </a:moveTo>
                <a:lnTo>
                  <a:pt x="0" y="1359919"/>
                </a:lnTo>
              </a:path>
            </a:pathLst>
          </a:custGeom>
          <a:ln w="58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939905" y="3766239"/>
            <a:ext cx="1951989" cy="62865"/>
          </a:xfrm>
          <a:custGeom>
            <a:avLst/>
            <a:gdLst/>
            <a:ahLst/>
            <a:cxnLst/>
            <a:rect l="l" t="t" r="r" b="b"/>
            <a:pathLst>
              <a:path w="1951990" h="62864">
                <a:moveTo>
                  <a:pt x="0" y="62382"/>
                </a:moveTo>
                <a:lnTo>
                  <a:pt x="1951610" y="0"/>
                </a:lnTo>
              </a:path>
            </a:pathLst>
          </a:custGeom>
          <a:ln w="62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935539" y="3293700"/>
            <a:ext cx="1949450" cy="10795"/>
          </a:xfrm>
          <a:custGeom>
            <a:avLst/>
            <a:gdLst/>
            <a:ahLst/>
            <a:cxnLst/>
            <a:rect l="l" t="t" r="r" b="b"/>
            <a:pathLst>
              <a:path w="1949450" h="10795">
                <a:moveTo>
                  <a:pt x="0" y="0"/>
                </a:moveTo>
                <a:lnTo>
                  <a:pt x="1949244" y="10431"/>
                </a:lnTo>
              </a:path>
            </a:pathLst>
          </a:custGeom>
          <a:ln w="625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016202" y="2856830"/>
            <a:ext cx="1270" cy="1419225"/>
          </a:xfrm>
          <a:custGeom>
            <a:avLst/>
            <a:gdLst/>
            <a:ahLst/>
            <a:cxnLst/>
            <a:rect l="l" t="t" r="r" b="b"/>
            <a:pathLst>
              <a:path w="1270" h="1419225">
                <a:moveTo>
                  <a:pt x="713" y="0"/>
                </a:moveTo>
                <a:lnTo>
                  <a:pt x="0" y="1419081"/>
                </a:lnTo>
              </a:path>
            </a:pathLst>
          </a:custGeom>
          <a:ln w="58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7014209" y="2937383"/>
            <a:ext cx="1634489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5" dirty="0">
                <a:latin typeface="Arial"/>
                <a:cs typeface="Arial"/>
              </a:rPr>
              <a:t>WARNING:</a:t>
            </a:r>
            <a:r>
              <a:rPr sz="1200" b="1" spc="-6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Hazardous</a:t>
            </a:r>
            <a:endParaRPr sz="12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7014209" y="3120263"/>
            <a:ext cx="1546860" cy="377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200" b="1" spc="-10" dirty="0">
                <a:latin typeface="Arial"/>
                <a:cs typeface="Arial"/>
              </a:rPr>
              <a:t>Area. </a:t>
            </a:r>
            <a:r>
              <a:rPr sz="1200" b="1" spc="-15" dirty="0">
                <a:latin typeface="Arial"/>
                <a:cs typeface="Arial"/>
              </a:rPr>
              <a:t>All </a:t>
            </a:r>
            <a:r>
              <a:rPr sz="1200" b="1" dirty="0">
                <a:latin typeface="Arial"/>
                <a:cs typeface="Arial"/>
              </a:rPr>
              <a:t>personnel  must wear</a:t>
            </a:r>
            <a:r>
              <a:rPr sz="1200" b="1" spc="-110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protective</a:t>
            </a:r>
            <a:endParaRPr sz="12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7014209" y="3486022"/>
            <a:ext cx="1720214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latin typeface="Arial"/>
                <a:cs typeface="Arial"/>
              </a:rPr>
              <a:t>equipment </a:t>
            </a:r>
            <a:r>
              <a:rPr sz="1200" b="1" spc="-5" dirty="0">
                <a:latin typeface="Arial"/>
                <a:cs typeface="Arial"/>
              </a:rPr>
              <a:t>before</a:t>
            </a:r>
            <a:r>
              <a:rPr sz="1200" b="1" spc="-55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entry</a:t>
            </a:r>
            <a:endParaRPr sz="1200">
              <a:latin typeface="Arial"/>
              <a:cs typeface="Arial"/>
            </a:endParaRPr>
          </a:p>
        </p:txBody>
      </p:sp>
      <p:sp>
        <p:nvSpPr>
          <p:cNvPr id="51" name="object 5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169C58F-9986-483B-BFD1-DEB442C8E745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0CC5FFE-F88E-417D-ADAC-E00974F8D024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7114C4D5-7F20-4035-B4D2-92D231D6677F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A56EECA8-C6E8-4CB4-92A3-FB8538691775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3BDDD72D-F481-43D9-989F-818ADCDA6021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7D7EBCA2-3BA5-488D-9D82-0CA8CA3CA30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9BE6D588-7B1B-4F6C-BB26-6700B271BCAD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ED815839-2AC7-44DC-B207-DDF2BFD57CD3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445FEE9-30B5-484A-9248-A5A9B0D92B39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535940" y="1983359"/>
            <a:ext cx="6353810" cy="704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35"/>
              </a:lnSpc>
            </a:pPr>
            <a:r>
              <a:rPr sz="2400" dirty="0">
                <a:solidFill>
                  <a:srgbClr val="0F243E"/>
                </a:solidFill>
                <a:latin typeface="Arial"/>
                <a:cs typeface="Arial"/>
              </a:rPr>
              <a:t>– </a:t>
            </a:r>
            <a:r>
              <a:rPr sz="2400" b="1" spc="-5" dirty="0">
                <a:solidFill>
                  <a:srgbClr val="0F243E"/>
                </a:solidFill>
                <a:latin typeface="Arial"/>
                <a:cs typeface="Arial"/>
              </a:rPr>
              <a:t>Section 10: Safety </a:t>
            </a:r>
            <a:r>
              <a:rPr sz="2400" b="1" dirty="0">
                <a:solidFill>
                  <a:srgbClr val="0F243E"/>
                </a:solidFill>
                <a:latin typeface="Arial"/>
                <a:cs typeface="Arial"/>
              </a:rPr>
              <a:t>on </a:t>
            </a:r>
            <a:r>
              <a:rPr sz="2400" b="1" spc="-5" dirty="0">
                <a:solidFill>
                  <a:srgbClr val="0F243E"/>
                </a:solidFill>
                <a:latin typeface="Arial"/>
                <a:cs typeface="Arial"/>
              </a:rPr>
              <a:t>Construction</a:t>
            </a:r>
            <a:r>
              <a:rPr sz="2400" b="1" spc="265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0F243E"/>
                </a:solidFill>
                <a:latin typeface="Arial"/>
                <a:cs typeface="Arial"/>
              </a:rPr>
              <a:t>Heavy</a:t>
            </a:r>
            <a:endParaRPr sz="2400">
              <a:latin typeface="Arial"/>
              <a:cs typeface="Arial"/>
            </a:endParaRPr>
          </a:p>
          <a:p>
            <a:pPr marL="299085">
              <a:lnSpc>
                <a:spcPts val="2735"/>
              </a:lnSpc>
            </a:pPr>
            <a:r>
              <a:rPr sz="2400" b="1" spc="-5" dirty="0">
                <a:solidFill>
                  <a:srgbClr val="0F243E"/>
                </a:solidFill>
                <a:latin typeface="Arial"/>
                <a:cs typeface="Arial"/>
              </a:rPr>
              <a:t>Equipment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12140" y="3003930"/>
            <a:ext cx="4954270" cy="8775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har char="•"/>
              <a:tabLst>
                <a:tab pos="355600" algn="l"/>
                <a:tab pos="356235" algn="l"/>
              </a:tabLst>
            </a:pPr>
            <a:r>
              <a:rPr sz="2800" dirty="0">
                <a:latin typeface="Arial"/>
                <a:cs typeface="Arial"/>
              </a:rPr>
              <a:t>Pre-Construction</a:t>
            </a:r>
            <a:endParaRPr sz="28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590"/>
              </a:spcBef>
              <a:tabLst>
                <a:tab pos="3195320" algn="l"/>
                <a:tab pos="3873500" algn="l"/>
              </a:tabLst>
            </a:pPr>
            <a:r>
              <a:rPr sz="2400" spc="-5" dirty="0">
                <a:latin typeface="Arial"/>
                <a:cs typeface="Arial"/>
              </a:rPr>
              <a:t>–</a:t>
            </a:r>
            <a:r>
              <a:rPr sz="2400" spc="25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Operators tested	</a:t>
            </a:r>
            <a:r>
              <a:rPr sz="2400" spc="-5" dirty="0">
                <a:latin typeface="Arial"/>
                <a:cs typeface="Arial"/>
              </a:rPr>
              <a:t>and	certified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93384" y="3505834"/>
            <a:ext cx="152654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97840" algn="l"/>
              </a:tabLst>
            </a:pPr>
            <a:r>
              <a:rPr sz="2400" spc="-5" dirty="0">
                <a:latin typeface="Arial"/>
                <a:cs typeface="Arial"/>
              </a:rPr>
              <a:t>by	</a:t>
            </a:r>
            <a:r>
              <a:rPr sz="2400" dirty="0">
                <a:latin typeface="Arial"/>
                <a:cs typeface="Arial"/>
              </a:rPr>
              <a:t>T</a:t>
            </a:r>
            <a:r>
              <a:rPr sz="2400" spc="-10" dirty="0">
                <a:latin typeface="Arial"/>
                <a:cs typeface="Arial"/>
              </a:rPr>
              <a:t>E</a:t>
            </a:r>
            <a:r>
              <a:rPr sz="2400" spc="-5" dirty="0">
                <a:latin typeface="Arial"/>
                <a:cs typeface="Arial"/>
              </a:rPr>
              <a:t>SDA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12140" y="3944746"/>
            <a:ext cx="7545705" cy="24974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  <a:tabLst>
                <a:tab pos="4297680" algn="l"/>
                <a:tab pos="4976495" algn="l"/>
                <a:tab pos="6212205" algn="l"/>
                <a:tab pos="6702425" algn="l"/>
              </a:tabLst>
            </a:pPr>
            <a:r>
              <a:rPr sz="2400" spc="-5" dirty="0">
                <a:latin typeface="Arial"/>
                <a:cs typeface="Arial"/>
              </a:rPr>
              <a:t>–</a:t>
            </a:r>
            <a:r>
              <a:rPr sz="2400" spc="25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He</a:t>
            </a:r>
            <a:r>
              <a:rPr sz="2400" spc="-15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vy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eq</a:t>
            </a:r>
            <a:r>
              <a:rPr sz="2400" spc="-15" dirty="0">
                <a:latin typeface="Arial"/>
                <a:cs typeface="Arial"/>
              </a:rPr>
              <a:t>u</a:t>
            </a:r>
            <a:r>
              <a:rPr sz="2400" spc="-5" dirty="0">
                <a:latin typeface="Arial"/>
                <a:cs typeface="Arial"/>
              </a:rPr>
              <a:t>i</a:t>
            </a:r>
            <a:r>
              <a:rPr sz="2400" spc="-15" dirty="0">
                <a:latin typeface="Arial"/>
                <a:cs typeface="Arial"/>
              </a:rPr>
              <a:t>p</a:t>
            </a:r>
            <a:r>
              <a:rPr sz="2400" dirty="0">
                <a:latin typeface="Arial"/>
                <a:cs typeface="Arial"/>
              </a:rPr>
              <a:t>ment</a:t>
            </a:r>
            <a:r>
              <a:rPr sz="2400" spc="3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test</a:t>
            </a:r>
            <a:r>
              <a:rPr sz="2400" spc="-5" dirty="0">
                <a:latin typeface="Arial"/>
                <a:cs typeface="Arial"/>
              </a:rPr>
              <a:t>ed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and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0" dirty="0">
                <a:latin typeface="Arial"/>
                <a:cs typeface="Arial"/>
              </a:rPr>
              <a:t>c</a:t>
            </a:r>
            <a:r>
              <a:rPr sz="2400" spc="-5" dirty="0">
                <a:latin typeface="Arial"/>
                <a:cs typeface="Arial"/>
              </a:rPr>
              <a:t>ertified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by</a:t>
            </a:r>
            <a:r>
              <a:rPr sz="2400" dirty="0">
                <a:latin typeface="Arial"/>
                <a:cs typeface="Arial"/>
              </a:rPr>
              <a:t>	DOLE</a:t>
            </a:r>
            <a:endParaRPr sz="24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  <a:tabLst>
                <a:tab pos="1670685" algn="l"/>
                <a:tab pos="3331210" algn="l"/>
              </a:tabLst>
            </a:pPr>
            <a:r>
              <a:rPr sz="2400" dirty="0">
                <a:latin typeface="Arial"/>
                <a:cs typeface="Arial"/>
              </a:rPr>
              <a:t>or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its	</a:t>
            </a:r>
            <a:r>
              <a:rPr sz="2400" spc="-5" dirty="0">
                <a:latin typeface="Arial"/>
                <a:cs typeface="Arial"/>
              </a:rPr>
              <a:t>recognized	organizations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55"/>
              </a:spcBef>
              <a:buChar char="•"/>
              <a:tabLst>
                <a:tab pos="355600" algn="l"/>
                <a:tab pos="356235" algn="l"/>
                <a:tab pos="1602740" algn="l"/>
              </a:tabLst>
            </a:pPr>
            <a:r>
              <a:rPr sz="2800" spc="-5" dirty="0">
                <a:latin typeface="Arial"/>
                <a:cs typeface="Arial"/>
              </a:rPr>
              <a:t>During	</a:t>
            </a:r>
            <a:r>
              <a:rPr sz="2800" dirty="0">
                <a:latin typeface="Arial"/>
                <a:cs typeface="Arial"/>
              </a:rPr>
              <a:t>Construction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5"/>
              </a:spcBef>
              <a:buChar char="–"/>
              <a:tabLst>
                <a:tab pos="756920" algn="l"/>
                <a:tab pos="2538730" algn="l"/>
                <a:tab pos="4265295" algn="l"/>
                <a:tab pos="4687570" algn="l"/>
                <a:tab pos="5669915" algn="l"/>
              </a:tabLst>
            </a:pPr>
            <a:r>
              <a:rPr sz="2400" spc="-5" dirty="0">
                <a:latin typeface="Arial"/>
                <a:cs typeface="Arial"/>
              </a:rPr>
              <a:t>Mobilization	</a:t>
            </a:r>
            <a:r>
              <a:rPr sz="2400" spc="-10" dirty="0">
                <a:latin typeface="Arial"/>
                <a:cs typeface="Arial"/>
              </a:rPr>
              <a:t>or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transport	</a:t>
            </a:r>
            <a:r>
              <a:rPr sz="2400" dirty="0">
                <a:latin typeface="Arial"/>
                <a:cs typeface="Arial"/>
              </a:rPr>
              <a:t>of	</a:t>
            </a:r>
            <a:r>
              <a:rPr sz="2400" spc="-5" dirty="0">
                <a:latin typeface="Arial"/>
                <a:cs typeface="Arial"/>
              </a:rPr>
              <a:t>heavy	equipment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75"/>
              </a:spcBef>
              <a:buChar char="–"/>
              <a:tabLst>
                <a:tab pos="756920" algn="l"/>
                <a:tab pos="2163445" algn="l"/>
                <a:tab pos="4028440" algn="l"/>
              </a:tabLst>
            </a:pPr>
            <a:r>
              <a:rPr sz="2400" spc="-5" dirty="0">
                <a:latin typeface="Arial"/>
                <a:cs typeface="Arial"/>
              </a:rPr>
              <a:t>Standard	procedure</a:t>
            </a:r>
            <a:r>
              <a:rPr sz="2400" spc="2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in	erection and</a:t>
            </a:r>
            <a:r>
              <a:rPr sz="2400" spc="-2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dismantling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75"/>
              </a:spcBef>
              <a:buChar char="–"/>
              <a:tabLst>
                <a:tab pos="756920" algn="l"/>
                <a:tab pos="1978025" algn="l"/>
              </a:tabLst>
            </a:pPr>
            <a:r>
              <a:rPr sz="2400" spc="-5" dirty="0">
                <a:latin typeface="Arial"/>
                <a:cs typeface="Arial"/>
              </a:rPr>
              <a:t>Routine	inspection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28FB1474-0DE7-4C6F-8659-4E4935A78082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47BC12F-71C3-4933-B605-FA3DAE5C7580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C757F752-5015-49FB-B99E-FDEC8B9C54D2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559377D8-8843-41B5-9144-5F621E96B064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D481702F-F674-40E9-9925-4CB3CCBF0DA1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6" name="Rectangle 10">
                    <a:extLst>
                      <a:ext uri="{FF2B5EF4-FFF2-40B4-BE49-F238E27FC236}">
                        <a16:creationId xmlns:a16="http://schemas.microsoft.com/office/drawing/2014/main" id="{7F699298-55F4-4DAF-9677-30F8EFDBD6A0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747F1566-D941-4E09-857F-EFDACECBF3A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45B8B9B0-EB08-4421-9B11-F0F7F321D27E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B7BB65B-DEBD-42DF-BD5A-14AE2328E5DB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838200" y="1447800"/>
            <a:ext cx="1933575" cy="2514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62400" y="1371472"/>
            <a:ext cx="1762125" cy="25575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19400" y="2286000"/>
            <a:ext cx="1066800" cy="5334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19400" y="2286000"/>
            <a:ext cx="1066800" cy="533400"/>
          </a:xfrm>
          <a:custGeom>
            <a:avLst/>
            <a:gdLst/>
            <a:ahLst/>
            <a:cxnLst/>
            <a:rect l="l" t="t" r="r" b="b"/>
            <a:pathLst>
              <a:path w="1066800" h="533400">
                <a:moveTo>
                  <a:pt x="0" y="133350"/>
                </a:moveTo>
                <a:lnTo>
                  <a:pt x="800100" y="133350"/>
                </a:lnTo>
                <a:lnTo>
                  <a:pt x="800100" y="0"/>
                </a:lnTo>
                <a:lnTo>
                  <a:pt x="1066800" y="266700"/>
                </a:lnTo>
                <a:lnTo>
                  <a:pt x="800100" y="533400"/>
                </a:lnTo>
                <a:lnTo>
                  <a:pt x="800100" y="400050"/>
                </a:lnTo>
                <a:lnTo>
                  <a:pt x="0" y="400050"/>
                </a:lnTo>
                <a:lnTo>
                  <a:pt x="0" y="1333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209800" y="585787"/>
            <a:ext cx="5791200" cy="592455"/>
          </a:xfrm>
          <a:prstGeom prst="rect">
            <a:avLst/>
          </a:prstGeom>
          <a:ln w="12700">
            <a:solidFill>
              <a:srgbClr val="1F487C"/>
            </a:solidFill>
          </a:ln>
        </p:spPr>
        <p:txBody>
          <a:bodyPr vert="horz" wrap="square" lIns="0" tIns="27940" rIns="0" bIns="0" rtlCol="0">
            <a:spAutoFit/>
          </a:bodyPr>
          <a:lstStyle/>
          <a:p>
            <a:pPr marL="358775">
              <a:lnSpc>
                <a:spcPct val="100000"/>
              </a:lnSpc>
              <a:spcBef>
                <a:spcPts val="220"/>
              </a:spcBef>
            </a:pPr>
            <a:r>
              <a:rPr sz="3200" b="1" dirty="0">
                <a:latin typeface="Arial"/>
                <a:cs typeface="Arial"/>
              </a:rPr>
              <a:t>OSH </a:t>
            </a:r>
            <a:r>
              <a:rPr sz="3200" b="1" spc="-45" dirty="0">
                <a:latin typeface="Arial"/>
                <a:cs typeface="Arial"/>
              </a:rPr>
              <a:t>LAWS </a:t>
            </a:r>
            <a:r>
              <a:rPr sz="3200" b="1" dirty="0">
                <a:latin typeface="Arial"/>
                <a:cs typeface="Arial"/>
              </a:rPr>
              <a:t>&amp;</a:t>
            </a:r>
            <a:r>
              <a:rPr sz="3200" b="1" spc="-30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ISSUANCES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1185" y="4306696"/>
            <a:ext cx="2468245" cy="925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3810" algn="ctr">
              <a:lnSpc>
                <a:spcPct val="100000"/>
              </a:lnSpc>
            </a:pPr>
            <a:r>
              <a:rPr sz="2000" b="1" dirty="0">
                <a:latin typeface="Arial"/>
                <a:cs typeface="Arial"/>
              </a:rPr>
              <a:t>Book </a:t>
            </a:r>
            <a:r>
              <a:rPr sz="2000" b="1" spc="-65" dirty="0">
                <a:latin typeface="Arial"/>
                <a:cs typeface="Arial"/>
              </a:rPr>
              <a:t>IV, </a:t>
            </a:r>
            <a:r>
              <a:rPr sz="2000" b="1" spc="-10" dirty="0">
                <a:latin typeface="Arial"/>
                <a:cs typeface="Arial"/>
              </a:rPr>
              <a:t>Title </a:t>
            </a:r>
            <a:r>
              <a:rPr sz="2000" b="1" dirty="0">
                <a:latin typeface="Arial"/>
                <a:cs typeface="Arial"/>
              </a:rPr>
              <a:t>I –  Medical, Dental and  Occupational</a:t>
            </a:r>
            <a:r>
              <a:rPr sz="2000" b="1" spc="-11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Safety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332226" y="4230496"/>
            <a:ext cx="2709545" cy="925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905" algn="ctr">
              <a:lnSpc>
                <a:spcPct val="100000"/>
              </a:lnSpc>
            </a:pPr>
            <a:r>
              <a:rPr sz="2000" b="1" dirty="0">
                <a:latin typeface="Arial"/>
                <a:cs typeface="Arial"/>
              </a:rPr>
              <a:t>Occupational Safety  and</a:t>
            </a:r>
            <a:r>
              <a:rPr sz="2000" b="1" spc="-3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Health</a:t>
            </a:r>
            <a:r>
              <a:rPr sz="2000" b="1" spc="-6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Standards,  (OSHS)1978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791200" y="2286000"/>
            <a:ext cx="1066800" cy="5334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791200" y="2286000"/>
            <a:ext cx="1066800" cy="533400"/>
          </a:xfrm>
          <a:custGeom>
            <a:avLst/>
            <a:gdLst/>
            <a:ahLst/>
            <a:cxnLst/>
            <a:rect l="l" t="t" r="r" b="b"/>
            <a:pathLst>
              <a:path w="1066800" h="533400">
                <a:moveTo>
                  <a:pt x="0" y="133350"/>
                </a:moveTo>
                <a:lnTo>
                  <a:pt x="800100" y="133350"/>
                </a:lnTo>
                <a:lnTo>
                  <a:pt x="800100" y="0"/>
                </a:lnTo>
                <a:lnTo>
                  <a:pt x="1066800" y="266700"/>
                </a:lnTo>
                <a:lnTo>
                  <a:pt x="800100" y="533400"/>
                </a:lnTo>
                <a:lnTo>
                  <a:pt x="800100" y="400050"/>
                </a:lnTo>
                <a:lnTo>
                  <a:pt x="0" y="400050"/>
                </a:lnTo>
                <a:lnTo>
                  <a:pt x="0" y="1333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934200" y="1371600"/>
            <a:ext cx="1676400" cy="25908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891273" y="4078096"/>
            <a:ext cx="1610995" cy="2144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000" b="1" dirty="0">
                <a:latin typeface="Arial"/>
                <a:cs typeface="Arial"/>
              </a:rPr>
              <a:t>DO 13</a:t>
            </a:r>
            <a:r>
              <a:rPr sz="2000" b="1" spc="-114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–</a:t>
            </a:r>
            <a:endParaRPr sz="2000">
              <a:latin typeface="Arial"/>
              <a:cs typeface="Arial"/>
            </a:endParaRPr>
          </a:p>
          <a:p>
            <a:pPr marL="12700" marR="5080" indent="1270" algn="ctr">
              <a:lnSpc>
                <a:spcPct val="100000"/>
              </a:lnSpc>
            </a:pPr>
            <a:r>
              <a:rPr sz="2000" b="1" dirty="0">
                <a:latin typeface="Arial"/>
                <a:cs typeface="Arial"/>
              </a:rPr>
              <a:t>Guidelines  </a:t>
            </a:r>
            <a:r>
              <a:rPr sz="2000" b="1" spc="-5" dirty="0">
                <a:latin typeface="Arial"/>
                <a:cs typeface="Arial"/>
              </a:rPr>
              <a:t>Governing  </a:t>
            </a:r>
            <a:r>
              <a:rPr sz="2000" b="1" dirty="0">
                <a:latin typeface="Arial"/>
                <a:cs typeface="Arial"/>
              </a:rPr>
              <a:t>Safety and  Health in the  Cons</a:t>
            </a:r>
            <a:r>
              <a:rPr sz="2000" b="1" spc="5" dirty="0">
                <a:latin typeface="Arial"/>
                <a:cs typeface="Arial"/>
              </a:rPr>
              <a:t>t</a:t>
            </a:r>
            <a:r>
              <a:rPr sz="2000" b="1" dirty="0">
                <a:latin typeface="Arial"/>
                <a:cs typeface="Arial"/>
              </a:rPr>
              <a:t>ruction  Industry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53A677A-E22D-4DCE-A50B-AAFDC6C83E2D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DC44582-82B7-4AC0-8A63-ED234B2D865C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F04FE7A1-5970-42D7-B9BF-0E4B07A24B8D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E13BC616-10CA-46C0-B230-5CFD33367B8F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496C34CF-E921-4A08-B884-5C7E84424CBB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1B05B9F0-8FB5-40A7-B36A-FB81AED07465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26FC0FD1-88DC-4921-A1B7-B182F94D606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35B418C4-4D3B-4DD9-BF43-EC759A592906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DDC4892-4BC8-4D8D-87F7-99ACC717BD98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19225" y="308990"/>
            <a:ext cx="6306820" cy="1348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tabLst>
                <a:tab pos="3449320" algn="l"/>
                <a:tab pos="5347970" algn="l"/>
              </a:tabLst>
            </a:pPr>
            <a:r>
              <a:rPr sz="4400" dirty="0"/>
              <a:t>Con</a:t>
            </a:r>
            <a:r>
              <a:rPr sz="4400" spc="5" dirty="0"/>
              <a:t>s</a:t>
            </a:r>
            <a:r>
              <a:rPr sz="4400" dirty="0"/>
              <a:t>truct</a:t>
            </a:r>
            <a:r>
              <a:rPr sz="4400" spc="5" dirty="0"/>
              <a:t>i</a:t>
            </a:r>
            <a:r>
              <a:rPr sz="4400" dirty="0"/>
              <a:t>on	</a:t>
            </a:r>
            <a:r>
              <a:rPr sz="4400" spc="10" dirty="0"/>
              <a:t>S</a:t>
            </a:r>
            <a:r>
              <a:rPr sz="4400" dirty="0"/>
              <a:t>afety	and</a:t>
            </a:r>
            <a:endParaRPr sz="4400"/>
          </a:p>
          <a:p>
            <a:pPr algn="ctr">
              <a:lnSpc>
                <a:spcPct val="100000"/>
              </a:lnSpc>
              <a:tabLst>
                <a:tab pos="1927860" algn="l"/>
              </a:tabLst>
            </a:pPr>
            <a:r>
              <a:rPr sz="4400" dirty="0"/>
              <a:t>Health	Committee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841044" y="2152299"/>
            <a:ext cx="2510790" cy="1615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8900"/>
              </a:lnSpc>
            </a:pPr>
            <a:r>
              <a:rPr sz="3200" b="1" i="1" dirty="0">
                <a:solidFill>
                  <a:srgbClr val="1F487C"/>
                </a:solidFill>
                <a:latin typeface="Arial"/>
                <a:cs typeface="Arial"/>
              </a:rPr>
              <a:t>Compo</a:t>
            </a:r>
            <a:r>
              <a:rPr sz="3200" b="1" i="1" spc="-15" dirty="0">
                <a:solidFill>
                  <a:srgbClr val="1F487C"/>
                </a:solidFill>
                <a:latin typeface="Arial"/>
                <a:cs typeface="Arial"/>
              </a:rPr>
              <a:t>s</a:t>
            </a:r>
            <a:r>
              <a:rPr sz="3200" b="1" i="1" dirty="0">
                <a:solidFill>
                  <a:srgbClr val="1F487C"/>
                </a:solidFill>
                <a:latin typeface="Arial"/>
                <a:cs typeface="Arial"/>
              </a:rPr>
              <a:t>ition  </a:t>
            </a:r>
            <a:r>
              <a:rPr sz="2800" spc="-5" dirty="0">
                <a:latin typeface="Arial"/>
                <a:cs typeface="Arial"/>
              </a:rPr>
              <a:t>Chairperson:  </a:t>
            </a:r>
            <a:r>
              <a:rPr sz="2800" dirty="0">
                <a:latin typeface="Arial"/>
                <a:cs typeface="Arial"/>
              </a:rPr>
              <a:t>Secretary: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41044" y="4270629"/>
            <a:ext cx="160591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Members: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84575" y="2819527"/>
            <a:ext cx="4615180" cy="3423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316355" algn="l"/>
              </a:tabLst>
            </a:pPr>
            <a:r>
              <a:rPr sz="2800" spc="-5" dirty="0">
                <a:latin typeface="Arial"/>
                <a:cs typeface="Arial"/>
              </a:rPr>
              <a:t>Project	Manager</a:t>
            </a:r>
            <a:endParaRPr sz="2800">
              <a:latin typeface="Arial"/>
              <a:cs typeface="Arial"/>
            </a:endParaRPr>
          </a:p>
          <a:p>
            <a:pPr marL="12700" marR="620395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Arial"/>
                <a:cs typeface="Arial"/>
              </a:rPr>
              <a:t>Gen. </a:t>
            </a:r>
            <a:r>
              <a:rPr sz="2800" dirty="0">
                <a:latin typeface="Arial"/>
                <a:cs typeface="Arial"/>
              </a:rPr>
              <a:t>Construction</a:t>
            </a:r>
            <a:r>
              <a:rPr sz="2800" spc="-5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Safety  </a:t>
            </a:r>
            <a:r>
              <a:rPr sz="2800" spc="-10" dirty="0">
                <a:latin typeface="Arial"/>
                <a:cs typeface="Arial"/>
              </a:rPr>
              <a:t>Officer</a:t>
            </a:r>
            <a:endParaRPr sz="2800">
              <a:latin typeface="Arial"/>
              <a:cs typeface="Arial"/>
            </a:endParaRPr>
          </a:p>
          <a:p>
            <a:pPr marL="12700" marR="5080">
              <a:lnSpc>
                <a:spcPct val="120000"/>
              </a:lnSpc>
              <a:tabLst>
                <a:tab pos="1216660" algn="l"/>
                <a:tab pos="1238250" algn="l"/>
                <a:tab pos="2343785" algn="l"/>
              </a:tabLst>
            </a:pPr>
            <a:r>
              <a:rPr sz="2800" dirty="0">
                <a:latin typeface="Arial"/>
                <a:cs typeface="Arial"/>
              </a:rPr>
              <a:t>Construction </a:t>
            </a:r>
            <a:r>
              <a:rPr sz="2800" spc="-5" dirty="0">
                <a:latin typeface="Arial"/>
                <a:cs typeface="Arial"/>
              </a:rPr>
              <a:t>Safety </a:t>
            </a:r>
            <a:r>
              <a:rPr sz="2800" spc="-10" dirty="0">
                <a:latin typeface="Arial"/>
                <a:cs typeface="Arial"/>
              </a:rPr>
              <a:t>Officers  </a:t>
            </a:r>
            <a:r>
              <a:rPr sz="2800" spc="-5" dirty="0">
                <a:latin typeface="Arial"/>
                <a:cs typeface="Arial"/>
              </a:rPr>
              <a:t>Safety	Reps.	From</a:t>
            </a:r>
            <a:r>
              <a:rPr sz="2800" spc="-5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Sub-con  </a:t>
            </a:r>
            <a:r>
              <a:rPr sz="2800" spc="-5" dirty="0">
                <a:latin typeface="Arial"/>
                <a:cs typeface="Arial"/>
              </a:rPr>
              <a:t>Health		Personnel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dirty="0">
                <a:latin typeface="Arial"/>
                <a:cs typeface="Arial"/>
              </a:rPr>
              <a:t>Worker’s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Representatives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6146288-3371-4CB1-8811-D877B25CC532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CEFD874-B18E-4457-969A-133BDCA1FC77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BFEBDBAE-5BA0-4D0F-96B6-BB9F51D6B0E0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3209011F-14DD-4A43-953C-0A0F437AE778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ACBA6D06-FFCF-4A07-B7DD-D20896D4099C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AC203495-F40C-45A3-9766-99DB03134B3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D88AA939-3F09-49A5-8A16-7C2FAAF38401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FD41FE44-E78E-4F7E-86AC-94AE6647725A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879CFFD-3EA1-4F07-83B0-3089DA4C44A3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666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marL="62230"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867661"/>
            <a:ext cx="8173720" cy="42165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i="1" dirty="0">
                <a:solidFill>
                  <a:srgbClr val="800080"/>
                </a:solidFill>
                <a:latin typeface="Arial"/>
                <a:cs typeface="Arial"/>
              </a:rPr>
              <a:t>Duties</a:t>
            </a:r>
            <a:r>
              <a:rPr lang="en-PH" sz="2000" b="1" i="1" dirty="0">
                <a:solidFill>
                  <a:srgbClr val="800080"/>
                </a:solidFill>
                <a:latin typeface="Arial"/>
                <a:cs typeface="Arial"/>
              </a:rPr>
              <a:t> (Safety Officer)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 dirty="0">
              <a:latin typeface="Times New Roman"/>
              <a:cs typeface="Times New Roman"/>
            </a:endParaRPr>
          </a:p>
          <a:p>
            <a:pPr marL="756285" marR="260985" indent="-286385">
              <a:lnSpc>
                <a:spcPct val="100000"/>
              </a:lnSpc>
              <a:buSzPct val="50000"/>
              <a:buFont typeface="Wingdings"/>
              <a:buChar char=""/>
              <a:tabLst>
                <a:tab pos="756285" algn="l"/>
                <a:tab pos="756920" algn="l"/>
              </a:tabLst>
            </a:pPr>
            <a:r>
              <a:rPr sz="2000" b="1" dirty="0">
                <a:latin typeface="Arial"/>
                <a:cs typeface="Arial"/>
              </a:rPr>
              <a:t>Direct accident </a:t>
            </a:r>
            <a:r>
              <a:rPr sz="2000" b="1" spc="-5" dirty="0">
                <a:latin typeface="Arial"/>
                <a:cs typeface="Arial"/>
              </a:rPr>
              <a:t>prevention </a:t>
            </a:r>
            <a:r>
              <a:rPr sz="2000" b="1" dirty="0">
                <a:latin typeface="Arial"/>
                <a:cs typeface="Arial"/>
              </a:rPr>
              <a:t>efforts in accordance with</a:t>
            </a:r>
            <a:r>
              <a:rPr sz="2000" b="1" spc="-15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rules/  program</a:t>
            </a:r>
            <a:endParaRPr sz="2000" dirty="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756285" algn="l"/>
                <a:tab pos="756920" algn="l"/>
              </a:tabLst>
            </a:pPr>
            <a:r>
              <a:rPr sz="2000" b="1" dirty="0">
                <a:latin typeface="Arial"/>
                <a:cs typeface="Arial"/>
              </a:rPr>
              <a:t>Conducts toolbox meetings</a:t>
            </a:r>
            <a:r>
              <a:rPr sz="2000" b="1" spc="-100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everyday</a:t>
            </a:r>
            <a:endParaRPr sz="2000" dirty="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756285" algn="l"/>
                <a:tab pos="756920" algn="l"/>
              </a:tabLst>
            </a:pPr>
            <a:r>
              <a:rPr sz="2000" b="1" spc="-5" dirty="0">
                <a:latin typeface="Arial"/>
                <a:cs typeface="Arial"/>
              </a:rPr>
              <a:t>Review </a:t>
            </a:r>
            <a:r>
              <a:rPr sz="2000" b="1" dirty="0">
                <a:latin typeface="Arial"/>
                <a:cs typeface="Arial"/>
              </a:rPr>
              <a:t>inspections and accident </a:t>
            </a:r>
            <a:r>
              <a:rPr sz="2000" b="1" spc="-5" dirty="0">
                <a:latin typeface="Arial"/>
                <a:cs typeface="Arial"/>
              </a:rPr>
              <a:t>investigation</a:t>
            </a:r>
            <a:r>
              <a:rPr sz="2000" b="1" spc="-6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reports</a:t>
            </a:r>
            <a:endParaRPr sz="2000" dirty="0">
              <a:latin typeface="Arial"/>
              <a:cs typeface="Arial"/>
            </a:endParaRPr>
          </a:p>
          <a:p>
            <a:pPr marL="756285" marR="5080" indent="-28638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756285" algn="l"/>
                <a:tab pos="756920" algn="l"/>
              </a:tabLst>
            </a:pPr>
            <a:r>
              <a:rPr sz="2000" b="1" dirty="0">
                <a:latin typeface="Arial"/>
                <a:cs typeface="Arial"/>
              </a:rPr>
              <a:t>Prepare and submit to DOLE minutes of committee</a:t>
            </a:r>
            <a:r>
              <a:rPr sz="2000" b="1" spc="-17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meetings,  </a:t>
            </a:r>
            <a:r>
              <a:rPr sz="2000" b="1" spc="5" dirty="0">
                <a:latin typeface="Arial"/>
                <a:cs typeface="Arial"/>
              </a:rPr>
              <a:t>work </a:t>
            </a:r>
            <a:r>
              <a:rPr sz="2000" b="1" dirty="0">
                <a:latin typeface="Arial"/>
                <a:cs typeface="Arial"/>
              </a:rPr>
              <a:t>accidents and </a:t>
            </a:r>
            <a:r>
              <a:rPr sz="2000" b="1" spc="-5" dirty="0">
                <a:latin typeface="Arial"/>
                <a:cs typeface="Arial"/>
              </a:rPr>
              <a:t>illnesses, </a:t>
            </a:r>
            <a:r>
              <a:rPr sz="2000" b="1" dirty="0">
                <a:latin typeface="Arial"/>
                <a:cs typeface="Arial"/>
              </a:rPr>
              <a:t>and other reporting  requirements</a:t>
            </a:r>
            <a:endParaRPr sz="2000" dirty="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756285" algn="l"/>
                <a:tab pos="756920" algn="l"/>
              </a:tabLst>
            </a:pPr>
            <a:r>
              <a:rPr sz="2000" b="1" dirty="0">
                <a:latin typeface="Arial"/>
                <a:cs typeface="Arial"/>
              </a:rPr>
              <a:t>Assist </a:t>
            </a:r>
            <a:r>
              <a:rPr sz="2000" b="1" spc="-5" dirty="0">
                <a:latin typeface="Arial"/>
                <a:cs typeface="Arial"/>
              </a:rPr>
              <a:t>government</a:t>
            </a:r>
            <a:r>
              <a:rPr sz="2000" b="1" spc="-4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inspectors</a:t>
            </a:r>
            <a:endParaRPr sz="2000" dirty="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756285" algn="l"/>
                <a:tab pos="756920" algn="l"/>
              </a:tabLst>
            </a:pPr>
            <a:r>
              <a:rPr sz="2000" b="1" dirty="0">
                <a:latin typeface="Arial"/>
                <a:cs typeface="Arial"/>
              </a:rPr>
              <a:t>Initiate/ </a:t>
            </a:r>
            <a:r>
              <a:rPr sz="2000" b="1" spc="-5" dirty="0">
                <a:latin typeface="Arial"/>
                <a:cs typeface="Arial"/>
              </a:rPr>
              <a:t>supervise </a:t>
            </a:r>
            <a:r>
              <a:rPr sz="2000" b="1" dirty="0">
                <a:latin typeface="Arial"/>
                <a:cs typeface="Arial"/>
              </a:rPr>
              <a:t>safety and health training for</a:t>
            </a:r>
            <a:r>
              <a:rPr sz="2000" b="1" spc="-155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employees</a:t>
            </a:r>
            <a:endParaRPr sz="2000" dirty="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756285" algn="l"/>
                <a:tab pos="756920" algn="l"/>
              </a:tabLst>
            </a:pPr>
            <a:r>
              <a:rPr sz="2000" b="1" spc="-5" dirty="0">
                <a:latin typeface="Arial"/>
                <a:cs typeface="Arial"/>
              </a:rPr>
              <a:t>Develop </a:t>
            </a:r>
            <a:r>
              <a:rPr sz="2000" b="1" dirty="0">
                <a:latin typeface="Arial"/>
                <a:cs typeface="Arial"/>
              </a:rPr>
              <a:t>and maintain a disaster contingency</a:t>
            </a:r>
            <a:r>
              <a:rPr sz="2000" b="1" spc="-114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plan</a:t>
            </a:r>
            <a:endParaRPr sz="2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4030643-AB77-46B1-989A-CBE9B15DD71E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2A9810F-01DD-4918-AE41-498321D75B6F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DB91F334-4E63-4A05-8E63-A0BBF5D88E1C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D852445D-4546-4E19-9CB6-FCC2D17CEB0A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3DA0A4B4-6149-44AF-831E-10C16F66901A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52D816F0-A290-431E-9429-60E5A7A31B7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659F99C0-4F3F-4FB4-8CBB-188BAF3FF07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78474A94-7318-45E7-BD80-5F18DF920373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E81C519-F859-406C-B30E-1BF49B1EB1AE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94410" y="412241"/>
            <a:ext cx="7555179" cy="1172115"/>
          </a:xfrm>
          <a:prstGeom prst="rect">
            <a:avLst/>
          </a:prstGeom>
        </p:spPr>
        <p:txBody>
          <a:bodyPr vert="horz" wrap="square" lIns="0" tIns="436879" rIns="0" bIns="0" rtlCol="0">
            <a:spAutoFit/>
          </a:bodyPr>
          <a:lstStyle/>
          <a:p>
            <a:pPr marL="678180">
              <a:lnSpc>
                <a:spcPts val="5730"/>
              </a:lnSpc>
            </a:pPr>
            <a:r>
              <a:rPr sz="4800" b="1" spc="-5" dirty="0">
                <a:latin typeface="Verdana"/>
                <a:cs typeface="Verdana"/>
              </a:rPr>
              <a:t>Safety</a:t>
            </a:r>
            <a:r>
              <a:rPr sz="4800" b="1" spc="-50" dirty="0">
                <a:latin typeface="Verdana"/>
                <a:cs typeface="Verdana"/>
              </a:rPr>
              <a:t> </a:t>
            </a:r>
            <a:r>
              <a:rPr sz="4800" b="1" spc="-5" dirty="0">
                <a:latin typeface="Verdana"/>
                <a:cs typeface="Verdana"/>
              </a:rPr>
              <a:t>Inspection</a:t>
            </a:r>
            <a:endParaRPr sz="4800" dirty="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8340" y="2381630"/>
            <a:ext cx="7522845" cy="19532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marR="5080" indent="-273050">
              <a:lnSpc>
                <a:spcPct val="100000"/>
              </a:lnSpc>
              <a:buFont typeface="Arial"/>
              <a:buChar char="•"/>
              <a:tabLst>
                <a:tab pos="286385" algn="l"/>
              </a:tabLst>
            </a:pPr>
            <a:r>
              <a:rPr sz="3200" dirty="0">
                <a:latin typeface="Verdana"/>
                <a:cs typeface="Verdana"/>
              </a:rPr>
              <a:t>Safety Inspection </a:t>
            </a:r>
            <a:r>
              <a:rPr sz="3200" spc="-10" dirty="0">
                <a:latin typeface="Verdana"/>
                <a:cs typeface="Verdana"/>
              </a:rPr>
              <a:t>is </a:t>
            </a:r>
            <a:r>
              <a:rPr sz="3200" dirty="0">
                <a:latin typeface="Verdana"/>
                <a:cs typeface="Verdana"/>
              </a:rPr>
              <a:t>a systematic  </a:t>
            </a:r>
            <a:r>
              <a:rPr sz="3200" spc="-20" dirty="0">
                <a:latin typeface="Verdana"/>
                <a:cs typeface="Verdana"/>
              </a:rPr>
              <a:t>way </a:t>
            </a:r>
            <a:r>
              <a:rPr sz="3200" dirty="0">
                <a:latin typeface="Verdana"/>
                <a:cs typeface="Verdana"/>
              </a:rPr>
              <a:t>of </a:t>
            </a:r>
            <a:r>
              <a:rPr sz="3200" spc="-20" dirty="0">
                <a:latin typeface="Verdana"/>
                <a:cs typeface="Verdana"/>
              </a:rPr>
              <a:t>identifying </a:t>
            </a:r>
            <a:r>
              <a:rPr sz="3200" spc="-5" dirty="0">
                <a:latin typeface="Verdana"/>
                <a:cs typeface="Verdana"/>
              </a:rPr>
              <a:t>potential  workplace </a:t>
            </a:r>
            <a:r>
              <a:rPr sz="3200" dirty="0">
                <a:latin typeface="Verdana"/>
                <a:cs typeface="Verdana"/>
              </a:rPr>
              <a:t>hazards before </a:t>
            </a:r>
            <a:r>
              <a:rPr sz="3200" spc="-5" dirty="0">
                <a:latin typeface="Verdana"/>
                <a:cs typeface="Verdana"/>
              </a:rPr>
              <a:t>they  </a:t>
            </a:r>
            <a:r>
              <a:rPr sz="3200" dirty="0">
                <a:latin typeface="Verdana"/>
                <a:cs typeface="Verdana"/>
              </a:rPr>
              <a:t>cause a health and </a:t>
            </a:r>
            <a:r>
              <a:rPr sz="3200" spc="-5" dirty="0">
                <a:latin typeface="Verdana"/>
                <a:cs typeface="Verdana"/>
              </a:rPr>
              <a:t>safety</a:t>
            </a:r>
            <a:r>
              <a:rPr sz="3200" spc="-40" dirty="0">
                <a:latin typeface="Verdana"/>
                <a:cs typeface="Verdana"/>
              </a:rPr>
              <a:t> </a:t>
            </a:r>
            <a:r>
              <a:rPr sz="3200" spc="-5" dirty="0">
                <a:latin typeface="Verdana"/>
                <a:cs typeface="Verdana"/>
              </a:rPr>
              <a:t>problem.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651ACF1-0732-4ECD-9851-3FBFDC501B1C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8579BE2-F1EB-4FA9-9722-0D541F04DB8C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0C69D412-7FD2-4CB9-AD1F-95B47046A5CD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0C562733-713C-4413-B3F6-931242E894D5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562C0970-9194-4161-98D0-5EE2312B8B42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6186BD71-3921-462A-8B41-922A872D2D8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271F5A8D-B827-4E71-A52B-BF5CBE25B65D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4EE5E220-A4C8-4B91-9C50-58B4A93B28C2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853EAF0-F592-4517-9AC6-485B86E1D74E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5173" y="315721"/>
            <a:ext cx="6071870" cy="731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b="1" spc="-5" dirty="0">
                <a:latin typeface="Verdana"/>
                <a:cs typeface="Verdana"/>
              </a:rPr>
              <a:t>Safety</a:t>
            </a:r>
            <a:r>
              <a:rPr sz="4800" b="1" spc="-55" dirty="0">
                <a:latin typeface="Verdana"/>
                <a:cs typeface="Verdana"/>
              </a:rPr>
              <a:t> </a:t>
            </a:r>
            <a:r>
              <a:rPr sz="4800" b="1" dirty="0">
                <a:latin typeface="Verdana"/>
                <a:cs typeface="Verdana"/>
              </a:rPr>
              <a:t>Inspection</a:t>
            </a:r>
            <a:endParaRPr sz="4800" dirty="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2140" y="1415034"/>
            <a:ext cx="7358380" cy="37852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6090">
              <a:lnSpc>
                <a:spcPct val="100000"/>
              </a:lnSpc>
            </a:pPr>
            <a:r>
              <a:rPr sz="3200" spc="-50" dirty="0">
                <a:latin typeface="Verdana"/>
                <a:cs typeface="Verdana"/>
              </a:rPr>
              <a:t>“An </a:t>
            </a:r>
            <a:r>
              <a:rPr sz="3200" spc="-5" dirty="0">
                <a:latin typeface="Verdana"/>
                <a:cs typeface="Verdana"/>
              </a:rPr>
              <a:t>inspection is </a:t>
            </a:r>
            <a:r>
              <a:rPr sz="3200" dirty="0">
                <a:latin typeface="Verdana"/>
                <a:cs typeface="Verdana"/>
              </a:rPr>
              <a:t>a service to</a:t>
            </a:r>
            <a:r>
              <a:rPr sz="3200" spc="1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an</a:t>
            </a:r>
            <a:endParaRPr sz="3200">
              <a:latin typeface="Verdana"/>
              <a:cs typeface="Verdana"/>
            </a:endParaRPr>
          </a:p>
          <a:p>
            <a:pPr marL="2607310">
              <a:lnSpc>
                <a:spcPct val="100000"/>
              </a:lnSpc>
            </a:pPr>
            <a:r>
              <a:rPr sz="3200" spc="-5" dirty="0">
                <a:latin typeface="Verdana"/>
                <a:cs typeface="Verdana"/>
              </a:rPr>
              <a:t>organization</a:t>
            </a:r>
            <a:endParaRPr sz="3200">
              <a:latin typeface="Verdana"/>
              <a:cs typeface="Verdana"/>
            </a:endParaRPr>
          </a:p>
          <a:p>
            <a:pPr marL="115570">
              <a:lnSpc>
                <a:spcPct val="100000"/>
              </a:lnSpc>
              <a:spcBef>
                <a:spcPts val="765"/>
              </a:spcBef>
              <a:tabLst>
                <a:tab pos="4119245" algn="l"/>
              </a:tabLst>
            </a:pPr>
            <a:r>
              <a:rPr sz="3200" dirty="0">
                <a:latin typeface="Verdana"/>
                <a:cs typeface="Verdana"/>
              </a:rPr>
              <a:t>and</a:t>
            </a:r>
            <a:r>
              <a:rPr sz="3200" spc="10" dirty="0">
                <a:latin typeface="Verdana"/>
                <a:cs typeface="Verdana"/>
              </a:rPr>
              <a:t> </a:t>
            </a:r>
            <a:r>
              <a:rPr sz="3200" spc="-15" dirty="0">
                <a:latin typeface="Verdana"/>
                <a:cs typeface="Verdana"/>
              </a:rPr>
              <a:t>its</a:t>
            </a:r>
            <a:r>
              <a:rPr sz="3200" spc="25" dirty="0">
                <a:latin typeface="Verdana"/>
                <a:cs typeface="Verdana"/>
              </a:rPr>
              <a:t> </a:t>
            </a:r>
            <a:r>
              <a:rPr sz="3200" spc="-5" dirty="0">
                <a:latin typeface="Verdana"/>
                <a:cs typeface="Verdana"/>
              </a:rPr>
              <a:t>workforce;	</a:t>
            </a:r>
            <a:r>
              <a:rPr sz="3200" b="1" dirty="0">
                <a:solidFill>
                  <a:srgbClr val="FF0000"/>
                </a:solidFill>
                <a:latin typeface="Verdana"/>
                <a:cs typeface="Verdana"/>
              </a:rPr>
              <a:t>NOT </a:t>
            </a:r>
            <a:r>
              <a:rPr sz="3200" dirty="0">
                <a:latin typeface="Verdana"/>
                <a:cs typeface="Verdana"/>
              </a:rPr>
              <a:t>a</a:t>
            </a:r>
            <a:r>
              <a:rPr sz="3200" spc="-50" dirty="0">
                <a:latin typeface="Verdana"/>
                <a:cs typeface="Verdana"/>
              </a:rPr>
              <a:t> </a:t>
            </a:r>
            <a:r>
              <a:rPr sz="3200" spc="-45" dirty="0">
                <a:latin typeface="Verdana"/>
                <a:cs typeface="Verdana"/>
              </a:rPr>
              <a:t>burden.”</a:t>
            </a:r>
            <a:endParaRPr sz="3200">
              <a:latin typeface="Verdana"/>
              <a:cs typeface="Verdana"/>
            </a:endParaRPr>
          </a:p>
          <a:p>
            <a:pPr marL="12700" marR="1926589">
              <a:lnSpc>
                <a:spcPct val="100000"/>
              </a:lnSpc>
              <a:spcBef>
                <a:spcPts val="535"/>
              </a:spcBef>
            </a:pPr>
            <a:r>
              <a:rPr sz="2600" dirty="0">
                <a:latin typeface="Verdana"/>
                <a:cs typeface="Verdana"/>
              </a:rPr>
              <a:t>Inspections are </a:t>
            </a:r>
            <a:r>
              <a:rPr sz="2600" spc="-5" dirty="0">
                <a:latin typeface="Verdana"/>
                <a:cs typeface="Verdana"/>
              </a:rPr>
              <a:t>needed because  </a:t>
            </a:r>
            <a:r>
              <a:rPr sz="2600" dirty="0">
                <a:solidFill>
                  <a:srgbClr val="FF0000"/>
                </a:solidFill>
                <a:latin typeface="Verdana"/>
                <a:cs typeface="Verdana"/>
              </a:rPr>
              <a:t>nothing is completely</a:t>
            </a:r>
            <a:r>
              <a:rPr sz="2600" spc="-110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2600" spc="-10" dirty="0">
                <a:solidFill>
                  <a:srgbClr val="FF0000"/>
                </a:solidFill>
                <a:latin typeface="Verdana"/>
                <a:cs typeface="Verdana"/>
              </a:rPr>
              <a:t>risk-free...</a:t>
            </a:r>
            <a:endParaRPr sz="2600">
              <a:latin typeface="Verdana"/>
              <a:cs typeface="Verdana"/>
            </a:endParaRPr>
          </a:p>
          <a:p>
            <a:pPr marL="1196975" indent="-346075">
              <a:lnSpc>
                <a:spcPct val="100000"/>
              </a:lnSpc>
              <a:spcBef>
                <a:spcPts val="2095"/>
              </a:spcBef>
              <a:buClr>
                <a:srgbClr val="FF0000"/>
              </a:buClr>
              <a:buFont typeface="Wingdings"/>
              <a:buChar char=""/>
              <a:tabLst>
                <a:tab pos="1197610" algn="l"/>
              </a:tabLst>
            </a:pPr>
            <a:r>
              <a:rPr sz="2400" spc="-5" dirty="0">
                <a:latin typeface="Verdana"/>
                <a:cs typeface="Verdana"/>
              </a:rPr>
              <a:t>Things wear</a:t>
            </a:r>
            <a:r>
              <a:rPr sz="2400" spc="-5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out</a:t>
            </a:r>
            <a:endParaRPr sz="2400">
              <a:latin typeface="Verdana"/>
              <a:cs typeface="Verdana"/>
            </a:endParaRPr>
          </a:p>
          <a:p>
            <a:pPr marL="1196975" indent="-346075">
              <a:lnSpc>
                <a:spcPct val="100000"/>
              </a:lnSpc>
              <a:buClr>
                <a:srgbClr val="FF0000"/>
              </a:buClr>
              <a:buFont typeface="Wingdings"/>
              <a:buChar char=""/>
              <a:tabLst>
                <a:tab pos="1197610" algn="l"/>
              </a:tabLst>
            </a:pPr>
            <a:r>
              <a:rPr sz="2400" spc="-5" dirty="0">
                <a:latin typeface="Verdana"/>
                <a:cs typeface="Verdana"/>
              </a:rPr>
              <a:t>Conditions</a:t>
            </a:r>
            <a:r>
              <a:rPr sz="2400" spc="-3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change</a:t>
            </a:r>
            <a:endParaRPr sz="2400">
              <a:latin typeface="Verdana"/>
              <a:cs typeface="Verdana"/>
            </a:endParaRPr>
          </a:p>
          <a:p>
            <a:pPr marL="1196975" indent="-346075">
              <a:lnSpc>
                <a:spcPct val="100000"/>
              </a:lnSpc>
              <a:buClr>
                <a:srgbClr val="FF0000"/>
              </a:buClr>
              <a:buFont typeface="Wingdings"/>
              <a:buChar char=""/>
              <a:tabLst>
                <a:tab pos="1197610" algn="l"/>
              </a:tabLst>
            </a:pPr>
            <a:r>
              <a:rPr sz="2400" spc="-15" dirty="0">
                <a:latin typeface="Verdana"/>
                <a:cs typeface="Verdana"/>
              </a:rPr>
              <a:t>People </a:t>
            </a:r>
            <a:r>
              <a:rPr sz="2400" spc="-5" dirty="0">
                <a:latin typeface="Verdana"/>
                <a:cs typeface="Verdana"/>
              </a:rPr>
              <a:t>are </a:t>
            </a:r>
            <a:r>
              <a:rPr sz="2400" dirty="0">
                <a:latin typeface="Verdana"/>
                <a:cs typeface="Verdana"/>
              </a:rPr>
              <a:t>not</a:t>
            </a:r>
            <a:r>
              <a:rPr sz="2400" spc="-10" dirty="0">
                <a:latin typeface="Verdana"/>
                <a:cs typeface="Verdana"/>
              </a:rPr>
              <a:t> </a:t>
            </a:r>
            <a:r>
              <a:rPr sz="2400" spc="-5" dirty="0">
                <a:latin typeface="Verdana"/>
                <a:cs typeface="Verdana"/>
              </a:rPr>
              <a:t>perfect</a:t>
            </a:r>
            <a:endParaRPr sz="2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63BAB14-CDB4-4B24-B38F-3B01C6F2D066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60F85A7-11F2-413E-8D55-857F9634C8D3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22259BA0-82A5-424F-A92D-E1BD583339EE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00F8CE6F-C9F8-4FBB-8B06-E82099FB4EDA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C35CF7D7-DBD2-41ED-A25F-8918930F3FD6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C49EBC1E-B109-40CF-A484-AD543B6CF42D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5076E32D-679A-46D8-9E1D-3969EC64B202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A600CB00-D1D9-477B-9FC4-1F87F479D253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21E687F-1145-4532-9066-D44BB09F4704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87448" y="163829"/>
            <a:ext cx="5918835" cy="1341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400" b="1" spc="-5" dirty="0">
                <a:latin typeface="Verdana"/>
                <a:cs typeface="Verdana"/>
              </a:rPr>
              <a:t>Purposes of</a:t>
            </a:r>
            <a:r>
              <a:rPr sz="4400" b="1" spc="-35" dirty="0">
                <a:latin typeface="Verdana"/>
                <a:cs typeface="Verdana"/>
              </a:rPr>
              <a:t> </a:t>
            </a:r>
            <a:r>
              <a:rPr sz="4400" b="1" spc="-5" dirty="0">
                <a:latin typeface="Verdana"/>
                <a:cs typeface="Verdana"/>
              </a:rPr>
              <a:t>Safety</a:t>
            </a:r>
            <a:endParaRPr sz="4400" dirty="0">
              <a:latin typeface="Verdana"/>
              <a:cs typeface="Verdana"/>
            </a:endParaRPr>
          </a:p>
          <a:p>
            <a:pPr marL="5080" algn="ctr">
              <a:lnSpc>
                <a:spcPct val="100000"/>
              </a:lnSpc>
            </a:pPr>
            <a:r>
              <a:rPr sz="4400" b="1" dirty="0">
                <a:latin typeface="Verdana"/>
                <a:cs typeface="Verdana"/>
              </a:rPr>
              <a:t>Inspection</a:t>
            </a:r>
            <a:endParaRPr sz="4400" dirty="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3444" y="1948815"/>
            <a:ext cx="6015355" cy="4389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3840" indent="-231140">
              <a:lnSpc>
                <a:spcPct val="100000"/>
              </a:lnSpc>
              <a:buFont typeface="Arial"/>
              <a:buChar char="•"/>
              <a:tabLst>
                <a:tab pos="244475" algn="l"/>
              </a:tabLst>
            </a:pPr>
            <a:r>
              <a:rPr sz="3200" spc="-5" dirty="0">
                <a:latin typeface="Verdana"/>
                <a:cs typeface="Verdana"/>
              </a:rPr>
              <a:t>Eliminate</a:t>
            </a:r>
            <a:r>
              <a:rPr sz="3200" spc="-8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Hazards</a:t>
            </a:r>
            <a:endParaRPr sz="3200">
              <a:latin typeface="Verdana"/>
              <a:cs typeface="Verdana"/>
            </a:endParaRPr>
          </a:p>
          <a:p>
            <a:pPr marL="243840" marR="5080" indent="-231140">
              <a:lnSpc>
                <a:spcPct val="100000"/>
              </a:lnSpc>
              <a:spcBef>
                <a:spcPts val="765"/>
              </a:spcBef>
              <a:buFont typeface="Arial"/>
              <a:buChar char="•"/>
              <a:tabLst>
                <a:tab pos="244475" algn="l"/>
              </a:tabLst>
            </a:pPr>
            <a:r>
              <a:rPr sz="3200" dirty="0">
                <a:latin typeface="Verdana"/>
                <a:cs typeface="Verdana"/>
              </a:rPr>
              <a:t>Assess </a:t>
            </a:r>
            <a:r>
              <a:rPr sz="3200" spc="-5" dirty="0">
                <a:latin typeface="Verdana"/>
                <a:cs typeface="Verdana"/>
              </a:rPr>
              <a:t>Effectiveness </a:t>
            </a:r>
            <a:r>
              <a:rPr sz="3200" dirty="0">
                <a:latin typeface="Verdana"/>
                <a:cs typeface="Verdana"/>
              </a:rPr>
              <a:t>of</a:t>
            </a:r>
            <a:r>
              <a:rPr sz="3200" spc="-114" dirty="0">
                <a:latin typeface="Verdana"/>
                <a:cs typeface="Verdana"/>
              </a:rPr>
              <a:t> </a:t>
            </a:r>
            <a:r>
              <a:rPr sz="3200" spc="-5" dirty="0">
                <a:latin typeface="Verdana"/>
                <a:cs typeface="Verdana"/>
              </a:rPr>
              <a:t>OSH  </a:t>
            </a:r>
            <a:r>
              <a:rPr sz="3200" spc="-10" dirty="0">
                <a:latin typeface="Verdana"/>
                <a:cs typeface="Verdana"/>
              </a:rPr>
              <a:t>Program</a:t>
            </a:r>
            <a:endParaRPr sz="3200">
              <a:latin typeface="Verdana"/>
              <a:cs typeface="Verdana"/>
            </a:endParaRPr>
          </a:p>
          <a:p>
            <a:pPr marL="243840" indent="-23114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4475" algn="l"/>
              </a:tabLst>
            </a:pPr>
            <a:r>
              <a:rPr sz="3200" spc="-5" dirty="0">
                <a:latin typeface="Verdana"/>
                <a:cs typeface="Verdana"/>
              </a:rPr>
              <a:t>Display </a:t>
            </a:r>
            <a:r>
              <a:rPr sz="3200" dirty="0">
                <a:latin typeface="Verdana"/>
                <a:cs typeface="Verdana"/>
              </a:rPr>
              <a:t>Visible</a:t>
            </a:r>
            <a:r>
              <a:rPr sz="3200" spc="-105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Management</a:t>
            </a:r>
            <a:endParaRPr sz="3200">
              <a:latin typeface="Verdana"/>
              <a:cs typeface="Verdana"/>
            </a:endParaRPr>
          </a:p>
          <a:p>
            <a:pPr marL="243840">
              <a:lnSpc>
                <a:spcPct val="100000"/>
              </a:lnSpc>
            </a:pPr>
            <a:r>
              <a:rPr sz="3200" spc="-5" dirty="0">
                <a:latin typeface="Verdana"/>
                <a:cs typeface="Verdana"/>
              </a:rPr>
              <a:t>Commitment to</a:t>
            </a:r>
            <a:r>
              <a:rPr sz="3200" spc="-45" dirty="0">
                <a:latin typeface="Verdana"/>
                <a:cs typeface="Verdana"/>
              </a:rPr>
              <a:t> </a:t>
            </a:r>
            <a:r>
              <a:rPr sz="3200" spc="-5" dirty="0">
                <a:latin typeface="Verdana"/>
                <a:cs typeface="Verdana"/>
              </a:rPr>
              <a:t>Safety</a:t>
            </a:r>
            <a:endParaRPr sz="3200">
              <a:latin typeface="Verdana"/>
              <a:cs typeface="Verdana"/>
            </a:endParaRPr>
          </a:p>
          <a:p>
            <a:pPr marL="243840" indent="-231140">
              <a:lnSpc>
                <a:spcPct val="100000"/>
              </a:lnSpc>
              <a:spcBef>
                <a:spcPts val="765"/>
              </a:spcBef>
              <a:buFont typeface="Arial"/>
              <a:buChar char="•"/>
              <a:tabLst>
                <a:tab pos="244475" algn="l"/>
              </a:tabLst>
            </a:pPr>
            <a:r>
              <a:rPr sz="3200" spc="-10" dirty="0">
                <a:latin typeface="Verdana"/>
                <a:cs typeface="Verdana"/>
              </a:rPr>
              <a:t>Establish</a:t>
            </a:r>
            <a:r>
              <a:rPr sz="3200" spc="-5" dirty="0">
                <a:latin typeface="Verdana"/>
                <a:cs typeface="Verdana"/>
              </a:rPr>
              <a:t> Accountability</a:t>
            </a:r>
            <a:endParaRPr sz="3200">
              <a:latin typeface="Verdana"/>
              <a:cs typeface="Verdana"/>
            </a:endParaRPr>
          </a:p>
          <a:p>
            <a:pPr marL="243840" indent="-23114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4475" algn="l"/>
              </a:tabLst>
            </a:pPr>
            <a:r>
              <a:rPr sz="3200" spc="-5" dirty="0">
                <a:latin typeface="Verdana"/>
                <a:cs typeface="Verdana"/>
              </a:rPr>
              <a:t>Identify </a:t>
            </a:r>
            <a:r>
              <a:rPr sz="3200" spc="-45" dirty="0">
                <a:latin typeface="Verdana"/>
                <a:cs typeface="Verdana"/>
              </a:rPr>
              <a:t>Training</a:t>
            </a:r>
            <a:r>
              <a:rPr sz="3200" spc="-70" dirty="0">
                <a:latin typeface="Verdana"/>
                <a:cs typeface="Verdana"/>
              </a:rPr>
              <a:t> </a:t>
            </a:r>
            <a:r>
              <a:rPr sz="3200" spc="-5" dirty="0">
                <a:latin typeface="Verdana"/>
                <a:cs typeface="Verdana"/>
              </a:rPr>
              <a:t>Needs</a:t>
            </a:r>
            <a:endParaRPr sz="3200">
              <a:latin typeface="Verdana"/>
              <a:cs typeface="Verdana"/>
            </a:endParaRPr>
          </a:p>
          <a:p>
            <a:pPr marL="243840" indent="-231140">
              <a:lnSpc>
                <a:spcPct val="100000"/>
              </a:lnSpc>
              <a:spcBef>
                <a:spcPts val="765"/>
              </a:spcBef>
              <a:buFont typeface="Arial"/>
              <a:buChar char="•"/>
              <a:tabLst>
                <a:tab pos="244475" algn="l"/>
              </a:tabLst>
            </a:pPr>
            <a:r>
              <a:rPr sz="3200" dirty="0">
                <a:latin typeface="Verdana"/>
                <a:cs typeface="Verdana"/>
              </a:rPr>
              <a:t>Fulfill Legal</a:t>
            </a:r>
            <a:r>
              <a:rPr sz="3200" spc="-120" dirty="0">
                <a:latin typeface="Verdana"/>
                <a:cs typeface="Verdana"/>
              </a:rPr>
              <a:t> </a:t>
            </a:r>
            <a:r>
              <a:rPr sz="3200" spc="-5" dirty="0">
                <a:latin typeface="Verdana"/>
                <a:cs typeface="Verdana"/>
              </a:rPr>
              <a:t>Obligations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382000" y="6172200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381000" y="0"/>
                </a:moveTo>
                <a:lnTo>
                  <a:pt x="0" y="0"/>
                </a:lnTo>
                <a:lnTo>
                  <a:pt x="0" y="304800"/>
                </a:lnTo>
                <a:lnTo>
                  <a:pt x="381000" y="304800"/>
                </a:lnTo>
                <a:lnTo>
                  <a:pt x="381000" y="266700"/>
                </a:lnTo>
                <a:lnTo>
                  <a:pt x="76200" y="266700"/>
                </a:lnTo>
                <a:lnTo>
                  <a:pt x="76200" y="38100"/>
                </a:lnTo>
                <a:lnTo>
                  <a:pt x="381000" y="38100"/>
                </a:lnTo>
                <a:lnTo>
                  <a:pt x="381000" y="0"/>
                </a:lnTo>
                <a:close/>
              </a:path>
              <a:path w="381000" h="304800">
                <a:moveTo>
                  <a:pt x="276225" y="38100"/>
                </a:moveTo>
                <a:lnTo>
                  <a:pt x="76200" y="38100"/>
                </a:lnTo>
                <a:lnTo>
                  <a:pt x="247650" y="152400"/>
                </a:lnTo>
                <a:lnTo>
                  <a:pt x="76200" y="266700"/>
                </a:lnTo>
                <a:lnTo>
                  <a:pt x="276225" y="266700"/>
                </a:lnTo>
                <a:lnTo>
                  <a:pt x="276225" y="38100"/>
                </a:lnTo>
                <a:close/>
              </a:path>
              <a:path w="381000" h="304800">
                <a:moveTo>
                  <a:pt x="381000" y="38100"/>
                </a:moveTo>
                <a:lnTo>
                  <a:pt x="304800" y="38100"/>
                </a:lnTo>
                <a:lnTo>
                  <a:pt x="304800" y="266700"/>
                </a:lnTo>
                <a:lnTo>
                  <a:pt x="381000" y="266700"/>
                </a:lnTo>
                <a:lnTo>
                  <a:pt x="381000" y="381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458200" y="62103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0" y="0"/>
                </a:moveTo>
                <a:lnTo>
                  <a:pt x="0" y="228600"/>
                </a:lnTo>
                <a:lnTo>
                  <a:pt x="171450" y="114300"/>
                </a:lnTo>
                <a:lnTo>
                  <a:pt x="0" y="0"/>
                </a:lnTo>
                <a:close/>
              </a:path>
              <a:path w="228600" h="228600">
                <a:moveTo>
                  <a:pt x="228600" y="0"/>
                </a:moveTo>
                <a:lnTo>
                  <a:pt x="200025" y="0"/>
                </a:lnTo>
                <a:lnTo>
                  <a:pt x="200025" y="228600"/>
                </a:lnTo>
                <a:lnTo>
                  <a:pt x="228600" y="228600"/>
                </a:lnTo>
                <a:lnTo>
                  <a:pt x="228600" y="0"/>
                </a:lnTo>
                <a:close/>
              </a:path>
            </a:pathLst>
          </a:custGeom>
          <a:solidFill>
            <a:srgbClr val="000099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3C091987-4CEF-45D8-8A25-E4BB9B604C0F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724BE9D-71D9-4342-A51C-F3A9B3522D9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2F7E6CFC-95F8-45A0-94D6-CCE21957373D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CA3BC5E3-8C34-4DB2-815F-E1EF5ABCE8EF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69C17D1F-D27C-4E93-8939-4D94A809AF95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2" name="Rectangle 10">
                    <a:extLst>
                      <a:ext uri="{FF2B5EF4-FFF2-40B4-BE49-F238E27FC236}">
                        <a16:creationId xmlns:a16="http://schemas.microsoft.com/office/drawing/2014/main" id="{7FFE3E5D-7933-4A01-A5F4-D079B0830195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18017F25-753F-4AD9-8695-2BE1389150E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D743A26E-6C15-4C2F-8F9A-BB8978D93C77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3736403-B134-46B6-A266-5953322EFA0A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841044" y="2066163"/>
            <a:ext cx="7187565" cy="2205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99085" algn="l"/>
              </a:tabLst>
            </a:pPr>
            <a:r>
              <a:rPr sz="2000" dirty="0">
                <a:solidFill>
                  <a:srgbClr val="0F243E"/>
                </a:solidFill>
                <a:latin typeface="Arial"/>
                <a:cs typeface="Arial"/>
              </a:rPr>
              <a:t>–	</a:t>
            </a: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Section 12: Safety and Health</a:t>
            </a:r>
            <a:r>
              <a:rPr sz="2000" b="1" spc="-140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Information</a:t>
            </a:r>
            <a:endParaRPr sz="2000" dirty="0">
              <a:latin typeface="Arial"/>
              <a:cs typeface="Arial"/>
            </a:endParaRPr>
          </a:p>
          <a:p>
            <a:pPr marL="697865" marR="5080" indent="-29209" algn="just">
              <a:lnSpc>
                <a:spcPct val="100000"/>
              </a:lnSpc>
              <a:spcBef>
                <a:spcPts val="480"/>
              </a:spcBef>
              <a:tabLst>
                <a:tab pos="4023995" algn="l"/>
              </a:tabLst>
            </a:pPr>
            <a:r>
              <a:rPr sz="2000" b="1" dirty="0">
                <a:latin typeface="Arial"/>
                <a:cs typeface="Arial"/>
              </a:rPr>
              <a:t>A detailed safety and health information </a:t>
            </a:r>
            <a:r>
              <a:rPr sz="2000" b="1" spc="-5" dirty="0">
                <a:latin typeface="Arial"/>
                <a:cs typeface="Arial"/>
              </a:rPr>
              <a:t>system </a:t>
            </a:r>
            <a:r>
              <a:rPr sz="2000" b="1" dirty="0">
                <a:latin typeface="Arial"/>
                <a:cs typeface="Arial"/>
              </a:rPr>
              <a:t>is  included in</a:t>
            </a:r>
            <a:r>
              <a:rPr sz="2000" b="1" spc="-2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the</a:t>
            </a:r>
            <a:r>
              <a:rPr sz="2000" b="1" spc="-1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guidelines.	These</a:t>
            </a:r>
            <a:r>
              <a:rPr sz="2000" b="1" spc="-5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include</a:t>
            </a:r>
            <a:r>
              <a:rPr sz="2000" b="1" spc="-4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orientation,  instructions, and training for workers; means of  </a:t>
            </a:r>
            <a:r>
              <a:rPr sz="2000" b="1" spc="-5" dirty="0">
                <a:latin typeface="Arial"/>
                <a:cs typeface="Arial"/>
              </a:rPr>
              <a:t>conveying </a:t>
            </a:r>
            <a:r>
              <a:rPr sz="2000" b="1" dirty="0">
                <a:latin typeface="Arial"/>
                <a:cs typeface="Arial"/>
              </a:rPr>
              <a:t>safety related information to all workers  and specialized instructions and trainings for  specialty workers and</a:t>
            </a:r>
            <a:r>
              <a:rPr sz="2000" b="1" spc="-13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operators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  <p:sp>
        <p:nvSpPr>
          <p:cNvPr id="5" name="object 5"/>
          <p:cNvSpPr/>
          <p:nvPr/>
        </p:nvSpPr>
        <p:spPr>
          <a:xfrm>
            <a:off x="2877185" y="4682616"/>
            <a:ext cx="3696970" cy="1824989"/>
          </a:xfrm>
          <a:custGeom>
            <a:avLst/>
            <a:gdLst/>
            <a:ahLst/>
            <a:cxnLst/>
            <a:rect l="l" t="t" r="r" b="b"/>
            <a:pathLst>
              <a:path w="3696970" h="1824990">
                <a:moveTo>
                  <a:pt x="3458082" y="0"/>
                </a:moveTo>
                <a:lnTo>
                  <a:pt x="0" y="1001521"/>
                </a:lnTo>
                <a:lnTo>
                  <a:pt x="238378" y="1824685"/>
                </a:lnTo>
                <a:lnTo>
                  <a:pt x="3696462" y="823213"/>
                </a:lnTo>
                <a:lnTo>
                  <a:pt x="3458082" y="0"/>
                </a:lnTo>
                <a:close/>
              </a:path>
            </a:pathLst>
          </a:custGeom>
          <a:solidFill>
            <a:srgbClr val="00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335267" y="4611496"/>
            <a:ext cx="278130" cy="894715"/>
          </a:xfrm>
          <a:custGeom>
            <a:avLst/>
            <a:gdLst/>
            <a:ahLst/>
            <a:cxnLst/>
            <a:rect l="l" t="t" r="r" b="b"/>
            <a:pathLst>
              <a:path w="278129" h="894714">
                <a:moveTo>
                  <a:pt x="39243" y="0"/>
                </a:moveTo>
                <a:lnTo>
                  <a:pt x="0" y="71119"/>
                </a:lnTo>
                <a:lnTo>
                  <a:pt x="238379" y="894333"/>
                </a:lnTo>
                <a:lnTo>
                  <a:pt x="277622" y="823213"/>
                </a:lnTo>
                <a:lnTo>
                  <a:pt x="39243" y="0"/>
                </a:lnTo>
                <a:close/>
              </a:path>
            </a:pathLst>
          </a:custGeom>
          <a:solidFill>
            <a:srgbClr val="007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77185" y="4611496"/>
            <a:ext cx="3497579" cy="1073150"/>
          </a:xfrm>
          <a:custGeom>
            <a:avLst/>
            <a:gdLst/>
            <a:ahLst/>
            <a:cxnLst/>
            <a:rect l="l" t="t" r="r" b="b"/>
            <a:pathLst>
              <a:path w="3497579" h="1073150">
                <a:moveTo>
                  <a:pt x="3497326" y="0"/>
                </a:moveTo>
                <a:lnTo>
                  <a:pt x="39242" y="1001534"/>
                </a:lnTo>
                <a:lnTo>
                  <a:pt x="0" y="1072641"/>
                </a:lnTo>
                <a:lnTo>
                  <a:pt x="3458082" y="71119"/>
                </a:lnTo>
                <a:lnTo>
                  <a:pt x="3497326" y="0"/>
                </a:lnTo>
                <a:close/>
              </a:path>
            </a:pathLst>
          </a:custGeom>
          <a:solidFill>
            <a:srgbClr val="31AC3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877185" y="4611496"/>
            <a:ext cx="3735704" cy="1896110"/>
          </a:xfrm>
          <a:custGeom>
            <a:avLst/>
            <a:gdLst/>
            <a:ahLst/>
            <a:cxnLst/>
            <a:rect l="l" t="t" r="r" b="b"/>
            <a:pathLst>
              <a:path w="3735704" h="1896109">
                <a:moveTo>
                  <a:pt x="0" y="1072641"/>
                </a:moveTo>
                <a:lnTo>
                  <a:pt x="39242" y="1001534"/>
                </a:lnTo>
                <a:lnTo>
                  <a:pt x="3497326" y="0"/>
                </a:lnTo>
                <a:lnTo>
                  <a:pt x="3735705" y="823213"/>
                </a:lnTo>
                <a:lnTo>
                  <a:pt x="3696462" y="894333"/>
                </a:lnTo>
                <a:lnTo>
                  <a:pt x="238378" y="1895805"/>
                </a:lnTo>
                <a:lnTo>
                  <a:pt x="0" y="107264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877185" y="4611496"/>
            <a:ext cx="3497579" cy="1073150"/>
          </a:xfrm>
          <a:custGeom>
            <a:avLst/>
            <a:gdLst/>
            <a:ahLst/>
            <a:cxnLst/>
            <a:rect l="l" t="t" r="r" b="b"/>
            <a:pathLst>
              <a:path w="3497579" h="1073150">
                <a:moveTo>
                  <a:pt x="0" y="1072641"/>
                </a:moveTo>
                <a:lnTo>
                  <a:pt x="3458082" y="71119"/>
                </a:lnTo>
                <a:lnTo>
                  <a:pt x="3497326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35267" y="4682616"/>
            <a:ext cx="238760" cy="823594"/>
          </a:xfrm>
          <a:custGeom>
            <a:avLst/>
            <a:gdLst/>
            <a:ahLst/>
            <a:cxnLst/>
            <a:rect l="l" t="t" r="r" b="b"/>
            <a:pathLst>
              <a:path w="238759" h="823595">
                <a:moveTo>
                  <a:pt x="0" y="0"/>
                </a:moveTo>
                <a:lnTo>
                  <a:pt x="238379" y="823213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73476" y="4824095"/>
            <a:ext cx="3116580" cy="1412875"/>
          </a:xfrm>
          <a:custGeom>
            <a:avLst/>
            <a:gdLst/>
            <a:ahLst/>
            <a:cxnLst/>
            <a:rect l="l" t="t" r="r" b="b"/>
            <a:pathLst>
              <a:path w="3116579" h="1412875">
                <a:moveTo>
                  <a:pt x="2955163" y="0"/>
                </a:moveTo>
                <a:lnTo>
                  <a:pt x="0" y="855878"/>
                </a:lnTo>
                <a:lnTo>
                  <a:pt x="161289" y="1412620"/>
                </a:lnTo>
                <a:lnTo>
                  <a:pt x="3116453" y="556767"/>
                </a:lnTo>
                <a:lnTo>
                  <a:pt x="2955163" y="0"/>
                </a:lnTo>
                <a:close/>
              </a:path>
            </a:pathLst>
          </a:custGeom>
          <a:solidFill>
            <a:srgbClr val="00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119627" y="5132832"/>
            <a:ext cx="1988820" cy="10226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678679" y="5116067"/>
            <a:ext cx="492251" cy="58826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313684" y="5304916"/>
            <a:ext cx="1538605" cy="593725"/>
          </a:xfrm>
          <a:custGeom>
            <a:avLst/>
            <a:gdLst/>
            <a:ahLst/>
            <a:cxnLst/>
            <a:rect l="l" t="t" r="r" b="b"/>
            <a:pathLst>
              <a:path w="1538604" h="593725">
                <a:moveTo>
                  <a:pt x="45338" y="541870"/>
                </a:moveTo>
                <a:lnTo>
                  <a:pt x="15366" y="553808"/>
                </a:lnTo>
                <a:lnTo>
                  <a:pt x="21294" y="565530"/>
                </a:lnTo>
                <a:lnTo>
                  <a:pt x="28400" y="575206"/>
                </a:lnTo>
                <a:lnTo>
                  <a:pt x="36673" y="582842"/>
                </a:lnTo>
                <a:lnTo>
                  <a:pt x="46100" y="588441"/>
                </a:lnTo>
                <a:lnTo>
                  <a:pt x="56701" y="591903"/>
                </a:lnTo>
                <a:lnTo>
                  <a:pt x="68516" y="593145"/>
                </a:lnTo>
                <a:lnTo>
                  <a:pt x="81569" y="592165"/>
                </a:lnTo>
                <a:lnTo>
                  <a:pt x="121852" y="577936"/>
                </a:lnTo>
                <a:lnTo>
                  <a:pt x="137290" y="563999"/>
                </a:lnTo>
                <a:lnTo>
                  <a:pt x="74866" y="563999"/>
                </a:lnTo>
                <a:lnTo>
                  <a:pt x="68818" y="563276"/>
                </a:lnTo>
                <a:lnTo>
                  <a:pt x="63245" y="561428"/>
                </a:lnTo>
                <a:lnTo>
                  <a:pt x="58197" y="558399"/>
                </a:lnTo>
                <a:lnTo>
                  <a:pt x="53530" y="554131"/>
                </a:lnTo>
                <a:lnTo>
                  <a:pt x="49244" y="548621"/>
                </a:lnTo>
                <a:lnTo>
                  <a:pt x="45338" y="541870"/>
                </a:lnTo>
                <a:close/>
              </a:path>
              <a:path w="1538604" h="593725">
                <a:moveTo>
                  <a:pt x="143794" y="519383"/>
                </a:moveTo>
                <a:lnTo>
                  <a:pt x="83692" y="519383"/>
                </a:lnTo>
                <a:lnTo>
                  <a:pt x="93599" y="519417"/>
                </a:lnTo>
                <a:lnTo>
                  <a:pt x="99567" y="519772"/>
                </a:lnTo>
                <a:lnTo>
                  <a:pt x="114680" y="537248"/>
                </a:lnTo>
                <a:lnTo>
                  <a:pt x="113537" y="543052"/>
                </a:lnTo>
                <a:lnTo>
                  <a:pt x="81391" y="563595"/>
                </a:lnTo>
                <a:lnTo>
                  <a:pt x="74866" y="563999"/>
                </a:lnTo>
                <a:lnTo>
                  <a:pt x="137290" y="563999"/>
                </a:lnTo>
                <a:lnTo>
                  <a:pt x="146653" y="535782"/>
                </a:lnTo>
                <a:lnTo>
                  <a:pt x="146204" y="528942"/>
                </a:lnTo>
                <a:lnTo>
                  <a:pt x="144779" y="522160"/>
                </a:lnTo>
                <a:lnTo>
                  <a:pt x="143794" y="519383"/>
                </a:lnTo>
                <a:close/>
              </a:path>
              <a:path w="1538604" h="593725">
                <a:moveTo>
                  <a:pt x="73834" y="422571"/>
                </a:moveTo>
                <a:lnTo>
                  <a:pt x="30495" y="433071"/>
                </a:lnTo>
                <a:lnTo>
                  <a:pt x="2539" y="462864"/>
                </a:lnTo>
                <a:lnTo>
                  <a:pt x="0" y="471157"/>
                </a:lnTo>
                <a:lnTo>
                  <a:pt x="0" y="479298"/>
                </a:lnTo>
                <a:lnTo>
                  <a:pt x="25907" y="514743"/>
                </a:lnTo>
                <a:lnTo>
                  <a:pt x="53429" y="519988"/>
                </a:lnTo>
                <a:lnTo>
                  <a:pt x="66166" y="519912"/>
                </a:lnTo>
                <a:lnTo>
                  <a:pt x="83692" y="519383"/>
                </a:lnTo>
                <a:lnTo>
                  <a:pt x="143794" y="519383"/>
                </a:lnTo>
                <a:lnTo>
                  <a:pt x="117728" y="489750"/>
                </a:lnTo>
                <a:lnTo>
                  <a:pt x="102231" y="486948"/>
                </a:lnTo>
                <a:lnTo>
                  <a:pt x="60392" y="486948"/>
                </a:lnTo>
                <a:lnTo>
                  <a:pt x="51276" y="486716"/>
                </a:lnTo>
                <a:lnTo>
                  <a:pt x="30861" y="472300"/>
                </a:lnTo>
                <a:lnTo>
                  <a:pt x="31495" y="468553"/>
                </a:lnTo>
                <a:lnTo>
                  <a:pt x="38353" y="459854"/>
                </a:lnTo>
                <a:lnTo>
                  <a:pt x="44957" y="455866"/>
                </a:lnTo>
                <a:lnTo>
                  <a:pt x="63118" y="450608"/>
                </a:lnTo>
                <a:lnTo>
                  <a:pt x="70357" y="450443"/>
                </a:lnTo>
                <a:lnTo>
                  <a:pt x="118217" y="450443"/>
                </a:lnTo>
                <a:lnTo>
                  <a:pt x="116770" y="447073"/>
                </a:lnTo>
                <a:lnTo>
                  <a:pt x="111045" y="438753"/>
                </a:lnTo>
                <a:lnTo>
                  <a:pt x="103868" y="432032"/>
                </a:lnTo>
                <a:lnTo>
                  <a:pt x="95250" y="426910"/>
                </a:lnTo>
                <a:lnTo>
                  <a:pt x="85226" y="423664"/>
                </a:lnTo>
                <a:lnTo>
                  <a:pt x="73834" y="422571"/>
                </a:lnTo>
                <a:close/>
              </a:path>
              <a:path w="1538604" h="593725">
                <a:moveTo>
                  <a:pt x="83270" y="486234"/>
                </a:moveTo>
                <a:lnTo>
                  <a:pt x="60392" y="486948"/>
                </a:lnTo>
                <a:lnTo>
                  <a:pt x="102231" y="486948"/>
                </a:lnTo>
                <a:lnTo>
                  <a:pt x="93424" y="486338"/>
                </a:lnTo>
                <a:lnTo>
                  <a:pt x="83270" y="486234"/>
                </a:lnTo>
                <a:close/>
              </a:path>
              <a:path w="1538604" h="593725">
                <a:moveTo>
                  <a:pt x="118217" y="450443"/>
                </a:moveTo>
                <a:lnTo>
                  <a:pt x="70357" y="450443"/>
                </a:lnTo>
                <a:lnTo>
                  <a:pt x="75818" y="452691"/>
                </a:lnTo>
                <a:lnTo>
                  <a:pt x="81406" y="454926"/>
                </a:lnTo>
                <a:lnTo>
                  <a:pt x="85978" y="459892"/>
                </a:lnTo>
                <a:lnTo>
                  <a:pt x="89662" y="467575"/>
                </a:lnTo>
                <a:lnTo>
                  <a:pt x="121030" y="456996"/>
                </a:lnTo>
                <a:lnTo>
                  <a:pt x="118217" y="450443"/>
                </a:lnTo>
                <a:close/>
              </a:path>
              <a:path w="1538604" h="593725">
                <a:moveTo>
                  <a:pt x="217931" y="380238"/>
                </a:moveTo>
                <a:lnTo>
                  <a:pt x="184276" y="389953"/>
                </a:lnTo>
                <a:lnTo>
                  <a:pt x="168655" y="564857"/>
                </a:lnTo>
                <a:lnTo>
                  <a:pt x="202311" y="555104"/>
                </a:lnTo>
                <a:lnTo>
                  <a:pt x="204977" y="515645"/>
                </a:lnTo>
                <a:lnTo>
                  <a:pt x="267715" y="497459"/>
                </a:lnTo>
                <a:lnTo>
                  <a:pt x="309428" y="497459"/>
                </a:lnTo>
                <a:lnTo>
                  <a:pt x="300755" y="486346"/>
                </a:lnTo>
                <a:lnTo>
                  <a:pt x="207010" y="486346"/>
                </a:lnTo>
                <a:lnTo>
                  <a:pt x="211327" y="421868"/>
                </a:lnTo>
                <a:lnTo>
                  <a:pt x="250426" y="421868"/>
                </a:lnTo>
                <a:lnTo>
                  <a:pt x="217931" y="380238"/>
                </a:lnTo>
                <a:close/>
              </a:path>
              <a:path w="1538604" h="593725">
                <a:moveTo>
                  <a:pt x="309428" y="497459"/>
                </a:moveTo>
                <a:lnTo>
                  <a:pt x="267715" y="497459"/>
                </a:lnTo>
                <a:lnTo>
                  <a:pt x="291845" y="529183"/>
                </a:lnTo>
                <a:lnTo>
                  <a:pt x="326389" y="519188"/>
                </a:lnTo>
                <a:lnTo>
                  <a:pt x="309428" y="497459"/>
                </a:lnTo>
                <a:close/>
              </a:path>
              <a:path w="1538604" h="593725">
                <a:moveTo>
                  <a:pt x="399288" y="327698"/>
                </a:moveTo>
                <a:lnTo>
                  <a:pt x="291591" y="358902"/>
                </a:lnTo>
                <a:lnTo>
                  <a:pt x="337057" y="516077"/>
                </a:lnTo>
                <a:lnTo>
                  <a:pt x="368807" y="506895"/>
                </a:lnTo>
                <a:lnTo>
                  <a:pt x="349503" y="440093"/>
                </a:lnTo>
                <a:lnTo>
                  <a:pt x="415036" y="421093"/>
                </a:lnTo>
                <a:lnTo>
                  <a:pt x="412859" y="413499"/>
                </a:lnTo>
                <a:lnTo>
                  <a:pt x="341756" y="413499"/>
                </a:lnTo>
                <a:lnTo>
                  <a:pt x="330962" y="376301"/>
                </a:lnTo>
                <a:lnTo>
                  <a:pt x="407035" y="354291"/>
                </a:lnTo>
                <a:lnTo>
                  <a:pt x="399288" y="327698"/>
                </a:lnTo>
                <a:close/>
              </a:path>
              <a:path w="1538604" h="593725">
                <a:moveTo>
                  <a:pt x="250426" y="421868"/>
                </a:moveTo>
                <a:lnTo>
                  <a:pt x="211327" y="421868"/>
                </a:lnTo>
                <a:lnTo>
                  <a:pt x="249936" y="473925"/>
                </a:lnTo>
                <a:lnTo>
                  <a:pt x="207010" y="486346"/>
                </a:lnTo>
                <a:lnTo>
                  <a:pt x="300755" y="486346"/>
                </a:lnTo>
                <a:lnTo>
                  <a:pt x="250426" y="421868"/>
                </a:lnTo>
                <a:close/>
              </a:path>
              <a:path w="1538604" h="593725">
                <a:moveTo>
                  <a:pt x="407415" y="394500"/>
                </a:moveTo>
                <a:lnTo>
                  <a:pt x="341756" y="413499"/>
                </a:lnTo>
                <a:lnTo>
                  <a:pt x="412859" y="413499"/>
                </a:lnTo>
                <a:lnTo>
                  <a:pt x="407415" y="394500"/>
                </a:lnTo>
                <a:close/>
              </a:path>
              <a:path w="1538604" h="593725">
                <a:moveTo>
                  <a:pt x="542543" y="286207"/>
                </a:moveTo>
                <a:lnTo>
                  <a:pt x="425957" y="319963"/>
                </a:lnTo>
                <a:lnTo>
                  <a:pt x="471550" y="477139"/>
                </a:lnTo>
                <a:lnTo>
                  <a:pt x="591057" y="442518"/>
                </a:lnTo>
                <a:lnTo>
                  <a:pt x="590754" y="441464"/>
                </a:lnTo>
                <a:lnTo>
                  <a:pt x="495553" y="441464"/>
                </a:lnTo>
                <a:lnTo>
                  <a:pt x="483235" y="398691"/>
                </a:lnTo>
                <a:lnTo>
                  <a:pt x="562101" y="375831"/>
                </a:lnTo>
                <a:lnTo>
                  <a:pt x="561060" y="372211"/>
                </a:lnTo>
                <a:lnTo>
                  <a:pt x="475488" y="372211"/>
                </a:lnTo>
                <a:lnTo>
                  <a:pt x="465454" y="337362"/>
                </a:lnTo>
                <a:lnTo>
                  <a:pt x="550290" y="312801"/>
                </a:lnTo>
                <a:lnTo>
                  <a:pt x="542543" y="286207"/>
                </a:lnTo>
                <a:close/>
              </a:path>
              <a:path w="1538604" h="593725">
                <a:moveTo>
                  <a:pt x="583438" y="416039"/>
                </a:moveTo>
                <a:lnTo>
                  <a:pt x="495553" y="441464"/>
                </a:lnTo>
                <a:lnTo>
                  <a:pt x="590754" y="441464"/>
                </a:lnTo>
                <a:lnTo>
                  <a:pt x="583438" y="416039"/>
                </a:lnTo>
                <a:close/>
              </a:path>
              <a:path w="1538604" h="593725">
                <a:moveTo>
                  <a:pt x="649856" y="293916"/>
                </a:moveTo>
                <a:lnTo>
                  <a:pt x="615441" y="293916"/>
                </a:lnTo>
                <a:lnTo>
                  <a:pt x="653288" y="424497"/>
                </a:lnTo>
                <a:lnTo>
                  <a:pt x="685038" y="415315"/>
                </a:lnTo>
                <a:lnTo>
                  <a:pt x="649856" y="293916"/>
                </a:lnTo>
                <a:close/>
              </a:path>
              <a:path w="1538604" h="593725">
                <a:moveTo>
                  <a:pt x="727963" y="232537"/>
                </a:moveTo>
                <a:lnTo>
                  <a:pt x="690752" y="243332"/>
                </a:lnTo>
                <a:lnTo>
                  <a:pt x="774700" y="317639"/>
                </a:lnTo>
                <a:lnTo>
                  <a:pt x="793876" y="383794"/>
                </a:lnTo>
                <a:lnTo>
                  <a:pt x="825500" y="374624"/>
                </a:lnTo>
                <a:lnTo>
                  <a:pt x="806450" y="308698"/>
                </a:lnTo>
                <a:lnTo>
                  <a:pt x="813625" y="283984"/>
                </a:lnTo>
                <a:lnTo>
                  <a:pt x="782954" y="283984"/>
                </a:lnTo>
                <a:lnTo>
                  <a:pt x="727963" y="232537"/>
                </a:lnTo>
                <a:close/>
              </a:path>
              <a:path w="1538604" h="593725">
                <a:moveTo>
                  <a:pt x="554481" y="349351"/>
                </a:moveTo>
                <a:lnTo>
                  <a:pt x="475488" y="372211"/>
                </a:lnTo>
                <a:lnTo>
                  <a:pt x="561060" y="372211"/>
                </a:lnTo>
                <a:lnTo>
                  <a:pt x="554481" y="349351"/>
                </a:lnTo>
                <a:close/>
              </a:path>
              <a:path w="1538604" h="593725">
                <a:moveTo>
                  <a:pt x="686053" y="244602"/>
                </a:moveTo>
                <a:lnTo>
                  <a:pt x="561086" y="280797"/>
                </a:lnTo>
                <a:lnTo>
                  <a:pt x="568832" y="307416"/>
                </a:lnTo>
                <a:lnTo>
                  <a:pt x="615441" y="293916"/>
                </a:lnTo>
                <a:lnTo>
                  <a:pt x="649856" y="293916"/>
                </a:lnTo>
                <a:lnTo>
                  <a:pt x="647191" y="284721"/>
                </a:lnTo>
                <a:lnTo>
                  <a:pt x="693801" y="271272"/>
                </a:lnTo>
                <a:lnTo>
                  <a:pt x="686053" y="244602"/>
                </a:lnTo>
                <a:close/>
              </a:path>
              <a:path w="1538604" h="593725">
                <a:moveTo>
                  <a:pt x="837818" y="200660"/>
                </a:moveTo>
                <a:lnTo>
                  <a:pt x="801242" y="211328"/>
                </a:lnTo>
                <a:lnTo>
                  <a:pt x="782954" y="283984"/>
                </a:lnTo>
                <a:lnTo>
                  <a:pt x="813625" y="283984"/>
                </a:lnTo>
                <a:lnTo>
                  <a:pt x="837818" y="200660"/>
                </a:lnTo>
                <a:close/>
              </a:path>
              <a:path w="1538604" h="593725">
                <a:moveTo>
                  <a:pt x="1024381" y="146685"/>
                </a:moveTo>
                <a:lnTo>
                  <a:pt x="916558" y="177927"/>
                </a:lnTo>
                <a:lnTo>
                  <a:pt x="962151" y="335064"/>
                </a:lnTo>
                <a:lnTo>
                  <a:pt x="993901" y="325869"/>
                </a:lnTo>
                <a:lnTo>
                  <a:pt x="974470" y="259080"/>
                </a:lnTo>
                <a:lnTo>
                  <a:pt x="1040129" y="240030"/>
                </a:lnTo>
                <a:lnTo>
                  <a:pt x="1037943" y="232537"/>
                </a:lnTo>
                <a:lnTo>
                  <a:pt x="966851" y="232537"/>
                </a:lnTo>
                <a:lnTo>
                  <a:pt x="956055" y="195326"/>
                </a:lnTo>
                <a:lnTo>
                  <a:pt x="1032001" y="173228"/>
                </a:lnTo>
                <a:lnTo>
                  <a:pt x="1024381" y="146685"/>
                </a:lnTo>
                <a:close/>
              </a:path>
              <a:path w="1538604" h="593725">
                <a:moveTo>
                  <a:pt x="1032382" y="213487"/>
                </a:moveTo>
                <a:lnTo>
                  <a:pt x="966851" y="232537"/>
                </a:lnTo>
                <a:lnTo>
                  <a:pt x="1037943" y="232537"/>
                </a:lnTo>
                <a:lnTo>
                  <a:pt x="1032382" y="213487"/>
                </a:lnTo>
                <a:close/>
              </a:path>
              <a:path w="1538604" h="593725">
                <a:moveTo>
                  <a:pt x="1081786" y="130048"/>
                </a:moveTo>
                <a:lnTo>
                  <a:pt x="1050163" y="139192"/>
                </a:lnTo>
                <a:lnTo>
                  <a:pt x="1095628" y="296392"/>
                </a:lnTo>
                <a:lnTo>
                  <a:pt x="1127378" y="287210"/>
                </a:lnTo>
                <a:lnTo>
                  <a:pt x="1081786" y="130048"/>
                </a:lnTo>
                <a:close/>
              </a:path>
              <a:path w="1538604" h="593725">
                <a:moveTo>
                  <a:pt x="1217294" y="95377"/>
                </a:moveTo>
                <a:lnTo>
                  <a:pt x="1179449" y="101727"/>
                </a:lnTo>
                <a:lnTo>
                  <a:pt x="1112646" y="121158"/>
                </a:lnTo>
                <a:lnTo>
                  <a:pt x="1158239" y="278257"/>
                </a:lnTo>
                <a:lnTo>
                  <a:pt x="1189863" y="269113"/>
                </a:lnTo>
                <a:lnTo>
                  <a:pt x="1170939" y="203454"/>
                </a:lnTo>
                <a:lnTo>
                  <a:pt x="1177289" y="201549"/>
                </a:lnTo>
                <a:lnTo>
                  <a:pt x="1184655" y="199517"/>
                </a:lnTo>
                <a:lnTo>
                  <a:pt x="1190116" y="198501"/>
                </a:lnTo>
                <a:lnTo>
                  <a:pt x="1255230" y="198501"/>
                </a:lnTo>
                <a:lnTo>
                  <a:pt x="1250876" y="195214"/>
                </a:lnTo>
                <a:lnTo>
                  <a:pt x="1245996" y="192024"/>
                </a:lnTo>
                <a:lnTo>
                  <a:pt x="1240154" y="188468"/>
                </a:lnTo>
                <a:lnTo>
                  <a:pt x="1233169" y="185674"/>
                </a:lnTo>
                <a:lnTo>
                  <a:pt x="1225168" y="183642"/>
                </a:lnTo>
                <a:lnTo>
                  <a:pt x="1234269" y="178810"/>
                </a:lnTo>
                <a:lnTo>
                  <a:pt x="1234777" y="178435"/>
                </a:lnTo>
                <a:lnTo>
                  <a:pt x="1163701" y="178435"/>
                </a:lnTo>
                <a:lnTo>
                  <a:pt x="1152143" y="138557"/>
                </a:lnTo>
                <a:lnTo>
                  <a:pt x="1189736" y="127635"/>
                </a:lnTo>
                <a:lnTo>
                  <a:pt x="1205611" y="124587"/>
                </a:lnTo>
                <a:lnTo>
                  <a:pt x="1252814" y="124587"/>
                </a:lnTo>
                <a:lnTo>
                  <a:pt x="1251616" y="121247"/>
                </a:lnTo>
                <a:lnTo>
                  <a:pt x="1225677" y="96012"/>
                </a:lnTo>
                <a:lnTo>
                  <a:pt x="1217294" y="95377"/>
                </a:lnTo>
                <a:close/>
              </a:path>
              <a:path w="1538604" h="593725">
                <a:moveTo>
                  <a:pt x="1255230" y="198501"/>
                </a:moveTo>
                <a:lnTo>
                  <a:pt x="1190116" y="198501"/>
                </a:lnTo>
                <a:lnTo>
                  <a:pt x="1197482" y="199009"/>
                </a:lnTo>
                <a:lnTo>
                  <a:pt x="1201292" y="200279"/>
                </a:lnTo>
                <a:lnTo>
                  <a:pt x="1261490" y="248412"/>
                </a:lnTo>
                <a:lnTo>
                  <a:pt x="1299464" y="237363"/>
                </a:lnTo>
                <a:lnTo>
                  <a:pt x="1271396" y="212217"/>
                </a:lnTo>
                <a:lnTo>
                  <a:pt x="1263205" y="204993"/>
                </a:lnTo>
                <a:lnTo>
                  <a:pt x="1256744" y="199644"/>
                </a:lnTo>
                <a:lnTo>
                  <a:pt x="1255230" y="198501"/>
                </a:lnTo>
                <a:close/>
              </a:path>
              <a:path w="1538604" h="593725">
                <a:moveTo>
                  <a:pt x="1323339" y="171831"/>
                </a:moveTo>
                <a:lnTo>
                  <a:pt x="1293367" y="183769"/>
                </a:lnTo>
                <a:lnTo>
                  <a:pt x="1299293" y="195435"/>
                </a:lnTo>
                <a:lnTo>
                  <a:pt x="1306385" y="205089"/>
                </a:lnTo>
                <a:lnTo>
                  <a:pt x="1314620" y="212719"/>
                </a:lnTo>
                <a:lnTo>
                  <a:pt x="1323975" y="218313"/>
                </a:lnTo>
                <a:lnTo>
                  <a:pt x="1334593" y="221785"/>
                </a:lnTo>
                <a:lnTo>
                  <a:pt x="1346438" y="223043"/>
                </a:lnTo>
                <a:lnTo>
                  <a:pt x="1359497" y="222063"/>
                </a:lnTo>
                <a:lnTo>
                  <a:pt x="1399797" y="207819"/>
                </a:lnTo>
                <a:lnTo>
                  <a:pt x="1415208" y="193944"/>
                </a:lnTo>
                <a:lnTo>
                  <a:pt x="1352867" y="193944"/>
                </a:lnTo>
                <a:lnTo>
                  <a:pt x="1346819" y="193220"/>
                </a:lnTo>
                <a:lnTo>
                  <a:pt x="1341246" y="191389"/>
                </a:lnTo>
                <a:lnTo>
                  <a:pt x="1336127" y="188315"/>
                </a:lnTo>
                <a:lnTo>
                  <a:pt x="1331436" y="184038"/>
                </a:lnTo>
                <a:lnTo>
                  <a:pt x="1327173" y="178548"/>
                </a:lnTo>
                <a:lnTo>
                  <a:pt x="1323339" y="171831"/>
                </a:lnTo>
                <a:close/>
              </a:path>
              <a:path w="1538604" h="593725">
                <a:moveTo>
                  <a:pt x="1421684" y="149272"/>
                </a:moveTo>
                <a:lnTo>
                  <a:pt x="1361646" y="149272"/>
                </a:lnTo>
                <a:lnTo>
                  <a:pt x="1371600" y="149352"/>
                </a:lnTo>
                <a:lnTo>
                  <a:pt x="1377568" y="149733"/>
                </a:lnTo>
                <a:lnTo>
                  <a:pt x="1390903" y="161417"/>
                </a:lnTo>
                <a:lnTo>
                  <a:pt x="1392681" y="167132"/>
                </a:lnTo>
                <a:lnTo>
                  <a:pt x="1359392" y="193549"/>
                </a:lnTo>
                <a:lnTo>
                  <a:pt x="1352867" y="193944"/>
                </a:lnTo>
                <a:lnTo>
                  <a:pt x="1415208" y="193944"/>
                </a:lnTo>
                <a:lnTo>
                  <a:pt x="1424590" y="165655"/>
                </a:lnTo>
                <a:lnTo>
                  <a:pt x="1424134" y="158807"/>
                </a:lnTo>
                <a:lnTo>
                  <a:pt x="1422653" y="152019"/>
                </a:lnTo>
                <a:lnTo>
                  <a:pt x="1421684" y="149272"/>
                </a:lnTo>
                <a:close/>
              </a:path>
              <a:path w="1538604" h="593725">
                <a:moveTo>
                  <a:pt x="1494519" y="49276"/>
                </a:moveTo>
                <a:lnTo>
                  <a:pt x="1460118" y="49276"/>
                </a:lnTo>
                <a:lnTo>
                  <a:pt x="1497964" y="179832"/>
                </a:lnTo>
                <a:lnTo>
                  <a:pt x="1529714" y="170688"/>
                </a:lnTo>
                <a:lnTo>
                  <a:pt x="1494519" y="49276"/>
                </a:lnTo>
                <a:close/>
              </a:path>
              <a:path w="1538604" h="593725">
                <a:moveTo>
                  <a:pt x="1252814" y="124587"/>
                </a:moveTo>
                <a:lnTo>
                  <a:pt x="1205611" y="124587"/>
                </a:lnTo>
                <a:lnTo>
                  <a:pt x="1210182" y="125476"/>
                </a:lnTo>
                <a:lnTo>
                  <a:pt x="1213865" y="127889"/>
                </a:lnTo>
                <a:lnTo>
                  <a:pt x="1217676" y="130302"/>
                </a:lnTo>
                <a:lnTo>
                  <a:pt x="1220342" y="134112"/>
                </a:lnTo>
                <a:lnTo>
                  <a:pt x="1221928" y="139652"/>
                </a:lnTo>
                <a:lnTo>
                  <a:pt x="1223264" y="144145"/>
                </a:lnTo>
                <a:lnTo>
                  <a:pt x="1223264" y="148463"/>
                </a:lnTo>
                <a:lnTo>
                  <a:pt x="1221909" y="152781"/>
                </a:lnTo>
                <a:lnTo>
                  <a:pt x="1163701" y="178435"/>
                </a:lnTo>
                <a:lnTo>
                  <a:pt x="1234777" y="178435"/>
                </a:lnTo>
                <a:lnTo>
                  <a:pt x="1256066" y="144996"/>
                </a:lnTo>
                <a:lnTo>
                  <a:pt x="1256069" y="144145"/>
                </a:lnTo>
                <a:lnTo>
                  <a:pt x="1255807" y="136554"/>
                </a:lnTo>
                <a:lnTo>
                  <a:pt x="1253998" y="127889"/>
                </a:lnTo>
                <a:lnTo>
                  <a:pt x="1252814" y="124587"/>
                </a:lnTo>
                <a:close/>
              </a:path>
              <a:path w="1538604" h="593725">
                <a:moveTo>
                  <a:pt x="1351708" y="52482"/>
                </a:moveTo>
                <a:lnTo>
                  <a:pt x="1308480" y="62944"/>
                </a:lnTo>
                <a:lnTo>
                  <a:pt x="1280540" y="92710"/>
                </a:lnTo>
                <a:lnTo>
                  <a:pt x="1277874" y="109220"/>
                </a:lnTo>
                <a:lnTo>
                  <a:pt x="1280160" y="117221"/>
                </a:lnTo>
                <a:lnTo>
                  <a:pt x="1311217" y="147323"/>
                </a:lnTo>
                <a:lnTo>
                  <a:pt x="1331374" y="149903"/>
                </a:lnTo>
                <a:lnTo>
                  <a:pt x="1344167" y="149860"/>
                </a:lnTo>
                <a:lnTo>
                  <a:pt x="1353865" y="149477"/>
                </a:lnTo>
                <a:lnTo>
                  <a:pt x="1361646" y="149272"/>
                </a:lnTo>
                <a:lnTo>
                  <a:pt x="1421684" y="149272"/>
                </a:lnTo>
                <a:lnTo>
                  <a:pt x="1420175" y="144996"/>
                </a:lnTo>
                <a:lnTo>
                  <a:pt x="1387093" y="117856"/>
                </a:lnTo>
                <a:lnTo>
                  <a:pt x="1379766" y="116820"/>
                </a:lnTo>
                <a:lnTo>
                  <a:pt x="1338337" y="116820"/>
                </a:lnTo>
                <a:lnTo>
                  <a:pt x="1329213" y="116586"/>
                </a:lnTo>
                <a:lnTo>
                  <a:pt x="1308735" y="102235"/>
                </a:lnTo>
                <a:lnTo>
                  <a:pt x="1309496" y="98425"/>
                </a:lnTo>
                <a:lnTo>
                  <a:pt x="1316227" y="89789"/>
                </a:lnTo>
                <a:lnTo>
                  <a:pt x="1322958" y="85725"/>
                </a:lnTo>
                <a:lnTo>
                  <a:pt x="1341119" y="80518"/>
                </a:lnTo>
                <a:lnTo>
                  <a:pt x="1348358" y="80391"/>
                </a:lnTo>
                <a:lnTo>
                  <a:pt x="1396124" y="80391"/>
                </a:lnTo>
                <a:lnTo>
                  <a:pt x="1394662" y="76985"/>
                </a:lnTo>
                <a:lnTo>
                  <a:pt x="1388967" y="68675"/>
                </a:lnTo>
                <a:lnTo>
                  <a:pt x="1381795" y="61936"/>
                </a:lnTo>
                <a:lnTo>
                  <a:pt x="1373124" y="56769"/>
                </a:lnTo>
                <a:lnTo>
                  <a:pt x="1363100" y="53554"/>
                </a:lnTo>
                <a:lnTo>
                  <a:pt x="1351708" y="52482"/>
                </a:lnTo>
                <a:close/>
              </a:path>
              <a:path w="1538604" h="593725">
                <a:moveTo>
                  <a:pt x="1361251" y="116123"/>
                </a:moveTo>
                <a:lnTo>
                  <a:pt x="1338337" y="116820"/>
                </a:lnTo>
                <a:lnTo>
                  <a:pt x="1379766" y="116820"/>
                </a:lnTo>
                <a:lnTo>
                  <a:pt x="1371361" y="116252"/>
                </a:lnTo>
                <a:lnTo>
                  <a:pt x="1361251" y="116123"/>
                </a:lnTo>
                <a:close/>
              </a:path>
              <a:path w="1538604" h="593725">
                <a:moveTo>
                  <a:pt x="1396124" y="80391"/>
                </a:moveTo>
                <a:lnTo>
                  <a:pt x="1348358" y="80391"/>
                </a:lnTo>
                <a:lnTo>
                  <a:pt x="1353819" y="82550"/>
                </a:lnTo>
                <a:lnTo>
                  <a:pt x="1359280" y="84836"/>
                </a:lnTo>
                <a:lnTo>
                  <a:pt x="1363852" y="89789"/>
                </a:lnTo>
                <a:lnTo>
                  <a:pt x="1367536" y="97536"/>
                </a:lnTo>
                <a:lnTo>
                  <a:pt x="1398904" y="86868"/>
                </a:lnTo>
                <a:lnTo>
                  <a:pt x="1396124" y="80391"/>
                </a:lnTo>
                <a:close/>
              </a:path>
              <a:path w="1538604" h="593725">
                <a:moveTo>
                  <a:pt x="1530730" y="0"/>
                </a:moveTo>
                <a:lnTo>
                  <a:pt x="1405763" y="36195"/>
                </a:lnTo>
                <a:lnTo>
                  <a:pt x="1413510" y="62865"/>
                </a:lnTo>
                <a:lnTo>
                  <a:pt x="1460118" y="49276"/>
                </a:lnTo>
                <a:lnTo>
                  <a:pt x="1494519" y="49276"/>
                </a:lnTo>
                <a:lnTo>
                  <a:pt x="1491868" y="40132"/>
                </a:lnTo>
                <a:lnTo>
                  <a:pt x="1538351" y="26670"/>
                </a:lnTo>
                <a:lnTo>
                  <a:pt x="153073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8218B41-A642-4706-99D6-D05DD1AFBEE7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CF5C265-141E-4351-AE8E-AD59AA629D10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5008081A-76D1-47BA-A886-79C0830DE59A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B41C0822-3121-407E-897B-CCEE94642E3C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D3509306-90BD-4D68-B4D2-72C919271833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AEAE63D6-AEA5-43F9-B5D4-976B1313831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451A99EC-E26B-4A3C-A2CB-E6D4CD24A90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57591DA0-2A6C-4160-B788-8004890A04A0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2A9F2A9-5F37-4C8A-AD81-06993C8B5E92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84910" y="798321"/>
            <a:ext cx="7473315" cy="862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710055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 </a:t>
            </a:r>
            <a:r>
              <a:rPr spc="-5" dirty="0"/>
              <a:t>OF  </a:t>
            </a:r>
            <a:r>
              <a:rPr spc="-35" dirty="0"/>
              <a:t>DEPARTMENT </a:t>
            </a:r>
            <a:r>
              <a:rPr spc="-5" dirty="0"/>
              <a:t>ORDER NO. 13, series of</a:t>
            </a:r>
            <a:r>
              <a:rPr spc="55" dirty="0"/>
              <a:t> </a:t>
            </a:r>
            <a:r>
              <a:rPr spc="-5" dirty="0"/>
              <a:t>1998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41044" y="2172334"/>
            <a:ext cx="5291455" cy="3741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5" dirty="0">
                <a:latin typeface="Arial"/>
                <a:cs typeface="Arial"/>
              </a:rPr>
              <a:t>General Safety </a:t>
            </a:r>
            <a:r>
              <a:rPr sz="2400" b="1" dirty="0">
                <a:latin typeface="Arial"/>
                <a:cs typeface="Arial"/>
              </a:rPr>
              <a:t>and </a:t>
            </a:r>
            <a:r>
              <a:rPr sz="2400" b="1" spc="-5" dirty="0">
                <a:latin typeface="Arial"/>
                <a:cs typeface="Arial"/>
              </a:rPr>
              <a:t>Health</a:t>
            </a:r>
            <a:r>
              <a:rPr sz="2400" b="1" spc="5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Measures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4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Basic rights and duties of</a:t>
            </a:r>
            <a:r>
              <a:rPr sz="2000" b="1" spc="-13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workers</a:t>
            </a:r>
            <a:endParaRPr sz="2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Emergency</a:t>
            </a:r>
            <a:r>
              <a:rPr sz="2000" b="1" spc="-8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procedures</a:t>
            </a:r>
            <a:endParaRPr sz="2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Good</a:t>
            </a:r>
            <a:r>
              <a:rPr sz="2000" b="1" spc="-8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housekeeping</a:t>
            </a:r>
            <a:endParaRPr sz="2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spc="-5" dirty="0">
                <a:latin typeface="Arial"/>
                <a:cs typeface="Arial"/>
              </a:rPr>
              <a:t>Welfare </a:t>
            </a:r>
            <a:r>
              <a:rPr sz="2000" b="1" dirty="0">
                <a:latin typeface="Arial"/>
                <a:cs typeface="Arial"/>
              </a:rPr>
              <a:t>and first-aid</a:t>
            </a:r>
            <a:r>
              <a:rPr sz="2000" b="1" spc="-14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facilities</a:t>
            </a:r>
            <a:endParaRPr sz="2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Care and use of</a:t>
            </a:r>
            <a:r>
              <a:rPr sz="2000" b="1" spc="-110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PPE</a:t>
            </a:r>
            <a:endParaRPr sz="2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Personal </a:t>
            </a:r>
            <a:r>
              <a:rPr sz="2000" b="1" spc="-5" dirty="0">
                <a:latin typeface="Arial"/>
                <a:cs typeface="Arial"/>
              </a:rPr>
              <a:t>hygiene </a:t>
            </a:r>
            <a:r>
              <a:rPr sz="2000" b="1" dirty="0">
                <a:latin typeface="Arial"/>
                <a:cs typeface="Arial"/>
              </a:rPr>
              <a:t>and health</a:t>
            </a:r>
            <a:r>
              <a:rPr sz="2000" b="1" spc="-6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protection</a:t>
            </a:r>
            <a:endParaRPr sz="2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Safety and health rules and</a:t>
            </a:r>
            <a:r>
              <a:rPr sz="2000" b="1" spc="-13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regulations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155"/>
              </a:spcBef>
            </a:pPr>
            <a:r>
              <a:rPr sz="2400" b="1" spc="-5" dirty="0">
                <a:latin typeface="Arial"/>
                <a:cs typeface="Arial"/>
              </a:rPr>
              <a:t>Daily </a:t>
            </a:r>
            <a:r>
              <a:rPr sz="2400" b="1" dirty="0">
                <a:latin typeface="Arial"/>
                <a:cs typeface="Arial"/>
              </a:rPr>
              <a:t>tool box</a:t>
            </a:r>
            <a:r>
              <a:rPr sz="2400" b="1" spc="-80" dirty="0">
                <a:latin typeface="Arial"/>
                <a:cs typeface="Arial"/>
              </a:rPr>
              <a:t> </a:t>
            </a:r>
            <a:r>
              <a:rPr sz="2400" b="1" spc="-5" dirty="0">
                <a:latin typeface="Arial"/>
                <a:cs typeface="Arial"/>
              </a:rPr>
              <a:t>meetings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0A408A9-C4BA-4E8B-B6B3-F373D5FE56DE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3C77E30-A4FD-4282-B884-C9BC1F8D6A03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D3C98BC7-4F16-404C-A324-2588286AA81F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87C44B1F-06E4-40D1-9948-77A2720D7EBD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2CA01287-5EE8-4D28-8C19-B9F5B7633137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4" name="Rectangle 10">
                    <a:extLst>
                      <a:ext uri="{FF2B5EF4-FFF2-40B4-BE49-F238E27FC236}">
                        <a16:creationId xmlns:a16="http://schemas.microsoft.com/office/drawing/2014/main" id="{9CFBB93D-427A-447A-A913-2F8D6C5347B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5" name="Rectangle 14">
                    <a:extLst>
                      <a:ext uri="{FF2B5EF4-FFF2-40B4-BE49-F238E27FC236}">
                        <a16:creationId xmlns:a16="http://schemas.microsoft.com/office/drawing/2014/main" id="{5440C7F2-29BA-43C4-BAB9-0353704F1EC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C81B16BA-CE18-4209-82BC-8D7A89D346D7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19C6C12-AF83-4024-B389-86FF450734E6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1193292" y="76200"/>
            <a:ext cx="7569708" cy="15041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21880" y="153923"/>
            <a:ext cx="1042416" cy="15041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98295" y="327025"/>
            <a:ext cx="6707505" cy="822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5400" spc="-125" dirty="0">
                <a:solidFill>
                  <a:srgbClr val="9A3C00"/>
                </a:solidFill>
                <a:latin typeface="Calibri"/>
                <a:cs typeface="Calibri"/>
              </a:rPr>
              <a:t>Tool </a:t>
            </a:r>
            <a:r>
              <a:rPr sz="5400" spc="-40" dirty="0">
                <a:solidFill>
                  <a:srgbClr val="9A3C00"/>
                </a:solidFill>
                <a:latin typeface="Calibri"/>
                <a:cs typeface="Calibri"/>
              </a:rPr>
              <a:t>Box </a:t>
            </a:r>
            <a:r>
              <a:rPr sz="5400" spc="-5" dirty="0">
                <a:solidFill>
                  <a:srgbClr val="9A3C00"/>
                </a:solidFill>
                <a:latin typeface="Calibri"/>
                <a:cs typeface="Calibri"/>
              </a:rPr>
              <a:t>Meeting</a:t>
            </a:r>
            <a:r>
              <a:rPr sz="5400" spc="114" dirty="0">
                <a:solidFill>
                  <a:srgbClr val="9A3C00"/>
                </a:solidFill>
                <a:latin typeface="Calibri"/>
                <a:cs typeface="Calibri"/>
              </a:rPr>
              <a:t> </a:t>
            </a:r>
            <a:r>
              <a:rPr sz="5400" spc="-10" dirty="0">
                <a:solidFill>
                  <a:srgbClr val="9A3C00"/>
                </a:solidFill>
                <a:latin typeface="Calibri"/>
                <a:cs typeface="Calibri"/>
              </a:rPr>
              <a:t>(TBM)</a:t>
            </a:r>
            <a:endParaRPr sz="54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025" y="1474343"/>
            <a:ext cx="7875270" cy="4637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30000"/>
              </a:lnSpc>
            </a:pPr>
            <a:r>
              <a:rPr sz="3900" dirty="0">
                <a:latin typeface="Calibri"/>
                <a:cs typeface="Calibri"/>
              </a:rPr>
              <a:t>a 10-15 </a:t>
            </a:r>
            <a:r>
              <a:rPr sz="3900" spc="-5" dirty="0">
                <a:latin typeface="Calibri"/>
                <a:cs typeface="Calibri"/>
              </a:rPr>
              <a:t>minute </a:t>
            </a:r>
            <a:r>
              <a:rPr sz="3900" dirty="0">
                <a:latin typeface="Calibri"/>
                <a:cs typeface="Calibri"/>
              </a:rPr>
              <a:t>on-the-job </a:t>
            </a:r>
            <a:r>
              <a:rPr sz="3900" spc="-25" dirty="0">
                <a:latin typeface="Calibri"/>
                <a:cs typeface="Calibri"/>
              </a:rPr>
              <a:t>safety </a:t>
            </a:r>
            <a:r>
              <a:rPr sz="3900" dirty="0">
                <a:latin typeface="Calibri"/>
                <a:cs typeface="Calibri"/>
              </a:rPr>
              <a:t>and  </a:t>
            </a:r>
            <a:r>
              <a:rPr sz="3900" spc="-5" dirty="0">
                <a:latin typeface="Calibri"/>
                <a:cs typeface="Calibri"/>
              </a:rPr>
              <a:t>health </a:t>
            </a:r>
            <a:r>
              <a:rPr sz="3900" spc="-15" dirty="0">
                <a:latin typeface="Calibri"/>
                <a:cs typeface="Calibri"/>
              </a:rPr>
              <a:t>awareness </a:t>
            </a:r>
            <a:r>
              <a:rPr sz="3900" spc="-5" dirty="0">
                <a:latin typeface="Calibri"/>
                <a:cs typeface="Calibri"/>
              </a:rPr>
              <a:t>meeting </a:t>
            </a:r>
            <a:r>
              <a:rPr sz="3900" spc="-15" dirty="0">
                <a:latin typeface="Calibri"/>
                <a:cs typeface="Calibri"/>
              </a:rPr>
              <a:t>focusing  </a:t>
            </a:r>
            <a:r>
              <a:rPr sz="3900" spc="-5" dirty="0">
                <a:latin typeface="Calibri"/>
                <a:cs typeface="Calibri"/>
              </a:rPr>
              <a:t>usually on </a:t>
            </a:r>
            <a:r>
              <a:rPr sz="3900" dirty="0">
                <a:latin typeface="Calibri"/>
                <a:cs typeface="Calibri"/>
              </a:rPr>
              <a:t>the </a:t>
            </a:r>
            <a:r>
              <a:rPr sz="3900" spc="-15" dirty="0">
                <a:latin typeface="Calibri"/>
                <a:cs typeface="Calibri"/>
              </a:rPr>
              <a:t>current </a:t>
            </a:r>
            <a:r>
              <a:rPr sz="3900" dirty="0">
                <a:latin typeface="Calibri"/>
                <a:cs typeface="Calibri"/>
              </a:rPr>
              <a:t>activities </a:t>
            </a:r>
            <a:r>
              <a:rPr sz="3900" spc="-5" dirty="0">
                <a:latin typeface="Calibri"/>
                <a:cs typeface="Calibri"/>
              </a:rPr>
              <a:t>of </a:t>
            </a:r>
            <a:r>
              <a:rPr sz="3900" dirty="0">
                <a:latin typeface="Calibri"/>
                <a:cs typeface="Calibri"/>
              </a:rPr>
              <a:t>the  </a:t>
            </a:r>
            <a:r>
              <a:rPr sz="3900" spc="-15" dirty="0">
                <a:latin typeface="Calibri"/>
                <a:cs typeface="Calibri"/>
              </a:rPr>
              <a:t>group </a:t>
            </a:r>
            <a:r>
              <a:rPr sz="3900" spc="-20" dirty="0">
                <a:latin typeface="Calibri"/>
                <a:cs typeface="Calibri"/>
              </a:rPr>
              <a:t>to </a:t>
            </a:r>
            <a:r>
              <a:rPr sz="3900" spc="-30" dirty="0">
                <a:latin typeface="Calibri"/>
                <a:cs typeface="Calibri"/>
              </a:rPr>
              <a:t>keep </a:t>
            </a:r>
            <a:r>
              <a:rPr sz="3900" spc="-10" dirty="0">
                <a:latin typeface="Calibri"/>
                <a:cs typeface="Calibri"/>
              </a:rPr>
              <a:t>everybody </a:t>
            </a:r>
            <a:r>
              <a:rPr sz="3900" spc="-15" dirty="0">
                <a:latin typeface="Calibri"/>
                <a:cs typeface="Calibri"/>
              </a:rPr>
              <a:t>informed </a:t>
            </a:r>
            <a:r>
              <a:rPr sz="3900" spc="-5" dirty="0">
                <a:latin typeface="Calibri"/>
                <a:cs typeface="Calibri"/>
              </a:rPr>
              <a:t>and  </a:t>
            </a:r>
            <a:r>
              <a:rPr sz="3900" dirty="0">
                <a:latin typeface="Calibri"/>
                <a:cs typeface="Calibri"/>
              </a:rPr>
              <a:t>alert </a:t>
            </a:r>
            <a:r>
              <a:rPr sz="3900" spc="-5" dirty="0">
                <a:latin typeface="Calibri"/>
                <a:cs typeface="Calibri"/>
              </a:rPr>
              <a:t>on </a:t>
            </a:r>
            <a:r>
              <a:rPr sz="3900" spc="-15" dirty="0">
                <a:latin typeface="Calibri"/>
                <a:cs typeface="Calibri"/>
              </a:rPr>
              <a:t>work-related </a:t>
            </a:r>
            <a:r>
              <a:rPr sz="3900" spc="-5" dirty="0">
                <a:latin typeface="Calibri"/>
                <a:cs typeface="Calibri"/>
              </a:rPr>
              <a:t>accidents </a:t>
            </a:r>
            <a:r>
              <a:rPr sz="3900" dirty="0">
                <a:latin typeface="Calibri"/>
                <a:cs typeface="Calibri"/>
              </a:rPr>
              <a:t>and  illnesses and their</a:t>
            </a:r>
            <a:r>
              <a:rPr sz="3900" spc="-75" dirty="0">
                <a:latin typeface="Calibri"/>
                <a:cs typeface="Calibri"/>
              </a:rPr>
              <a:t> </a:t>
            </a:r>
            <a:r>
              <a:rPr sz="3900" spc="-10" dirty="0">
                <a:latin typeface="Calibri"/>
                <a:cs typeface="Calibri"/>
              </a:rPr>
              <a:t>causes.</a:t>
            </a:r>
            <a:endParaRPr sz="3900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33400" y="1317625"/>
            <a:ext cx="704850" cy="3587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0514BB8-7BFD-40E8-A753-AF3A228796F1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CC3FB90-F7FA-4C19-9073-19F380FD8D5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2ED6615C-C980-423F-BE81-D90FDCB85397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228ED1D6-6382-4E2E-A576-130DFD3464B8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E0EE7ED2-7A88-431F-BB6E-E1DBC563150B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154321D0-0D02-4A2A-A44F-471C315C28F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41CF1032-FF3E-47B9-A6AD-DE75FB889A93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37E774B2-47DA-4CE6-BCB8-411DF1245C7C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B5D660B-2D74-4C78-BF82-D92E49CFEEAB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1891283" y="94488"/>
            <a:ext cx="5180076" cy="13411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278879" y="94488"/>
            <a:ext cx="929640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55901" y="250190"/>
            <a:ext cx="4411980" cy="731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spc="-10" dirty="0">
                <a:solidFill>
                  <a:srgbClr val="9A3C00"/>
                </a:solidFill>
                <a:latin typeface="Calibri"/>
                <a:cs typeface="Calibri"/>
              </a:rPr>
              <a:t>Benefits </a:t>
            </a:r>
            <a:r>
              <a:rPr sz="4800" spc="-5" dirty="0">
                <a:solidFill>
                  <a:srgbClr val="9A3C00"/>
                </a:solidFill>
                <a:latin typeface="Calibri"/>
                <a:cs typeface="Calibri"/>
              </a:rPr>
              <a:t>of </a:t>
            </a:r>
            <a:r>
              <a:rPr sz="4800" dirty="0">
                <a:solidFill>
                  <a:srgbClr val="9A3C00"/>
                </a:solidFill>
                <a:latin typeface="Calibri"/>
                <a:cs typeface="Calibri"/>
              </a:rPr>
              <a:t>a</a:t>
            </a:r>
            <a:r>
              <a:rPr sz="4800" spc="-40" dirty="0">
                <a:solidFill>
                  <a:srgbClr val="9A3C00"/>
                </a:solidFill>
                <a:latin typeface="Calibri"/>
                <a:cs typeface="Calibri"/>
              </a:rPr>
              <a:t> </a:t>
            </a:r>
            <a:r>
              <a:rPr sz="4800" spc="-5" dirty="0">
                <a:solidFill>
                  <a:srgbClr val="9A3C00"/>
                </a:solidFill>
                <a:latin typeface="Calibri"/>
                <a:cs typeface="Calibri"/>
              </a:rPr>
              <a:t>TBM</a:t>
            </a:r>
            <a:endParaRPr sz="4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7380" y="1202690"/>
            <a:ext cx="7753350" cy="4993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 algn="just">
              <a:lnSpc>
                <a:spcPct val="100000"/>
              </a:lnSpc>
              <a:buClr>
                <a:srgbClr val="FF3300"/>
              </a:buClr>
              <a:buFont typeface="Wingdings"/>
              <a:buChar char=""/>
              <a:tabLst>
                <a:tab pos="356235" algn="l"/>
              </a:tabLst>
            </a:pPr>
            <a:r>
              <a:rPr sz="3900" dirty="0">
                <a:latin typeface="Calibri"/>
                <a:cs typeface="Calibri"/>
              </a:rPr>
              <a:t>It </a:t>
            </a:r>
            <a:r>
              <a:rPr sz="3900" spc="-10" dirty="0">
                <a:latin typeface="Calibri"/>
                <a:cs typeface="Calibri"/>
              </a:rPr>
              <a:t>addresses </a:t>
            </a:r>
            <a:r>
              <a:rPr sz="3900" dirty="0">
                <a:latin typeface="Calibri"/>
                <a:cs typeface="Calibri"/>
              </a:rPr>
              <a:t>actual </a:t>
            </a:r>
            <a:r>
              <a:rPr sz="3900" spc="-25" dirty="0">
                <a:latin typeface="Calibri"/>
                <a:cs typeface="Calibri"/>
              </a:rPr>
              <a:t>safety </a:t>
            </a:r>
            <a:r>
              <a:rPr sz="3900" dirty="0">
                <a:latin typeface="Calibri"/>
                <a:cs typeface="Calibri"/>
              </a:rPr>
              <a:t>and</a:t>
            </a:r>
            <a:r>
              <a:rPr sz="3900" spc="-15" dirty="0">
                <a:latin typeface="Calibri"/>
                <a:cs typeface="Calibri"/>
              </a:rPr>
              <a:t> </a:t>
            </a:r>
            <a:r>
              <a:rPr sz="3900" dirty="0">
                <a:latin typeface="Calibri"/>
                <a:cs typeface="Calibri"/>
              </a:rPr>
              <a:t>health</a:t>
            </a:r>
          </a:p>
          <a:p>
            <a:pPr marL="355600" algn="just">
              <a:lnSpc>
                <a:spcPct val="100000"/>
              </a:lnSpc>
            </a:pPr>
            <a:r>
              <a:rPr sz="3900" spc="-10" dirty="0">
                <a:latin typeface="Calibri"/>
                <a:cs typeface="Calibri"/>
              </a:rPr>
              <a:t>concerns </a:t>
            </a:r>
            <a:r>
              <a:rPr sz="3900" spc="-5" dirty="0">
                <a:latin typeface="Calibri"/>
                <a:cs typeface="Calibri"/>
              </a:rPr>
              <a:t>on </a:t>
            </a:r>
            <a:r>
              <a:rPr sz="3900" dirty="0">
                <a:latin typeface="Calibri"/>
                <a:cs typeface="Calibri"/>
              </a:rPr>
              <a:t>the </a:t>
            </a:r>
            <a:r>
              <a:rPr sz="3900" spc="-5" dirty="0">
                <a:latin typeface="Calibri"/>
                <a:cs typeface="Calibri"/>
              </a:rPr>
              <a:t>job or </a:t>
            </a:r>
            <a:r>
              <a:rPr sz="3900" dirty="0">
                <a:latin typeface="Calibri"/>
                <a:cs typeface="Calibri"/>
              </a:rPr>
              <a:t>in the</a:t>
            </a:r>
            <a:r>
              <a:rPr sz="3900" spc="70" dirty="0">
                <a:latin typeface="Calibri"/>
                <a:cs typeface="Calibri"/>
              </a:rPr>
              <a:t> </a:t>
            </a:r>
            <a:r>
              <a:rPr sz="3900" spc="-15" dirty="0">
                <a:latin typeface="Calibri"/>
                <a:cs typeface="Calibri"/>
              </a:rPr>
              <a:t>site</a:t>
            </a:r>
            <a:endParaRPr sz="3900" dirty="0">
              <a:latin typeface="Calibri"/>
              <a:cs typeface="Calibri"/>
            </a:endParaRPr>
          </a:p>
          <a:p>
            <a:pPr marL="355600" marR="168910" indent="-342900" algn="just">
              <a:lnSpc>
                <a:spcPct val="100000"/>
              </a:lnSpc>
              <a:spcBef>
                <a:spcPts val="935"/>
              </a:spcBef>
              <a:buClr>
                <a:srgbClr val="FF3300"/>
              </a:buClr>
              <a:buFont typeface="Wingdings"/>
              <a:buChar char=""/>
              <a:tabLst>
                <a:tab pos="356235" algn="l"/>
              </a:tabLst>
            </a:pPr>
            <a:r>
              <a:rPr sz="3900" dirty="0">
                <a:latin typeface="Calibri"/>
                <a:cs typeface="Calibri"/>
              </a:rPr>
              <a:t>It </a:t>
            </a:r>
            <a:r>
              <a:rPr sz="3900" spc="-10" dirty="0">
                <a:latin typeface="Calibri"/>
                <a:cs typeface="Calibri"/>
              </a:rPr>
              <a:t>provides good </a:t>
            </a:r>
            <a:r>
              <a:rPr sz="3900" spc="-5" dirty="0">
                <a:latin typeface="Calibri"/>
                <a:cs typeface="Calibri"/>
              </a:rPr>
              <a:t>opportunity </a:t>
            </a:r>
            <a:r>
              <a:rPr sz="3900" spc="-35" dirty="0">
                <a:latin typeface="Calibri"/>
                <a:cs typeface="Calibri"/>
              </a:rPr>
              <a:t>for  </a:t>
            </a:r>
            <a:r>
              <a:rPr sz="3900" spc="-10" dirty="0">
                <a:latin typeface="Calibri"/>
                <a:cs typeface="Calibri"/>
              </a:rPr>
              <a:t>supervisors </a:t>
            </a:r>
            <a:r>
              <a:rPr sz="3900" spc="-20" dirty="0">
                <a:latin typeface="Calibri"/>
                <a:cs typeface="Calibri"/>
              </a:rPr>
              <a:t>to </a:t>
            </a:r>
            <a:r>
              <a:rPr sz="3900" dirty="0">
                <a:latin typeface="Calibri"/>
                <a:cs typeface="Calibri"/>
              </a:rPr>
              <a:t>know the </a:t>
            </a:r>
            <a:r>
              <a:rPr sz="3900" spc="-15" dirty="0">
                <a:latin typeface="Calibri"/>
                <a:cs typeface="Calibri"/>
              </a:rPr>
              <a:t>mental </a:t>
            </a:r>
            <a:r>
              <a:rPr sz="3900" dirty="0">
                <a:latin typeface="Calibri"/>
                <a:cs typeface="Calibri"/>
              </a:rPr>
              <a:t>and  </a:t>
            </a:r>
            <a:r>
              <a:rPr sz="3900" spc="-20" dirty="0">
                <a:latin typeface="Calibri"/>
                <a:cs typeface="Calibri"/>
              </a:rPr>
              <a:t>physical </a:t>
            </a:r>
            <a:r>
              <a:rPr sz="3900" spc="-5" dirty="0">
                <a:latin typeface="Calibri"/>
                <a:cs typeface="Calibri"/>
              </a:rPr>
              <a:t>conditions of</a:t>
            </a:r>
            <a:r>
              <a:rPr sz="3900" spc="15" dirty="0">
                <a:latin typeface="Calibri"/>
                <a:cs typeface="Calibri"/>
              </a:rPr>
              <a:t> </a:t>
            </a:r>
            <a:r>
              <a:rPr sz="3900" spc="-40" dirty="0">
                <a:latin typeface="Calibri"/>
                <a:cs typeface="Calibri"/>
              </a:rPr>
              <a:t>workers</a:t>
            </a:r>
            <a:endParaRPr sz="3900" dirty="0">
              <a:latin typeface="Calibri"/>
              <a:cs typeface="Calibri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935"/>
              </a:spcBef>
              <a:buClr>
                <a:srgbClr val="FF3300"/>
              </a:buClr>
              <a:buFont typeface="Wingdings"/>
              <a:buChar char=""/>
              <a:tabLst>
                <a:tab pos="356235" algn="l"/>
              </a:tabLst>
            </a:pPr>
            <a:r>
              <a:rPr sz="3900" dirty="0">
                <a:latin typeface="Calibri"/>
                <a:cs typeface="Calibri"/>
              </a:rPr>
              <a:t>It also </a:t>
            </a:r>
            <a:r>
              <a:rPr sz="3900" spc="-10" dirty="0">
                <a:latin typeface="Calibri"/>
                <a:cs typeface="Calibri"/>
              </a:rPr>
              <a:t>provides good </a:t>
            </a:r>
            <a:r>
              <a:rPr sz="3900" spc="-5" dirty="0">
                <a:latin typeface="Calibri"/>
                <a:cs typeface="Calibri"/>
              </a:rPr>
              <a:t>opportunity </a:t>
            </a:r>
            <a:r>
              <a:rPr sz="3900" spc="-35" dirty="0">
                <a:latin typeface="Calibri"/>
                <a:cs typeface="Calibri"/>
              </a:rPr>
              <a:t>for  </a:t>
            </a:r>
            <a:r>
              <a:rPr sz="3900" spc="-5" dirty="0">
                <a:latin typeface="Calibri"/>
                <a:cs typeface="Calibri"/>
              </a:rPr>
              <a:t>management </a:t>
            </a:r>
            <a:r>
              <a:rPr sz="3900" spc="-20" dirty="0">
                <a:latin typeface="Calibri"/>
                <a:cs typeface="Calibri"/>
              </a:rPr>
              <a:t>to </a:t>
            </a:r>
            <a:r>
              <a:rPr sz="3900" spc="-15" dirty="0">
                <a:latin typeface="Calibri"/>
                <a:cs typeface="Calibri"/>
              </a:rPr>
              <a:t>communicate </a:t>
            </a:r>
            <a:r>
              <a:rPr sz="3900" dirty="0">
                <a:latin typeface="Calibri"/>
                <a:cs typeface="Calibri"/>
              </a:rPr>
              <a:t>its  </a:t>
            </a:r>
            <a:r>
              <a:rPr sz="3900" spc="-10" dirty="0">
                <a:latin typeface="Calibri"/>
                <a:cs typeface="Calibri"/>
              </a:rPr>
              <a:t>commitment </a:t>
            </a:r>
            <a:r>
              <a:rPr sz="3900" spc="-15" dirty="0">
                <a:latin typeface="Calibri"/>
                <a:cs typeface="Calibri"/>
              </a:rPr>
              <a:t>to</a:t>
            </a:r>
            <a:r>
              <a:rPr sz="3900" spc="-45" dirty="0">
                <a:latin typeface="Calibri"/>
                <a:cs typeface="Calibri"/>
              </a:rPr>
              <a:t> </a:t>
            </a:r>
            <a:r>
              <a:rPr sz="3900" spc="-25" dirty="0">
                <a:latin typeface="Calibri"/>
                <a:cs typeface="Calibri"/>
              </a:rPr>
              <a:t>safety</a:t>
            </a:r>
            <a:endParaRPr sz="39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00CA383-7521-42CB-A01F-A45A45245B73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E78808E-4784-48C2-8725-44CAE30CBE2F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E0DF0CA-72B6-4788-8E76-38B6B02F4D27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9B99384F-E9F4-4B51-B845-248310904A8E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9A2F55D3-84E7-46E5-9DFF-742F797E1358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8ADE9334-367D-4F73-A28C-8F8FF0FECAF2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D5A655A3-C19C-4447-A8DA-4CE354483B40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F980BB48-4A08-444D-85DB-5175B07B140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2F2586F-F37E-4EC0-A09B-1213501F1208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1647444" y="57911"/>
            <a:ext cx="5823204" cy="15041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583680" y="57911"/>
            <a:ext cx="1042416" cy="15041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57780" y="230378"/>
            <a:ext cx="4961255" cy="822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5400" spc="-10" dirty="0">
                <a:solidFill>
                  <a:srgbClr val="9A3C00"/>
                </a:solidFill>
                <a:latin typeface="Calibri"/>
                <a:cs typeface="Calibri"/>
              </a:rPr>
              <a:t>Benefits </a:t>
            </a:r>
            <a:r>
              <a:rPr sz="5400" spc="-5" dirty="0">
                <a:solidFill>
                  <a:srgbClr val="9A3C00"/>
                </a:solidFill>
                <a:latin typeface="Calibri"/>
                <a:cs typeface="Calibri"/>
              </a:rPr>
              <a:t>of </a:t>
            </a:r>
            <a:r>
              <a:rPr sz="5400" dirty="0">
                <a:solidFill>
                  <a:srgbClr val="9A3C00"/>
                </a:solidFill>
                <a:latin typeface="Calibri"/>
                <a:cs typeface="Calibri"/>
              </a:rPr>
              <a:t>a</a:t>
            </a:r>
            <a:r>
              <a:rPr sz="5400" spc="-35" dirty="0">
                <a:solidFill>
                  <a:srgbClr val="9A3C00"/>
                </a:solidFill>
                <a:latin typeface="Calibri"/>
                <a:cs typeface="Calibri"/>
              </a:rPr>
              <a:t> </a:t>
            </a:r>
            <a:r>
              <a:rPr sz="5400" spc="-5" dirty="0">
                <a:solidFill>
                  <a:srgbClr val="9A3C00"/>
                </a:solidFill>
                <a:latin typeface="Calibri"/>
                <a:cs typeface="Calibri"/>
              </a:rPr>
              <a:t>TBM</a:t>
            </a:r>
            <a:endParaRPr sz="5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3580" y="1582673"/>
            <a:ext cx="7252970" cy="4000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buClr>
                <a:srgbClr val="FF3300"/>
              </a:buClr>
              <a:buFont typeface="Wingdings"/>
              <a:buChar char=""/>
              <a:tabLst>
                <a:tab pos="356235" algn="l"/>
              </a:tabLst>
            </a:pPr>
            <a:r>
              <a:rPr sz="4100" dirty="0">
                <a:latin typeface="Calibri"/>
                <a:cs typeface="Calibri"/>
              </a:rPr>
              <a:t>It </a:t>
            </a:r>
            <a:r>
              <a:rPr sz="4100" spc="-10" dirty="0">
                <a:latin typeface="Calibri"/>
                <a:cs typeface="Calibri"/>
              </a:rPr>
              <a:t>contributes </a:t>
            </a:r>
            <a:r>
              <a:rPr sz="4100" spc="-15" dirty="0">
                <a:latin typeface="Calibri"/>
                <a:cs typeface="Calibri"/>
              </a:rPr>
              <a:t>to </a:t>
            </a:r>
            <a:r>
              <a:rPr sz="4100" dirty="0">
                <a:latin typeface="Calibri"/>
                <a:cs typeface="Calibri"/>
              </a:rPr>
              <a:t>the </a:t>
            </a:r>
            <a:r>
              <a:rPr sz="4100" spc="-10" dirty="0">
                <a:latin typeface="Calibri"/>
                <a:cs typeface="Calibri"/>
              </a:rPr>
              <a:t>training</a:t>
            </a:r>
            <a:r>
              <a:rPr sz="4100" spc="-114" dirty="0">
                <a:latin typeface="Calibri"/>
                <a:cs typeface="Calibri"/>
              </a:rPr>
              <a:t> </a:t>
            </a:r>
            <a:r>
              <a:rPr sz="4100" dirty="0">
                <a:latin typeface="Calibri"/>
                <a:cs typeface="Calibri"/>
              </a:rPr>
              <a:t>and  </a:t>
            </a:r>
            <a:r>
              <a:rPr sz="4100" spc="-10" dirty="0">
                <a:latin typeface="Calibri"/>
                <a:cs typeface="Calibri"/>
              </a:rPr>
              <a:t>education </a:t>
            </a:r>
            <a:r>
              <a:rPr sz="4100" spc="-5" dirty="0">
                <a:latin typeface="Calibri"/>
                <a:cs typeface="Calibri"/>
              </a:rPr>
              <a:t>of</a:t>
            </a:r>
            <a:r>
              <a:rPr sz="4100" spc="-45" dirty="0">
                <a:latin typeface="Calibri"/>
                <a:cs typeface="Calibri"/>
              </a:rPr>
              <a:t> </a:t>
            </a:r>
            <a:r>
              <a:rPr sz="4100" spc="-40" dirty="0">
                <a:latin typeface="Calibri"/>
                <a:cs typeface="Calibri"/>
              </a:rPr>
              <a:t>workers</a:t>
            </a:r>
            <a:endParaRPr sz="4100">
              <a:latin typeface="Calibri"/>
              <a:cs typeface="Calibri"/>
            </a:endParaRPr>
          </a:p>
          <a:p>
            <a:pPr marL="355600" marR="832485" indent="-342900">
              <a:lnSpc>
                <a:spcPct val="100000"/>
              </a:lnSpc>
              <a:spcBef>
                <a:spcPts val="985"/>
              </a:spcBef>
              <a:buClr>
                <a:srgbClr val="FF3300"/>
              </a:buClr>
              <a:buFont typeface="Wingdings"/>
              <a:buChar char=""/>
              <a:tabLst>
                <a:tab pos="356235" algn="l"/>
              </a:tabLst>
            </a:pPr>
            <a:r>
              <a:rPr sz="4100" dirty="0">
                <a:latin typeface="Calibri"/>
                <a:cs typeface="Calibri"/>
              </a:rPr>
              <a:t>It </a:t>
            </a:r>
            <a:r>
              <a:rPr sz="4100" spc="-20" dirty="0">
                <a:latin typeface="Calibri"/>
                <a:cs typeface="Calibri"/>
              </a:rPr>
              <a:t>prevents </a:t>
            </a:r>
            <a:r>
              <a:rPr sz="4100" spc="5" dirty="0">
                <a:latin typeface="Calibri"/>
                <a:cs typeface="Calibri"/>
              </a:rPr>
              <a:t>the </a:t>
            </a:r>
            <a:r>
              <a:rPr sz="4100" spc="-10" dirty="0">
                <a:latin typeface="Calibri"/>
                <a:cs typeface="Calibri"/>
              </a:rPr>
              <a:t>recurrence</a:t>
            </a:r>
            <a:r>
              <a:rPr sz="4100" spc="-100" dirty="0">
                <a:latin typeface="Calibri"/>
                <a:cs typeface="Calibri"/>
              </a:rPr>
              <a:t> </a:t>
            </a:r>
            <a:r>
              <a:rPr sz="4100" spc="-5" dirty="0">
                <a:latin typeface="Calibri"/>
                <a:cs typeface="Calibri"/>
              </a:rPr>
              <a:t>of  </a:t>
            </a:r>
            <a:r>
              <a:rPr sz="4100" spc="-10" dirty="0">
                <a:latin typeface="Calibri"/>
                <a:cs typeface="Calibri"/>
              </a:rPr>
              <a:t>previous</a:t>
            </a:r>
            <a:r>
              <a:rPr sz="4100" spc="-80" dirty="0">
                <a:latin typeface="Calibri"/>
                <a:cs typeface="Calibri"/>
              </a:rPr>
              <a:t> </a:t>
            </a:r>
            <a:r>
              <a:rPr sz="4100" spc="-5" dirty="0">
                <a:latin typeface="Calibri"/>
                <a:cs typeface="Calibri"/>
              </a:rPr>
              <a:t>accidents</a:t>
            </a:r>
            <a:endParaRPr sz="41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980"/>
              </a:spcBef>
              <a:buClr>
                <a:srgbClr val="FF3300"/>
              </a:buClr>
              <a:buFont typeface="Wingdings"/>
              <a:buChar char=""/>
              <a:tabLst>
                <a:tab pos="356235" algn="l"/>
              </a:tabLst>
            </a:pPr>
            <a:r>
              <a:rPr sz="4100" dirty="0">
                <a:latin typeface="Calibri"/>
                <a:cs typeface="Calibri"/>
              </a:rPr>
              <a:t>It is a </a:t>
            </a:r>
            <a:r>
              <a:rPr sz="4100" spc="-20" dirty="0">
                <a:latin typeface="Calibri"/>
                <a:cs typeface="Calibri"/>
              </a:rPr>
              <a:t>proven </a:t>
            </a:r>
            <a:r>
              <a:rPr sz="4100" spc="-5" dirty="0">
                <a:latin typeface="Calibri"/>
                <a:cs typeface="Calibri"/>
              </a:rPr>
              <a:t>technique</a:t>
            </a:r>
            <a:r>
              <a:rPr sz="4100" spc="-135" dirty="0">
                <a:latin typeface="Calibri"/>
                <a:cs typeface="Calibri"/>
              </a:rPr>
              <a:t> </a:t>
            </a:r>
            <a:r>
              <a:rPr sz="4100" dirty="0">
                <a:latin typeface="Calibri"/>
                <a:cs typeface="Calibri"/>
              </a:rPr>
              <a:t>in</a:t>
            </a:r>
            <a:endParaRPr sz="41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</a:pPr>
            <a:r>
              <a:rPr sz="4100" spc="-5" dirty="0">
                <a:latin typeface="Calibri"/>
                <a:cs typeface="Calibri"/>
              </a:rPr>
              <a:t>inculcating </a:t>
            </a:r>
            <a:r>
              <a:rPr sz="4100" spc="-30" dirty="0">
                <a:latin typeface="Calibri"/>
                <a:cs typeface="Calibri"/>
              </a:rPr>
              <a:t>safe </a:t>
            </a:r>
            <a:r>
              <a:rPr sz="4100" spc="-15" dirty="0">
                <a:latin typeface="Calibri"/>
                <a:cs typeface="Calibri"/>
              </a:rPr>
              <a:t>work</a:t>
            </a:r>
            <a:r>
              <a:rPr sz="4100" spc="-95" dirty="0">
                <a:latin typeface="Calibri"/>
                <a:cs typeface="Calibri"/>
              </a:rPr>
              <a:t> </a:t>
            </a:r>
            <a:r>
              <a:rPr sz="4100" dirty="0">
                <a:latin typeface="Calibri"/>
                <a:cs typeface="Calibri"/>
              </a:rPr>
              <a:t>habit</a:t>
            </a:r>
            <a:endParaRPr sz="4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13CE418-9553-4E43-B2E8-C3A7A08C1397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E5C85B9-B430-498F-9E2F-4A0966083119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37B870CE-6107-4870-A0A5-ECA2F125B143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D522A651-4ED6-4B37-9AEC-533A4A1085D7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C7BBD21A-2886-44B8-B236-5B9F8531A61D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B3E0FA99-D938-4B5D-A3BF-8583E78088F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860574C4-5093-4255-B0A9-E0600230832D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62244CC4-5050-4C7F-B7CC-A3F7035C6EAE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20941D5-B58A-4401-B95B-7DA046089B85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46298" y="308990"/>
            <a:ext cx="2854960" cy="678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400" b="1" dirty="0">
                <a:latin typeface="Arial"/>
                <a:cs typeface="Arial"/>
              </a:rPr>
              <a:t>Objectives</a:t>
            </a:r>
            <a:endParaRPr sz="4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36521"/>
            <a:ext cx="7965440" cy="40214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 algn="just">
              <a:lnSpc>
                <a:spcPct val="100000"/>
              </a:lnSpc>
              <a:buChar char="•"/>
              <a:tabLst>
                <a:tab pos="355600" algn="l"/>
                <a:tab pos="356235" algn="l"/>
                <a:tab pos="1026794" algn="l"/>
                <a:tab pos="2907030" algn="l"/>
              </a:tabLst>
            </a:pPr>
            <a:r>
              <a:rPr sz="2800" spc="-165" dirty="0">
                <a:latin typeface="Arial"/>
                <a:cs typeface="Arial"/>
              </a:rPr>
              <a:t>To	</a:t>
            </a:r>
            <a:r>
              <a:rPr sz="2800" dirty="0">
                <a:latin typeface="Arial"/>
                <a:cs typeface="Arial"/>
              </a:rPr>
              <a:t>ensure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the	</a:t>
            </a:r>
            <a:r>
              <a:rPr sz="2800" dirty="0">
                <a:latin typeface="Arial"/>
                <a:cs typeface="Arial"/>
              </a:rPr>
              <a:t>protection and welfare</a:t>
            </a:r>
            <a:r>
              <a:rPr sz="2800" spc="-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of</a:t>
            </a:r>
            <a:endParaRPr sz="2800" dirty="0">
              <a:latin typeface="Arial"/>
              <a:cs typeface="Arial"/>
            </a:endParaRPr>
          </a:p>
          <a:p>
            <a:pPr marL="355600" algn="just">
              <a:lnSpc>
                <a:spcPct val="100000"/>
              </a:lnSpc>
              <a:tabLst>
                <a:tab pos="3918585" algn="l"/>
              </a:tabLst>
            </a:pPr>
            <a:r>
              <a:rPr sz="2800" spc="-5" dirty="0">
                <a:latin typeface="Arial"/>
                <a:cs typeface="Arial"/>
              </a:rPr>
              <a:t>workers</a:t>
            </a:r>
            <a:r>
              <a:rPr sz="2800" spc="2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employed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	the </a:t>
            </a:r>
            <a:r>
              <a:rPr sz="2800" dirty="0">
                <a:latin typeface="Arial"/>
                <a:cs typeface="Arial"/>
              </a:rPr>
              <a:t>construction</a:t>
            </a:r>
            <a:r>
              <a:rPr sz="2800" spc="-7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industry</a:t>
            </a:r>
          </a:p>
          <a:p>
            <a:pPr marL="355600" marR="62230" indent="-342900" algn="just">
              <a:lnSpc>
                <a:spcPct val="100000"/>
              </a:lnSpc>
              <a:spcBef>
                <a:spcPts val="670"/>
              </a:spcBef>
              <a:buChar char="•"/>
              <a:tabLst>
                <a:tab pos="356235" algn="l"/>
              </a:tabLst>
            </a:pPr>
            <a:r>
              <a:rPr sz="2800" spc="-165" dirty="0">
                <a:latin typeface="Arial"/>
                <a:cs typeface="Arial"/>
              </a:rPr>
              <a:t>To </a:t>
            </a:r>
            <a:r>
              <a:rPr sz="2800" spc="-5" dirty="0">
                <a:latin typeface="Arial"/>
                <a:cs typeface="Arial"/>
              </a:rPr>
              <a:t>ensure </a:t>
            </a:r>
            <a:r>
              <a:rPr sz="2800" dirty="0">
                <a:latin typeface="Arial"/>
                <a:cs typeface="Arial"/>
              </a:rPr>
              <a:t>protection and welfare of the </a:t>
            </a:r>
            <a:r>
              <a:rPr sz="2800" spc="-5" dirty="0">
                <a:latin typeface="Arial"/>
                <a:cs typeface="Arial"/>
              </a:rPr>
              <a:t>general  public within and </a:t>
            </a:r>
            <a:r>
              <a:rPr sz="2800" dirty="0">
                <a:latin typeface="Arial"/>
                <a:cs typeface="Arial"/>
              </a:rPr>
              <a:t>around </a:t>
            </a:r>
            <a:r>
              <a:rPr sz="2800" spc="-5" dirty="0">
                <a:latin typeface="Arial"/>
                <a:cs typeface="Arial"/>
              </a:rPr>
              <a:t>the immediate </a:t>
            </a:r>
            <a:r>
              <a:rPr sz="2800" dirty="0">
                <a:latin typeface="Arial"/>
                <a:cs typeface="Arial"/>
              </a:rPr>
              <a:t>vicinity  </a:t>
            </a:r>
            <a:r>
              <a:rPr sz="2800" spc="-5" dirty="0">
                <a:latin typeface="Arial"/>
                <a:cs typeface="Arial"/>
              </a:rPr>
              <a:t>of    any  </a:t>
            </a:r>
            <a:r>
              <a:rPr sz="2800" dirty="0">
                <a:latin typeface="Arial"/>
                <a:cs typeface="Arial"/>
              </a:rPr>
              <a:t>construction </a:t>
            </a:r>
            <a:r>
              <a:rPr sz="2800" spc="-5" dirty="0">
                <a:latin typeface="Arial"/>
                <a:cs typeface="Arial"/>
              </a:rPr>
              <a:t>worksite as  well   </a:t>
            </a:r>
            <a:r>
              <a:rPr sz="2800" spc="6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as</a:t>
            </a:r>
            <a:endParaRPr sz="2800" dirty="0">
              <a:latin typeface="Arial"/>
              <a:cs typeface="Arial"/>
            </a:endParaRPr>
          </a:p>
          <a:p>
            <a:pPr marL="355600" marR="1283970" algn="just">
              <a:lnSpc>
                <a:spcPct val="100000"/>
              </a:lnSpc>
              <a:tabLst>
                <a:tab pos="1047750" algn="l"/>
              </a:tabLst>
            </a:pPr>
            <a:r>
              <a:rPr sz="2800" spc="-5" dirty="0">
                <a:latin typeface="Arial"/>
                <a:cs typeface="Arial"/>
              </a:rPr>
              <a:t>the	promotion of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harmonious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5" dirty="0">
                <a:latin typeface="Arial"/>
                <a:cs typeface="Arial"/>
              </a:rPr>
              <a:t>employer- </a:t>
            </a:r>
            <a:r>
              <a:rPr sz="2800" spc="-5" dirty="0">
                <a:latin typeface="Arial"/>
                <a:cs typeface="Arial"/>
              </a:rPr>
              <a:t> employee</a:t>
            </a:r>
            <a:r>
              <a:rPr sz="2800" spc="-5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relationships</a:t>
            </a:r>
          </a:p>
          <a:p>
            <a:pPr marL="355600" marR="5080" indent="-342900" algn="just">
              <a:lnSpc>
                <a:spcPct val="100000"/>
              </a:lnSpc>
              <a:spcBef>
                <a:spcPts val="675"/>
              </a:spcBef>
              <a:buChar char="•"/>
              <a:tabLst>
                <a:tab pos="356235" algn="l"/>
              </a:tabLst>
            </a:pPr>
            <a:r>
              <a:rPr sz="2800" spc="-165" dirty="0">
                <a:latin typeface="Arial"/>
                <a:cs typeface="Arial"/>
              </a:rPr>
              <a:t>To </a:t>
            </a:r>
            <a:r>
              <a:rPr sz="2800" dirty="0">
                <a:latin typeface="Arial"/>
                <a:cs typeface="Arial"/>
              </a:rPr>
              <a:t>take </a:t>
            </a:r>
            <a:r>
              <a:rPr sz="2800" spc="-5" dirty="0">
                <a:latin typeface="Arial"/>
                <a:cs typeface="Arial"/>
              </a:rPr>
              <a:t>into </a:t>
            </a:r>
            <a:r>
              <a:rPr sz="2800" dirty="0">
                <a:latin typeface="Arial"/>
                <a:cs typeface="Arial"/>
              </a:rPr>
              <a:t>consideration industry </a:t>
            </a:r>
            <a:r>
              <a:rPr sz="2800" spc="-5" dirty="0">
                <a:latin typeface="Arial"/>
                <a:cs typeface="Arial"/>
              </a:rPr>
              <a:t>practices and  applicable </a:t>
            </a:r>
            <a:r>
              <a:rPr sz="2800" dirty="0">
                <a:latin typeface="Arial"/>
                <a:cs typeface="Arial"/>
              </a:rPr>
              <a:t>gov’t.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requirements</a:t>
            </a:r>
            <a:endParaRPr sz="28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7A5243A2-427F-4CA1-9C3B-3638EF07AF80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647981C-F166-4677-B35A-9CF9B5C5D93E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030A1F2F-CC38-40B0-9AEA-45A140642293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39BCE959-73AD-4AE8-842B-626F22112B2C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E8E9BA0F-5EF5-4CD1-8211-B72950A30810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99592420-8D59-472B-834E-A88D01B8866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EAC74570-B819-449D-834F-2CD4CB663C4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E78E0648-9A60-4F77-8E25-9AEF3849FF71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EA7CDBC-1438-4A44-8731-464E9457A578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2700527" y="57911"/>
            <a:ext cx="3410712" cy="15041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24271" y="57911"/>
            <a:ext cx="1042415" cy="15041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111245" y="230378"/>
            <a:ext cx="2550160" cy="870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5400" spc="-5" dirty="0">
                <a:solidFill>
                  <a:srgbClr val="9A3C00"/>
                </a:solidFill>
                <a:latin typeface="Calibri"/>
                <a:cs typeface="Calibri"/>
              </a:rPr>
              <a:t>Schedule</a:t>
            </a:r>
            <a:endParaRPr sz="5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7380" y="1285494"/>
            <a:ext cx="7158355" cy="4423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dirty="0">
                <a:latin typeface="Calibri"/>
                <a:cs typeface="Calibri"/>
              </a:rPr>
              <a:t>When:</a:t>
            </a:r>
            <a:endParaRPr sz="3200">
              <a:latin typeface="Calibri"/>
              <a:cs typeface="Calibri"/>
            </a:endParaRPr>
          </a:p>
          <a:p>
            <a:pPr marL="622300" indent="-609600">
              <a:lnSpc>
                <a:spcPct val="100000"/>
              </a:lnSpc>
              <a:spcBef>
                <a:spcPts val="770"/>
              </a:spcBef>
              <a:buClr>
                <a:srgbClr val="FF3300"/>
              </a:buClr>
              <a:buFont typeface="Wingdings"/>
              <a:buChar char=""/>
              <a:tabLst>
                <a:tab pos="622300" algn="l"/>
                <a:tab pos="622935" algn="l"/>
              </a:tabLst>
            </a:pPr>
            <a:r>
              <a:rPr sz="3200" spc="-25" dirty="0">
                <a:latin typeface="Calibri"/>
                <a:cs typeface="Calibri"/>
              </a:rPr>
              <a:t>Everyday before </a:t>
            </a:r>
            <a:r>
              <a:rPr sz="3200" dirty="0">
                <a:latin typeface="Calibri"/>
                <a:cs typeface="Calibri"/>
              </a:rPr>
              <a:t>the </a:t>
            </a:r>
            <a:r>
              <a:rPr sz="3200" spc="-15" dirty="0">
                <a:latin typeface="Calibri"/>
                <a:cs typeface="Calibri"/>
              </a:rPr>
              <a:t>start </a:t>
            </a:r>
            <a:r>
              <a:rPr sz="3200" dirty="0">
                <a:latin typeface="Calibri"/>
                <a:cs typeface="Calibri"/>
              </a:rPr>
              <a:t>of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work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sz="3200" spc="-5" dirty="0">
                <a:latin typeface="Calibri"/>
                <a:cs typeface="Calibri"/>
              </a:rPr>
              <a:t>Where:</a:t>
            </a:r>
            <a:endParaRPr sz="3200">
              <a:latin typeface="Calibri"/>
              <a:cs typeface="Calibri"/>
            </a:endParaRPr>
          </a:p>
          <a:p>
            <a:pPr marL="622300" indent="-609600">
              <a:lnSpc>
                <a:spcPct val="100000"/>
              </a:lnSpc>
              <a:spcBef>
                <a:spcPts val="765"/>
              </a:spcBef>
              <a:buClr>
                <a:srgbClr val="FF3300"/>
              </a:buClr>
              <a:buFont typeface="Wingdings"/>
              <a:buChar char=""/>
              <a:tabLst>
                <a:tab pos="622300" algn="l"/>
                <a:tab pos="622935" algn="l"/>
              </a:tabLst>
            </a:pPr>
            <a:r>
              <a:rPr sz="3200" spc="-25" dirty="0">
                <a:latin typeface="Calibri"/>
                <a:cs typeface="Calibri"/>
              </a:rPr>
              <a:t>Preferably </a:t>
            </a:r>
            <a:r>
              <a:rPr sz="3200" spc="-15" dirty="0">
                <a:latin typeface="Calibri"/>
                <a:cs typeface="Calibri"/>
              </a:rPr>
              <a:t>at </a:t>
            </a:r>
            <a:r>
              <a:rPr sz="3200" dirty="0">
                <a:latin typeface="Calibri"/>
                <a:cs typeface="Calibri"/>
              </a:rPr>
              <a:t>the </a:t>
            </a:r>
            <a:r>
              <a:rPr sz="3200" spc="-5" dirty="0">
                <a:latin typeface="Calibri"/>
                <a:cs typeface="Calibri"/>
              </a:rPr>
              <a:t>specific </a:t>
            </a:r>
            <a:r>
              <a:rPr sz="3200" spc="-15" dirty="0">
                <a:latin typeface="Calibri"/>
                <a:cs typeface="Calibri"/>
              </a:rPr>
              <a:t>site </a:t>
            </a:r>
            <a:r>
              <a:rPr sz="3200" dirty="0">
                <a:latin typeface="Calibri"/>
                <a:cs typeface="Calibri"/>
              </a:rPr>
              <a:t>of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the</a:t>
            </a:r>
            <a:endParaRPr sz="3200">
              <a:latin typeface="Calibri"/>
              <a:cs typeface="Calibri"/>
            </a:endParaRPr>
          </a:p>
          <a:p>
            <a:pPr marL="622300">
              <a:lnSpc>
                <a:spcPct val="100000"/>
              </a:lnSpc>
            </a:pPr>
            <a:r>
              <a:rPr sz="3200" dirty="0">
                <a:latin typeface="Calibri"/>
                <a:cs typeface="Calibri"/>
              </a:rPr>
              <a:t>activity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sz="3200" dirty="0">
                <a:latin typeface="Calibri"/>
                <a:cs typeface="Calibri"/>
              </a:rPr>
              <a:t>Who:</a:t>
            </a:r>
            <a:endParaRPr sz="3200">
              <a:latin typeface="Calibri"/>
              <a:cs typeface="Calibri"/>
            </a:endParaRPr>
          </a:p>
          <a:p>
            <a:pPr marL="622300" marR="5080" indent="-609600">
              <a:lnSpc>
                <a:spcPct val="100000"/>
              </a:lnSpc>
              <a:spcBef>
                <a:spcPts val="770"/>
              </a:spcBef>
              <a:buClr>
                <a:srgbClr val="FF3300"/>
              </a:buClr>
              <a:buFont typeface="Wingdings"/>
              <a:buChar char=""/>
              <a:tabLst>
                <a:tab pos="622300" algn="l"/>
                <a:tab pos="622935" algn="l"/>
              </a:tabLst>
            </a:pPr>
            <a:r>
              <a:rPr sz="3200" spc="-5" dirty="0">
                <a:latin typeface="Calibri"/>
                <a:cs typeface="Calibri"/>
              </a:rPr>
              <a:t>All </a:t>
            </a:r>
            <a:r>
              <a:rPr sz="3200" spc="-30" dirty="0">
                <a:latin typeface="Calibri"/>
                <a:cs typeface="Calibri"/>
              </a:rPr>
              <a:t>workers </a:t>
            </a:r>
            <a:r>
              <a:rPr sz="3200" dirty="0">
                <a:latin typeface="Calibri"/>
                <a:cs typeface="Calibri"/>
              </a:rPr>
              <a:t>in the </a:t>
            </a:r>
            <a:r>
              <a:rPr sz="3200" spc="-15" dirty="0">
                <a:latin typeface="Calibri"/>
                <a:cs typeface="Calibri"/>
              </a:rPr>
              <a:t>site </a:t>
            </a:r>
            <a:r>
              <a:rPr sz="3200" spc="-10" dirty="0">
                <a:latin typeface="Calibri"/>
                <a:cs typeface="Calibri"/>
              </a:rPr>
              <a:t>must </a:t>
            </a:r>
            <a:r>
              <a:rPr sz="3200" spc="-20" dirty="0">
                <a:latin typeface="Calibri"/>
                <a:cs typeface="Calibri"/>
              </a:rPr>
              <a:t>attend </a:t>
            </a:r>
            <a:r>
              <a:rPr sz="3200" spc="-5" dirty="0">
                <a:latin typeface="Calibri"/>
                <a:cs typeface="Calibri"/>
              </a:rPr>
              <a:t>their  specific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TBM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A8BE537-11CA-4CF0-B0FF-B4D1F72D8F48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F770FB8-DDE5-4EAF-830A-879D3C4BE0D7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934CC3BA-B53D-4C2A-83C3-7325DF530878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A08F73A2-2CCD-42F5-B405-FB4C70408922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4016F530-C833-4689-931B-95F0F9B543F6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4" name="Rectangle 10">
                    <a:extLst>
                      <a:ext uri="{FF2B5EF4-FFF2-40B4-BE49-F238E27FC236}">
                        <a16:creationId xmlns:a16="http://schemas.microsoft.com/office/drawing/2014/main" id="{122175F3-9025-4E7A-A5BB-F63723DC173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5" name="Rectangle 14">
                    <a:extLst>
                      <a:ext uri="{FF2B5EF4-FFF2-40B4-BE49-F238E27FC236}">
                        <a16:creationId xmlns:a16="http://schemas.microsoft.com/office/drawing/2014/main" id="{744777E0-5924-4D27-8624-2F0FC08C5B1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565971E7-FFEC-494D-9B8C-530AE614E557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7D5953A-BA82-4F4D-A2E4-275731938B22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757427" y="362711"/>
            <a:ext cx="7746492" cy="15041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16952" y="362711"/>
            <a:ext cx="1042416" cy="15041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2936" rIns="0" bIns="0" rtlCol="0">
            <a:spAutoFit/>
          </a:bodyPr>
          <a:lstStyle/>
          <a:p>
            <a:pPr marL="386080">
              <a:lnSpc>
                <a:spcPct val="100000"/>
              </a:lnSpc>
            </a:pPr>
            <a:r>
              <a:rPr sz="5400" dirty="0">
                <a:solidFill>
                  <a:srgbClr val="9A3C00"/>
                </a:solidFill>
                <a:latin typeface="Calibri"/>
                <a:cs typeface="Calibri"/>
              </a:rPr>
              <a:t>Who </a:t>
            </a:r>
            <a:r>
              <a:rPr sz="5400" spc="-10" dirty="0">
                <a:solidFill>
                  <a:srgbClr val="9A3C00"/>
                </a:solidFill>
                <a:latin typeface="Calibri"/>
                <a:cs typeface="Calibri"/>
              </a:rPr>
              <a:t>conducts </a:t>
            </a:r>
            <a:r>
              <a:rPr sz="5400" dirty="0">
                <a:solidFill>
                  <a:srgbClr val="9A3C00"/>
                </a:solidFill>
                <a:latin typeface="Calibri"/>
                <a:cs typeface="Calibri"/>
              </a:rPr>
              <a:t>the</a:t>
            </a:r>
            <a:r>
              <a:rPr sz="5400" spc="-25" dirty="0">
                <a:solidFill>
                  <a:srgbClr val="9A3C00"/>
                </a:solidFill>
                <a:latin typeface="Calibri"/>
                <a:cs typeface="Calibri"/>
              </a:rPr>
              <a:t> </a:t>
            </a:r>
            <a:r>
              <a:rPr sz="5400" spc="-5" dirty="0">
                <a:solidFill>
                  <a:srgbClr val="9A3C00"/>
                </a:solidFill>
                <a:latin typeface="Calibri"/>
                <a:cs typeface="Calibri"/>
              </a:rPr>
              <a:t>TBM?</a:t>
            </a:r>
            <a:endParaRPr sz="5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9780" y="1885315"/>
            <a:ext cx="7049770" cy="2621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4300" spc="-5" dirty="0">
                <a:latin typeface="Calibri"/>
                <a:cs typeface="Calibri"/>
              </a:rPr>
              <a:t>Usually the </a:t>
            </a:r>
            <a:r>
              <a:rPr sz="4300" spc="-35" dirty="0">
                <a:latin typeface="Calibri"/>
                <a:cs typeface="Calibri"/>
              </a:rPr>
              <a:t>supervisor, </a:t>
            </a:r>
            <a:r>
              <a:rPr sz="4300" spc="-25" dirty="0">
                <a:latin typeface="Calibri"/>
                <a:cs typeface="Calibri"/>
              </a:rPr>
              <a:t>foreman  </a:t>
            </a:r>
            <a:r>
              <a:rPr sz="4300" spc="-5" dirty="0">
                <a:latin typeface="Calibri"/>
                <a:cs typeface="Calibri"/>
              </a:rPr>
              <a:t>or leadman (the </a:t>
            </a:r>
            <a:r>
              <a:rPr sz="4300" spc="-15" dirty="0">
                <a:latin typeface="Calibri"/>
                <a:cs typeface="Calibri"/>
              </a:rPr>
              <a:t>project  </a:t>
            </a:r>
            <a:r>
              <a:rPr sz="4300" spc="-55" dirty="0">
                <a:latin typeface="Calibri"/>
                <a:cs typeface="Calibri"/>
              </a:rPr>
              <a:t>manager, </a:t>
            </a:r>
            <a:r>
              <a:rPr sz="4300" spc="-30" dirty="0">
                <a:latin typeface="Calibri"/>
                <a:cs typeface="Calibri"/>
              </a:rPr>
              <a:t>safety </a:t>
            </a:r>
            <a:r>
              <a:rPr sz="4300" spc="-55" dirty="0">
                <a:latin typeface="Calibri"/>
                <a:cs typeface="Calibri"/>
              </a:rPr>
              <a:t>officer, </a:t>
            </a:r>
            <a:r>
              <a:rPr sz="4300" spc="-20" dirty="0">
                <a:latin typeface="Calibri"/>
                <a:cs typeface="Calibri"/>
              </a:rPr>
              <a:t>nurse  </a:t>
            </a:r>
            <a:r>
              <a:rPr sz="4300" spc="-35" dirty="0">
                <a:latin typeface="Calibri"/>
                <a:cs typeface="Calibri"/>
              </a:rPr>
              <a:t>may </a:t>
            </a:r>
            <a:r>
              <a:rPr sz="4300" spc="-5" dirty="0">
                <a:latin typeface="Calibri"/>
                <a:cs typeface="Calibri"/>
              </a:rPr>
              <a:t>serve as</a:t>
            </a:r>
            <a:r>
              <a:rPr sz="4300" spc="20" dirty="0">
                <a:latin typeface="Calibri"/>
                <a:cs typeface="Calibri"/>
              </a:rPr>
              <a:t> </a:t>
            </a:r>
            <a:r>
              <a:rPr sz="4300" spc="-10" dirty="0">
                <a:latin typeface="Calibri"/>
                <a:cs typeface="Calibri"/>
              </a:rPr>
              <a:t>guests)</a:t>
            </a:r>
            <a:endParaRPr sz="43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144615" y="3733091"/>
            <a:ext cx="1226204" cy="25153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3A082F4-8DAF-49EF-A6A0-C2FBE9FD2B2B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298D2E7-DBAE-44DA-8A8D-0596767895A8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248A80AE-8C6C-40B2-A36B-2A44A533190C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945478FF-9231-4481-918C-A34FC87B542D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368A92FD-3056-4333-A01D-1012A75C6034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82D56352-6347-4962-AD44-D34DA488930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336CC422-961D-4845-86ED-9634A349842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0C3BB0E6-08E6-4CBE-AA01-FBF87E87AAEA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54C9A1B-6BB9-4067-9F43-B2D6E6BA8D1B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  <p:sp>
        <p:nvSpPr>
          <p:cNvPr id="4" name="object 4"/>
          <p:cNvSpPr/>
          <p:nvPr/>
        </p:nvSpPr>
        <p:spPr>
          <a:xfrm>
            <a:off x="6705041" y="3278137"/>
            <a:ext cx="1678357" cy="21982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17244" y="2142363"/>
            <a:ext cx="6575425" cy="35240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buClr>
                <a:srgbClr val="C0504D"/>
              </a:buClr>
              <a:buSzPct val="55000"/>
              <a:buFont typeface="Wingdings"/>
              <a:buChar char=""/>
              <a:tabLst>
                <a:tab pos="299085" algn="l"/>
                <a:tab pos="299720" algn="l"/>
              </a:tabLst>
            </a:pP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Section 13: Construction Safety and Health</a:t>
            </a:r>
            <a:r>
              <a:rPr sz="2000" b="1" spc="-140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000" b="1" spc="-15" dirty="0">
                <a:solidFill>
                  <a:srgbClr val="0F243E"/>
                </a:solidFill>
                <a:latin typeface="Arial"/>
                <a:cs typeface="Arial"/>
              </a:rPr>
              <a:t>Training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 dirty="0">
              <a:latin typeface="Times New Roman"/>
              <a:cs typeface="Times New Roman"/>
            </a:endParaRPr>
          </a:p>
          <a:p>
            <a:pPr marL="621665" marR="1342390" indent="-29209" algn="just">
              <a:lnSpc>
                <a:spcPct val="100000"/>
              </a:lnSpc>
            </a:pPr>
            <a:r>
              <a:rPr sz="2000" b="1" dirty="0">
                <a:latin typeface="Arial"/>
                <a:cs typeface="Arial"/>
              </a:rPr>
              <a:t>All safety personnel assigned within  the construction site are required to  undergo the basic construction</a:t>
            </a:r>
            <a:r>
              <a:rPr sz="2000" b="1" spc="-12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safety  training course prescribed by the  Bureau of </a:t>
            </a:r>
            <a:r>
              <a:rPr sz="2000" b="1" spc="-5" dirty="0">
                <a:latin typeface="Arial"/>
                <a:cs typeface="Arial"/>
              </a:rPr>
              <a:t>Working</a:t>
            </a:r>
            <a:r>
              <a:rPr sz="2000" b="1" spc="-114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Conditions.</a:t>
            </a:r>
            <a:endParaRPr sz="2000" dirty="0">
              <a:latin typeface="Arial"/>
              <a:cs typeface="Arial"/>
            </a:endParaRPr>
          </a:p>
          <a:p>
            <a:pPr marL="621665" marR="1204595" algn="just">
              <a:lnSpc>
                <a:spcPct val="100000"/>
              </a:lnSpc>
            </a:pPr>
            <a:r>
              <a:rPr sz="2000" b="1" dirty="0">
                <a:latin typeface="Arial"/>
                <a:cs typeface="Arial"/>
              </a:rPr>
              <a:t>Continuing training </a:t>
            </a:r>
            <a:r>
              <a:rPr sz="2000" b="1" spc="-5" dirty="0">
                <a:latin typeface="Arial"/>
                <a:cs typeface="Arial"/>
              </a:rPr>
              <a:t>(minimum </a:t>
            </a:r>
            <a:r>
              <a:rPr sz="2000" b="1" dirty="0">
                <a:latin typeface="Arial"/>
                <a:cs typeface="Arial"/>
              </a:rPr>
              <a:t>of 16  hours per </a:t>
            </a:r>
            <a:r>
              <a:rPr sz="2000" b="1" spc="-10" dirty="0">
                <a:latin typeface="Arial"/>
                <a:cs typeface="Arial"/>
              </a:rPr>
              <a:t>year) </a:t>
            </a:r>
            <a:r>
              <a:rPr sz="2000" b="1" dirty="0">
                <a:latin typeface="Arial"/>
                <a:cs typeface="Arial"/>
              </a:rPr>
              <a:t>for all full-time safety  personnel shall also be a</a:t>
            </a:r>
            <a:r>
              <a:rPr sz="2000" b="1" spc="-15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responsibility  of each</a:t>
            </a:r>
            <a:r>
              <a:rPr sz="2000" b="1" spc="-85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constructor.</a:t>
            </a:r>
            <a:endParaRPr sz="2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C720A5F-D992-45A1-BBA2-99560B10B88A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A5DE40A-2772-4A1F-BFD5-691482568FE5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E9D1B41D-723D-496F-8769-EB5888D8FA61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96B348A1-5FEA-4DBD-8E37-849616004B43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9C157911-0444-43B6-8E40-29A404E0A1E3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D8CACDDD-62EF-4F7A-8919-D392837879D2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5441A330-AB67-4933-AD63-47B0EE3070C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33146F7E-9F42-420D-9405-D90BAE441A2E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4FB4E8F-46F9-4484-91B2-25EE60E80A2C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00200" y="308990"/>
            <a:ext cx="7086600" cy="678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997200" algn="l"/>
              </a:tabLst>
            </a:pPr>
            <a:r>
              <a:rPr sz="4400" dirty="0"/>
              <a:t>Safety</a:t>
            </a:r>
            <a:r>
              <a:rPr sz="4400" spc="5" dirty="0"/>
              <a:t> </a:t>
            </a:r>
            <a:r>
              <a:rPr sz="4400" dirty="0"/>
              <a:t>and	Health</a:t>
            </a:r>
            <a:r>
              <a:rPr sz="4400" spc="-135" dirty="0"/>
              <a:t> </a:t>
            </a:r>
            <a:r>
              <a:rPr sz="4400" spc="-25" dirty="0"/>
              <a:t>Training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634490"/>
            <a:ext cx="7319009" cy="2740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har char="•"/>
              <a:tabLst>
                <a:tab pos="355600" algn="l"/>
                <a:tab pos="356235" algn="l"/>
                <a:tab pos="1574800" algn="l"/>
                <a:tab pos="4079240" algn="l"/>
              </a:tabLst>
            </a:pPr>
            <a:r>
              <a:rPr sz="3200" dirty="0">
                <a:latin typeface="Arial"/>
                <a:cs typeface="Arial"/>
              </a:rPr>
              <a:t>Basic	Construction	</a:t>
            </a:r>
            <a:r>
              <a:rPr sz="3200" spc="-5" dirty="0">
                <a:latin typeface="Arial"/>
                <a:cs typeface="Arial"/>
              </a:rPr>
              <a:t>Safety and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Health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tabLst>
                <a:tab pos="2030730" algn="l"/>
              </a:tabLst>
            </a:pPr>
            <a:r>
              <a:rPr sz="3200" spc="-20" dirty="0">
                <a:latin typeface="Arial"/>
                <a:cs typeface="Arial"/>
              </a:rPr>
              <a:t>Training	</a:t>
            </a:r>
            <a:r>
              <a:rPr sz="3200" dirty="0">
                <a:latin typeface="Arial"/>
                <a:cs typeface="Arial"/>
              </a:rPr>
              <a:t>(BOSH)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65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Char char="•"/>
              <a:tabLst>
                <a:tab pos="355600" algn="l"/>
                <a:tab pos="356235" algn="l"/>
              </a:tabLst>
            </a:pPr>
            <a:r>
              <a:rPr sz="3200" spc="-5" dirty="0">
                <a:latin typeface="Arial"/>
                <a:cs typeface="Arial"/>
              </a:rPr>
              <a:t>Continuing</a:t>
            </a:r>
            <a:r>
              <a:rPr sz="3200" spc="-110" dirty="0">
                <a:latin typeface="Arial"/>
                <a:cs typeface="Arial"/>
              </a:rPr>
              <a:t> </a:t>
            </a:r>
            <a:r>
              <a:rPr sz="3200" spc="-20" dirty="0">
                <a:latin typeface="Arial"/>
                <a:cs typeface="Arial"/>
              </a:rPr>
              <a:t>Training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765"/>
              </a:spcBef>
              <a:tabLst>
                <a:tab pos="2364740" algn="l"/>
                <a:tab pos="3490595" algn="l"/>
                <a:tab pos="4730750" algn="l"/>
                <a:tab pos="5542280" algn="l"/>
              </a:tabLst>
            </a:pPr>
            <a:r>
              <a:rPr sz="3200" spc="-5" dirty="0">
                <a:latin typeface="Arial"/>
                <a:cs typeface="Arial"/>
              </a:rPr>
              <a:t>(minimum	</a:t>
            </a:r>
            <a:r>
              <a:rPr sz="3200" spc="-10" dirty="0">
                <a:latin typeface="Arial"/>
                <a:cs typeface="Arial"/>
              </a:rPr>
              <a:t>of</a:t>
            </a:r>
            <a:r>
              <a:rPr sz="320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16	hours	per	</a:t>
            </a:r>
            <a:r>
              <a:rPr sz="3200" dirty="0">
                <a:latin typeface="Arial"/>
                <a:cs typeface="Arial"/>
              </a:rPr>
              <a:t>year)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DF655E4-2D2D-457C-B90D-E2A32299F501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4A6B7D-2920-4A31-932D-DEBAF4CEEB20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6A6C914F-9E0C-44F2-96B3-F8E9B617202D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5268329F-62BE-4307-8203-CFB949C43783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07506439-E2BE-4434-8753-67C834CBE993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2F4A20AD-BE3D-4615-A6D6-5494D4F2A5A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1098088A-FE64-45DE-A631-127C9AB5472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4A9CFFD8-05DE-4B92-BB42-7DBFDF042F57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7BC9214-6330-4FC6-BDD1-DE3FB76714B5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94410" y="412241"/>
            <a:ext cx="8273390" cy="1341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tabLst>
                <a:tab pos="3169285" algn="l"/>
                <a:tab pos="6216015" algn="l"/>
              </a:tabLst>
            </a:pPr>
            <a:r>
              <a:rPr sz="4400" dirty="0"/>
              <a:t>Special</a:t>
            </a:r>
            <a:r>
              <a:rPr sz="4400" spc="10" dirty="0"/>
              <a:t>i</a:t>
            </a:r>
            <a:r>
              <a:rPr sz="4400" dirty="0"/>
              <a:t>zed	Instruction	and</a:t>
            </a:r>
          </a:p>
          <a:p>
            <a:pPr algn="ctr">
              <a:lnSpc>
                <a:spcPct val="100000"/>
              </a:lnSpc>
            </a:pPr>
            <a:r>
              <a:rPr sz="4400" spc="-25" dirty="0"/>
              <a:t>Training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612140" y="1941703"/>
            <a:ext cx="6402070" cy="24752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har char="•"/>
              <a:tabLst>
                <a:tab pos="355600" algn="l"/>
                <a:tab pos="356235" algn="l"/>
                <a:tab pos="2116455" algn="l"/>
                <a:tab pos="2610485" algn="l"/>
                <a:tab pos="4727575" algn="l"/>
              </a:tabLst>
            </a:pPr>
            <a:r>
              <a:rPr sz="2800" spc="-5" dirty="0">
                <a:latin typeface="Arial"/>
                <a:cs typeface="Arial"/>
              </a:rPr>
              <a:t>Ope</a:t>
            </a:r>
            <a:r>
              <a:rPr sz="2800" dirty="0">
                <a:latin typeface="Arial"/>
                <a:cs typeface="Arial"/>
              </a:rPr>
              <a:t>r</a:t>
            </a:r>
            <a:r>
              <a:rPr sz="2800" spc="-5" dirty="0">
                <a:latin typeface="Arial"/>
                <a:cs typeface="Arial"/>
              </a:rPr>
              <a:t>at</a:t>
            </a:r>
            <a:r>
              <a:rPr sz="2800" dirty="0">
                <a:latin typeface="Arial"/>
                <a:cs typeface="Arial"/>
              </a:rPr>
              <a:t>i</a:t>
            </a:r>
            <a:r>
              <a:rPr sz="2800" spc="-5" dirty="0">
                <a:latin typeface="Arial"/>
                <a:cs typeface="Arial"/>
              </a:rPr>
              <a:t>on</a:t>
            </a:r>
            <a:r>
              <a:rPr sz="2800" dirty="0">
                <a:latin typeface="Arial"/>
                <a:cs typeface="Arial"/>
              </a:rPr>
              <a:t>	</a:t>
            </a:r>
            <a:r>
              <a:rPr sz="2800" spc="-5" dirty="0">
                <a:latin typeface="Arial"/>
                <a:cs typeface="Arial"/>
              </a:rPr>
              <a:t>of</a:t>
            </a:r>
            <a:r>
              <a:rPr sz="2800" dirty="0">
                <a:latin typeface="Arial"/>
                <a:cs typeface="Arial"/>
              </a:rPr>
              <a:t>	</a:t>
            </a:r>
            <a:r>
              <a:rPr sz="2800" spc="-5" dirty="0">
                <a:latin typeface="Arial"/>
                <a:cs typeface="Arial"/>
              </a:rPr>
              <a:t>co</a:t>
            </a:r>
            <a:r>
              <a:rPr sz="2800" dirty="0">
                <a:latin typeface="Arial"/>
                <a:cs typeface="Arial"/>
              </a:rPr>
              <a:t>n</a:t>
            </a:r>
            <a:r>
              <a:rPr sz="2800" spc="-5" dirty="0">
                <a:latin typeface="Arial"/>
                <a:cs typeface="Arial"/>
              </a:rPr>
              <a:t>st</a:t>
            </a:r>
            <a:r>
              <a:rPr sz="2800" dirty="0">
                <a:latin typeface="Arial"/>
                <a:cs typeface="Arial"/>
              </a:rPr>
              <a:t>r</a:t>
            </a:r>
            <a:r>
              <a:rPr sz="2800" spc="-5" dirty="0">
                <a:latin typeface="Arial"/>
                <a:cs typeface="Arial"/>
              </a:rPr>
              <a:t>u</a:t>
            </a:r>
            <a:r>
              <a:rPr sz="2800" dirty="0">
                <a:latin typeface="Arial"/>
                <a:cs typeface="Arial"/>
              </a:rPr>
              <a:t>c</a:t>
            </a:r>
            <a:r>
              <a:rPr sz="2800" spc="-5" dirty="0">
                <a:latin typeface="Arial"/>
                <a:cs typeface="Arial"/>
              </a:rPr>
              <a:t>ti</a:t>
            </a:r>
            <a:r>
              <a:rPr sz="2800" dirty="0">
                <a:latin typeface="Arial"/>
                <a:cs typeface="Arial"/>
              </a:rPr>
              <a:t>o</a:t>
            </a:r>
            <a:r>
              <a:rPr sz="2800" spc="-5" dirty="0">
                <a:latin typeface="Arial"/>
                <a:cs typeface="Arial"/>
              </a:rPr>
              <a:t>n</a:t>
            </a:r>
            <a:r>
              <a:rPr sz="2800" dirty="0">
                <a:latin typeface="Arial"/>
                <a:cs typeface="Arial"/>
              </a:rPr>
              <a:t>	</a:t>
            </a:r>
            <a:r>
              <a:rPr sz="2800" spc="-5" dirty="0">
                <a:latin typeface="Arial"/>
                <a:cs typeface="Arial"/>
              </a:rPr>
              <a:t>eq</a:t>
            </a:r>
            <a:r>
              <a:rPr sz="2800" dirty="0">
                <a:latin typeface="Arial"/>
                <a:cs typeface="Arial"/>
              </a:rPr>
              <a:t>u</a:t>
            </a:r>
            <a:r>
              <a:rPr sz="2800" spc="-5" dirty="0">
                <a:latin typeface="Arial"/>
                <a:cs typeface="Arial"/>
              </a:rPr>
              <a:t>ipm</a:t>
            </a:r>
            <a:r>
              <a:rPr sz="2800" dirty="0">
                <a:latin typeface="Arial"/>
                <a:cs typeface="Arial"/>
              </a:rPr>
              <a:t>e</a:t>
            </a:r>
            <a:r>
              <a:rPr sz="2800" spc="-5" dirty="0">
                <a:latin typeface="Arial"/>
                <a:cs typeface="Arial"/>
              </a:rPr>
              <a:t>nt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55600" algn="l"/>
                <a:tab pos="356235" algn="l"/>
                <a:tab pos="2273935" algn="l"/>
                <a:tab pos="4667250" algn="l"/>
              </a:tabLst>
            </a:pPr>
            <a:r>
              <a:rPr sz="2800" dirty="0">
                <a:latin typeface="Arial"/>
                <a:cs typeface="Arial"/>
              </a:rPr>
              <a:t>Erection</a:t>
            </a:r>
            <a:r>
              <a:rPr sz="2800" spc="-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or	</a:t>
            </a:r>
            <a:r>
              <a:rPr sz="2800" spc="-5" dirty="0">
                <a:latin typeface="Arial"/>
                <a:cs typeface="Arial"/>
              </a:rPr>
              <a:t>dismantling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of	</a:t>
            </a:r>
            <a:r>
              <a:rPr sz="2800" spc="-10" dirty="0">
                <a:latin typeface="Arial"/>
                <a:cs typeface="Arial"/>
              </a:rPr>
              <a:t>scaffold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55600" algn="l"/>
                <a:tab pos="356235" algn="l"/>
              </a:tabLst>
            </a:pPr>
            <a:r>
              <a:rPr sz="2800" spc="-5" dirty="0">
                <a:latin typeface="Arial"/>
                <a:cs typeface="Arial"/>
              </a:rPr>
              <a:t>Excavation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works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sz="2800" spc="-5" dirty="0">
                <a:latin typeface="Arial"/>
                <a:cs typeface="Arial"/>
              </a:rPr>
              <a:t>•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2140" y="3478148"/>
            <a:ext cx="7310120" cy="2825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>
              <a:lnSpc>
                <a:spcPct val="100000"/>
              </a:lnSpc>
              <a:tabLst>
                <a:tab pos="1970405" algn="l"/>
                <a:tab pos="3554095" algn="l"/>
              </a:tabLst>
            </a:pPr>
            <a:r>
              <a:rPr sz="2800" spc="-10" dirty="0">
                <a:latin typeface="Arial"/>
                <a:cs typeface="Arial"/>
              </a:rPr>
              <a:t>Workers	</a:t>
            </a:r>
            <a:r>
              <a:rPr sz="2800" spc="-5" dirty="0">
                <a:latin typeface="Arial"/>
                <a:cs typeface="Arial"/>
              </a:rPr>
              <a:t>engaged	in</a:t>
            </a:r>
            <a:r>
              <a:rPr sz="2800" spc="-5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pile-driving</a:t>
            </a:r>
            <a:endParaRPr sz="2800">
              <a:latin typeface="Arial"/>
              <a:cs typeface="Arial"/>
            </a:endParaRPr>
          </a:p>
          <a:p>
            <a:pPr marL="355600" marR="5080">
              <a:lnSpc>
                <a:spcPct val="100000"/>
              </a:lnSpc>
              <a:spcBef>
                <a:spcPts val="670"/>
              </a:spcBef>
              <a:tabLst>
                <a:tab pos="3104515" algn="l"/>
                <a:tab pos="4864100" algn="l"/>
                <a:tab pos="6842125" algn="l"/>
              </a:tabLst>
            </a:pPr>
            <a:r>
              <a:rPr sz="2800" spc="-5" dirty="0">
                <a:latin typeface="Arial"/>
                <a:cs typeface="Arial"/>
              </a:rPr>
              <a:t>Ere</a:t>
            </a:r>
            <a:r>
              <a:rPr sz="2800" spc="0" dirty="0">
                <a:latin typeface="Arial"/>
                <a:cs typeface="Arial"/>
              </a:rPr>
              <a:t>c</a:t>
            </a:r>
            <a:r>
              <a:rPr sz="2800" spc="-5" dirty="0">
                <a:latin typeface="Arial"/>
                <a:cs typeface="Arial"/>
              </a:rPr>
              <a:t>ti</a:t>
            </a:r>
            <a:r>
              <a:rPr sz="2800" dirty="0">
                <a:latin typeface="Arial"/>
                <a:cs typeface="Arial"/>
              </a:rPr>
              <a:t>o</a:t>
            </a:r>
            <a:r>
              <a:rPr sz="2800" spc="-5" dirty="0">
                <a:latin typeface="Arial"/>
                <a:cs typeface="Arial"/>
              </a:rPr>
              <a:t>n </a:t>
            </a:r>
            <a:r>
              <a:rPr sz="2800" spc="0" dirty="0">
                <a:latin typeface="Arial"/>
                <a:cs typeface="Arial"/>
              </a:rPr>
              <a:t>o</a:t>
            </a:r>
            <a:r>
              <a:rPr sz="2800" spc="-5" dirty="0">
                <a:latin typeface="Arial"/>
                <a:cs typeface="Arial"/>
              </a:rPr>
              <a:t>f ste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-5" dirty="0">
                <a:latin typeface="Arial"/>
                <a:cs typeface="Arial"/>
              </a:rPr>
              <a:t>l</a:t>
            </a:r>
            <a:r>
              <a:rPr sz="2800" dirty="0">
                <a:latin typeface="Arial"/>
                <a:cs typeface="Arial"/>
              </a:rPr>
              <a:t>	</a:t>
            </a:r>
            <a:r>
              <a:rPr sz="2800" spc="-5" dirty="0">
                <a:latin typeface="Arial"/>
                <a:cs typeface="Arial"/>
              </a:rPr>
              <a:t>st</a:t>
            </a:r>
            <a:r>
              <a:rPr sz="2800" dirty="0">
                <a:latin typeface="Arial"/>
                <a:cs typeface="Arial"/>
              </a:rPr>
              <a:t>r</a:t>
            </a:r>
            <a:r>
              <a:rPr sz="2800" spc="-5" dirty="0">
                <a:latin typeface="Arial"/>
                <a:cs typeface="Arial"/>
              </a:rPr>
              <a:t>u</a:t>
            </a:r>
            <a:r>
              <a:rPr sz="2800" dirty="0">
                <a:latin typeface="Arial"/>
                <a:cs typeface="Arial"/>
              </a:rPr>
              <a:t>c</a:t>
            </a:r>
            <a:r>
              <a:rPr sz="2800" spc="-5" dirty="0">
                <a:latin typeface="Arial"/>
                <a:cs typeface="Arial"/>
              </a:rPr>
              <a:t>tu</a:t>
            </a:r>
            <a:r>
              <a:rPr sz="2800" spc="0" dirty="0">
                <a:latin typeface="Arial"/>
                <a:cs typeface="Arial"/>
              </a:rPr>
              <a:t>r</a:t>
            </a:r>
            <a:r>
              <a:rPr sz="2800" spc="-5" dirty="0">
                <a:latin typeface="Arial"/>
                <a:cs typeface="Arial"/>
              </a:rPr>
              <a:t>al</a:t>
            </a:r>
            <a:r>
              <a:rPr sz="2800" dirty="0">
                <a:latin typeface="Arial"/>
                <a:cs typeface="Arial"/>
              </a:rPr>
              <a:t>	</a:t>
            </a:r>
            <a:r>
              <a:rPr sz="2800" spc="-5" dirty="0">
                <a:latin typeface="Arial"/>
                <a:cs typeface="Arial"/>
              </a:rPr>
              <a:t>fram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-5" dirty="0">
                <a:latin typeface="Arial"/>
                <a:cs typeface="Arial"/>
              </a:rPr>
              <a:t>s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</a:t>
            </a:r>
            <a:r>
              <a:rPr sz="2800" dirty="0">
                <a:latin typeface="Arial"/>
                <a:cs typeface="Arial"/>
              </a:rPr>
              <a:t>n</a:t>
            </a:r>
            <a:r>
              <a:rPr sz="2800" spc="-5" dirty="0">
                <a:latin typeface="Arial"/>
                <a:cs typeface="Arial"/>
              </a:rPr>
              <a:t>d</a:t>
            </a:r>
            <a:r>
              <a:rPr sz="2800" dirty="0">
                <a:latin typeface="Arial"/>
                <a:cs typeface="Arial"/>
              </a:rPr>
              <a:t>	</a:t>
            </a:r>
            <a:r>
              <a:rPr sz="2800" spc="-5" dirty="0">
                <a:latin typeface="Arial"/>
                <a:cs typeface="Arial"/>
              </a:rPr>
              <a:t>ta</a:t>
            </a:r>
            <a:r>
              <a:rPr sz="2800" dirty="0">
                <a:latin typeface="Arial"/>
                <a:cs typeface="Arial"/>
              </a:rPr>
              <a:t>l</a:t>
            </a:r>
            <a:r>
              <a:rPr sz="2800" spc="-5" dirty="0">
                <a:latin typeface="Arial"/>
                <a:cs typeface="Arial"/>
              </a:rPr>
              <a:t>l  chimneys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Char char="•"/>
              <a:tabLst>
                <a:tab pos="355600" algn="l"/>
                <a:tab pos="356235" algn="l"/>
                <a:tab pos="1959610" algn="l"/>
                <a:tab pos="3820160" algn="l"/>
              </a:tabLst>
            </a:pPr>
            <a:r>
              <a:rPr sz="2800" dirty="0">
                <a:latin typeface="Arial"/>
                <a:cs typeface="Arial"/>
              </a:rPr>
              <a:t>Handling	hazardous	substances</a:t>
            </a:r>
            <a:r>
              <a:rPr sz="2800" spc="-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and</a:t>
            </a:r>
            <a:endParaRPr sz="28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materials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55600" algn="l"/>
                <a:tab pos="356235" algn="l"/>
                <a:tab pos="1760855" algn="l"/>
                <a:tab pos="2552700" algn="l"/>
              </a:tabLst>
            </a:pPr>
            <a:r>
              <a:rPr sz="2800" spc="-5" dirty="0">
                <a:latin typeface="Arial"/>
                <a:cs typeface="Arial"/>
              </a:rPr>
              <a:t>Rigging	</a:t>
            </a:r>
            <a:r>
              <a:rPr sz="2800" dirty="0">
                <a:latin typeface="Arial"/>
                <a:cs typeface="Arial"/>
              </a:rPr>
              <a:t>and	signaling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4A9C28F-3DCD-429D-BE28-52D548D91E34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D92E5D4-AA5C-484E-812B-7078E2F25174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B15D4025-E7E8-4E6F-A9CE-0010BA0291DA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AC3E51AA-ADAD-4528-8F9C-B1D48D36366D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C61749A5-615E-4EC3-B376-7055A438E839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C53D517A-79D1-436D-984A-4DE7DF4E694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61500637-5D9F-4DCF-B05A-E4F6AC002DD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C8212434-E34C-42D4-BA97-F5F25EB2C1E7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F382C49-67A5-4329-BBCD-A21927EB922B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3444" y="1790953"/>
            <a:ext cx="6677659" cy="36595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5" dirty="0">
                <a:latin typeface="Arial"/>
                <a:cs typeface="Arial"/>
              </a:rPr>
              <a:t>Specialized </a:t>
            </a:r>
            <a:r>
              <a:rPr sz="2400" b="1" dirty="0">
                <a:latin typeface="Arial"/>
                <a:cs typeface="Arial"/>
              </a:rPr>
              <a:t>instruction </a:t>
            </a:r>
            <a:r>
              <a:rPr sz="2400" b="1" spc="-5" dirty="0">
                <a:latin typeface="Arial"/>
                <a:cs typeface="Arial"/>
              </a:rPr>
              <a:t>and</a:t>
            </a:r>
            <a:r>
              <a:rPr sz="2400" b="1" spc="-8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training</a:t>
            </a:r>
            <a:endParaRPr sz="24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84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Operation of construction</a:t>
            </a:r>
            <a:r>
              <a:rPr sz="2000" b="1" spc="-14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equipment</a:t>
            </a:r>
            <a:endParaRPr sz="20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Erection or dismantling of</a:t>
            </a:r>
            <a:r>
              <a:rPr sz="2000" b="1" spc="-13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scaffolds</a:t>
            </a:r>
            <a:endParaRPr sz="20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spc="-5" dirty="0">
                <a:latin typeface="Arial"/>
                <a:cs typeface="Arial"/>
              </a:rPr>
              <a:t>Excavation</a:t>
            </a:r>
            <a:r>
              <a:rPr sz="2000" b="1" spc="-65" dirty="0">
                <a:latin typeface="Arial"/>
                <a:cs typeface="Arial"/>
              </a:rPr>
              <a:t> </a:t>
            </a:r>
            <a:r>
              <a:rPr sz="2000" b="1" spc="5" dirty="0">
                <a:latin typeface="Arial"/>
                <a:cs typeface="Arial"/>
              </a:rPr>
              <a:t>works</a:t>
            </a:r>
            <a:endParaRPr sz="20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Handling of</a:t>
            </a:r>
            <a:r>
              <a:rPr sz="2000" b="1" spc="-95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explosives</a:t>
            </a:r>
            <a:endParaRPr sz="20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spc="-5" dirty="0">
                <a:latin typeface="Arial"/>
                <a:cs typeface="Arial"/>
              </a:rPr>
              <a:t>Workers </a:t>
            </a:r>
            <a:r>
              <a:rPr sz="2000" b="1" dirty="0">
                <a:latin typeface="Arial"/>
                <a:cs typeface="Arial"/>
              </a:rPr>
              <a:t>engaged </a:t>
            </a:r>
            <a:r>
              <a:rPr sz="2000" b="1" spc="-5" dirty="0">
                <a:latin typeface="Arial"/>
                <a:cs typeface="Arial"/>
              </a:rPr>
              <a:t>in</a:t>
            </a:r>
            <a:r>
              <a:rPr sz="2000" b="1" spc="-65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pile-driving</a:t>
            </a:r>
            <a:endParaRPr sz="20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Compressed </a:t>
            </a:r>
            <a:r>
              <a:rPr sz="2000" b="1" spc="-30" dirty="0">
                <a:latin typeface="Arial"/>
                <a:cs typeface="Arial"/>
              </a:rPr>
              <a:t>air, </a:t>
            </a:r>
            <a:r>
              <a:rPr sz="2000" b="1" dirty="0">
                <a:latin typeface="Arial"/>
                <a:cs typeface="Arial"/>
              </a:rPr>
              <a:t>cofferdams, and</a:t>
            </a:r>
            <a:r>
              <a:rPr sz="2000" b="1" spc="-10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caissons</a:t>
            </a:r>
            <a:endParaRPr sz="20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Erection of steel structural frames and tall</a:t>
            </a:r>
            <a:r>
              <a:rPr sz="2000" b="1" spc="-220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chimneys</a:t>
            </a:r>
            <a:endParaRPr sz="20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Handling hazardous substance and</a:t>
            </a:r>
            <a:r>
              <a:rPr sz="2000" b="1" spc="-75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materials</a:t>
            </a:r>
            <a:endParaRPr sz="20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SzPct val="50000"/>
              <a:buFont typeface="Wingdings"/>
              <a:buChar char=""/>
              <a:tabLst>
                <a:tab pos="354965" algn="l"/>
                <a:tab pos="355600" algn="l"/>
              </a:tabLst>
            </a:pPr>
            <a:r>
              <a:rPr sz="2000" b="1" dirty="0">
                <a:latin typeface="Arial"/>
                <a:cs typeface="Arial"/>
              </a:rPr>
              <a:t>Rigging and</a:t>
            </a:r>
            <a:r>
              <a:rPr sz="2000" b="1" spc="-10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signaling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8144361-90B8-4984-8D17-0B00181E639E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9314ED7-C62C-45FB-9F25-E11827B38D48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987976DC-5179-423A-AF93-8EF8F0EA430F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462C4618-059D-449F-B112-42AE874E432A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1B284C5C-89D8-418E-B34F-C2F59E893F9E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BDA633E4-0E25-435F-B8AB-4637BE0494A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1FF3A361-CD4D-45F6-80A6-3AD6BCD2DC2D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23C02184-8AD1-4576-BB00-F7A69AD118F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8F85B0E-40F9-42DA-9CE1-5FE7ADC3DE22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400800" y="3046355"/>
            <a:ext cx="2224405" cy="22876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41044" y="2066163"/>
            <a:ext cx="6548755" cy="4003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buClr>
                <a:srgbClr val="C0504D"/>
              </a:buClr>
              <a:buSzPct val="55000"/>
              <a:buFont typeface="Wingdings"/>
              <a:buChar char=""/>
              <a:tabLst>
                <a:tab pos="299085" algn="l"/>
                <a:tab pos="299720" algn="l"/>
              </a:tabLst>
            </a:pP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Section 14: Construction Safety and Health</a:t>
            </a:r>
            <a:r>
              <a:rPr sz="2000" b="1" spc="-130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Reports</a:t>
            </a:r>
            <a:endParaRPr sz="2000">
              <a:latin typeface="Arial"/>
              <a:cs typeface="Arial"/>
            </a:endParaRPr>
          </a:p>
          <a:p>
            <a:pPr marL="621665" marR="1433195" indent="-228600">
              <a:lnSpc>
                <a:spcPct val="100000"/>
              </a:lnSpc>
              <a:spcBef>
                <a:spcPts val="1680"/>
              </a:spcBef>
              <a:tabLst>
                <a:tab pos="4159250" algn="l"/>
              </a:tabLst>
            </a:pPr>
            <a:r>
              <a:rPr sz="2000" b="1" dirty="0">
                <a:latin typeface="Arial"/>
                <a:cs typeface="Arial"/>
              </a:rPr>
              <a:t>The monthly submission of summary  reports to DOLE</a:t>
            </a:r>
            <a:r>
              <a:rPr sz="2000" b="1" spc="-4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is</a:t>
            </a:r>
            <a:r>
              <a:rPr sz="2000" b="1" spc="-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required.	The  summary reports shall include</a:t>
            </a:r>
            <a:r>
              <a:rPr sz="2000" b="1" spc="-15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safety  committee meeting agreements,  accident </a:t>
            </a:r>
            <a:r>
              <a:rPr sz="2000" b="1" spc="-5" dirty="0">
                <a:latin typeface="Arial"/>
                <a:cs typeface="Arial"/>
              </a:rPr>
              <a:t>investigation </a:t>
            </a:r>
            <a:r>
              <a:rPr sz="2000" b="1" dirty="0">
                <a:latin typeface="Arial"/>
                <a:cs typeface="Arial"/>
              </a:rPr>
              <a:t>reports, and  hazard assessments with  corresponding remedial  action/measures</a:t>
            </a:r>
            <a:r>
              <a:rPr sz="2000" b="1" spc="-12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required.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621665" marR="1354455" indent="-228600">
              <a:lnSpc>
                <a:spcPct val="100000"/>
              </a:lnSpc>
            </a:pPr>
            <a:r>
              <a:rPr sz="2000" b="1" dirty="0">
                <a:latin typeface="Arial"/>
                <a:cs typeface="Arial"/>
              </a:rPr>
              <a:t>Notification of major accidents to</a:t>
            </a:r>
            <a:r>
              <a:rPr sz="2000" b="1" spc="-17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DOLE  within 24</a:t>
            </a:r>
            <a:r>
              <a:rPr sz="2000" b="1" spc="-13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hours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B37ED870-19A5-4631-B7EE-0179EB0BBD0A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CBBC694-D32A-424E-AB7C-A2CF0BEAD549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801AC1F4-C91A-4DAB-A199-214D2A702FB0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904FF479-D817-410F-9890-00EA736BEBA3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38C4FF05-DA38-406F-88D3-6F43EAED856C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5E378279-D330-4C9A-90D4-EDC7E424E8F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71D7DADC-1266-4820-A6BE-4C3843C218F6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21F74009-7CC3-4223-808D-1AE9A3CDE7F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FE927AC-8A31-4400-A1C7-0025E2F1A3CC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993444" y="2380107"/>
            <a:ext cx="7538084" cy="3730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6055" indent="-173355">
              <a:lnSpc>
                <a:spcPct val="100000"/>
              </a:lnSpc>
              <a:buFont typeface="Arial"/>
              <a:buChar char="–"/>
              <a:tabLst>
                <a:tab pos="186690" algn="l"/>
              </a:tabLst>
            </a:pP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Section 15: Construction </a:t>
            </a:r>
            <a:r>
              <a:rPr sz="2000" b="1" spc="-5" dirty="0">
                <a:solidFill>
                  <a:srgbClr val="0F243E"/>
                </a:solidFill>
                <a:latin typeface="Arial"/>
                <a:cs typeface="Arial"/>
              </a:rPr>
              <a:t>Worker’s</a:t>
            </a:r>
            <a:r>
              <a:rPr sz="2000" b="1" spc="-140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0F243E"/>
                </a:solidFill>
                <a:latin typeface="Arial"/>
                <a:cs typeface="Arial"/>
              </a:rPr>
              <a:t>Skills</a:t>
            </a:r>
            <a:endParaRPr sz="2000">
              <a:latin typeface="Arial"/>
              <a:cs typeface="Arial"/>
            </a:endParaRPr>
          </a:p>
          <a:p>
            <a:pPr marL="697865" marR="753745" indent="-228600" algn="just">
              <a:lnSpc>
                <a:spcPts val="2160"/>
              </a:lnSpc>
              <a:spcBef>
                <a:spcPts val="509"/>
              </a:spcBef>
            </a:pP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A </a:t>
            </a:r>
            <a:r>
              <a:rPr sz="2000" b="1" spc="-5" dirty="0">
                <a:solidFill>
                  <a:srgbClr val="0F243E"/>
                </a:solidFill>
                <a:latin typeface="Arial"/>
                <a:cs typeface="Arial"/>
              </a:rPr>
              <a:t>Skills certificate </a:t>
            </a: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shall be required for</a:t>
            </a:r>
            <a:r>
              <a:rPr sz="2000" b="1" spc="-150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construction  related occupations </a:t>
            </a:r>
            <a:r>
              <a:rPr sz="2000" b="1" spc="5" dirty="0">
                <a:latin typeface="Arial"/>
                <a:cs typeface="Arial"/>
              </a:rPr>
              <a:t>which </a:t>
            </a:r>
            <a:r>
              <a:rPr sz="2000" b="1" spc="-5" dirty="0">
                <a:latin typeface="Arial"/>
                <a:cs typeface="Arial"/>
              </a:rPr>
              <a:t>have </a:t>
            </a:r>
            <a:r>
              <a:rPr sz="2000" b="1" dirty="0">
                <a:latin typeface="Arial"/>
                <a:cs typeface="Arial"/>
              </a:rPr>
              <a:t>been classified</a:t>
            </a:r>
            <a:r>
              <a:rPr sz="2000" b="1" spc="-18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as  “Critical Occupations” by</a:t>
            </a:r>
            <a:r>
              <a:rPr sz="2000" b="1" spc="-14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TESDA.</a:t>
            </a:r>
            <a:endParaRPr sz="2000">
              <a:latin typeface="Arial"/>
              <a:cs typeface="Arial"/>
            </a:endParaRPr>
          </a:p>
          <a:p>
            <a:pPr marL="469265">
              <a:lnSpc>
                <a:spcPct val="100000"/>
              </a:lnSpc>
              <a:spcBef>
                <a:spcPts val="209"/>
              </a:spcBef>
            </a:pP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An occupational shall be considered as critical</a:t>
            </a:r>
            <a:r>
              <a:rPr sz="2000" b="1" spc="-180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–</a:t>
            </a:r>
            <a:endParaRPr sz="2000">
              <a:latin typeface="Arial"/>
              <a:cs typeface="Arial"/>
            </a:endParaRPr>
          </a:p>
          <a:p>
            <a:pPr marL="697865" lvl="1" indent="-228600">
              <a:lnSpc>
                <a:spcPct val="100000"/>
              </a:lnSpc>
              <a:spcBef>
                <a:spcPts val="225"/>
              </a:spcBef>
              <a:buClr>
                <a:srgbClr val="800080"/>
              </a:buClr>
              <a:buFont typeface="Wingdings"/>
              <a:buChar char=""/>
              <a:tabLst>
                <a:tab pos="698500" algn="l"/>
              </a:tabLst>
            </a:pPr>
            <a:r>
              <a:rPr sz="1800" b="1" dirty="0">
                <a:latin typeface="Arial"/>
                <a:cs typeface="Arial"/>
              </a:rPr>
              <a:t>When it </a:t>
            </a:r>
            <a:r>
              <a:rPr sz="1800" b="1" spc="-5" dirty="0">
                <a:latin typeface="Arial"/>
                <a:cs typeface="Arial"/>
              </a:rPr>
              <a:t>may affect </a:t>
            </a:r>
            <a:r>
              <a:rPr sz="1800" b="1" dirty="0">
                <a:latin typeface="Arial"/>
                <a:cs typeface="Arial"/>
              </a:rPr>
              <a:t>and </a:t>
            </a:r>
            <a:r>
              <a:rPr sz="1800" b="1" spc="-5" dirty="0">
                <a:latin typeface="Arial"/>
                <a:cs typeface="Arial"/>
              </a:rPr>
              <a:t>endanger </a:t>
            </a:r>
            <a:r>
              <a:rPr sz="1800" b="1" spc="-10" dirty="0">
                <a:latin typeface="Arial"/>
                <a:cs typeface="Arial"/>
              </a:rPr>
              <a:t>people’s lives </a:t>
            </a:r>
            <a:r>
              <a:rPr sz="1800" b="1" dirty="0">
                <a:latin typeface="Arial"/>
                <a:cs typeface="Arial"/>
              </a:rPr>
              <a:t>and</a:t>
            </a:r>
            <a:r>
              <a:rPr sz="1800" b="1" spc="2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limbs</a:t>
            </a:r>
            <a:endParaRPr sz="1800">
              <a:latin typeface="Arial"/>
              <a:cs typeface="Arial"/>
            </a:endParaRPr>
          </a:p>
          <a:p>
            <a:pPr marL="697865" marR="165100" lvl="1" indent="-228600">
              <a:lnSpc>
                <a:spcPts val="1939"/>
              </a:lnSpc>
              <a:spcBef>
                <a:spcPts val="459"/>
              </a:spcBef>
              <a:buClr>
                <a:srgbClr val="800080"/>
              </a:buClr>
              <a:buFont typeface="Wingdings"/>
              <a:buChar char=""/>
              <a:tabLst>
                <a:tab pos="698500" algn="l"/>
              </a:tabLst>
            </a:pPr>
            <a:r>
              <a:rPr sz="1800" b="1" dirty="0">
                <a:latin typeface="Arial"/>
                <a:cs typeface="Arial"/>
              </a:rPr>
              <a:t>When it </a:t>
            </a:r>
            <a:r>
              <a:rPr sz="1800" b="1" spc="-10" dirty="0">
                <a:latin typeface="Arial"/>
                <a:cs typeface="Arial"/>
              </a:rPr>
              <a:t>involves </a:t>
            </a:r>
            <a:r>
              <a:rPr sz="1800" b="1" dirty="0">
                <a:latin typeface="Arial"/>
                <a:cs typeface="Arial"/>
              </a:rPr>
              <a:t>the handling of </a:t>
            </a:r>
            <a:r>
              <a:rPr sz="1800" b="1" spc="-5" dirty="0">
                <a:latin typeface="Arial"/>
                <a:cs typeface="Arial"/>
              </a:rPr>
              <a:t>hazardous </a:t>
            </a:r>
            <a:r>
              <a:rPr sz="1800" b="1" dirty="0">
                <a:latin typeface="Arial"/>
                <a:cs typeface="Arial"/>
              </a:rPr>
              <a:t>tools, equipment,  supplies</a:t>
            </a:r>
            <a:endParaRPr sz="1800">
              <a:latin typeface="Arial"/>
              <a:cs typeface="Arial"/>
            </a:endParaRPr>
          </a:p>
          <a:p>
            <a:pPr marL="697865" marR="598805" lvl="1" indent="-228600">
              <a:lnSpc>
                <a:spcPts val="1950"/>
              </a:lnSpc>
              <a:spcBef>
                <a:spcPts val="425"/>
              </a:spcBef>
              <a:buClr>
                <a:srgbClr val="800080"/>
              </a:buClr>
              <a:buFont typeface="Wingdings"/>
              <a:buChar char=""/>
              <a:tabLst>
                <a:tab pos="698500" algn="l"/>
              </a:tabLst>
            </a:pPr>
            <a:r>
              <a:rPr sz="1800" b="1" dirty="0">
                <a:latin typeface="Arial"/>
                <a:cs typeface="Arial"/>
              </a:rPr>
              <a:t>When it </a:t>
            </a:r>
            <a:r>
              <a:rPr sz="1800" b="1" spc="-5" dirty="0">
                <a:latin typeface="Arial"/>
                <a:cs typeface="Arial"/>
              </a:rPr>
              <a:t>requires a </a:t>
            </a:r>
            <a:r>
              <a:rPr sz="1800" b="1" spc="-10" dirty="0">
                <a:latin typeface="Arial"/>
                <a:cs typeface="Arial"/>
              </a:rPr>
              <a:t>relatively </a:t>
            </a:r>
            <a:r>
              <a:rPr sz="1800" b="1" dirty="0">
                <a:latin typeface="Arial"/>
                <a:cs typeface="Arial"/>
              </a:rPr>
              <a:t>long period of </a:t>
            </a:r>
            <a:r>
              <a:rPr sz="1800" b="1" spc="-5" dirty="0">
                <a:latin typeface="Arial"/>
                <a:cs typeface="Arial"/>
              </a:rPr>
              <a:t>education and  </a:t>
            </a:r>
            <a:r>
              <a:rPr sz="1800" b="1" dirty="0">
                <a:latin typeface="Arial"/>
                <a:cs typeface="Arial"/>
              </a:rPr>
              <a:t>training</a:t>
            </a:r>
            <a:endParaRPr sz="1800">
              <a:latin typeface="Arial"/>
              <a:cs typeface="Arial"/>
            </a:endParaRPr>
          </a:p>
          <a:p>
            <a:pPr marL="697865" marR="5080" lvl="1" indent="-228600">
              <a:lnSpc>
                <a:spcPts val="1939"/>
              </a:lnSpc>
              <a:spcBef>
                <a:spcPts val="434"/>
              </a:spcBef>
              <a:buClr>
                <a:srgbClr val="800080"/>
              </a:buClr>
              <a:buFont typeface="Wingdings"/>
              <a:buChar char=""/>
              <a:tabLst>
                <a:tab pos="698500" algn="l"/>
              </a:tabLst>
            </a:pPr>
            <a:r>
              <a:rPr sz="1800" b="1" dirty="0">
                <a:latin typeface="Arial"/>
                <a:cs typeface="Arial"/>
              </a:rPr>
              <a:t>When the </a:t>
            </a:r>
            <a:r>
              <a:rPr sz="1800" b="1" spc="-5" dirty="0">
                <a:latin typeface="Arial"/>
                <a:cs typeface="Arial"/>
              </a:rPr>
              <a:t>performance </a:t>
            </a:r>
            <a:r>
              <a:rPr sz="1800" b="1" dirty="0">
                <a:latin typeface="Arial"/>
                <a:cs typeface="Arial"/>
              </a:rPr>
              <a:t>of the job </a:t>
            </a:r>
            <a:r>
              <a:rPr sz="1800" b="1" spc="-5" dirty="0">
                <a:latin typeface="Arial"/>
                <a:cs typeface="Arial"/>
              </a:rPr>
              <a:t>may compromise </a:t>
            </a:r>
            <a:r>
              <a:rPr sz="1800" b="1" dirty="0">
                <a:latin typeface="Arial"/>
                <a:cs typeface="Arial"/>
              </a:rPr>
              <a:t>the </a:t>
            </a:r>
            <a:r>
              <a:rPr sz="1800" b="1" spc="-25" dirty="0">
                <a:latin typeface="Arial"/>
                <a:cs typeface="Arial"/>
              </a:rPr>
              <a:t>safety,  </a:t>
            </a:r>
            <a:r>
              <a:rPr sz="1800" b="1" spc="-5" dirty="0">
                <a:latin typeface="Arial"/>
                <a:cs typeface="Arial"/>
              </a:rPr>
              <a:t>health </a:t>
            </a:r>
            <a:r>
              <a:rPr sz="1800" b="1" dirty="0">
                <a:latin typeface="Arial"/>
                <a:cs typeface="Arial"/>
              </a:rPr>
              <a:t>and </a:t>
            </a:r>
            <a:r>
              <a:rPr sz="1800" b="1" spc="-5" dirty="0">
                <a:latin typeface="Arial"/>
                <a:cs typeface="Arial"/>
              </a:rPr>
              <a:t>environment concerns </a:t>
            </a:r>
            <a:r>
              <a:rPr sz="1800" b="1" spc="5" dirty="0">
                <a:latin typeface="Arial"/>
                <a:cs typeface="Arial"/>
              </a:rPr>
              <a:t>within </a:t>
            </a:r>
            <a:r>
              <a:rPr sz="1800" b="1" dirty="0">
                <a:latin typeface="Arial"/>
                <a:cs typeface="Arial"/>
              </a:rPr>
              <a:t>the </a:t>
            </a:r>
            <a:r>
              <a:rPr sz="1800" b="1" spc="-5" dirty="0">
                <a:latin typeface="Arial"/>
                <a:cs typeface="Arial"/>
              </a:rPr>
              <a:t>immediate vicinity  </a:t>
            </a:r>
            <a:r>
              <a:rPr sz="1800" b="1" dirty="0">
                <a:latin typeface="Arial"/>
                <a:cs typeface="Arial"/>
              </a:rPr>
              <a:t>of the construction</a:t>
            </a:r>
            <a:r>
              <a:rPr sz="1800" b="1" spc="-9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site.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4EF64131-9754-4697-A9E8-D57EF78BAB73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1C10A6D-A699-4530-9FF4-92FEECEBC49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8F07FF5F-6F74-4DF8-BCF0-B29BCB86A75F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3A13771F-333B-4B06-B498-E6FD7B56FEAA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CFE20ED4-2CB7-4D3A-8116-F90F4EC265EA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CDFAC47C-F8FB-49CF-AFFC-300473D0A4D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2FC12D9A-67F2-4F4D-B6E8-4092A72BB5AD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1B1D5BF4-EC9F-4E6D-B132-E8EAF51FC2A9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E96656B-3B52-4DB9-977E-969986F1CBA2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67078" y="308990"/>
            <a:ext cx="6884569" cy="13542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tabLst>
                <a:tab pos="3448050" algn="l"/>
                <a:tab pos="5830570" algn="l"/>
              </a:tabLst>
            </a:pPr>
            <a:r>
              <a:rPr sz="4400" dirty="0"/>
              <a:t>Construct</a:t>
            </a:r>
            <a:r>
              <a:rPr sz="4400" spc="5" dirty="0"/>
              <a:t>i</a:t>
            </a:r>
            <a:r>
              <a:rPr sz="4400" dirty="0"/>
              <a:t>on	</a:t>
            </a:r>
            <a:r>
              <a:rPr sz="4400" spc="-80" dirty="0"/>
              <a:t>W</a:t>
            </a:r>
            <a:r>
              <a:rPr sz="4400" dirty="0"/>
              <a:t>orkers</a:t>
            </a:r>
            <a:br>
              <a:rPr lang="en-PH" sz="4400" dirty="0"/>
            </a:br>
            <a:r>
              <a:rPr sz="4400" dirty="0"/>
              <a:t>Ski</a:t>
            </a:r>
            <a:r>
              <a:rPr sz="4400" spc="5" dirty="0"/>
              <a:t>l</a:t>
            </a:r>
            <a:r>
              <a:rPr sz="4400" dirty="0"/>
              <a:t>ls</a:t>
            </a:r>
            <a:r>
              <a:rPr lang="en-PH" sz="4400" dirty="0"/>
              <a:t> </a:t>
            </a:r>
            <a:r>
              <a:rPr sz="4400" dirty="0"/>
              <a:t>Certificate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370">
              <a:lnSpc>
                <a:spcPct val="100000"/>
              </a:lnSpc>
            </a:pPr>
            <a:r>
              <a:rPr spc="-10" dirty="0"/>
              <a:t>TESDA</a:t>
            </a:r>
            <a:r>
              <a:rPr spc="-145" dirty="0"/>
              <a:t> </a:t>
            </a:r>
            <a:r>
              <a:rPr spc="-5" dirty="0"/>
              <a:t>shall:</a:t>
            </a:r>
          </a:p>
          <a:p>
            <a:pPr marL="382270" marR="221615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82270" algn="l"/>
                <a:tab pos="382905" algn="l"/>
              </a:tabLst>
            </a:pP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establish 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national 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skills 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standards for 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critical  construction</a:t>
            </a:r>
            <a:r>
              <a:rPr b="0" i="0" spc="-1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occupations</a:t>
            </a:r>
          </a:p>
          <a:p>
            <a:pPr marL="38227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82270" algn="l"/>
                <a:tab pos="382905" algn="l"/>
                <a:tab pos="6027420" algn="l"/>
              </a:tabLst>
            </a:pP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prepare guidelines on</a:t>
            </a:r>
            <a:r>
              <a:rPr b="0" i="0" spc="9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skills</a:t>
            </a:r>
            <a:r>
              <a:rPr b="0" i="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testing	and</a:t>
            </a:r>
          </a:p>
          <a:p>
            <a:pPr marL="382270">
              <a:lnSpc>
                <a:spcPct val="100000"/>
              </a:lnSpc>
            </a:pP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certification</a:t>
            </a:r>
          </a:p>
          <a:p>
            <a:pPr marL="38227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82270" algn="l"/>
                <a:tab pos="382905" algn="l"/>
                <a:tab pos="7226934" algn="l"/>
              </a:tabLst>
            </a:pP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a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c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c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r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e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d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it co</a:t>
            </a:r>
            <a:r>
              <a:rPr b="0" i="0" spc="0" dirty="0">
                <a:solidFill>
                  <a:srgbClr val="000000"/>
                </a:solidFill>
                <a:latin typeface="Arial"/>
                <a:cs typeface="Arial"/>
              </a:rPr>
              <a:t>n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s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t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r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u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c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t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i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o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n se</a:t>
            </a:r>
            <a:r>
              <a:rPr b="0" i="0" spc="0" dirty="0">
                <a:solidFill>
                  <a:srgbClr val="000000"/>
                </a:solidFill>
                <a:latin typeface="Arial"/>
                <a:cs typeface="Arial"/>
              </a:rPr>
              <a:t>c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tor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o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r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g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a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n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i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z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a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ti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o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ns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	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in</a:t>
            </a:r>
          </a:p>
          <a:p>
            <a:pPr marL="382270">
              <a:lnSpc>
                <a:spcPct val="100000"/>
              </a:lnSpc>
            </a:pP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the 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area 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of 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skill training 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and 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trade</a:t>
            </a:r>
            <a:r>
              <a:rPr b="0" i="0" spc="-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testing</a:t>
            </a:r>
          </a:p>
          <a:p>
            <a:pPr marL="382270" marR="498475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82270" algn="l"/>
                <a:tab pos="382905" algn="l"/>
                <a:tab pos="1548765" algn="l"/>
              </a:tabLst>
            </a:pP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extend relevant assistance 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to</a:t>
            </a:r>
            <a:r>
              <a:rPr b="0" i="0" spc="-9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construction  </a:t>
            </a:r>
            <a:r>
              <a:rPr b="0" i="0" spc="-5" dirty="0">
                <a:solidFill>
                  <a:srgbClr val="000000"/>
                </a:solidFill>
                <a:latin typeface="Arial"/>
                <a:cs typeface="Arial"/>
              </a:rPr>
              <a:t>sector	</a:t>
            </a:r>
            <a:r>
              <a:rPr b="0" i="0" dirty="0">
                <a:solidFill>
                  <a:srgbClr val="000000"/>
                </a:solidFill>
                <a:latin typeface="Arial"/>
                <a:cs typeface="Arial"/>
              </a:rPr>
              <a:t>organizations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729DFB4-1751-4880-BF2C-2E66CD7A6E13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8B672EF-7D6D-4F16-A0FF-16FEC89055A4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A1B3A920-C7F3-43DE-8E2C-15BCEEC3F2B5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A78ACA9E-8716-4ED0-B864-F70D4073A005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8604EB15-CBE5-4994-9445-4CBAB2F25818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9C34A6D0-C478-4A4E-9D2D-157C8B536872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13A32410-254E-4237-A959-C324EF0696B3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82167999-28A1-45F1-BABF-DE6F2F94C417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F778539-9658-4A03-8156-AFA095A4ADA8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993444" y="2386203"/>
            <a:ext cx="7583805" cy="3302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6055" indent="-173355">
              <a:lnSpc>
                <a:spcPct val="100000"/>
              </a:lnSpc>
              <a:buFont typeface="Arial"/>
              <a:buChar char="–"/>
              <a:tabLst>
                <a:tab pos="186690" algn="l"/>
              </a:tabLst>
            </a:pP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Section 16: </a:t>
            </a:r>
            <a:r>
              <a:rPr sz="2000" b="1" spc="-5" dirty="0">
                <a:solidFill>
                  <a:srgbClr val="0F243E"/>
                </a:solidFill>
                <a:latin typeface="Arial"/>
                <a:cs typeface="Arial"/>
              </a:rPr>
              <a:t>Worker’s Welfare</a:t>
            </a:r>
            <a:r>
              <a:rPr sz="2000" b="1" spc="-155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Facilities</a:t>
            </a:r>
            <a:endParaRPr sz="2000">
              <a:latin typeface="Arial"/>
              <a:cs typeface="Arial"/>
            </a:endParaRPr>
          </a:p>
          <a:p>
            <a:pPr marL="636905" marR="224790" indent="-27940">
              <a:lnSpc>
                <a:spcPct val="100000"/>
              </a:lnSpc>
              <a:spcBef>
                <a:spcPts val="480"/>
              </a:spcBef>
            </a:pPr>
            <a:r>
              <a:rPr sz="2000" b="1" dirty="0">
                <a:latin typeface="Arial"/>
                <a:cs typeface="Arial"/>
              </a:rPr>
              <a:t>The </a:t>
            </a:r>
            <a:r>
              <a:rPr sz="2000" b="1" spc="-5" dirty="0">
                <a:latin typeface="Arial"/>
                <a:cs typeface="Arial"/>
              </a:rPr>
              <a:t>employer </a:t>
            </a:r>
            <a:r>
              <a:rPr sz="2000" b="1" dirty="0">
                <a:latin typeface="Arial"/>
                <a:cs typeface="Arial"/>
              </a:rPr>
              <a:t>shall </a:t>
            </a:r>
            <a:r>
              <a:rPr sz="2000" b="1" spc="-5" dirty="0">
                <a:latin typeface="Arial"/>
                <a:cs typeface="Arial"/>
              </a:rPr>
              <a:t>provide </a:t>
            </a:r>
            <a:r>
              <a:rPr sz="2000" b="1" dirty="0">
                <a:latin typeface="Arial"/>
                <a:cs typeface="Arial"/>
              </a:rPr>
              <a:t>for adequate supply of safe  drinking </a:t>
            </a:r>
            <a:r>
              <a:rPr sz="2000" b="1" spc="-15" dirty="0">
                <a:latin typeface="Arial"/>
                <a:cs typeface="Arial"/>
              </a:rPr>
              <a:t>water, </a:t>
            </a:r>
            <a:r>
              <a:rPr sz="2000" b="1" dirty="0">
                <a:latin typeface="Arial"/>
                <a:cs typeface="Arial"/>
              </a:rPr>
              <a:t>adequate sanitary and </a:t>
            </a:r>
            <a:r>
              <a:rPr sz="2000" b="1" spc="5" dirty="0">
                <a:latin typeface="Arial"/>
                <a:cs typeface="Arial"/>
              </a:rPr>
              <a:t>washing</a:t>
            </a:r>
            <a:r>
              <a:rPr sz="2000" b="1" spc="-22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facilities  in order to ensure humane conditions of</a:t>
            </a:r>
            <a:r>
              <a:rPr sz="2000" b="1" spc="-165" dirty="0">
                <a:latin typeface="Arial"/>
                <a:cs typeface="Arial"/>
              </a:rPr>
              <a:t> </a:t>
            </a:r>
            <a:r>
              <a:rPr sz="2000" b="1" spc="5" dirty="0">
                <a:latin typeface="Arial"/>
                <a:cs typeface="Arial"/>
              </a:rPr>
              <a:t>work.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186055" indent="-173355">
              <a:lnSpc>
                <a:spcPct val="100000"/>
              </a:lnSpc>
              <a:buFont typeface="Arial"/>
              <a:buChar char="–"/>
              <a:tabLst>
                <a:tab pos="186690" algn="l"/>
              </a:tabLst>
            </a:pP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Section 17: Cost of Construction Safety and Health</a:t>
            </a:r>
            <a:r>
              <a:rPr sz="2000" b="1" spc="-180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Program</a:t>
            </a:r>
            <a:endParaRPr sz="2000">
              <a:latin typeface="Arial"/>
              <a:cs typeface="Arial"/>
            </a:endParaRPr>
          </a:p>
          <a:p>
            <a:pPr marL="636905" marR="5080" indent="-27940">
              <a:lnSpc>
                <a:spcPct val="100000"/>
              </a:lnSpc>
              <a:spcBef>
                <a:spcPts val="480"/>
              </a:spcBef>
              <a:tabLst>
                <a:tab pos="3301365" algn="l"/>
              </a:tabLst>
            </a:pPr>
            <a:r>
              <a:rPr sz="2000" b="1" dirty="0">
                <a:latin typeface="Arial"/>
                <a:cs typeface="Arial"/>
              </a:rPr>
              <a:t>The total cost of the Construction Safety and Health  Program </a:t>
            </a:r>
            <a:r>
              <a:rPr sz="2000" b="1" spc="-5" dirty="0">
                <a:latin typeface="Arial"/>
                <a:cs typeface="Arial"/>
              </a:rPr>
              <a:t>Shall </a:t>
            </a:r>
            <a:r>
              <a:rPr sz="2000" b="1" dirty="0">
                <a:latin typeface="Arial"/>
                <a:cs typeface="Arial"/>
              </a:rPr>
              <a:t>be a mandatory integral part of the  construction</a:t>
            </a:r>
            <a:r>
              <a:rPr sz="2000" b="1" spc="-4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project.	</a:t>
            </a:r>
            <a:r>
              <a:rPr sz="2000" b="1" spc="-5" dirty="0">
                <a:latin typeface="Arial"/>
                <a:cs typeface="Arial"/>
              </a:rPr>
              <a:t>It </a:t>
            </a:r>
            <a:r>
              <a:rPr sz="2000" b="1" dirty="0">
                <a:latin typeface="Arial"/>
                <a:cs typeface="Arial"/>
              </a:rPr>
              <a:t>shall be treated as a</a:t>
            </a:r>
            <a:r>
              <a:rPr sz="2000" b="1" spc="-14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separate</a:t>
            </a:r>
            <a:r>
              <a:rPr sz="2000" b="1" spc="-3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pay  item and reflected in the </a:t>
            </a:r>
            <a:r>
              <a:rPr sz="2000" b="1" spc="-10" dirty="0">
                <a:latin typeface="Arial"/>
                <a:cs typeface="Arial"/>
              </a:rPr>
              <a:t>project’s </a:t>
            </a:r>
            <a:r>
              <a:rPr sz="2000" b="1" dirty="0">
                <a:latin typeface="Arial"/>
                <a:cs typeface="Arial"/>
              </a:rPr>
              <a:t>bid tender</a:t>
            </a:r>
            <a:r>
              <a:rPr sz="2000" b="1" spc="-16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documents.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32ED31B-174C-4B60-A870-A14CDEBDEA9A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9478FED-59C7-4395-A51D-2DFD0DB21BDF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C25D404C-D782-4CD2-BED7-FC842C805147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E204E87E-0D22-44F2-9A7C-D8CB37FEF5E6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D1953D0A-9EF9-4E4E-9BDE-BFAB8BFEAC55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144F866F-0441-443F-8FA5-F1975F9E3B20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B3727E84-630F-42FC-9A8D-1C1A373D855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C1E386CE-B616-4560-B6E8-2CAFF3347F48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24B185D-41F6-4545-8938-0434ED93F514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383540" y="2509484"/>
            <a:ext cx="4902835" cy="2540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45490" marR="111125" indent="-732790">
              <a:lnSpc>
                <a:spcPct val="1098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b="1" spc="-5" dirty="0">
                <a:solidFill>
                  <a:srgbClr val="0F243E"/>
                </a:solidFill>
                <a:latin typeface="Arial"/>
                <a:cs typeface="Arial"/>
              </a:rPr>
              <a:t>Department Order No. 13 :  </a:t>
            </a:r>
            <a:r>
              <a:rPr sz="2600" b="1" dirty="0">
                <a:latin typeface="Arial"/>
                <a:cs typeface="Arial"/>
              </a:rPr>
              <a:t>Otherwise </a:t>
            </a:r>
            <a:r>
              <a:rPr sz="2600" b="1" spc="5" dirty="0">
                <a:latin typeface="Arial"/>
                <a:cs typeface="Arial"/>
              </a:rPr>
              <a:t>known </a:t>
            </a:r>
            <a:r>
              <a:rPr sz="2600" b="1" dirty="0">
                <a:latin typeface="Arial"/>
                <a:cs typeface="Arial"/>
              </a:rPr>
              <a:t>as the  Guidelines</a:t>
            </a:r>
            <a:r>
              <a:rPr sz="2600" b="1" spc="-45" dirty="0">
                <a:latin typeface="Arial"/>
                <a:cs typeface="Arial"/>
              </a:rPr>
              <a:t> </a:t>
            </a:r>
            <a:r>
              <a:rPr sz="2600" b="1" dirty="0">
                <a:latin typeface="Arial"/>
                <a:cs typeface="Arial"/>
              </a:rPr>
              <a:t>Governing</a:t>
            </a:r>
            <a:endParaRPr sz="2600">
              <a:latin typeface="Arial"/>
              <a:cs typeface="Arial"/>
            </a:endParaRPr>
          </a:p>
          <a:p>
            <a:pPr marL="756285" marR="5080">
              <a:lnSpc>
                <a:spcPct val="100000"/>
              </a:lnSpc>
            </a:pPr>
            <a:r>
              <a:rPr sz="2600" b="1" dirty="0">
                <a:latin typeface="Arial"/>
                <a:cs typeface="Arial"/>
              </a:rPr>
              <a:t>Occupational Safety and  Health in the</a:t>
            </a:r>
            <a:r>
              <a:rPr sz="2600" b="1" spc="-80" dirty="0">
                <a:latin typeface="Arial"/>
                <a:cs typeface="Arial"/>
              </a:rPr>
              <a:t> </a:t>
            </a:r>
            <a:r>
              <a:rPr sz="2600" b="1" dirty="0">
                <a:latin typeface="Arial"/>
                <a:cs typeface="Arial"/>
              </a:rPr>
              <a:t>Construction  Industry</a:t>
            </a:r>
            <a:endParaRPr sz="26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86400" y="2667000"/>
            <a:ext cx="3352800" cy="2667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047060A-4F3E-4AEC-8770-53FCA2EF5225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2E098CA-14EC-44EA-B5BE-353D06A4D0C7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E4BFA551-8980-4ABB-8EBB-1CC4338D3511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6FE62702-FE13-43AD-80D4-3B9E42AC2EAB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99BA3C54-174E-4413-8B8B-23886BD81B35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CC91CF5D-BB13-41A9-81F3-7D3131CAE9A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B385A853-D7BE-4240-A5A9-E2C34AEBB45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0B3DC98E-7C17-4226-BFEB-B205699F3D47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E11AD86-AA83-4F5E-8F03-8C9862D8DAFA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993444" y="2447163"/>
            <a:ext cx="7188200" cy="3241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0F243E"/>
                </a:solidFill>
                <a:latin typeface="Arial"/>
                <a:cs typeface="Arial"/>
              </a:rPr>
              <a:t>–</a:t>
            </a:r>
            <a:r>
              <a:rPr sz="2000" spc="-420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Section 19: </a:t>
            </a:r>
            <a:r>
              <a:rPr sz="2000" b="1" spc="-5" dirty="0">
                <a:solidFill>
                  <a:srgbClr val="0F243E"/>
                </a:solidFill>
                <a:latin typeface="Arial"/>
                <a:cs typeface="Arial"/>
              </a:rPr>
              <a:t>Violations </a:t>
            </a: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and Penalties</a:t>
            </a:r>
            <a:endParaRPr sz="2000" dirty="0">
              <a:latin typeface="Arial"/>
              <a:cs typeface="Arial"/>
            </a:endParaRPr>
          </a:p>
          <a:p>
            <a:pPr marL="636905" marR="5080" indent="-167640">
              <a:lnSpc>
                <a:spcPct val="100000"/>
              </a:lnSpc>
              <a:spcBef>
                <a:spcPts val="480"/>
              </a:spcBef>
            </a:pPr>
            <a:r>
              <a:rPr sz="2000" b="1" spc="-5" dirty="0">
                <a:latin typeface="Arial"/>
                <a:cs typeface="Arial"/>
              </a:rPr>
              <a:t>Violations </a:t>
            </a:r>
            <a:r>
              <a:rPr sz="2000" b="1" dirty="0">
                <a:latin typeface="Arial"/>
                <a:cs typeface="Arial"/>
              </a:rPr>
              <a:t>committed by constructors as determined</a:t>
            </a:r>
            <a:r>
              <a:rPr sz="2000" b="1" spc="-18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by  DOLE after due process shall be considered as prima  facie case of a construction mal-performance of</a:t>
            </a:r>
            <a:r>
              <a:rPr sz="2000" b="1" spc="-175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grave  </a:t>
            </a:r>
            <a:r>
              <a:rPr sz="2000" b="1" dirty="0">
                <a:latin typeface="Arial"/>
                <a:cs typeface="Arial"/>
              </a:rPr>
              <a:t>consequence under RA 4566 (Constructors’</a:t>
            </a:r>
            <a:r>
              <a:rPr sz="2000" b="1" spc="-30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Licensing  </a:t>
            </a:r>
            <a:r>
              <a:rPr sz="2000" b="1" spc="5" dirty="0">
                <a:latin typeface="Arial"/>
                <a:cs typeface="Arial"/>
              </a:rPr>
              <a:t>Law) </a:t>
            </a:r>
            <a:r>
              <a:rPr sz="2000" b="1" dirty="0">
                <a:latin typeface="Arial"/>
                <a:cs typeface="Arial"/>
              </a:rPr>
              <a:t>as amended and pertinent</a:t>
            </a:r>
            <a:r>
              <a:rPr sz="2000" b="1" spc="-17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IRR.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 dirty="0">
              <a:latin typeface="Times New Roman"/>
              <a:cs typeface="Times New Roman"/>
            </a:endParaRPr>
          </a:p>
          <a:p>
            <a:pPr marL="636905" marR="629285" indent="-97790">
              <a:lnSpc>
                <a:spcPct val="100000"/>
              </a:lnSpc>
            </a:pPr>
            <a:r>
              <a:rPr sz="2000" b="1" dirty="0">
                <a:latin typeface="Arial"/>
                <a:cs typeface="Arial"/>
              </a:rPr>
              <a:t>In cases of </a:t>
            </a:r>
            <a:r>
              <a:rPr sz="2000" b="1" spc="-5" dirty="0">
                <a:latin typeface="Arial"/>
                <a:cs typeface="Arial"/>
              </a:rPr>
              <a:t>imminent </a:t>
            </a:r>
            <a:r>
              <a:rPr sz="2000" b="1" dirty="0">
                <a:latin typeface="Arial"/>
                <a:cs typeface="Arial"/>
              </a:rPr>
              <a:t>danger situations, the  procedures/requirements of the OSHS and</a:t>
            </a:r>
            <a:r>
              <a:rPr sz="2000" b="1" spc="-13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DOLE  regulations shall be</a:t>
            </a:r>
            <a:r>
              <a:rPr sz="2000" b="1" spc="-13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applied.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41BA8FF-6147-425E-BB01-3ACF6BE60C1A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975114E-D6F1-47B9-85FA-376F22EB23D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2DF9BC58-B283-4A2A-9535-EC93928DBC8C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42D3544A-8B13-4F91-B24C-B967BA4AC8DF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0CBB941C-DB91-49F1-B1BB-E50C0AC16264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B60C64A8-6DEE-4F93-AF35-A58A0E5B01D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7AB576C9-5EAF-4D25-9870-DD540A909081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32FBDC3B-9183-4162-95ED-74E124F29724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B9F1BA9-E07B-442C-8962-983DC3CEC7AA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993444" y="2447163"/>
            <a:ext cx="7256145" cy="2632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0F243E"/>
                </a:solidFill>
                <a:latin typeface="Arial"/>
                <a:cs typeface="Arial"/>
              </a:rPr>
              <a:t>– </a:t>
            </a:r>
            <a:r>
              <a:rPr sz="2000" b="1" dirty="0">
                <a:solidFill>
                  <a:srgbClr val="0F243E"/>
                </a:solidFill>
                <a:latin typeface="Arial"/>
                <a:cs typeface="Arial"/>
              </a:rPr>
              <a:t>Section 20:</a:t>
            </a:r>
            <a:r>
              <a:rPr sz="2000" b="1" spc="-385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0F243E"/>
                </a:solidFill>
                <a:latin typeface="Arial"/>
                <a:cs typeface="Arial"/>
              </a:rPr>
              <a:t>Effectivity</a:t>
            </a:r>
            <a:endParaRPr sz="2000">
              <a:latin typeface="Arial"/>
              <a:cs typeface="Arial"/>
            </a:endParaRPr>
          </a:p>
          <a:p>
            <a:pPr marL="636905" marR="5080" indent="-167640">
              <a:lnSpc>
                <a:spcPct val="100000"/>
              </a:lnSpc>
              <a:spcBef>
                <a:spcPts val="480"/>
              </a:spcBef>
            </a:pPr>
            <a:r>
              <a:rPr sz="2000" b="1" dirty="0">
                <a:latin typeface="Arial"/>
                <a:cs typeface="Arial"/>
              </a:rPr>
              <a:t>The Guidelines shall be immediately </a:t>
            </a:r>
            <a:r>
              <a:rPr sz="2000" b="1" spc="-5" dirty="0">
                <a:latin typeface="Arial"/>
                <a:cs typeface="Arial"/>
              </a:rPr>
              <a:t>effective, </a:t>
            </a:r>
            <a:r>
              <a:rPr sz="2000" b="1" dirty="0">
                <a:latin typeface="Arial"/>
                <a:cs typeface="Arial"/>
              </a:rPr>
              <a:t>that is,</a:t>
            </a:r>
            <a:r>
              <a:rPr sz="2000" b="1" spc="-21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15  </a:t>
            </a:r>
            <a:r>
              <a:rPr sz="2000" b="1" spc="-10" dirty="0">
                <a:latin typeface="Arial"/>
                <a:cs typeface="Arial"/>
              </a:rPr>
              <a:t>days </a:t>
            </a:r>
            <a:r>
              <a:rPr sz="2000" b="1" dirty="0">
                <a:latin typeface="Arial"/>
                <a:cs typeface="Arial"/>
              </a:rPr>
              <a:t>after publication in newspapers of general  circulation, as </a:t>
            </a:r>
            <a:r>
              <a:rPr sz="2000" b="1" spc="-5" dirty="0">
                <a:latin typeface="Arial"/>
                <a:cs typeface="Arial"/>
              </a:rPr>
              <a:t>provided </a:t>
            </a:r>
            <a:r>
              <a:rPr sz="2000" b="1" dirty="0">
                <a:latin typeface="Arial"/>
                <a:cs typeface="Arial"/>
              </a:rPr>
              <a:t>in Article 5 of the Labor</a:t>
            </a:r>
            <a:r>
              <a:rPr sz="2000" b="1" spc="-23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Code.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900">
              <a:latin typeface="Times New Roman"/>
              <a:cs typeface="Times New Roman"/>
            </a:endParaRPr>
          </a:p>
          <a:p>
            <a:pPr marL="636905" marR="471805" indent="-167640" algn="just">
              <a:lnSpc>
                <a:spcPct val="100000"/>
              </a:lnSpc>
            </a:pPr>
            <a:r>
              <a:rPr sz="2000" b="1" dirty="0">
                <a:latin typeface="Arial"/>
                <a:cs typeface="Arial"/>
              </a:rPr>
              <a:t>D.O. No. 13, s.1998 </a:t>
            </a:r>
            <a:r>
              <a:rPr sz="2000" b="1" spc="5" dirty="0">
                <a:latin typeface="Arial"/>
                <a:cs typeface="Arial"/>
              </a:rPr>
              <a:t>was </a:t>
            </a:r>
            <a:r>
              <a:rPr sz="2000" b="1" dirty="0">
                <a:latin typeface="Arial"/>
                <a:cs typeface="Arial"/>
              </a:rPr>
              <a:t>signed on </a:t>
            </a:r>
            <a:r>
              <a:rPr sz="2000" b="1" spc="-5" dirty="0">
                <a:latin typeface="Arial"/>
                <a:cs typeface="Arial"/>
              </a:rPr>
              <a:t>July </a:t>
            </a:r>
            <a:r>
              <a:rPr sz="2000" b="1" dirty="0">
                <a:latin typeface="Arial"/>
                <a:cs typeface="Arial"/>
              </a:rPr>
              <a:t>23, 1998 and  published on August 1, 1998 in the </a:t>
            </a:r>
            <a:r>
              <a:rPr sz="2000" b="1" spc="-5" dirty="0">
                <a:latin typeface="Arial"/>
                <a:cs typeface="Arial"/>
              </a:rPr>
              <a:t>Philippine</a:t>
            </a:r>
            <a:r>
              <a:rPr sz="2000" b="1" spc="-180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Daily  </a:t>
            </a:r>
            <a:r>
              <a:rPr sz="2000" b="1" dirty="0">
                <a:latin typeface="Arial"/>
                <a:cs typeface="Arial"/>
              </a:rPr>
              <a:t>Inquirer and on August 3, 1998 in </a:t>
            </a:r>
            <a:r>
              <a:rPr sz="2000" b="1" spc="-10" dirty="0">
                <a:latin typeface="Arial"/>
                <a:cs typeface="Arial"/>
              </a:rPr>
              <a:t>People’s</a:t>
            </a:r>
            <a:r>
              <a:rPr sz="2000" b="1" spc="-229" dirty="0">
                <a:latin typeface="Arial"/>
                <a:cs typeface="Arial"/>
              </a:rPr>
              <a:t> </a:t>
            </a:r>
            <a:r>
              <a:rPr sz="2000" b="1" spc="-20" dirty="0">
                <a:latin typeface="Arial"/>
                <a:cs typeface="Arial"/>
              </a:rPr>
              <a:t>Tonight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5C4FBA11-4D02-4C37-BEA8-6C4335D1CF8C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EDD9E5E-00CC-47CA-AE4C-983783891125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EB495313-DC24-4B73-A7CE-8301BE0D70DE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E221CDFB-B4F6-465D-8BE1-26F9AB0F5F5E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0CD9B815-103B-4010-A30A-96FB7BE4EC8E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32" name="Rectangle 10">
                    <a:extLst>
                      <a:ext uri="{FF2B5EF4-FFF2-40B4-BE49-F238E27FC236}">
                        <a16:creationId xmlns:a16="http://schemas.microsoft.com/office/drawing/2014/main" id="{52B80560-A050-4AC9-B136-69386B572E5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33" name="Rectangle 32">
                    <a:extLst>
                      <a:ext uri="{FF2B5EF4-FFF2-40B4-BE49-F238E27FC236}">
                        <a16:creationId xmlns:a16="http://schemas.microsoft.com/office/drawing/2014/main" id="{D7051152-EEDE-4568-871C-17928BDD02B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D49B2968-EF9B-438A-958A-10968FC6BFCC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2CAF0A4-B697-4BD7-AF6F-A5C50BEAD5B5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4" name="object 4"/>
          <p:cNvSpPr/>
          <p:nvPr/>
        </p:nvSpPr>
        <p:spPr>
          <a:xfrm>
            <a:off x="4530852" y="3645408"/>
            <a:ext cx="856488" cy="12344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528816" y="3645408"/>
            <a:ext cx="858012" cy="12344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542413" y="3048000"/>
            <a:ext cx="2367237" cy="50253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046979" y="3989323"/>
            <a:ext cx="1840865" cy="38646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031079" y="3048000"/>
            <a:ext cx="1872767" cy="4184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574535" y="4779264"/>
            <a:ext cx="335279" cy="457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263640" y="5023103"/>
            <a:ext cx="335280" cy="457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0" y="4417235"/>
            <a:ext cx="9143999" cy="11695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PH" sz="2000" b="1" spc="-30" dirty="0">
                <a:solidFill>
                  <a:srgbClr val="003300"/>
                </a:solidFill>
                <a:latin typeface="Trebuchet MS"/>
                <a:cs typeface="Trebuchet MS"/>
              </a:rPr>
              <a:t>RBA-ENVIRONMENT, HEALTH &amp; SAFETY CONSULTANCY &amp; TRAINING SOLUTION</a:t>
            </a:r>
            <a:endParaRPr sz="2000" b="1" dirty="0">
              <a:solidFill>
                <a:srgbClr val="003300"/>
              </a:solidFill>
              <a:latin typeface="Trebuchet MS"/>
              <a:cs typeface="Trebuchet MS"/>
            </a:endParaRPr>
          </a:p>
          <a:p>
            <a:pPr marL="883285" marR="876300" algn="ctr">
              <a:lnSpc>
                <a:spcPct val="100000"/>
              </a:lnSpc>
              <a:spcBef>
                <a:spcPts val="15"/>
              </a:spcBef>
            </a:pPr>
            <a:r>
              <a:rPr sz="2800" b="1" spc="-10" dirty="0">
                <a:latin typeface="Trebuchet MS"/>
                <a:cs typeface="Trebuchet MS"/>
              </a:rPr>
              <a:t>Website</a:t>
            </a:r>
            <a:r>
              <a:rPr lang="en-PH" sz="2800" b="1" spc="-10" dirty="0">
                <a:latin typeface="Trebuchet MS"/>
                <a:cs typeface="Trebuchet MS"/>
              </a:rPr>
              <a:t>: </a:t>
            </a:r>
            <a:r>
              <a:rPr sz="2800" b="1" spc="-20" dirty="0">
                <a:solidFill>
                  <a:srgbClr val="0000FF"/>
                </a:solidFill>
                <a:latin typeface="Trebuchet MS"/>
                <a:cs typeface="Trebuchet MS"/>
              </a:rPr>
              <a:t>www.</a:t>
            </a:r>
            <a:r>
              <a:rPr lang="en-PH" sz="2800" b="1" spc="-20" dirty="0">
                <a:solidFill>
                  <a:srgbClr val="0000FF"/>
                </a:solidFill>
                <a:latin typeface="Trebuchet MS"/>
                <a:cs typeface="Trebuchet MS"/>
              </a:rPr>
              <a:t>rba-ehscts.com</a:t>
            </a:r>
          </a:p>
          <a:p>
            <a:pPr marL="883285" marR="876300" algn="ctr">
              <a:lnSpc>
                <a:spcPct val="100000"/>
              </a:lnSpc>
              <a:spcBef>
                <a:spcPts val="15"/>
              </a:spcBef>
            </a:pPr>
            <a:r>
              <a:rPr sz="2800" b="1" spc="-5" dirty="0">
                <a:latin typeface="Trebuchet MS"/>
                <a:cs typeface="Trebuchet MS"/>
              </a:rPr>
              <a:t>Email:</a:t>
            </a:r>
            <a:r>
              <a:rPr lang="en-PH" sz="2800" b="1" spc="-20" dirty="0">
                <a:solidFill>
                  <a:srgbClr val="0000FF"/>
                </a:solidFill>
                <a:latin typeface="Trebuchet MS"/>
              </a:rPr>
              <a:t>rba.info@yahoo.com</a:t>
            </a:r>
            <a:endParaRPr sz="2800" b="1" spc="-20" dirty="0">
              <a:solidFill>
                <a:srgbClr val="0000FF"/>
              </a:solidFill>
              <a:latin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C291889-F273-4EC9-85E0-7C0E1FE79466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F294DEA-8284-4D0B-9578-02C096A15DD3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B54DC1A8-F948-4E4D-AD35-9BF08B8213A7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0A62BE85-7D71-4070-8134-7231FF535B3D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2FF0FCF2-2CD9-4599-8D61-46580B4D0FC5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3A01345C-AAAF-4E11-86D4-4F942BFAB21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AC55144B-716A-449A-83F9-AC8DFC957960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05A99B41-CA55-4FB5-B1CB-0A6522DDB2C9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76B6938-05DA-4047-AFE6-E860DD9EF238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04800" rIns="0" bIns="0" rtlCol="0">
            <a:spAutoFit/>
          </a:bodyPr>
          <a:lstStyle/>
          <a:p>
            <a:pPr marL="1019810">
              <a:lnSpc>
                <a:spcPct val="100000"/>
              </a:lnSpc>
            </a:pPr>
            <a:r>
              <a:rPr sz="4400" b="1" dirty="0">
                <a:latin typeface="Arial"/>
                <a:cs typeface="Arial"/>
              </a:rPr>
              <a:t>Definitions of</a:t>
            </a:r>
            <a:r>
              <a:rPr sz="4400" b="1" spc="-65" dirty="0">
                <a:latin typeface="Arial"/>
                <a:cs typeface="Arial"/>
              </a:rPr>
              <a:t> </a:t>
            </a:r>
            <a:r>
              <a:rPr sz="4400" b="1" spc="-70" dirty="0">
                <a:latin typeface="Arial"/>
                <a:cs typeface="Arial"/>
              </a:rPr>
              <a:t>Terms</a:t>
            </a:r>
            <a:endParaRPr sz="44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41044" y="2092071"/>
            <a:ext cx="7608570" cy="24472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  <a:tab pos="1776095" algn="l"/>
                <a:tab pos="1932939" algn="l"/>
                <a:tab pos="3783329" algn="l"/>
                <a:tab pos="4031615" algn="l"/>
                <a:tab pos="4573270" algn="l"/>
                <a:tab pos="4708525" algn="l"/>
              </a:tabLst>
            </a:pPr>
            <a:r>
              <a:rPr sz="3200" b="1" i="1" dirty="0">
                <a:solidFill>
                  <a:srgbClr val="1F487C"/>
                </a:solidFill>
                <a:latin typeface="Arial"/>
                <a:cs typeface="Arial"/>
              </a:rPr>
              <a:t>Construction</a:t>
            </a:r>
            <a:r>
              <a:rPr sz="3200" b="1" i="1" spc="-5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3200" b="1" i="1" dirty="0">
                <a:solidFill>
                  <a:srgbClr val="1F487C"/>
                </a:solidFill>
                <a:latin typeface="Arial"/>
                <a:cs typeface="Arial"/>
              </a:rPr>
              <a:t>SH	Committee</a:t>
            </a:r>
            <a:r>
              <a:rPr sz="3200" b="1" i="1" spc="-6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-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the </a:t>
            </a:r>
            <a:r>
              <a:rPr sz="320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general		</a:t>
            </a:r>
            <a:r>
              <a:rPr sz="3200" dirty="0">
                <a:latin typeface="Arial"/>
                <a:cs typeface="Arial"/>
              </a:rPr>
              <a:t>SH</a:t>
            </a:r>
            <a:r>
              <a:rPr sz="3200" spc="3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committee		for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  construction project site </a:t>
            </a:r>
            <a:r>
              <a:rPr sz="3200" spc="-5" dirty="0">
                <a:latin typeface="Arial"/>
                <a:cs typeface="Arial"/>
              </a:rPr>
              <a:t>that shall </a:t>
            </a:r>
            <a:r>
              <a:rPr sz="3200" dirty="0">
                <a:latin typeface="Arial"/>
                <a:cs typeface="Arial"/>
              </a:rPr>
              <a:t>be</a:t>
            </a:r>
            <a:r>
              <a:rPr sz="3200" spc="-14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the  overall	coordinator	</a:t>
            </a:r>
            <a:r>
              <a:rPr sz="3200" dirty="0">
                <a:latin typeface="Arial"/>
                <a:cs typeface="Arial"/>
              </a:rPr>
              <a:t>in	</a:t>
            </a:r>
            <a:r>
              <a:rPr sz="3200" spc="-5" dirty="0">
                <a:latin typeface="Arial"/>
                <a:cs typeface="Arial"/>
              </a:rPr>
              <a:t>implementing  </a:t>
            </a:r>
            <a:r>
              <a:rPr sz="3200" dirty="0">
                <a:latin typeface="Arial"/>
                <a:cs typeface="Arial"/>
              </a:rPr>
              <a:t>OSH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program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449F11A-EEFE-4032-B50B-9CAFB0158C43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25C0A37-4C48-4660-9510-14F93B974F1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FD6EE001-C058-4216-B81B-9547C892E643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97109E38-4B11-49CA-A1EC-F762AEB9F59C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C3351457-E5EC-42E5-99D5-3AE17C533455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C68037D6-4995-4DC0-9C4F-AA3F31B023B3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89B56A93-E5B2-46DF-9962-59B97A4679F0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32DE2D27-FE21-43E1-9B3A-EC3D2A40CAC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5B184EE-3919-452D-AA1A-C57F4751887F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19805" y="308990"/>
            <a:ext cx="3106420" cy="678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400" dirty="0"/>
              <a:t>Definitions...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634490"/>
            <a:ext cx="7901940" cy="2935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5600" algn="l"/>
                <a:tab pos="356235" algn="l"/>
                <a:tab pos="1597025" algn="l"/>
                <a:tab pos="2319020" algn="l"/>
                <a:tab pos="2408555" algn="l"/>
                <a:tab pos="3062605" algn="l"/>
                <a:tab pos="3084195" algn="l"/>
                <a:tab pos="3105150" algn="l"/>
                <a:tab pos="3716654" algn="l"/>
                <a:tab pos="5309235" algn="l"/>
                <a:tab pos="5670550" algn="l"/>
                <a:tab pos="5925185" algn="l"/>
                <a:tab pos="6466840" algn="l"/>
              </a:tabLst>
            </a:pPr>
            <a:r>
              <a:rPr sz="3200" b="1" i="1" dirty="0">
                <a:solidFill>
                  <a:srgbClr val="1F487C"/>
                </a:solidFill>
                <a:latin typeface="Arial"/>
                <a:cs typeface="Arial"/>
              </a:rPr>
              <a:t>Construction			SH </a:t>
            </a:r>
            <a:r>
              <a:rPr sz="3200" b="1" i="1" spc="-10" dirty="0">
                <a:solidFill>
                  <a:srgbClr val="1F487C"/>
                </a:solidFill>
                <a:latin typeface="Arial"/>
                <a:cs typeface="Arial"/>
              </a:rPr>
              <a:t>Officer	</a:t>
            </a:r>
            <a:r>
              <a:rPr sz="3200" dirty="0">
                <a:latin typeface="Arial"/>
                <a:cs typeface="Arial"/>
              </a:rPr>
              <a:t>-	</a:t>
            </a:r>
            <a:r>
              <a:rPr sz="3200" spc="-5" dirty="0">
                <a:latin typeface="Arial"/>
                <a:cs typeface="Arial"/>
              </a:rPr>
              <a:t>any  </a:t>
            </a:r>
            <a:r>
              <a:rPr sz="3200" dirty="0">
                <a:latin typeface="Arial"/>
                <a:cs typeface="Arial"/>
              </a:rPr>
              <a:t>e</a:t>
            </a:r>
            <a:r>
              <a:rPr sz="3200" spc="-10" dirty="0">
                <a:latin typeface="Arial"/>
                <a:cs typeface="Arial"/>
              </a:rPr>
              <a:t>m</a:t>
            </a:r>
            <a:r>
              <a:rPr sz="3200" dirty="0">
                <a:latin typeface="Arial"/>
                <a:cs typeface="Arial"/>
              </a:rPr>
              <a:t>p</a:t>
            </a:r>
            <a:r>
              <a:rPr sz="3200" spc="-10" dirty="0">
                <a:latin typeface="Arial"/>
                <a:cs typeface="Arial"/>
              </a:rPr>
              <a:t>l</a:t>
            </a:r>
            <a:r>
              <a:rPr sz="3200" dirty="0">
                <a:latin typeface="Arial"/>
                <a:cs typeface="Arial"/>
              </a:rPr>
              <a:t>oye</a:t>
            </a:r>
            <a:r>
              <a:rPr sz="3200" spc="-20" dirty="0">
                <a:latin typeface="Arial"/>
                <a:cs typeface="Arial"/>
              </a:rPr>
              <a:t>e</a:t>
            </a:r>
            <a:r>
              <a:rPr sz="3200" dirty="0">
                <a:latin typeface="Arial"/>
                <a:cs typeface="Arial"/>
              </a:rPr>
              <a:t>/work</a:t>
            </a:r>
            <a:r>
              <a:rPr sz="3200" spc="-10" dirty="0">
                <a:latin typeface="Arial"/>
                <a:cs typeface="Arial"/>
              </a:rPr>
              <a:t>e</a:t>
            </a:r>
            <a:r>
              <a:rPr sz="3200" dirty="0">
                <a:latin typeface="Arial"/>
                <a:cs typeface="Arial"/>
              </a:rPr>
              <a:t>r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tr</a:t>
            </a:r>
            <a:r>
              <a:rPr sz="3200" spc="-10" dirty="0">
                <a:latin typeface="Arial"/>
                <a:cs typeface="Arial"/>
              </a:rPr>
              <a:t>a</a:t>
            </a:r>
            <a:r>
              <a:rPr sz="3200" dirty="0">
                <a:latin typeface="Arial"/>
                <a:cs typeface="Arial"/>
              </a:rPr>
              <a:t>i</a:t>
            </a:r>
            <a:r>
              <a:rPr sz="3200" spc="-10" dirty="0">
                <a:latin typeface="Arial"/>
                <a:cs typeface="Arial"/>
              </a:rPr>
              <a:t>n</a:t>
            </a:r>
            <a:r>
              <a:rPr sz="3200" dirty="0">
                <a:latin typeface="Arial"/>
                <a:cs typeface="Arial"/>
              </a:rPr>
              <a:t>ed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a</a:t>
            </a:r>
            <a:r>
              <a:rPr sz="3200" dirty="0">
                <a:latin typeface="Arial"/>
                <a:cs typeface="Arial"/>
              </a:rPr>
              <a:t>n</a:t>
            </a:r>
            <a:r>
              <a:rPr sz="3200" spc="-15" dirty="0">
                <a:latin typeface="Arial"/>
                <a:cs typeface="Arial"/>
              </a:rPr>
              <a:t>d</a:t>
            </a:r>
            <a:r>
              <a:rPr sz="3200" dirty="0">
                <a:latin typeface="Arial"/>
                <a:cs typeface="Arial"/>
              </a:rPr>
              <a:t>,	in	</a:t>
            </a:r>
            <a:r>
              <a:rPr sz="3200" spc="-15" dirty="0">
                <a:latin typeface="Arial"/>
                <a:cs typeface="Arial"/>
              </a:rPr>
              <a:t>a</a:t>
            </a:r>
            <a:r>
              <a:rPr sz="3200" dirty="0">
                <a:latin typeface="Arial"/>
                <a:cs typeface="Arial"/>
              </a:rPr>
              <a:t>d</a:t>
            </a:r>
            <a:r>
              <a:rPr sz="3200" spc="-15" dirty="0">
                <a:latin typeface="Arial"/>
                <a:cs typeface="Arial"/>
              </a:rPr>
              <a:t>d</a:t>
            </a:r>
            <a:r>
              <a:rPr sz="3200" dirty="0">
                <a:latin typeface="Arial"/>
                <a:cs typeface="Arial"/>
              </a:rPr>
              <a:t>it</a:t>
            </a:r>
            <a:r>
              <a:rPr sz="3200" spc="-10" dirty="0">
                <a:latin typeface="Arial"/>
                <a:cs typeface="Arial"/>
              </a:rPr>
              <a:t>i</a:t>
            </a:r>
            <a:r>
              <a:rPr sz="3200" dirty="0">
                <a:latin typeface="Arial"/>
                <a:cs typeface="Arial"/>
              </a:rPr>
              <a:t>on  to</a:t>
            </a:r>
            <a:r>
              <a:rPr sz="3200" spc="-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the	</a:t>
            </a:r>
            <a:r>
              <a:rPr sz="3200" spc="-5" dirty="0">
                <a:latin typeface="Arial"/>
                <a:cs typeface="Arial"/>
              </a:rPr>
              <a:t>regular		duties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and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responsibilities, </a:t>
            </a:r>
            <a:r>
              <a:rPr sz="3200" dirty="0">
                <a:latin typeface="Arial"/>
                <a:cs typeface="Arial"/>
              </a:rPr>
              <a:t> tasked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by	</a:t>
            </a:r>
            <a:r>
              <a:rPr sz="3200" spc="-5" dirty="0">
                <a:latin typeface="Arial"/>
                <a:cs typeface="Arial"/>
              </a:rPr>
              <a:t>his	employer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to</a:t>
            </a:r>
            <a:r>
              <a:rPr sz="3200" spc="-3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implement </a:t>
            </a:r>
            <a:r>
              <a:rPr sz="3200" dirty="0">
                <a:latin typeface="Arial"/>
                <a:cs typeface="Arial"/>
              </a:rPr>
              <a:t> OSH</a:t>
            </a:r>
            <a:r>
              <a:rPr sz="3200" spc="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programs</a:t>
            </a:r>
            <a:r>
              <a:rPr sz="3200" spc="-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in	accordance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with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the  provisions		of </a:t>
            </a:r>
            <a:r>
              <a:rPr sz="3200" spc="-5" dirty="0">
                <a:latin typeface="Arial"/>
                <a:cs typeface="Arial"/>
              </a:rPr>
              <a:t>the </a:t>
            </a:r>
            <a:r>
              <a:rPr sz="3200" dirty="0">
                <a:latin typeface="Arial"/>
                <a:cs typeface="Arial"/>
              </a:rPr>
              <a:t>OSH</a:t>
            </a:r>
            <a:r>
              <a:rPr sz="3200" spc="-7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Standards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4813EA8-5310-43EE-85F5-86C865150327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6A3D141-4970-49F2-983D-DD4A724784F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BD5BF5AF-86F1-44E9-BD87-0D969DC80755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8D396831-FC14-4651-BC4E-34A35723E5C9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D88E051D-1242-42EF-A677-523F9224F429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955FA686-2FD3-4DA6-9F15-6989B0D112B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5E362852-F7A9-4CC8-98AA-0A4EBB6B4A01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404FC1C9-273B-4CF7-8722-0FD640197D2D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4DD7368-89B5-46AB-8225-10DAA154CACD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19805" y="308990"/>
            <a:ext cx="3106420" cy="678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400" dirty="0"/>
              <a:t>Definitions...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634490"/>
            <a:ext cx="8060690" cy="34232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buFont typeface="Arial"/>
              <a:buChar char="•"/>
              <a:tabLst>
                <a:tab pos="355600" algn="l"/>
                <a:tab pos="356235" algn="l"/>
                <a:tab pos="1980564" algn="l"/>
                <a:tab pos="2115820" algn="l"/>
                <a:tab pos="2655570" algn="l"/>
                <a:tab pos="2994025" algn="l"/>
                <a:tab pos="3557270" algn="l"/>
                <a:tab pos="3896995" algn="l"/>
                <a:tab pos="4236085" algn="l"/>
                <a:tab pos="4776470" algn="l"/>
                <a:tab pos="4958715" algn="l"/>
                <a:tab pos="5072380" algn="l"/>
                <a:tab pos="5318760" algn="l"/>
                <a:tab pos="5565775" algn="l"/>
                <a:tab pos="5634355" algn="l"/>
                <a:tab pos="5862320" algn="l"/>
                <a:tab pos="6807834" algn="l"/>
                <a:tab pos="7123430" algn="l"/>
              </a:tabLst>
            </a:pPr>
            <a:r>
              <a:rPr sz="3200" b="1" i="1" dirty="0">
                <a:solidFill>
                  <a:srgbClr val="1F487C"/>
                </a:solidFill>
                <a:latin typeface="Arial"/>
                <a:cs typeface="Arial"/>
              </a:rPr>
              <a:t>Construction SH Program </a:t>
            </a:r>
            <a:r>
              <a:rPr sz="3200" dirty="0">
                <a:latin typeface="Arial"/>
                <a:cs typeface="Arial"/>
              </a:rPr>
              <a:t>-</a:t>
            </a:r>
            <a:r>
              <a:rPr sz="3200" spc="-5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</a:t>
            </a:r>
            <a:r>
              <a:rPr sz="3200" spc="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set	of  </a:t>
            </a:r>
            <a:r>
              <a:rPr sz="3200" spc="-5" dirty="0">
                <a:latin typeface="Arial"/>
                <a:cs typeface="Arial"/>
              </a:rPr>
              <a:t>detailed		rules</a:t>
            </a:r>
            <a:r>
              <a:rPr sz="3200" spc="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to</a:t>
            </a:r>
            <a:r>
              <a:rPr sz="3200" spc="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cover	</a:t>
            </a:r>
            <a:r>
              <a:rPr sz="3200" spc="-5" dirty="0">
                <a:latin typeface="Arial"/>
                <a:cs typeface="Arial"/>
              </a:rPr>
              <a:t>the	</a:t>
            </a:r>
            <a:r>
              <a:rPr sz="3200" dirty="0">
                <a:latin typeface="Arial"/>
                <a:cs typeface="Arial"/>
              </a:rPr>
              <a:t>processes  </a:t>
            </a:r>
            <a:r>
              <a:rPr sz="3200" spc="-5" dirty="0">
                <a:latin typeface="Arial"/>
                <a:cs typeface="Arial"/>
              </a:rPr>
              <a:t>and</a:t>
            </a:r>
            <a:r>
              <a:rPr sz="3200" dirty="0">
                <a:latin typeface="Arial"/>
                <a:cs typeface="Arial"/>
              </a:rPr>
              <a:t> practices	</a:t>
            </a:r>
            <a:r>
              <a:rPr sz="3200" spc="-5" dirty="0">
                <a:latin typeface="Arial"/>
                <a:cs typeface="Arial"/>
              </a:rPr>
              <a:t>that	shall		</a:t>
            </a:r>
            <a:r>
              <a:rPr sz="3200" spc="-10" dirty="0">
                <a:latin typeface="Arial"/>
                <a:cs typeface="Arial"/>
              </a:rPr>
              <a:t>be		</a:t>
            </a:r>
            <a:r>
              <a:rPr sz="3200" spc="-5" dirty="0">
                <a:latin typeface="Arial"/>
                <a:cs typeface="Arial"/>
              </a:rPr>
              <a:t>utilized	</a:t>
            </a:r>
            <a:r>
              <a:rPr sz="3200" dirty="0">
                <a:latin typeface="Arial"/>
                <a:cs typeface="Arial"/>
              </a:rPr>
              <a:t>in</a:t>
            </a:r>
            <a:r>
              <a:rPr sz="3200" spc="-114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  specific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construction	site			</a:t>
            </a:r>
            <a:r>
              <a:rPr sz="3200" spc="-10" dirty="0">
                <a:latin typeface="Arial"/>
                <a:cs typeface="Arial"/>
              </a:rPr>
              <a:t>in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conformity </a:t>
            </a:r>
            <a:r>
              <a:rPr sz="3200" dirty="0">
                <a:latin typeface="Arial"/>
                <a:cs typeface="Arial"/>
              </a:rPr>
              <a:t> with</a:t>
            </a:r>
            <a:r>
              <a:rPr sz="3200" spc="-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the	OSHS</a:t>
            </a:r>
            <a:r>
              <a:rPr sz="3200" spc="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including		</a:t>
            </a:r>
            <a:r>
              <a:rPr sz="3200" dirty="0">
                <a:latin typeface="Arial"/>
                <a:cs typeface="Arial"/>
              </a:rPr>
              <a:t>the	</a:t>
            </a:r>
            <a:r>
              <a:rPr sz="3200" spc="-5" dirty="0">
                <a:latin typeface="Arial"/>
                <a:cs typeface="Arial"/>
              </a:rPr>
              <a:t>personnel  responsible	and	</a:t>
            </a:r>
            <a:r>
              <a:rPr sz="3200" dirty="0">
                <a:latin typeface="Arial"/>
                <a:cs typeface="Arial"/>
              </a:rPr>
              <a:t>the </a:t>
            </a:r>
            <a:r>
              <a:rPr sz="3200" spc="-5" dirty="0">
                <a:latin typeface="Arial"/>
                <a:cs typeface="Arial"/>
              </a:rPr>
              <a:t>penalties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for</a:t>
            </a:r>
            <a:r>
              <a:rPr sz="3200" spc="-2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violation </a:t>
            </a:r>
            <a:r>
              <a:rPr sz="320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thereof.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BC69143-4A9D-497E-A545-4EB5525A2FD5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ACF01CA-4B20-41D8-88C6-2E82A07E2A03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3E447D66-8ED2-46A8-9CC7-68E044B32457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B01A0AA6-35F6-4FB5-BC11-191D2C546474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950DDA38-30F4-4BB9-AE4E-BFAFB1D7E03D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6CE72998-702E-45F3-92D5-9D8E6A3D3C6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733CB080-F56F-4E7B-A059-6F1C2C2838C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56AFB0BB-CC1E-48EC-B0D9-647A96048213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95FA790-A024-48B5-BEE7-01A53E4D568B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2009139">
              <a:lnSpc>
                <a:spcPct val="100000"/>
              </a:lnSpc>
            </a:pPr>
            <a:r>
              <a:rPr sz="4400" dirty="0"/>
              <a:t>Definitions...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484122"/>
            <a:ext cx="7886700" cy="3841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90000"/>
              </a:lnSpc>
              <a:buFont typeface="Arial"/>
              <a:buChar char="•"/>
              <a:tabLst>
                <a:tab pos="355600" algn="l"/>
                <a:tab pos="356235" algn="l"/>
                <a:tab pos="2056764" algn="l"/>
                <a:tab pos="2493010" algn="l"/>
                <a:tab pos="2551430" algn="l"/>
                <a:tab pos="2650490" algn="l"/>
                <a:tab pos="3343910" algn="l"/>
                <a:tab pos="3460750" algn="l"/>
                <a:tab pos="3797300" algn="l"/>
                <a:tab pos="3917315" algn="l"/>
                <a:tab pos="4193540" algn="l"/>
                <a:tab pos="4825365" algn="l"/>
                <a:tab pos="5200650" algn="l"/>
                <a:tab pos="5516245" algn="l"/>
                <a:tab pos="5656580" algn="l"/>
                <a:tab pos="6034405" algn="l"/>
                <a:tab pos="7475220" algn="l"/>
              </a:tabLst>
            </a:pPr>
            <a:r>
              <a:rPr sz="2800" b="1" i="1" spc="-5" dirty="0">
                <a:solidFill>
                  <a:srgbClr val="1F487C"/>
                </a:solidFill>
                <a:latin typeface="Arial"/>
                <a:cs typeface="Arial"/>
              </a:rPr>
              <a:t>Emergency</a:t>
            </a:r>
            <a:r>
              <a:rPr sz="2800" b="1" i="1" spc="6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800" b="1" i="1" spc="-5" dirty="0">
                <a:solidFill>
                  <a:srgbClr val="1F487C"/>
                </a:solidFill>
                <a:latin typeface="Arial"/>
                <a:cs typeface="Arial"/>
              </a:rPr>
              <a:t>Health</a:t>
            </a:r>
            <a:r>
              <a:rPr sz="2800" b="1" i="1" spc="4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800" b="1" i="1" spc="-5" dirty="0">
                <a:solidFill>
                  <a:srgbClr val="1F487C"/>
                </a:solidFill>
                <a:latin typeface="Arial"/>
                <a:cs typeface="Arial"/>
              </a:rPr>
              <a:t>Provider	</a:t>
            </a:r>
            <a:r>
              <a:rPr sz="2800" spc="-5" dirty="0">
                <a:latin typeface="Arial"/>
                <a:cs typeface="Arial"/>
              </a:rPr>
              <a:t>-	any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person	</a:t>
            </a:r>
            <a:r>
              <a:rPr sz="2800" dirty="0">
                <a:latin typeface="Arial"/>
                <a:cs typeface="Arial"/>
              </a:rPr>
              <a:t>or  organization	</a:t>
            </a:r>
            <a:r>
              <a:rPr sz="2800" spc="-5" dirty="0">
                <a:latin typeface="Arial"/>
                <a:cs typeface="Arial"/>
              </a:rPr>
              <a:t>who	is	</a:t>
            </a:r>
            <a:r>
              <a:rPr sz="2800" dirty="0">
                <a:latin typeface="Arial"/>
                <a:cs typeface="Arial"/>
              </a:rPr>
              <a:t>certified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or		</a:t>
            </a:r>
            <a:r>
              <a:rPr sz="2800" dirty="0">
                <a:latin typeface="Arial"/>
                <a:cs typeface="Arial"/>
              </a:rPr>
              <a:t>recognized</a:t>
            </a:r>
            <a:r>
              <a:rPr sz="2800" spc="-8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by  DOH and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who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can		</a:t>
            </a:r>
            <a:r>
              <a:rPr sz="2800" dirty="0">
                <a:latin typeface="Arial"/>
                <a:cs typeface="Arial"/>
              </a:rPr>
              <a:t>provide	</a:t>
            </a:r>
            <a:r>
              <a:rPr sz="2800" spc="-5" dirty="0">
                <a:latin typeface="Arial"/>
                <a:cs typeface="Arial"/>
              </a:rPr>
              <a:t>the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same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or  equivalent emergency health services as an  emergency </a:t>
            </a:r>
            <a:r>
              <a:rPr sz="2800" dirty="0">
                <a:latin typeface="Arial"/>
                <a:cs typeface="Arial"/>
              </a:rPr>
              <a:t>hospital, including </a:t>
            </a:r>
            <a:r>
              <a:rPr sz="2800" spc="-5" dirty="0">
                <a:latin typeface="Arial"/>
                <a:cs typeface="Arial"/>
              </a:rPr>
              <a:t>emergency  </a:t>
            </a:r>
            <a:r>
              <a:rPr sz="2800" dirty="0">
                <a:latin typeface="Arial"/>
                <a:cs typeface="Arial"/>
              </a:rPr>
              <a:t>treatment	of		</a:t>
            </a:r>
            <a:r>
              <a:rPr sz="2800" spc="-5" dirty="0">
                <a:latin typeface="Arial"/>
                <a:cs typeface="Arial"/>
              </a:rPr>
              <a:t>workers on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site,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emergency </a:t>
            </a:r>
            <a:r>
              <a:rPr sz="2800" spc="-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transport</a:t>
            </a:r>
            <a:r>
              <a:rPr sz="2800" spc="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and			care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of		</a:t>
            </a:r>
            <a:r>
              <a:rPr sz="2800" dirty="0">
                <a:latin typeface="Arial"/>
                <a:cs typeface="Arial"/>
              </a:rPr>
              <a:t>injured workers</a:t>
            </a:r>
            <a:r>
              <a:rPr sz="2800" spc="-5" dirty="0">
                <a:latin typeface="Arial"/>
                <a:cs typeface="Arial"/>
              </a:rPr>
              <a:t> to</a:t>
            </a:r>
            <a:r>
              <a:rPr sz="2800" spc="-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the  </a:t>
            </a:r>
            <a:r>
              <a:rPr sz="2800" dirty="0">
                <a:latin typeface="Arial"/>
                <a:cs typeface="Arial"/>
              </a:rPr>
              <a:t>nearest hospital, </a:t>
            </a:r>
            <a:r>
              <a:rPr sz="2800" spc="-5" dirty="0">
                <a:latin typeface="Arial"/>
                <a:cs typeface="Arial"/>
              </a:rPr>
              <a:t>with </a:t>
            </a:r>
            <a:r>
              <a:rPr sz="2800" dirty="0">
                <a:latin typeface="Arial"/>
                <a:cs typeface="Arial"/>
              </a:rPr>
              <a:t>adequate </a:t>
            </a:r>
            <a:r>
              <a:rPr sz="2800" spc="-5" dirty="0">
                <a:latin typeface="Arial"/>
                <a:cs typeface="Arial"/>
              </a:rPr>
              <a:t>personnel,  supplies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and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facilities		</a:t>
            </a:r>
            <a:r>
              <a:rPr sz="2800" spc="-5" dirty="0">
                <a:latin typeface="Arial"/>
                <a:cs typeface="Arial"/>
              </a:rPr>
              <a:t>for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the</a:t>
            </a:r>
            <a:r>
              <a:rPr sz="2800" spc="-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complete  immediate</a:t>
            </a:r>
            <a:r>
              <a:rPr sz="2800" spc="4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treatment</a:t>
            </a:r>
            <a:r>
              <a:rPr sz="2800" spc="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of	</a:t>
            </a:r>
            <a:r>
              <a:rPr sz="2800" dirty="0">
                <a:latin typeface="Arial"/>
                <a:cs typeface="Arial"/>
              </a:rPr>
              <a:t>injuries	</a:t>
            </a:r>
            <a:r>
              <a:rPr sz="2800" spc="-5" dirty="0">
                <a:latin typeface="Arial"/>
                <a:cs typeface="Arial"/>
              </a:rPr>
              <a:t>or	</a:t>
            </a:r>
            <a:r>
              <a:rPr sz="2800" dirty="0">
                <a:latin typeface="Arial"/>
                <a:cs typeface="Arial"/>
              </a:rPr>
              <a:t>illnesses.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20BA9AC-9304-481F-9D9E-3A2D6B4488B1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94F2C0A-5614-4B32-AD2F-2147923E4A5E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2267E144-33FA-4E26-B8A8-2966A3459AC9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CA1679E5-B1E7-4F0A-BDF8-C1EE47D5AB99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DCF299AF-6228-4CCE-A554-7BDA94603243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447DE5A0-C4EC-4384-83BB-62E63FE8DE7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C67CCA20-008E-4837-94C9-A42514CAC9EC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462B05A5-420B-43C1-BD41-6A707DE4DFBF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9951584-2643-458D-9D17-5F9C0FB56CA9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10743" rIns="0" bIns="0" rtlCol="0">
            <a:spAutoFit/>
          </a:bodyPr>
          <a:lstStyle/>
          <a:p>
            <a:pPr marL="39370">
              <a:lnSpc>
                <a:spcPct val="100000"/>
              </a:lnSpc>
            </a:pPr>
            <a:r>
              <a:rPr sz="3200" b="0" i="0" dirty="0">
                <a:solidFill>
                  <a:srgbClr val="0F243E"/>
                </a:solidFill>
                <a:latin typeface="Arial"/>
                <a:cs typeface="Arial"/>
              </a:rPr>
              <a:t>– </a:t>
            </a:r>
            <a:r>
              <a:rPr sz="3200" i="0" dirty="0">
                <a:solidFill>
                  <a:srgbClr val="0F243E"/>
                </a:solidFill>
                <a:latin typeface="Arial"/>
                <a:cs typeface="Arial"/>
              </a:rPr>
              <a:t>Section 4:</a:t>
            </a:r>
            <a:r>
              <a:rPr sz="3200" i="0" spc="-550" dirty="0">
                <a:solidFill>
                  <a:srgbClr val="0F243E"/>
                </a:solidFill>
                <a:latin typeface="Arial"/>
                <a:cs typeface="Arial"/>
              </a:rPr>
              <a:t> </a:t>
            </a:r>
            <a:r>
              <a:rPr sz="3200" i="0" dirty="0">
                <a:solidFill>
                  <a:srgbClr val="0F243E"/>
                </a:solidFill>
                <a:latin typeface="Arial"/>
                <a:cs typeface="Arial"/>
              </a:rPr>
              <a:t>Coverage</a:t>
            </a:r>
            <a:endParaRPr sz="3200">
              <a:latin typeface="Arial"/>
              <a:cs typeface="Arial"/>
            </a:endParaRPr>
          </a:p>
          <a:p>
            <a:pPr marL="724535" marR="5080" indent="109220">
              <a:lnSpc>
                <a:spcPct val="100000"/>
              </a:lnSpc>
              <a:spcBef>
                <a:spcPts val="765"/>
              </a:spcBef>
            </a:pPr>
            <a:r>
              <a:rPr sz="3200" i="0" dirty="0">
                <a:solidFill>
                  <a:srgbClr val="000000"/>
                </a:solidFill>
                <a:latin typeface="Arial"/>
                <a:cs typeface="Arial"/>
              </a:rPr>
              <a:t>The </a:t>
            </a:r>
            <a:r>
              <a:rPr sz="3200" i="0" spc="-5" dirty="0">
                <a:solidFill>
                  <a:srgbClr val="000000"/>
                </a:solidFill>
                <a:latin typeface="Arial"/>
                <a:cs typeface="Arial"/>
              </a:rPr>
              <a:t>guidelines shall apply </a:t>
            </a:r>
            <a:r>
              <a:rPr sz="3200" i="0" dirty="0">
                <a:solidFill>
                  <a:srgbClr val="000000"/>
                </a:solidFill>
                <a:latin typeface="Arial"/>
                <a:cs typeface="Arial"/>
              </a:rPr>
              <a:t>to all  construction </a:t>
            </a:r>
            <a:r>
              <a:rPr sz="3200" i="0" spc="-5" dirty="0">
                <a:solidFill>
                  <a:srgbClr val="000000"/>
                </a:solidFill>
                <a:latin typeface="Arial"/>
                <a:cs typeface="Arial"/>
              </a:rPr>
              <a:t>activities, including  demolition, </a:t>
            </a:r>
            <a:r>
              <a:rPr sz="3200" i="0" dirty="0">
                <a:solidFill>
                  <a:srgbClr val="000000"/>
                </a:solidFill>
                <a:latin typeface="Arial"/>
                <a:cs typeface="Arial"/>
              </a:rPr>
              <a:t>whether owned by</a:t>
            </a:r>
            <a:r>
              <a:rPr sz="3200" i="0" spc="-1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3200" i="0" dirty="0">
                <a:solidFill>
                  <a:srgbClr val="000000"/>
                </a:solidFill>
                <a:latin typeface="Arial"/>
                <a:cs typeface="Arial"/>
              </a:rPr>
              <a:t>the  </a:t>
            </a:r>
            <a:r>
              <a:rPr sz="3200" i="0" spc="-5" dirty="0">
                <a:solidFill>
                  <a:srgbClr val="000000"/>
                </a:solidFill>
                <a:latin typeface="Arial"/>
                <a:cs typeface="Arial"/>
              </a:rPr>
              <a:t>private </a:t>
            </a:r>
            <a:r>
              <a:rPr sz="3200" i="0" dirty="0">
                <a:solidFill>
                  <a:srgbClr val="000000"/>
                </a:solidFill>
                <a:latin typeface="Arial"/>
                <a:cs typeface="Arial"/>
              </a:rPr>
              <a:t>or the </a:t>
            </a:r>
            <a:r>
              <a:rPr sz="3200" i="0" spc="-5" dirty="0">
                <a:solidFill>
                  <a:srgbClr val="000000"/>
                </a:solidFill>
                <a:latin typeface="Arial"/>
                <a:cs typeface="Arial"/>
              </a:rPr>
              <a:t>government</a:t>
            </a:r>
            <a:r>
              <a:rPr sz="3200" i="0" spc="-9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3200" i="0" dirty="0">
                <a:solidFill>
                  <a:srgbClr val="000000"/>
                </a:solidFill>
                <a:latin typeface="Arial"/>
                <a:cs typeface="Arial"/>
              </a:rPr>
              <a:t>sector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676336"/>
            <a:ext cx="9143999" cy="746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679" rIns="0" bIns="0" rtlCol="0">
            <a:spAutoFit/>
          </a:bodyPr>
          <a:lstStyle/>
          <a:p>
            <a:pPr marL="3175" algn="ctr">
              <a:lnSpc>
                <a:spcPct val="100000"/>
              </a:lnSpc>
            </a:pPr>
            <a:r>
              <a:rPr spc="-5" dirty="0"/>
              <a:t>SALIENT </a:t>
            </a:r>
            <a:r>
              <a:rPr spc="-35" dirty="0"/>
              <a:t>FEATURES</a:t>
            </a:r>
            <a:r>
              <a:rPr spc="-50" dirty="0"/>
              <a:t> </a:t>
            </a:r>
            <a:r>
              <a:rPr spc="-5" dirty="0"/>
              <a:t>OF</a:t>
            </a:r>
          </a:p>
          <a:p>
            <a:pPr algn="ctr">
              <a:lnSpc>
                <a:spcPct val="100000"/>
              </a:lnSpc>
            </a:pPr>
            <a:r>
              <a:rPr spc="-30" dirty="0"/>
              <a:t>DEPARTMENT </a:t>
            </a:r>
            <a:r>
              <a:rPr spc="-5" dirty="0"/>
              <a:t>ORDER NO. 13, series of</a:t>
            </a:r>
            <a:r>
              <a:rPr spc="40" dirty="0"/>
              <a:t> </a:t>
            </a:r>
            <a:r>
              <a:rPr spc="-5" dirty="0"/>
              <a:t>1998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</TotalTime>
  <Words>1361</Words>
  <Application>Microsoft Office PowerPoint</Application>
  <PresentationFormat>On-screen Show (4:3)</PresentationFormat>
  <Paragraphs>263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Arial</vt:lpstr>
      <vt:lpstr>Calibri</vt:lpstr>
      <vt:lpstr>Marlett</vt:lpstr>
      <vt:lpstr>Times New Roman</vt:lpstr>
      <vt:lpstr>Trebuchet MS</vt:lpstr>
      <vt:lpstr>Verdana</vt:lpstr>
      <vt:lpstr>Wingdings</vt:lpstr>
      <vt:lpstr>Office Theme</vt:lpstr>
      <vt:lpstr>DEPARTMENT ORDER No. 13 Series of 1998</vt:lpstr>
      <vt:lpstr>OSH LAWS &amp; ISSUANCES</vt:lpstr>
      <vt:lpstr>Objectives</vt:lpstr>
      <vt:lpstr>SALIENT FEATURES OF DEPARTMENT ORDER NO. 13, series of 1998</vt:lpstr>
      <vt:lpstr>Definitions of Terms</vt:lpstr>
      <vt:lpstr>Definitions...</vt:lpstr>
      <vt:lpstr>Definitions...</vt:lpstr>
      <vt:lpstr>Definitions...</vt:lpstr>
      <vt:lpstr>SALIENT FEATURES OF DEPARTMENT ORDER NO. 13, series of 1998</vt:lpstr>
      <vt:lpstr>PowerPoint Presentation</vt:lpstr>
      <vt:lpstr>Construction Safety and Health Programs</vt:lpstr>
      <vt:lpstr>Construction SH Programs</vt:lpstr>
      <vt:lpstr>SALIENT FEATURES OF DEPARTMENT ORDER NO. 13, series of 1998</vt:lpstr>
      <vt:lpstr>Personal Protective Equipment</vt:lpstr>
      <vt:lpstr>SALIENT FEATURES OF DEPARTMENT ORDER NO. 13, series of 1998</vt:lpstr>
      <vt:lpstr>Safety Personnel</vt:lpstr>
      <vt:lpstr>Safety Personnel Requirement DO 16 &amp; DO 13</vt:lpstr>
      <vt:lpstr>SALIENT FEATURES OF DEPARTMENT ORDER NO. 13, series of 1998</vt:lpstr>
      <vt:lpstr>SALIENT FEATURES OF DEPARTMENT ORDER NO. 13, series of 1998</vt:lpstr>
      <vt:lpstr>Construction Safety and Health Committee</vt:lpstr>
      <vt:lpstr>SALIENT FEATURES OF DEPARTMENT ORDER NO. 13, series of 1998</vt:lpstr>
      <vt:lpstr>Safety Inspection</vt:lpstr>
      <vt:lpstr>Safety Inspection</vt:lpstr>
      <vt:lpstr>Purposes of Safety Inspection</vt:lpstr>
      <vt:lpstr>SALIENT FEATURES OF DEPARTMENT ORDER NO. 13, series of 1998</vt:lpstr>
      <vt:lpstr>SALIENT FEATURES OF  DEPARTMENT ORDER NO. 13, series of 1998</vt:lpstr>
      <vt:lpstr>Tool Box Meeting (TBM)</vt:lpstr>
      <vt:lpstr>Benefits of a TBM</vt:lpstr>
      <vt:lpstr>Benefits of a TBM</vt:lpstr>
      <vt:lpstr>Schedule</vt:lpstr>
      <vt:lpstr>Who conducts the TBM?</vt:lpstr>
      <vt:lpstr>SALIENT FEATURES OF DEPARTMENT ORDER NO. 13, series of 1998</vt:lpstr>
      <vt:lpstr>Safety and Health Training</vt:lpstr>
      <vt:lpstr>Specialized Instruction and Training</vt:lpstr>
      <vt:lpstr>SALIENT FEATURES OF DEPARTMENT ORDER NO. 13, series of 1998</vt:lpstr>
      <vt:lpstr>SALIENT FEATURES OF DEPARTMENT ORDER NO. 13, series of 1998</vt:lpstr>
      <vt:lpstr>SALIENT FEATURES OF DEPARTMENT ORDER NO. 13, series of 1998</vt:lpstr>
      <vt:lpstr>Construction Workers Skills Certificate</vt:lpstr>
      <vt:lpstr>SALIENT FEATURES OF DEPARTMENT ORDER NO. 13, series of 1998</vt:lpstr>
      <vt:lpstr>SALIENT FEATURES OF DEPARTMENT ORDER NO. 13, series of 1998</vt:lpstr>
      <vt:lpstr>SALIENT FEATURES OF DEPARTMENT ORDER NO. 13, series of 1998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Rhelly B. Agustin</cp:lastModifiedBy>
  <cp:revision>12</cp:revision>
  <cp:lastPrinted>2017-04-25T07:09:22Z</cp:lastPrinted>
  <dcterms:created xsi:type="dcterms:W3CDTF">2017-04-25T07:07:52Z</dcterms:created>
  <dcterms:modified xsi:type="dcterms:W3CDTF">2018-01-27T12:33:16Z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2015-01-14T00:00:00Z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2017-04-25T00:00:00Z</vt:filetime>
  </property>
</Properties>
</file>