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8"/>
  </p:notesMasterIdLst>
  <p:handoutMasterIdLst>
    <p:handoutMasterId r:id="rId49"/>
  </p:handoutMasterIdLst>
  <p:sldIdLst>
    <p:sldId id="265" r:id="rId3"/>
    <p:sldId id="273" r:id="rId4"/>
    <p:sldId id="275" r:id="rId5"/>
    <p:sldId id="276" r:id="rId6"/>
    <p:sldId id="277" r:id="rId7"/>
    <p:sldId id="278" r:id="rId8"/>
    <p:sldId id="279" r:id="rId9"/>
    <p:sldId id="280" r:id="rId10"/>
    <p:sldId id="281"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48" y="156"/>
      </p:cViewPr>
      <p:guideLst>
        <p:guide pos="3840"/>
        <p:guide orient="horz" pos="2160"/>
      </p:guideLst>
    </p:cSldViewPr>
  </p:slideViewPr>
  <p:notesTextViewPr>
    <p:cViewPr>
      <p:scale>
        <a:sx n="1" d="1"/>
        <a:sy n="1" d="1"/>
      </p:scale>
      <p:origin x="0" y="0"/>
    </p:cViewPr>
  </p:notesTextViewPr>
  <p:notesViewPr>
    <p:cSldViewPr snapToGrid="0">
      <p:cViewPr varScale="1">
        <p:scale>
          <a:sx n="63" d="100"/>
          <a:sy n="63" d="100"/>
        </p:scale>
        <p:origin x="1986"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1/28/2018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1/28/2018</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8406A1C-CC68-4E17-9C5B-769E327D10E8}" type="slidenum">
              <a:rPr lang="en-US">
                <a:latin typeface="Calibri" panose="020F0502020204030204" pitchFamily="34" charset="0"/>
              </a:rPr>
              <a:pPr eaLnBrk="1" hangingPunct="1"/>
              <a:t>3</a:t>
            </a:fld>
            <a:endParaRPr lang="en-US">
              <a:latin typeface="Calibri" panose="020F0502020204030204" pitchFamily="34" charset="0"/>
            </a:endParaRPr>
          </a:p>
        </p:txBody>
      </p:sp>
      <p:sp>
        <p:nvSpPr>
          <p:cNvPr id="52227"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The definition above says we communicate using common symbols, signs, or behavior.  We added sounds to the definition because the majority or your communication is verbal.  We all need to improve our communication.  </a:t>
            </a:r>
          </a:p>
          <a:p>
            <a:r>
              <a:rPr lang="en-US"/>
              <a:t>Does anyone have any stories about how communication has helped or hurt a situation in your experience?  Instructor might refer to the story “Who’s on First” the old story done by Abbott and Costello when one of them was trying to determine the name of the baseball player who was on first base.  Of course the confuse was the the person’s name was actually Mr. Who and of course Mr. What was on second base, etc. to mess up the whole conversation.</a:t>
            </a:r>
          </a:p>
          <a:p>
            <a:endParaRPr lang="en-US"/>
          </a:p>
          <a:p>
            <a:r>
              <a:rPr lang="en-US"/>
              <a:t>This a very good definition, but what happens when one person in the conversation doesn’t have or use the same words, symbols, signs, or behavior?</a:t>
            </a:r>
          </a:p>
          <a:p>
            <a:endParaRPr lang="en-US"/>
          </a:p>
          <a:p>
            <a:endParaRPr lang="en-US"/>
          </a:p>
          <a:p>
            <a:endParaRPr lang="en-US"/>
          </a:p>
          <a:p>
            <a:endParaRPr lang="en-US"/>
          </a:p>
        </p:txBody>
      </p:sp>
    </p:spTree>
    <p:extLst>
      <p:ext uri="{BB962C8B-B14F-4D97-AF65-F5344CB8AC3E}">
        <p14:creationId xmlns:p14="http://schemas.microsoft.com/office/powerpoint/2010/main" val="2572270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D8AF710-EF92-4114-8520-4104F8CF474E}" type="slidenum">
              <a:rPr lang="en-US">
                <a:latin typeface="Calibri" panose="020F0502020204030204" pitchFamily="34" charset="0"/>
              </a:rPr>
              <a:pPr eaLnBrk="1" hangingPunct="1"/>
              <a:t>12</a:t>
            </a:fld>
            <a:endParaRPr lang="en-US">
              <a:latin typeface="Calibri" panose="020F0502020204030204" pitchFamily="34" charset="0"/>
            </a:endParaRPr>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The sender sends information to a receiver.  The receiver then gives feedback to the sender about the message received, not just yes or no, but either repeats the message, restates the message in their own words, asks questions to clarify the message or get more information.  The sender takes the feedback, adjusts the message or information and gives it to the receiver.  This cycle continues until understanding is gained between the receiver and sender.</a:t>
            </a:r>
          </a:p>
          <a:p>
            <a:endParaRPr lang="en-US"/>
          </a:p>
          <a:p>
            <a:r>
              <a:rPr lang="en-US"/>
              <a:t>Ask the class for stories about failed communication and how something went wrong because of the lack of or poor communications.  Asking for good examples is also appropriate.  We want to share all we can from the class members.</a:t>
            </a:r>
          </a:p>
        </p:txBody>
      </p:sp>
    </p:spTree>
    <p:extLst>
      <p:ext uri="{BB962C8B-B14F-4D97-AF65-F5344CB8AC3E}">
        <p14:creationId xmlns:p14="http://schemas.microsoft.com/office/powerpoint/2010/main" val="1505460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FAEE944-6C6A-4B58-B79B-44340D69A5CB}" type="slidenum">
              <a:rPr lang="en-US">
                <a:latin typeface="Calibri" panose="020F0502020204030204" pitchFamily="34" charset="0"/>
              </a:rPr>
              <a:pPr eaLnBrk="1" hangingPunct="1"/>
              <a:t>13</a:t>
            </a:fld>
            <a:endParaRPr lang="en-US">
              <a:latin typeface="Calibri" panose="020F0502020204030204" pitchFamily="34" charset="0"/>
            </a:endParaRPr>
          </a:p>
        </p:txBody>
      </p:sp>
      <p:sp>
        <p:nvSpPr>
          <p:cNvPr id="63491"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We will describe these four on the following slides.</a:t>
            </a:r>
          </a:p>
        </p:txBody>
      </p:sp>
    </p:spTree>
    <p:extLst>
      <p:ext uri="{BB962C8B-B14F-4D97-AF65-F5344CB8AC3E}">
        <p14:creationId xmlns:p14="http://schemas.microsoft.com/office/powerpoint/2010/main" val="3733987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5E7DCC7-291A-4288-B177-482BB2E3D164}" type="slidenum">
              <a:rPr lang="en-US">
                <a:latin typeface="Calibri" panose="020F0502020204030204" pitchFamily="34" charset="0"/>
              </a:rPr>
              <a:pPr eaLnBrk="1" hangingPunct="1"/>
              <a:t>14</a:t>
            </a:fld>
            <a:endParaRPr lang="en-US">
              <a:latin typeface="Calibri" panose="020F0502020204030204" pitchFamily="34" charset="0"/>
            </a:endParaRPr>
          </a:p>
        </p:txBody>
      </p:sp>
      <p:sp>
        <p:nvSpPr>
          <p:cNvPr id="64515"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It is important to know who you are talking to.  For example, if you were giving instructions on how to mow the lawn would your message sound different if you were talking to a child versus talking to an adult?  Would you give as much detail to one or the other?  </a:t>
            </a:r>
          </a:p>
          <a:p>
            <a:r>
              <a:rPr lang="en-US"/>
              <a:t>How many times do we “ass u me” the listener knows as much as we do and they go off and try to do the work and fail at completing the assignment or even receive an injury because of something we forgot to tell them.</a:t>
            </a:r>
          </a:p>
          <a:p>
            <a:endParaRPr lang="en-US"/>
          </a:p>
          <a:p>
            <a:r>
              <a:rPr lang="en-US"/>
              <a:t>What about the opposite case where we bore them to tears with too much information and they miss the important piece of information that they did not know?</a:t>
            </a:r>
          </a:p>
        </p:txBody>
      </p:sp>
    </p:spTree>
    <p:extLst>
      <p:ext uri="{BB962C8B-B14F-4D97-AF65-F5344CB8AC3E}">
        <p14:creationId xmlns:p14="http://schemas.microsoft.com/office/powerpoint/2010/main" val="3446484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521A62E-0900-40F7-AFA8-E7A870B662FF}" type="slidenum">
              <a:rPr lang="en-US">
                <a:latin typeface="Calibri" panose="020F0502020204030204" pitchFamily="34" charset="0"/>
              </a:rPr>
              <a:pPr eaLnBrk="1" hangingPunct="1"/>
              <a:t>15</a:t>
            </a:fld>
            <a:endParaRPr lang="en-US">
              <a:latin typeface="Calibri" panose="020F0502020204030204" pitchFamily="34" charset="0"/>
            </a:endParaRPr>
          </a:p>
        </p:txBody>
      </p:sp>
      <p:sp>
        <p:nvSpPr>
          <p:cNvPr id="65539"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Just like the receiver needs to pay attention to the sender, the sender needs to make sure the receiver is paying attention to you.  Looking into their eyes is a good way to see if they are really listening to you or thinking about something else.  </a:t>
            </a:r>
          </a:p>
          <a:p>
            <a:endParaRPr lang="en-US"/>
          </a:p>
          <a:p>
            <a:r>
              <a:rPr lang="en-US"/>
              <a:t>Make sure you tell them what the main point is and what the goal(s) of the conversation are.  </a:t>
            </a:r>
          </a:p>
          <a:p>
            <a:endParaRPr lang="en-US"/>
          </a:p>
          <a:p>
            <a:r>
              <a:rPr lang="en-US"/>
              <a:t>You should stop to allow the other person to respond.  Have you ever been listening to someone talk, and stop and ask you “What is wrong?”  And your reply is, “Nothing is wrong, I just haven’t said anything because you haven’t stopped talking.”  </a:t>
            </a:r>
          </a:p>
          <a:p>
            <a:endParaRPr lang="en-US"/>
          </a:p>
          <a:p>
            <a:r>
              <a:rPr lang="en-US"/>
              <a:t>Keep the message as simple as possible.  Don’t assume that everyone knows what the acronym or words you are using stand for.  Each industry is full of acronyms that mean nothing to people who are unfamiliar with them.  Even safety has that problem.  For example, the SPA stands for Safe Plan of Action but to the new worker it may mean nothing until they have been shown one and told how to use it.</a:t>
            </a:r>
          </a:p>
        </p:txBody>
      </p:sp>
    </p:spTree>
    <p:extLst>
      <p:ext uri="{BB962C8B-B14F-4D97-AF65-F5344CB8AC3E}">
        <p14:creationId xmlns:p14="http://schemas.microsoft.com/office/powerpoint/2010/main" val="466139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474D7D8-C0B0-4CAF-BBAC-51922F5428D4}" type="slidenum">
              <a:rPr lang="en-US">
                <a:latin typeface="Calibri" panose="020F0502020204030204" pitchFamily="34" charset="0"/>
              </a:rPr>
              <a:pPr eaLnBrk="1" hangingPunct="1"/>
              <a:t>16</a:t>
            </a:fld>
            <a:endParaRPr lang="en-US">
              <a:latin typeface="Calibri" panose="020F0502020204030204" pitchFamily="34" charset="0"/>
            </a:endParaRPr>
          </a:p>
        </p:txBody>
      </p:sp>
      <p:sp>
        <p:nvSpPr>
          <p:cNvPr id="66563"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p:cNvSpPr>
            <a:spLocks noGrp="1" noChangeArrowheads="1"/>
          </p:cNvSpPr>
          <p:nvPr>
            <p:ph type="body" idx="1"/>
          </p:nvPr>
        </p:nvSpPr>
        <p:spPr bwMode="auto">
          <a:xfrm>
            <a:off x="838200" y="4381500"/>
            <a:ext cx="5257800" cy="4149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100"/>
              <a:t>Give your full attention.  You should stop what you are doing and listen to them.  Remember that non-verbal communication tells us a lot more information that we need.  Also, don’t sit and think about what your response will be once they’ve stopped talking.</a:t>
            </a:r>
          </a:p>
          <a:p>
            <a:r>
              <a:rPr lang="en-US" sz="1100"/>
              <a:t>Let’s do a little exercise.  Ask the group to hold their right arm out beside them parallel to the floor.  Then ask them to make a small circle with their hand and arm with the index finger pointed.  Instructor should be demonstrating as directions are given.  The instructor should then tell the group to touch their index finger to their chin… don’t quit making circles!  The instructor, however, doesn’t touch their chin… instead touch their cheek.  Pause in this position.  Slowly people in the group will realize that they followed you by putting their finger on their cheek and didn’t follow your verbal instructions.  The exercise shows how we need to listen to both the verbal and non-verbal cues.</a:t>
            </a:r>
          </a:p>
          <a:p>
            <a:r>
              <a:rPr lang="en-US" sz="1100"/>
              <a:t>Stop talking.  How can you hear everything someone says when you yourself are not listening.</a:t>
            </a:r>
          </a:p>
          <a:p>
            <a:r>
              <a:rPr lang="en-US" sz="1100"/>
              <a:t>Avoid interrupting.  Let them finish their sentence before you begin to speak.  You may not have heard all the information needed to make a wise decision or comment.  Also, don’t let others or other things interrupt.</a:t>
            </a:r>
          </a:p>
          <a:p>
            <a:r>
              <a:rPr lang="en-US" sz="1100"/>
              <a:t>Let them know you’re paying attention, by repeating what they say.  This will help to make sure you understand really what it is they are trying to say.</a:t>
            </a:r>
          </a:p>
          <a:p>
            <a:r>
              <a:rPr lang="en-US" sz="1100"/>
              <a:t>Listen between the lines.  Again look and listen for the verbal and non-verbal information they may not be giving you.</a:t>
            </a:r>
          </a:p>
          <a:p>
            <a:endParaRPr lang="en-US" sz="1100"/>
          </a:p>
          <a:p>
            <a:r>
              <a:rPr lang="en-US" sz="1100"/>
              <a:t>What is the cost of not listening?  How many accidents occur because of poor listening.  Or how about the cost of rework, poor customer relations, or loss of business.</a:t>
            </a:r>
          </a:p>
          <a:p>
            <a:endParaRPr lang="en-US" sz="1100"/>
          </a:p>
        </p:txBody>
      </p:sp>
    </p:spTree>
    <p:extLst>
      <p:ext uri="{BB962C8B-B14F-4D97-AF65-F5344CB8AC3E}">
        <p14:creationId xmlns:p14="http://schemas.microsoft.com/office/powerpoint/2010/main" val="3424285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CF7A0EB-A759-485D-B7AB-5D176158C475}" type="slidenum">
              <a:rPr lang="en-US">
                <a:latin typeface="Calibri" panose="020F0502020204030204" pitchFamily="34" charset="0"/>
              </a:rPr>
              <a:pPr eaLnBrk="1" hangingPunct="1"/>
              <a:t>17</a:t>
            </a:fld>
            <a:endParaRPr lang="en-US">
              <a:latin typeface="Calibri" panose="020F0502020204030204" pitchFamily="34" charset="0"/>
            </a:endParaRPr>
          </a:p>
        </p:txBody>
      </p:sp>
      <p:sp>
        <p:nvSpPr>
          <p:cNvPr id="67587"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Achieving a goal is the purpose for communicating.  If someone doesn’t understand something you’ve said than you haven’t achieved anything.  </a:t>
            </a:r>
          </a:p>
        </p:txBody>
      </p:sp>
    </p:spTree>
    <p:extLst>
      <p:ext uri="{BB962C8B-B14F-4D97-AF65-F5344CB8AC3E}">
        <p14:creationId xmlns:p14="http://schemas.microsoft.com/office/powerpoint/2010/main" val="1211669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15DD58E-0970-4448-9434-CA3F652FE6F7}" type="slidenum">
              <a:rPr lang="en-US">
                <a:latin typeface="Calibri" panose="020F0502020204030204" pitchFamily="34" charset="0"/>
              </a:rPr>
              <a:pPr eaLnBrk="1" hangingPunct="1"/>
              <a:t>18</a:t>
            </a:fld>
            <a:endParaRPr lang="en-US">
              <a:latin typeface="Calibri" panose="020F0502020204030204" pitchFamily="34" charset="0"/>
            </a:endParaRPr>
          </a:p>
        </p:txBody>
      </p:sp>
      <p:sp>
        <p:nvSpPr>
          <p:cNvPr id="68611"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100"/>
              <a:t>If you are in a heated discussion, wait till they are finished or signal to the person that you want to speak.  When you speak repeat the person’s statement.  Chances are you will realize that perhaps the true problem lies with not effectively listening or misinterpretations. </a:t>
            </a:r>
          </a:p>
          <a:p>
            <a:endParaRPr lang="en-US"/>
          </a:p>
        </p:txBody>
      </p:sp>
    </p:spTree>
    <p:extLst>
      <p:ext uri="{BB962C8B-B14F-4D97-AF65-F5344CB8AC3E}">
        <p14:creationId xmlns:p14="http://schemas.microsoft.com/office/powerpoint/2010/main" val="3793612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BD9AE8E-21F0-4EEF-9428-FED3D99434A5}" type="slidenum">
              <a:rPr lang="en-US">
                <a:latin typeface="Calibri" panose="020F0502020204030204" pitchFamily="34" charset="0"/>
              </a:rPr>
              <a:pPr eaLnBrk="1" hangingPunct="1"/>
              <a:t>19</a:t>
            </a:fld>
            <a:endParaRPr lang="en-US">
              <a:latin typeface="Calibri" panose="020F0502020204030204" pitchFamily="34" charset="0"/>
            </a:endParaRPr>
          </a:p>
        </p:txBody>
      </p:sp>
      <p:sp>
        <p:nvSpPr>
          <p:cNvPr id="69635"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Communication is a big part of being a supervisor.  Here are a few times that we communicate on the job.  Are there any others?</a:t>
            </a:r>
          </a:p>
          <a:p>
            <a:endParaRPr lang="en-US"/>
          </a:p>
          <a:p>
            <a:r>
              <a:rPr lang="en-US"/>
              <a:t>Things the class might mention are giving work instructions, setting times for events, etc.</a:t>
            </a:r>
          </a:p>
        </p:txBody>
      </p:sp>
    </p:spTree>
    <p:extLst>
      <p:ext uri="{BB962C8B-B14F-4D97-AF65-F5344CB8AC3E}">
        <p14:creationId xmlns:p14="http://schemas.microsoft.com/office/powerpoint/2010/main" val="2308206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D9336D0-3480-4B82-A989-30C057B9B00C}" type="slidenum">
              <a:rPr lang="en-US">
                <a:latin typeface="Calibri" panose="020F0502020204030204" pitchFamily="34" charset="0"/>
              </a:rPr>
              <a:pPr eaLnBrk="1" hangingPunct="1"/>
              <a:t>20</a:t>
            </a:fld>
            <a:endParaRPr lang="en-US">
              <a:latin typeface="Calibri" panose="020F0502020204030204" pitchFamily="34" charset="0"/>
            </a:endParaRPr>
          </a:p>
        </p:txBody>
      </p:sp>
      <p:sp>
        <p:nvSpPr>
          <p:cNvPr id="70659"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It is important we get to know our employees, so we are aware of when they understand the assignment and/or goal, or when we need to offer guidance.</a:t>
            </a:r>
          </a:p>
          <a:p>
            <a:endParaRPr lang="en-US"/>
          </a:p>
          <a:p>
            <a:r>
              <a:rPr lang="en-US"/>
              <a:t>Part of developing the team is letting them know what the overall goal/outcome of the project is.  Such as we perform maintenance operations for this facility or have overall testing responsibility for NASA’s return to flight…  Developing the team will help keep them motivated about safety and the job</a:t>
            </a:r>
          </a:p>
        </p:txBody>
      </p:sp>
    </p:spTree>
    <p:extLst>
      <p:ext uri="{BB962C8B-B14F-4D97-AF65-F5344CB8AC3E}">
        <p14:creationId xmlns:p14="http://schemas.microsoft.com/office/powerpoint/2010/main" val="1351764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EFB180-2C20-4F26-B4D6-49A441DBCF87}" type="slidenum">
              <a:rPr lang="en-US">
                <a:latin typeface="Calibri" panose="020F0502020204030204" pitchFamily="34" charset="0"/>
              </a:rPr>
              <a:pPr eaLnBrk="1" hangingPunct="1"/>
              <a:t>21</a:t>
            </a:fld>
            <a:endParaRPr lang="en-US">
              <a:latin typeface="Calibri" panose="020F0502020204030204" pitchFamily="34" charset="0"/>
            </a:endParaRPr>
          </a:p>
        </p:txBody>
      </p:sp>
      <p:sp>
        <p:nvSpPr>
          <p:cNvPr id="71683"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Safety at Jacobs is a value, it is not just a priority that sometimes changes with schedule and production, but is built into everything we do and is never compromised.</a:t>
            </a:r>
          </a:p>
          <a:p>
            <a:endParaRPr lang="en-US"/>
          </a:p>
          <a:p>
            <a:r>
              <a:rPr lang="en-US"/>
              <a:t>Instructor stop here if you are going to do the picture exercise on the next slide.  Move two volunteers so that the one drawing the picture has their back to the screen and the person telling them what to do is facing the screen.</a:t>
            </a:r>
          </a:p>
        </p:txBody>
      </p:sp>
    </p:spTree>
    <p:extLst>
      <p:ext uri="{BB962C8B-B14F-4D97-AF65-F5344CB8AC3E}">
        <p14:creationId xmlns:p14="http://schemas.microsoft.com/office/powerpoint/2010/main" val="3077283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481D354-B232-490A-9EAF-B99547167A4B}" type="slidenum">
              <a:rPr lang="en-US">
                <a:latin typeface="Calibri" panose="020F0502020204030204" pitchFamily="34" charset="0"/>
              </a:rPr>
              <a:pPr eaLnBrk="1" hangingPunct="1"/>
              <a:t>4</a:t>
            </a:fld>
            <a:endParaRPr lang="en-US">
              <a:latin typeface="Calibri" panose="020F0502020204030204" pitchFamily="34" charset="0"/>
            </a:endParaRPr>
          </a:p>
        </p:txBody>
      </p:sp>
      <p:sp>
        <p:nvSpPr>
          <p:cNvPr id="53251"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We communicate with each other for a variety of reasons; to get action, to inform others, to convince, or to entertain.  Sometimes one message maybe communicated for one reason or for many reasons.  What ever your reason to communicate is, you need to make sure you are doing so effectively.  Before we can become effective communicators, we need to know the basics of communication.</a:t>
            </a:r>
          </a:p>
        </p:txBody>
      </p:sp>
    </p:spTree>
    <p:extLst>
      <p:ext uri="{BB962C8B-B14F-4D97-AF65-F5344CB8AC3E}">
        <p14:creationId xmlns:p14="http://schemas.microsoft.com/office/powerpoint/2010/main" val="1882844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80FADE9-A3B0-43B5-8F7F-E5BABC6816FA}" type="slidenum">
              <a:rPr lang="en-US">
                <a:latin typeface="Calibri" panose="020F0502020204030204" pitchFamily="34" charset="0"/>
              </a:rPr>
              <a:pPr eaLnBrk="1" hangingPunct="1"/>
              <a:t>22</a:t>
            </a:fld>
            <a:endParaRPr lang="en-US">
              <a:latin typeface="Calibri" panose="020F0502020204030204" pitchFamily="34" charset="0"/>
            </a:endParaRPr>
          </a:p>
        </p:txBody>
      </p:sp>
      <p:sp>
        <p:nvSpPr>
          <p:cNvPr id="72707"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These points came from the video.  </a:t>
            </a:r>
          </a:p>
          <a:p>
            <a:endParaRPr lang="en-US"/>
          </a:p>
        </p:txBody>
      </p:sp>
    </p:spTree>
    <p:extLst>
      <p:ext uri="{BB962C8B-B14F-4D97-AF65-F5344CB8AC3E}">
        <p14:creationId xmlns:p14="http://schemas.microsoft.com/office/powerpoint/2010/main" val="415914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303C10D-9399-4A7E-85D8-367FC597A506}" type="slidenum">
              <a:rPr lang="en-US">
                <a:latin typeface="Calibri" panose="020F0502020204030204" pitchFamily="34" charset="0"/>
              </a:rPr>
              <a:pPr eaLnBrk="1" hangingPunct="1"/>
              <a:t>23</a:t>
            </a:fld>
            <a:endParaRPr lang="en-US">
              <a:latin typeface="Calibri" panose="020F0502020204030204" pitchFamily="34" charset="0"/>
            </a:endParaRPr>
          </a:p>
        </p:txBody>
      </p:sp>
      <p:sp>
        <p:nvSpPr>
          <p:cNvPr id="73731"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How long do you think it should take to prepare for a 10 to 20 minute safety meeting?</a:t>
            </a:r>
          </a:p>
          <a:p>
            <a:r>
              <a:rPr lang="en-US"/>
              <a:t>It should take 2 to 4 times as long to get prepared for the meeting as does to do it.  Think about it, every work hour is important and we need to plan our safety meetings such that they are effective just like we plan the work.  If you have 15 people in a safety meeting that lasts 20 minutes, you have spent 7.5 work hours counting 10 minutes for travel time to and from the meeting.</a:t>
            </a:r>
          </a:p>
        </p:txBody>
      </p:sp>
    </p:spTree>
    <p:extLst>
      <p:ext uri="{BB962C8B-B14F-4D97-AF65-F5344CB8AC3E}">
        <p14:creationId xmlns:p14="http://schemas.microsoft.com/office/powerpoint/2010/main" val="2683229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C44DD41-7F49-4C3F-AF16-1F7B2F0D2FFD}" type="slidenum">
              <a:rPr lang="en-US">
                <a:latin typeface="Calibri" panose="020F0502020204030204" pitchFamily="34" charset="0"/>
              </a:rPr>
              <a:pPr eaLnBrk="1" hangingPunct="1"/>
              <a:t>24</a:t>
            </a:fld>
            <a:endParaRPr lang="en-US">
              <a:latin typeface="Calibri" panose="020F0502020204030204" pitchFamily="34" charset="0"/>
            </a:endParaRPr>
          </a:p>
        </p:txBody>
      </p:sp>
      <p:sp>
        <p:nvSpPr>
          <p:cNvPr id="74755"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Keep the meeting to one or two topics.  If you have more than two it is very hard to cover them in any detail and you may confuse the workforce.  If you need a true training on a topic or multiple topics that should be moved to a training room with more time and better facilities.</a:t>
            </a:r>
          </a:p>
          <a:p>
            <a:r>
              <a:rPr lang="en-US"/>
              <a:t>Be sure to leave time for discussions and class participation.  Create a brief outline for the meeting.  Leave time for comments from work group and relevant issues they may want to discuss.  Be sure there are action items that come out of the meeting and that your agenda includes time to report on action items from the previous meeting.  Our goal is not to just give training material but to create action and improvement in the work force.</a:t>
            </a:r>
          </a:p>
        </p:txBody>
      </p:sp>
    </p:spTree>
    <p:extLst>
      <p:ext uri="{BB962C8B-B14F-4D97-AF65-F5344CB8AC3E}">
        <p14:creationId xmlns:p14="http://schemas.microsoft.com/office/powerpoint/2010/main" val="2940735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62F935E-B47C-4361-84A6-597174388C5F}" type="slidenum">
              <a:rPr lang="en-US">
                <a:latin typeface="Calibri" panose="020F0502020204030204" pitchFamily="34" charset="0"/>
              </a:rPr>
              <a:pPr eaLnBrk="1" hangingPunct="1"/>
              <a:t>25</a:t>
            </a:fld>
            <a:endParaRPr lang="en-US">
              <a:latin typeface="Calibri" panose="020F0502020204030204" pitchFamily="34" charset="0"/>
            </a:endParaRPr>
          </a:p>
        </p:txBody>
      </p:sp>
      <p:sp>
        <p:nvSpPr>
          <p:cNvPr id="75779"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How long should you spend preparing for a 10 minute meeting?  How long do you think it took to prepare to effectively teach this training program.  A good rule of thumb is that it takes at least three times as long to prepare as it takes to give it.  How many times have you just thought of a topic and stood up and talked about it?  Did you get the message across?  What could you do different?  Remember show and tell in kindergarten?  Why not use it in your safety meetings, go to the work place, have the tools there and demonstrate good and bad practices and why we have set up the good practices for their safety.  One issue of having the meeting in the work area is for the audience to be able to hear what is being said and being able to see what is being talked about, keep your group small or get the equipment you will need to be heard, etc. which is all part of preparing.</a:t>
            </a:r>
          </a:p>
          <a:p>
            <a:r>
              <a:rPr lang="en-US"/>
              <a:t>If you are using someone in your work group to do the meeting to help others get involved in safety, remember you have to give them time and materials to get prepared. </a:t>
            </a:r>
          </a:p>
        </p:txBody>
      </p:sp>
    </p:spTree>
    <p:extLst>
      <p:ext uri="{BB962C8B-B14F-4D97-AF65-F5344CB8AC3E}">
        <p14:creationId xmlns:p14="http://schemas.microsoft.com/office/powerpoint/2010/main" val="3573699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44C8613-B870-4040-B15E-CB873700FD17}" type="slidenum">
              <a:rPr lang="en-US">
                <a:latin typeface="Calibri" panose="020F0502020204030204" pitchFamily="34" charset="0"/>
              </a:rPr>
              <a:pPr eaLnBrk="1" hangingPunct="1"/>
              <a:t>26</a:t>
            </a:fld>
            <a:endParaRPr lang="en-US">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Remember there will be actions that come from the work group as well and not just from the training.  Use the work group to complete most of the actions.  The goal is involvement and ownership in the safety process.</a:t>
            </a:r>
          </a:p>
        </p:txBody>
      </p:sp>
    </p:spTree>
    <p:extLst>
      <p:ext uri="{BB962C8B-B14F-4D97-AF65-F5344CB8AC3E}">
        <p14:creationId xmlns:p14="http://schemas.microsoft.com/office/powerpoint/2010/main" val="23960457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3C5618B-0F78-43CA-8336-4B4367A5FF89}" type="slidenum">
              <a:rPr lang="en-US">
                <a:latin typeface="Calibri" panose="020F0502020204030204" pitchFamily="34" charset="0"/>
              </a:rPr>
              <a:pPr eaLnBrk="1" hangingPunct="1"/>
              <a:t>27</a:t>
            </a:fld>
            <a:endParaRPr 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Module 5 contains the training information for the Safe Plan of Action and we will cover it later.  Basically the supervisor is to rough out the SPA and involve the crew in its final completion to give them ownership. </a:t>
            </a:r>
          </a:p>
        </p:txBody>
      </p:sp>
    </p:spTree>
    <p:extLst>
      <p:ext uri="{BB962C8B-B14F-4D97-AF65-F5344CB8AC3E}">
        <p14:creationId xmlns:p14="http://schemas.microsoft.com/office/powerpoint/2010/main" val="4225406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737E2AD-FAC1-49A1-B10D-413C8218C6E2}" type="slidenum">
              <a:rPr lang="en-US">
                <a:latin typeface="Calibri" panose="020F0502020204030204" pitchFamily="34" charset="0"/>
              </a:rPr>
              <a:pPr eaLnBrk="1" hangingPunct="1"/>
              <a:t>28</a:t>
            </a:fld>
            <a:endParaRPr lang="en-US">
              <a:latin typeface="Calibri" panose="020F0502020204030204" pitchFamily="34" charset="0"/>
            </a:endParaRPr>
          </a:p>
        </p:txBody>
      </p:sp>
    </p:spTree>
    <p:extLst>
      <p:ext uri="{BB962C8B-B14F-4D97-AF65-F5344CB8AC3E}">
        <p14:creationId xmlns:p14="http://schemas.microsoft.com/office/powerpoint/2010/main" val="3345469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Ask when does personal communication happen in an organization</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BD568EC-0D23-487E-8A34-E5980B483259}" type="slidenum">
              <a:rPr lang="en-US">
                <a:latin typeface="Calibri" panose="020F0502020204030204" pitchFamily="34" charset="0"/>
              </a:rPr>
              <a:pPr eaLnBrk="1" hangingPunct="1"/>
              <a:t>29</a:t>
            </a:fld>
            <a:endParaRPr lang="en-US">
              <a:latin typeface="Calibri" panose="020F0502020204030204" pitchFamily="34" charset="0"/>
            </a:endParaRPr>
          </a:p>
        </p:txBody>
      </p:sp>
    </p:spTree>
    <p:extLst>
      <p:ext uri="{BB962C8B-B14F-4D97-AF65-F5344CB8AC3E}">
        <p14:creationId xmlns:p14="http://schemas.microsoft.com/office/powerpoint/2010/main" val="1054358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D32C24A-8264-47AB-934D-93F0852DFC49}" type="slidenum">
              <a:rPr lang="en-US">
                <a:latin typeface="Calibri" panose="020F0502020204030204" pitchFamily="34" charset="0"/>
              </a:rPr>
              <a:pPr eaLnBrk="1" hangingPunct="1"/>
              <a:t>30</a:t>
            </a:fld>
            <a:endParaRPr lang="en-US">
              <a:latin typeface="Calibri" panose="020F0502020204030204" pitchFamily="34" charset="0"/>
            </a:endParaRPr>
          </a:p>
        </p:txBody>
      </p:sp>
    </p:spTree>
    <p:extLst>
      <p:ext uri="{BB962C8B-B14F-4D97-AF65-F5344CB8AC3E}">
        <p14:creationId xmlns:p14="http://schemas.microsoft.com/office/powerpoint/2010/main" val="1024165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Have someone do a sample here</a:t>
            </a:r>
          </a:p>
          <a:p>
            <a:endParaRPr lang="en-US"/>
          </a:p>
          <a:p>
            <a:r>
              <a:rPr lang="en-US"/>
              <a:t>Alam mo madali lang ito gawin – motivate the learner</a:t>
            </a:r>
          </a:p>
          <a:p>
            <a:r>
              <a:rPr lang="en-US"/>
              <a:t>Ganito lang gagawin mo- show and tell</a:t>
            </a:r>
          </a:p>
          <a:p>
            <a:r>
              <a:rPr lang="en-US"/>
              <a:t>Nakuha mo ba? May questions ka ba? - test</a:t>
            </a:r>
          </a:p>
          <a:p>
            <a:r>
              <a:rPr lang="en-US"/>
              <a:t>Sige ha babalikan in a while – Check</a:t>
            </a:r>
          </a:p>
          <a:p>
            <a:endParaRPr lang="en-US"/>
          </a:p>
          <a:p>
            <a:r>
              <a:rPr lang="en-US"/>
              <a:t>Ito test!!!</a:t>
            </a:r>
          </a:p>
          <a:p>
            <a:endParaRPr lang="en-US"/>
          </a:p>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7DB0AF-0A2E-4044-B6F8-16333A20E888}" type="slidenum">
              <a:rPr lang="en-US">
                <a:latin typeface="Calibri" panose="020F0502020204030204" pitchFamily="34" charset="0"/>
              </a:rPr>
              <a:pPr eaLnBrk="1" hangingPunct="1"/>
              <a:t>31</a:t>
            </a:fld>
            <a:endParaRPr lang="en-US">
              <a:latin typeface="Calibri" panose="020F0502020204030204" pitchFamily="34" charset="0"/>
            </a:endParaRPr>
          </a:p>
        </p:txBody>
      </p:sp>
    </p:spTree>
    <p:extLst>
      <p:ext uri="{BB962C8B-B14F-4D97-AF65-F5344CB8AC3E}">
        <p14:creationId xmlns:p14="http://schemas.microsoft.com/office/powerpoint/2010/main" val="1667895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0095818-F096-437E-A653-91EC777EEEAE}" type="slidenum">
              <a:rPr lang="en-US">
                <a:latin typeface="Calibri" panose="020F0502020204030204" pitchFamily="34" charset="0"/>
              </a:rPr>
              <a:pPr eaLnBrk="1" hangingPunct="1"/>
              <a:t>5</a:t>
            </a:fld>
            <a:endParaRPr lang="en-US">
              <a:latin typeface="Calibri" panose="020F0502020204030204" pitchFamily="34" charset="0"/>
            </a:endParaRPr>
          </a:p>
        </p:txBody>
      </p:sp>
      <p:sp>
        <p:nvSpPr>
          <p:cNvPr id="54275"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In order to communicate we need someone to send the message.  But if you don’t have someone to receive the message, is your message heard at all?  Think about the story about the tree in the forest.  If no one is in the forest when the tree falls down, then does the tree make a sound?</a:t>
            </a:r>
          </a:p>
          <a:p>
            <a:r>
              <a:rPr lang="en-US"/>
              <a:t>So the sender sends the message and the receiver receives the message.  However, your message many times must go through distracters or barriers before the receiver gets the message.  </a:t>
            </a:r>
          </a:p>
          <a:p>
            <a:pPr algn="ctr"/>
            <a:r>
              <a:rPr lang="en-US" sz="1000" u="sng">
                <a:latin typeface="Arial Black" panose="020B0A04020102020204" pitchFamily="34" charset="0"/>
                <a:cs typeface="Times New Roman" panose="02020603050405020304" pitchFamily="18" charset="0"/>
              </a:rPr>
              <a:t>COMMUNICATION EXERCISE</a:t>
            </a:r>
          </a:p>
          <a:p>
            <a:r>
              <a:rPr lang="en-US">
                <a:latin typeface="Arial" panose="020B0604020202020204" pitchFamily="34" charset="0"/>
                <a:cs typeface="Arial" panose="020B0604020202020204" pitchFamily="34" charset="0"/>
              </a:rPr>
              <a:t>  </a:t>
            </a:r>
            <a:r>
              <a:rPr lang="en-US" b="1" u="sng">
                <a:latin typeface="Arial" panose="020B0604020202020204" pitchFamily="34" charset="0"/>
                <a:cs typeface="Arial" panose="020B0604020202020204" pitchFamily="34" charset="0"/>
              </a:rPr>
              <a:t>Directions</a:t>
            </a:r>
            <a:r>
              <a:rPr lang="en-US">
                <a:latin typeface="Arial" panose="020B0604020202020204" pitchFamily="34" charset="0"/>
                <a:cs typeface="Arial" panose="020B0604020202020204" pitchFamily="34" charset="0"/>
              </a:rPr>
              <a:t>:  In groups of 5 to 15 persons each.  Hand a paper to one person in each group with the message below on it.  Have them read it.  Then take it away.  That person now verbally whispers the message to another person, and this is repeated until reaching the last person in the group.  The last person in the group, then writes down the message told to them.  Have each “last” person read their message out loud to the group, then read this original message to illustrate the inefficiencies of person to person communications.  This also illustrates the challenge of effective communications in general.</a:t>
            </a:r>
          </a:p>
          <a:p>
            <a:r>
              <a:rPr lang="en-US" b="1">
                <a:latin typeface="Arial" panose="020B0604020202020204" pitchFamily="34" charset="0"/>
                <a:cs typeface="Arial" panose="020B0604020202020204" pitchFamily="34" charset="0"/>
              </a:rPr>
              <a:t>A </a:t>
            </a:r>
            <a:r>
              <a:rPr lang="en-US" b="1" u="sng">
                <a:latin typeface="Arial" panose="020B0604020202020204" pitchFamily="34" charset="0"/>
                <a:cs typeface="Arial" panose="020B0604020202020204" pitchFamily="34" charset="0"/>
              </a:rPr>
              <a:t>red</a:t>
            </a:r>
            <a:r>
              <a:rPr lang="en-US" b="1">
                <a:latin typeface="Arial" panose="020B0604020202020204" pitchFamily="34" charset="0"/>
                <a:cs typeface="Arial" panose="020B0604020202020204" pitchFamily="34" charset="0"/>
              </a:rPr>
              <a:t> brick building caught fire!</a:t>
            </a:r>
            <a:endParaRPr lang="en-US">
              <a:latin typeface="Arial" panose="020B0604020202020204" pitchFamily="34" charset="0"/>
              <a:cs typeface="Arial" panose="020B0604020202020204" pitchFamily="34" charset="0"/>
            </a:endParaRPr>
          </a:p>
          <a:p>
            <a:r>
              <a:rPr lang="en-US" b="1" u="sng">
                <a:latin typeface="Arial" panose="020B0604020202020204" pitchFamily="34" charset="0"/>
                <a:cs typeface="Arial" panose="020B0604020202020204" pitchFamily="34" charset="0"/>
              </a:rPr>
              <a:t>Three</a:t>
            </a:r>
            <a:r>
              <a:rPr lang="en-US" b="1">
                <a:latin typeface="Arial" panose="020B0604020202020204" pitchFamily="34" charset="0"/>
                <a:cs typeface="Arial" panose="020B0604020202020204" pitchFamily="34" charset="0"/>
              </a:rPr>
              <a:t> firemen entered the building carrying</a:t>
            </a:r>
            <a:endParaRPr lang="en-US">
              <a:latin typeface="Arial" panose="020B0604020202020204" pitchFamily="34" charset="0"/>
              <a:cs typeface="Arial" panose="020B0604020202020204" pitchFamily="34" charset="0"/>
            </a:endParaRPr>
          </a:p>
          <a:p>
            <a:r>
              <a:rPr lang="en-US" b="1" u="sng">
                <a:latin typeface="Arial" panose="020B0604020202020204" pitchFamily="34" charset="0"/>
                <a:cs typeface="Arial" panose="020B0604020202020204" pitchFamily="34" charset="0"/>
              </a:rPr>
              <a:t>two</a:t>
            </a:r>
            <a:r>
              <a:rPr lang="en-US" b="1">
                <a:latin typeface="Arial" panose="020B0604020202020204" pitchFamily="34" charset="0"/>
                <a:cs typeface="Arial" panose="020B0604020202020204" pitchFamily="34" charset="0"/>
              </a:rPr>
              <a:t> yellow fire hoses!</a:t>
            </a:r>
            <a:endParaRPr lang="en-US">
              <a:latin typeface="Arial" panose="020B0604020202020204" pitchFamily="34" charset="0"/>
              <a:cs typeface="Arial" panose="020B0604020202020204" pitchFamily="34" charset="0"/>
            </a:endParaRPr>
          </a:p>
          <a:p>
            <a:r>
              <a:rPr lang="en-US" b="1">
                <a:latin typeface="Arial" panose="020B0604020202020204" pitchFamily="34" charset="0"/>
                <a:cs typeface="Arial" panose="020B0604020202020204" pitchFamily="34" charset="0"/>
              </a:rPr>
              <a:t> The fire was on the </a:t>
            </a:r>
            <a:r>
              <a:rPr lang="en-US" b="1" u="sng">
                <a:latin typeface="Arial" panose="020B0604020202020204" pitchFamily="34" charset="0"/>
                <a:cs typeface="Arial" panose="020B0604020202020204" pitchFamily="34" charset="0"/>
              </a:rPr>
              <a:t>fifth</a:t>
            </a:r>
            <a:r>
              <a:rPr lang="en-US" b="1">
                <a:latin typeface="Arial" panose="020B0604020202020204" pitchFamily="34" charset="0"/>
                <a:cs typeface="Arial" panose="020B0604020202020204" pitchFamily="34" charset="0"/>
              </a:rPr>
              <a:t> floor!</a:t>
            </a:r>
            <a:endParaRPr lang="en-US">
              <a:latin typeface="Arial" panose="020B0604020202020204" pitchFamily="34" charset="0"/>
              <a:cs typeface="Arial" panose="020B0604020202020204" pitchFamily="34" charset="0"/>
            </a:endParaRPr>
          </a:p>
          <a:p>
            <a:r>
              <a:rPr lang="en-US" sz="1000"/>
              <a:t>  </a:t>
            </a:r>
          </a:p>
        </p:txBody>
      </p:sp>
    </p:spTree>
    <p:extLst>
      <p:ext uri="{BB962C8B-B14F-4D97-AF65-F5344CB8AC3E}">
        <p14:creationId xmlns:p14="http://schemas.microsoft.com/office/powerpoint/2010/main" val="7592967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9E37A2B-C546-4D5B-84A5-2550A3E7E71B}" type="slidenum">
              <a:rPr lang="en-US">
                <a:latin typeface="Calibri" panose="020F0502020204030204" pitchFamily="34" charset="0"/>
              </a:rPr>
              <a:pPr eaLnBrk="1" hangingPunct="1"/>
              <a:t>32</a:t>
            </a:fld>
            <a:endParaRPr lang="en-US">
              <a:latin typeface="Calibri" panose="020F0502020204030204" pitchFamily="34" charset="0"/>
            </a:endParaRPr>
          </a:p>
        </p:txBody>
      </p:sp>
    </p:spTree>
    <p:extLst>
      <p:ext uri="{BB962C8B-B14F-4D97-AF65-F5344CB8AC3E}">
        <p14:creationId xmlns:p14="http://schemas.microsoft.com/office/powerpoint/2010/main" val="1726885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DE2F3F6-4B15-4DD1-B379-034427DD497E}" type="slidenum">
              <a:rPr lang="en-US">
                <a:latin typeface="Calibri" panose="020F0502020204030204" pitchFamily="34" charset="0"/>
              </a:rPr>
              <a:pPr eaLnBrk="1" hangingPunct="1"/>
              <a:t>33</a:t>
            </a:fld>
            <a:endParaRPr lang="en-US">
              <a:latin typeface="Calibri" panose="020F0502020204030204" pitchFamily="34" charset="0"/>
            </a:endParaRPr>
          </a:p>
        </p:txBody>
      </p:sp>
    </p:spTree>
    <p:extLst>
      <p:ext uri="{BB962C8B-B14F-4D97-AF65-F5344CB8AC3E}">
        <p14:creationId xmlns:p14="http://schemas.microsoft.com/office/powerpoint/2010/main" val="38845485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Your roles an responsibilities</a:t>
            </a:r>
          </a:p>
          <a:p>
            <a:endParaRPr lang="en-US"/>
          </a:p>
          <a:p>
            <a:r>
              <a:rPr lang="en-US"/>
              <a:t> </a:t>
            </a:r>
          </a:p>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A2F3C67-5A15-4BDC-90A8-8B5E31F085B8}" type="slidenum">
              <a:rPr lang="en-US">
                <a:latin typeface="Calibri" panose="020F0502020204030204" pitchFamily="34" charset="0"/>
              </a:rPr>
              <a:pPr eaLnBrk="1" hangingPunct="1"/>
              <a:t>34</a:t>
            </a:fld>
            <a:endParaRPr lang="en-US">
              <a:latin typeface="Calibri" panose="020F0502020204030204" pitchFamily="34" charset="0"/>
            </a:endParaRPr>
          </a:p>
        </p:txBody>
      </p:sp>
    </p:spTree>
    <p:extLst>
      <p:ext uri="{BB962C8B-B14F-4D97-AF65-F5344CB8AC3E}">
        <p14:creationId xmlns:p14="http://schemas.microsoft.com/office/powerpoint/2010/main" val="18501785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30E1A69-2AFE-4106-9BA7-151A1C96EEC5}" type="slidenum">
              <a:rPr lang="en-US">
                <a:latin typeface="Calibri" panose="020F0502020204030204" pitchFamily="34" charset="0"/>
              </a:rPr>
              <a:pPr eaLnBrk="1" hangingPunct="1"/>
              <a:t>35</a:t>
            </a:fld>
            <a:endParaRPr lang="en-US">
              <a:latin typeface="Calibri" panose="020F0502020204030204" pitchFamily="34" charset="0"/>
            </a:endParaRPr>
          </a:p>
        </p:txBody>
      </p:sp>
    </p:spTree>
    <p:extLst>
      <p:ext uri="{BB962C8B-B14F-4D97-AF65-F5344CB8AC3E}">
        <p14:creationId xmlns:p14="http://schemas.microsoft.com/office/powerpoint/2010/main" val="3387990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Sample tool box meetings</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80E1247-B537-41D4-AB11-7A602DDB1AB7}" type="slidenum">
              <a:rPr lang="en-US">
                <a:latin typeface="Calibri" panose="020F0502020204030204" pitchFamily="34" charset="0"/>
              </a:rPr>
              <a:pPr eaLnBrk="1" hangingPunct="1"/>
              <a:t>36</a:t>
            </a:fld>
            <a:endParaRPr lang="en-US">
              <a:latin typeface="Calibri" panose="020F0502020204030204" pitchFamily="34" charset="0"/>
            </a:endParaRPr>
          </a:p>
        </p:txBody>
      </p:sp>
    </p:spTree>
    <p:extLst>
      <p:ext uri="{BB962C8B-B14F-4D97-AF65-F5344CB8AC3E}">
        <p14:creationId xmlns:p14="http://schemas.microsoft.com/office/powerpoint/2010/main" val="1203010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Activity those that was not able to participate!</a:t>
            </a:r>
          </a:p>
          <a:p>
            <a:endParaRPr lang="en-US"/>
          </a:p>
          <a:p>
            <a:r>
              <a:rPr lang="en-US"/>
              <a:t>I want you talk about the per group 5mins to prepare</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D84EE4C-DC45-4F67-B43F-3A3729E546C0}" type="slidenum">
              <a:rPr lang="en-US">
                <a:latin typeface="Calibri" panose="020F0502020204030204" pitchFamily="34" charset="0"/>
              </a:rPr>
              <a:pPr eaLnBrk="1" hangingPunct="1"/>
              <a:t>37</a:t>
            </a:fld>
            <a:endParaRPr lang="en-US">
              <a:latin typeface="Calibri" panose="020F0502020204030204" pitchFamily="34" charset="0"/>
            </a:endParaRPr>
          </a:p>
        </p:txBody>
      </p:sp>
    </p:spTree>
    <p:extLst>
      <p:ext uri="{BB962C8B-B14F-4D97-AF65-F5344CB8AC3E}">
        <p14:creationId xmlns:p14="http://schemas.microsoft.com/office/powerpoint/2010/main" val="2800580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Sample</a:t>
            </a:r>
          </a:p>
          <a:p>
            <a:endParaRPr lang="en-US"/>
          </a:p>
          <a:p>
            <a:r>
              <a:rPr lang="en-US"/>
              <a:t>Do not use headset during machine operations</a:t>
            </a:r>
          </a:p>
          <a:p>
            <a:r>
              <a:rPr lang="en-US"/>
              <a:t>- </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8A0EE0E-5F28-4034-87FF-72ECAEDFF8B6}" type="slidenum">
              <a:rPr lang="en-US">
                <a:latin typeface="Calibri" panose="020F0502020204030204" pitchFamily="34" charset="0"/>
              </a:rPr>
              <a:pPr eaLnBrk="1" hangingPunct="1"/>
              <a:t>38</a:t>
            </a:fld>
            <a:endParaRPr lang="en-US">
              <a:latin typeface="Calibri" panose="020F0502020204030204" pitchFamily="34" charset="0"/>
            </a:endParaRPr>
          </a:p>
        </p:txBody>
      </p:sp>
    </p:spTree>
    <p:extLst>
      <p:ext uri="{BB962C8B-B14F-4D97-AF65-F5344CB8AC3E}">
        <p14:creationId xmlns:p14="http://schemas.microsoft.com/office/powerpoint/2010/main" val="1275707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6FEA6FC-819A-42B7-8BAE-5C51832FC1AF}" type="slidenum">
              <a:rPr lang="en-US">
                <a:latin typeface="Calibri" panose="020F0502020204030204" pitchFamily="34" charset="0"/>
              </a:rPr>
              <a:pPr eaLnBrk="1" hangingPunct="1"/>
              <a:t>39</a:t>
            </a:fld>
            <a:endParaRPr lang="en-US">
              <a:latin typeface="Calibri" panose="020F0502020204030204" pitchFamily="34" charset="0"/>
            </a:endParaRPr>
          </a:p>
        </p:txBody>
      </p:sp>
    </p:spTree>
    <p:extLst>
      <p:ext uri="{BB962C8B-B14F-4D97-AF65-F5344CB8AC3E}">
        <p14:creationId xmlns:p14="http://schemas.microsoft.com/office/powerpoint/2010/main" val="35907590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31FD5EA-0202-4348-B8B9-B72D1D4D1EE6}" type="slidenum">
              <a:rPr lang="en-US">
                <a:latin typeface="Calibri" panose="020F0502020204030204" pitchFamily="34" charset="0"/>
              </a:rPr>
              <a:pPr eaLnBrk="1" hangingPunct="1"/>
              <a:t>40</a:t>
            </a:fld>
            <a:endParaRPr lang="en-US">
              <a:latin typeface="Calibri" panose="020F0502020204030204" pitchFamily="34" charset="0"/>
            </a:endParaRPr>
          </a:p>
        </p:txBody>
      </p:sp>
    </p:spTree>
    <p:extLst>
      <p:ext uri="{BB962C8B-B14F-4D97-AF65-F5344CB8AC3E}">
        <p14:creationId xmlns:p14="http://schemas.microsoft.com/office/powerpoint/2010/main" val="23346836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p>
        </p:txBody>
      </p:sp>
      <p:sp>
        <p:nvSpPr>
          <p:cNvPr id="64516" name="Slide Number Placeholder 3"/>
          <p:cNvSpPr>
            <a:spLocks noGrp="1"/>
          </p:cNvSpPr>
          <p:nvPr>
            <p:ph type="sldNum" sz="quarter" idx="5"/>
          </p:nvPr>
        </p:nvSpPr>
        <p:spPr bwMode="auto">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1F2E562-6BC1-4DF2-A915-6DA09A178ED1}" type="slidenum">
              <a:rPr lang="en-US"/>
              <a:pPr eaLnBrk="1" hangingPunct="1"/>
              <a:t>41</a:t>
            </a:fld>
            <a:endParaRPr lang="en-US"/>
          </a:p>
        </p:txBody>
      </p:sp>
    </p:spTree>
    <p:extLst>
      <p:ext uri="{BB962C8B-B14F-4D97-AF65-F5344CB8AC3E}">
        <p14:creationId xmlns:p14="http://schemas.microsoft.com/office/powerpoint/2010/main" val="3789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55E9C0A-9CD8-467E-96B2-2EEA2BE8BE5B}" type="slidenum">
              <a:rPr lang="en-US">
                <a:latin typeface="Calibri" panose="020F0502020204030204" pitchFamily="34" charset="0"/>
              </a:rPr>
              <a:pPr eaLnBrk="1" hangingPunct="1"/>
              <a:t>6</a:t>
            </a:fld>
            <a:endParaRPr lang="en-US">
              <a:latin typeface="Calibri" panose="020F0502020204030204" pitchFamily="34" charset="0"/>
            </a:endParaRPr>
          </a:p>
        </p:txBody>
      </p:sp>
      <p:sp>
        <p:nvSpPr>
          <p:cNvPr id="55299"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These are just a few of the examples of distracters or barriers.  Do we have these barriers on a construction site?  You bet.  The noise level alone is enough to hinder communication.</a:t>
            </a:r>
          </a:p>
          <a:p>
            <a:endParaRPr lang="en-US"/>
          </a:p>
          <a:p>
            <a:r>
              <a:rPr lang="en-US"/>
              <a:t>With all these distractions on the job, we need to make sure we are effective listeners.</a:t>
            </a:r>
          </a:p>
        </p:txBody>
      </p:sp>
    </p:spTree>
    <p:extLst>
      <p:ext uri="{BB962C8B-B14F-4D97-AF65-F5344CB8AC3E}">
        <p14:creationId xmlns:p14="http://schemas.microsoft.com/office/powerpoint/2010/main" val="12138332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09F4C9E-10B0-4912-B280-036B14A06563}" type="slidenum">
              <a:rPr lang="en-US">
                <a:latin typeface="Calibri" panose="020F0502020204030204" pitchFamily="34" charset="0"/>
              </a:rPr>
              <a:pPr eaLnBrk="1" hangingPunct="1"/>
              <a:t>42</a:t>
            </a:fld>
            <a:endParaRPr lang="en-US">
              <a:latin typeface="Calibri" panose="020F0502020204030204" pitchFamily="34" charset="0"/>
            </a:endParaRPr>
          </a:p>
        </p:txBody>
      </p:sp>
    </p:spTree>
    <p:extLst>
      <p:ext uri="{BB962C8B-B14F-4D97-AF65-F5344CB8AC3E}">
        <p14:creationId xmlns:p14="http://schemas.microsoft.com/office/powerpoint/2010/main" val="16868575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3564CD9-064E-4EE1-B13A-8BDB051C9A21}" type="slidenum">
              <a:rPr lang="en-US">
                <a:latin typeface="Calibri" panose="020F0502020204030204" pitchFamily="34" charset="0"/>
              </a:rPr>
              <a:pPr eaLnBrk="1" hangingPunct="1"/>
              <a:t>43</a:t>
            </a:fld>
            <a:endParaRPr lang="en-US">
              <a:latin typeface="Calibri" panose="020F0502020204030204" pitchFamily="34" charset="0"/>
            </a:endParaRPr>
          </a:p>
        </p:txBody>
      </p:sp>
      <p:sp>
        <p:nvSpPr>
          <p:cNvPr id="94211" name="Rectangle 2"/>
          <p:cNvSpPr>
            <a:spLocks noGrp="1" noRot="1" noChangeAspect="1" noChangeArrowheads="1" noTextEdit="1"/>
          </p:cNvSpPr>
          <p:nvPr>
            <p:ph type="sldImg"/>
          </p:nvPr>
        </p:nvSpPr>
        <p:spPr bwMode="auto">
          <a:xfrm>
            <a:off x="454025" y="6858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After a job is complete, it is important that we communicate by providing the employee with feedback.  People need to hear feedback in order to improve, learn, grow and continue to work safely.  If you don’t take the time to give feedback you are sending the message that the job was not that important.  So the next time the employee does the job, what could happen?  They may or may not take the job or safety seriously, and that is definitely what we do not want to communicate.</a:t>
            </a:r>
          </a:p>
          <a:p>
            <a:endParaRPr lang="en-US"/>
          </a:p>
          <a:p>
            <a:r>
              <a:rPr lang="en-US"/>
              <a:t>We have to go the extra mile to show people we appreciate them.  Just being an efficient manager or supervisor, they can get anywhere.  A smile, a pat on the back, etc. are the things that will make a difference to you and your employees.</a:t>
            </a:r>
          </a:p>
        </p:txBody>
      </p:sp>
    </p:spTree>
    <p:extLst>
      <p:ext uri="{BB962C8B-B14F-4D97-AF65-F5344CB8AC3E}">
        <p14:creationId xmlns:p14="http://schemas.microsoft.com/office/powerpoint/2010/main" val="4039271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1364ED5-DF19-4717-A160-F1FE2D972153}" type="slidenum">
              <a:rPr lang="en-US">
                <a:latin typeface="Calibri" panose="020F0502020204030204" pitchFamily="34" charset="0"/>
              </a:rPr>
              <a:pPr eaLnBrk="1" hangingPunct="1"/>
              <a:t>44</a:t>
            </a:fld>
            <a:endParaRPr lang="en-US">
              <a:latin typeface="Calibri" panose="020F0502020204030204" pitchFamily="34" charset="0"/>
            </a:endParaRPr>
          </a:p>
        </p:txBody>
      </p:sp>
      <p:sp>
        <p:nvSpPr>
          <p:cNvPr id="95235"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en-US"/>
              <a:t>Optional Exercise:</a:t>
            </a:r>
          </a:p>
          <a:p>
            <a:pPr marL="228600" indent="-228600"/>
            <a:r>
              <a:rPr lang="en-US"/>
              <a:t>Break the group into teams of 3-4 people.  Give each team one envelope and the following instructions.  Inside the envelopes should be three different items for each group.  For example, a packet of Sugar, a pen, and a stick of gum.  Other envelopes could contain things like a rubber band, paper clip, leaf, fork, pencil, Kleenex, etc.   The exercise illustrates a means to creating a creative safety skit to enhance a safety meeting or talk.</a:t>
            </a:r>
          </a:p>
          <a:p>
            <a:pPr marL="228600" indent="-228600"/>
            <a:r>
              <a:rPr lang="en-US"/>
              <a:t>Instructions:</a:t>
            </a:r>
          </a:p>
          <a:p>
            <a:pPr marL="228600" indent="-228600">
              <a:buFontTx/>
              <a:buAutoNum type="arabicParenR"/>
            </a:pPr>
            <a:r>
              <a:rPr lang="en-US"/>
              <a:t>Tell the class that each team will be given an envelope containing three items.  The groups will be given 10 minutes to create a short safety skit incorporating the three items into the skit.</a:t>
            </a:r>
          </a:p>
          <a:p>
            <a:pPr marL="228600" indent="-228600">
              <a:buFontTx/>
              <a:buAutoNum type="arabicParenR"/>
            </a:pPr>
            <a:r>
              <a:rPr lang="en-US"/>
              <a:t>Be creative and have fun!</a:t>
            </a:r>
          </a:p>
          <a:p>
            <a:pPr marL="228600" indent="-228600">
              <a:buFontTx/>
              <a:buAutoNum type="arabicParenR"/>
            </a:pPr>
            <a:r>
              <a:rPr lang="en-US"/>
              <a:t>Once the teams have created their skits, have them present their skits to the class.  Make sure that everyone in each group introduces themselves and tells us what their three items are.</a:t>
            </a:r>
          </a:p>
        </p:txBody>
      </p:sp>
    </p:spTree>
    <p:extLst>
      <p:ext uri="{BB962C8B-B14F-4D97-AF65-F5344CB8AC3E}">
        <p14:creationId xmlns:p14="http://schemas.microsoft.com/office/powerpoint/2010/main" val="3721588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EE5249A-F9D0-43C6-9CCA-0D0D9BE9AFEB}" type="slidenum">
              <a:rPr lang="en-US">
                <a:latin typeface="Calibri" panose="020F0502020204030204" pitchFamily="34" charset="0"/>
              </a:rPr>
              <a:pPr eaLnBrk="1" hangingPunct="1"/>
              <a:t>7</a:t>
            </a:fld>
            <a:endParaRPr lang="en-US">
              <a:latin typeface="Calibri" panose="020F0502020204030204"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Barriers get in the way of sending the message.  We have already talked about a few barriers however, there are additional barriers to communication.  They are things like education level, emotions, culture differences, etc. that separate each of us from being able to get the message across.  Because of the barriers, the message gets changed or misinterpreted and we end up with a mess.</a:t>
            </a:r>
          </a:p>
          <a:p>
            <a:endParaRPr lang="en-US"/>
          </a:p>
          <a:p>
            <a:r>
              <a:rPr lang="en-US"/>
              <a:t>Ask class: Do you have some examples where this has happened to you?</a:t>
            </a:r>
          </a:p>
          <a:p>
            <a:r>
              <a:rPr lang="en-US"/>
              <a:t>A company example is a crew being sent to work on a gas pipeline and opening the wrong one that was not locked out and tagged or drained and cleaned.</a:t>
            </a:r>
          </a:p>
        </p:txBody>
      </p:sp>
    </p:spTree>
    <p:extLst>
      <p:ext uri="{BB962C8B-B14F-4D97-AF65-F5344CB8AC3E}">
        <p14:creationId xmlns:p14="http://schemas.microsoft.com/office/powerpoint/2010/main" val="3341080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C476318-B899-44FA-AF9B-B7718F4B3675}" type="slidenum">
              <a:rPr lang="en-US">
                <a:latin typeface="Calibri" panose="020F0502020204030204" pitchFamily="34" charset="0"/>
              </a:rPr>
              <a:pPr eaLnBrk="1" hangingPunct="1"/>
              <a:t>8</a:t>
            </a:fld>
            <a:endParaRPr lang="en-US">
              <a:latin typeface="Calibri" panose="020F0502020204030204" pitchFamily="34" charset="0"/>
            </a:endParaRPr>
          </a:p>
        </p:txBody>
      </p:sp>
      <p:sp>
        <p:nvSpPr>
          <p:cNvPr id="57347"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Ask the group to give examples of each of the methods of communication.</a:t>
            </a:r>
          </a:p>
          <a:p>
            <a:endParaRPr lang="en-US"/>
          </a:p>
          <a:p>
            <a:r>
              <a:rPr lang="en-US"/>
              <a:t>Which is the best method?  That all depends on the situation.  Verbal is best for quick messages that the content is simple and easy to understand.  Non-verbal is best in times when we use hand signals.  Think if a crane operator got all messages from the rigger on a note.  That would definitely slow down production and compromise safety.  Written communication is best for complex messages, like a procedure or policy, or for discipline measures, legal documents, etc..  Email is a great form of written communication, but beware that it too has it ups and downs.  Many times people are sloppy in their grammar and spelling when writing email messages.  You want to make sure that you change your writing style based on the person you are sending the message to.  You won’t write the President of the company an email, saying “Lunch?”  You would probably say something more like, “Will you be available for lunch today at 11:00 at Bob’s Restaurant?”  You should also keep in mind, that your written message doesn’t contain vocal inflections, gestures, and a shared environment.  Keep in mind that email can be saved and viewed later.  Think before you send an email when you are upset with that person, you may regret it later.</a:t>
            </a:r>
          </a:p>
          <a:p>
            <a:r>
              <a:rPr lang="en-US"/>
              <a:t>You have to decide which method is best for each situation.</a:t>
            </a:r>
          </a:p>
          <a:p>
            <a:endParaRPr lang="en-US"/>
          </a:p>
        </p:txBody>
      </p:sp>
    </p:spTree>
    <p:extLst>
      <p:ext uri="{BB962C8B-B14F-4D97-AF65-F5344CB8AC3E}">
        <p14:creationId xmlns:p14="http://schemas.microsoft.com/office/powerpoint/2010/main" val="301909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F78B89D-BEF1-4519-AB37-FA75BA79D0BB}" type="slidenum">
              <a:rPr lang="en-US">
                <a:latin typeface="Calibri" panose="020F0502020204030204" pitchFamily="34" charset="0"/>
              </a:rPr>
              <a:pPr eaLnBrk="1" hangingPunct="1"/>
              <a:t>9</a:t>
            </a:fld>
            <a:endParaRPr lang="en-US">
              <a:latin typeface="Calibri" panose="020F0502020204030204" pitchFamily="34" charset="0"/>
            </a:endParaRPr>
          </a:p>
        </p:txBody>
      </p:sp>
      <p:sp>
        <p:nvSpPr>
          <p:cNvPr id="58371"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Studies say that the average listener retains about 50 percent of a 10 minute reading that they hear.  And several days later that retained information drops to around 25 to 30 percent.  </a:t>
            </a:r>
          </a:p>
          <a:p>
            <a:r>
              <a:rPr lang="en-US"/>
              <a:t>This information is for an average listener, reader or speaker.  What happens to a below average listener?</a:t>
            </a:r>
          </a:p>
        </p:txBody>
      </p:sp>
    </p:spTree>
    <p:extLst>
      <p:ext uri="{BB962C8B-B14F-4D97-AF65-F5344CB8AC3E}">
        <p14:creationId xmlns:p14="http://schemas.microsoft.com/office/powerpoint/2010/main" val="3286741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7C4740A-51F1-4F99-832D-39D0945827DD}" type="slidenum">
              <a:rPr lang="en-US">
                <a:latin typeface="Calibri" panose="020F0502020204030204" pitchFamily="34" charset="0"/>
              </a:rPr>
              <a:pPr eaLnBrk="1" hangingPunct="1"/>
              <a:t>10</a:t>
            </a:fld>
            <a:endParaRPr lang="en-US">
              <a:latin typeface="Calibri" panose="020F0502020204030204" pitchFamily="34" charset="0"/>
            </a:endParaRPr>
          </a:p>
        </p:txBody>
      </p:sp>
      <p:sp>
        <p:nvSpPr>
          <p:cNvPr id="60419"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What is your unspoken message?  Break into 4 groups and give each group one of the above examples.  Have the groups list and discuss what message(s) the above actions are sending.  Then have the groups come back together for a class discussion.</a:t>
            </a:r>
          </a:p>
          <a:p>
            <a:endParaRPr lang="en-US"/>
          </a:p>
          <a:p>
            <a:r>
              <a:rPr lang="en-US"/>
              <a:t>Remember “Silence is Consent”  So we can send messages by not even talking.  Many people say they have an open door policy to everyone.  But when employees walk by we are always busy and they will not come through even the barrier of the door frame.  So we have to be aware of those around us and invite them in as well as go out to the site to make ourselves available to them.  “What is your open door like?”</a:t>
            </a:r>
          </a:p>
        </p:txBody>
      </p:sp>
    </p:spTree>
    <p:extLst>
      <p:ext uri="{BB962C8B-B14F-4D97-AF65-F5344CB8AC3E}">
        <p14:creationId xmlns:p14="http://schemas.microsoft.com/office/powerpoint/2010/main" val="2688432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00E286F-C91D-4C7F-98C4-6D19EA304838}" type="slidenum">
              <a:rPr lang="en-US">
                <a:latin typeface="Calibri" panose="020F0502020204030204" pitchFamily="34" charset="0"/>
              </a:rPr>
              <a:pPr eaLnBrk="1" hangingPunct="1"/>
              <a:t>11</a:t>
            </a:fld>
            <a:endParaRPr lang="en-US">
              <a:latin typeface="Calibri" panose="020F0502020204030204" pitchFamily="34" charset="0"/>
            </a:endParaRPr>
          </a:p>
        </p:txBody>
      </p:sp>
      <p:sp>
        <p:nvSpPr>
          <p:cNvPr id="61443" name="Rectangle 2"/>
          <p:cNvSpPr>
            <a:spLocks noGrp="1" noRot="1" noChangeAspect="1" noChangeArrowheads="1" noTextEdit="1"/>
          </p:cNvSpPr>
          <p:nvPr>
            <p:ph type="sldImg"/>
          </p:nvPr>
        </p:nvSpPr>
        <p:spPr bwMode="auto">
          <a:xfrm>
            <a:off x="439738" y="698500"/>
            <a:ext cx="6124575" cy="34464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t>Let’s now look at being an effective communicator.</a:t>
            </a:r>
          </a:p>
          <a:p>
            <a:r>
              <a:rPr lang="en-US"/>
              <a:t>Remember to choose the right method to send your message.  Get feedback from the receiver to ensure that they understand what you are trying to communicate to them.</a:t>
            </a:r>
          </a:p>
        </p:txBody>
      </p:sp>
    </p:spTree>
    <p:extLst>
      <p:ext uri="{BB962C8B-B14F-4D97-AF65-F5344CB8AC3E}">
        <p14:creationId xmlns:p14="http://schemas.microsoft.com/office/powerpoint/2010/main" val="4842701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Sun rising over grassy hills" title="Slide Design Pictur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n-US"/>
              <a:t>Click to edit Master title style</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n-US"/>
              <a:t>Click to edit Master title style</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1/28/2018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n-US"/>
              <a:t>Click to edit Master title style</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1/28/2018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1/28/2018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1/28/2018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1/28/2018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n-US"/>
              <a:t>Click to edit Master title style</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a:t>1/28/2018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n-US"/>
              <a:t>Click to edit Master title style</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1/28/2018</a:t>
            </a:fld>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9DD7D43D-6574-4C7B-808D-C6C12215A4D4}" type="datetimeFigureOut">
              <a:rPr lang="en-US"/>
              <a:t>1/28/2018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A0ECE5F2-81AA-4605-B028-6FBA391056AF}" type="slidenum">
              <a:rPr/>
              <a:t>‹#›</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9E583DDF-CA54-461A-A486-592D2374C532}" type="datetimeFigureOut">
              <a:rPr lang="en-US"/>
              <a:t>1/28/2018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9E583DDF-CA54-461A-A486-592D2374C532}" type="datetimeFigureOut">
              <a:rPr lang="en-US"/>
              <a:t>1/28/2018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1/28/2018</a:t>
            </a:fld>
            <a:endParaRPr/>
          </a:p>
        </p:txBody>
      </p:sp>
      <p:sp>
        <p:nvSpPr>
          <p:cNvPr id="3" name="Footer Placeholder 2"/>
          <p:cNvSpPr>
            <a:spLocks noGrp="1"/>
          </p:cNvSpPr>
          <p:nvPr>
            <p:ph type="ftr" sz="quarter" idx="11"/>
          </p:nvPr>
        </p:nvSpPr>
        <p:spPr/>
        <p:txBody>
          <a:bodyPr/>
          <a:lstStyle>
            <a:lvl1pPr>
              <a:defRPr>
                <a:solidFill>
                  <a:schemeClr val="tx2"/>
                </a:solidFill>
              </a:defRPr>
            </a:lvl1pPr>
          </a:lstStyle>
          <a:p>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n-US"/>
              <a:t>Click to edit Master title style</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1/28/2018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1/28/2018</a:t>
            </a:fld>
            <a:endParaRPr/>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a:t>
            </a:fld>
            <a:endParaRPr/>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100000"/>
        <a:buFont typeface="Arial" pitchFamily="34" charset="0"/>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100000"/>
        <a:buFont typeface="Arial" pitchFamily="34" charset="0"/>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100000"/>
        <a:buFont typeface="Arial" pitchFamily="34" charset="0"/>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image" Target="../media/image4.png"/><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9.wmf"/><Relationship Id="rId3" Type="http://schemas.openxmlformats.org/officeDocument/2006/relationships/notesSlide" Target="../notesSlides/notesSlide5.xml"/><Relationship Id="rId7" Type="http://schemas.openxmlformats.org/officeDocument/2006/relationships/image" Target="../media/image7.wmf"/><Relationship Id="rId12"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8.wmf"/><Relationship Id="rId5" Type="http://schemas.openxmlformats.org/officeDocument/2006/relationships/image" Target="../media/image4.png"/><Relationship Id="rId10" Type="http://schemas.openxmlformats.org/officeDocument/2006/relationships/oleObject" Target="../embeddings/oleObject4.bin"/><Relationship Id="rId4" Type="http://schemas.openxmlformats.org/officeDocument/2006/relationships/image" Target="../media/image3.png"/><Relationship Id="rId9"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7998" y="147917"/>
            <a:ext cx="9144002" cy="1143000"/>
          </a:xfrm>
        </p:spPr>
        <p:txBody>
          <a:bodyPr>
            <a:normAutofit fontScale="90000"/>
          </a:bodyPr>
          <a:lstStyle/>
          <a:p>
            <a:br>
              <a:rPr lang="en-US" dirty="0">
                <a:solidFill>
                  <a:schemeClr val="bg2">
                    <a:lumMod val="10000"/>
                  </a:schemeClr>
                </a:solidFill>
              </a:rPr>
            </a:br>
            <a:br>
              <a:rPr lang="en-US" sz="2700" dirty="0">
                <a:solidFill>
                  <a:schemeClr val="bg2">
                    <a:lumMod val="10000"/>
                  </a:schemeClr>
                </a:solidFill>
                <a:latin typeface="Arial Black" panose="020B0A04020102020204" pitchFamily="34" charset="0"/>
              </a:rPr>
            </a:br>
            <a:r>
              <a:rPr lang="en-US" sz="2700" dirty="0">
                <a:solidFill>
                  <a:schemeClr val="bg2">
                    <a:lumMod val="10000"/>
                  </a:schemeClr>
                </a:solidFill>
                <a:latin typeface="Arial Black" panose="020B0A04020102020204" pitchFamily="34" charset="0"/>
              </a:rPr>
              <a:t>COMMUNICATION IN SAFETY</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8875" y="4814046"/>
            <a:ext cx="2143125" cy="2039750"/>
          </a:xfrm>
          <a:prstGeom prst="rect">
            <a:avLst/>
          </a:prstGeom>
        </p:spPr>
      </p:pic>
      <p:sp>
        <p:nvSpPr>
          <p:cNvPr id="6" name="Subtitle 5">
            <a:extLst>
              <a:ext uri="{FF2B5EF4-FFF2-40B4-BE49-F238E27FC236}">
                <a16:creationId xmlns:a16="http://schemas.microsoft.com/office/drawing/2014/main" id="{83A37676-F644-4507-97B2-0478BB6AD298}"/>
              </a:ext>
            </a:extLst>
          </p:cNvPr>
          <p:cNvSpPr>
            <a:spLocks noGrp="1"/>
          </p:cNvSpPr>
          <p:nvPr>
            <p:ph type="subTitle" idx="1"/>
          </p:nvPr>
        </p:nvSpPr>
        <p:spPr/>
        <p:txBody>
          <a:bodyPr/>
          <a:lstStyle/>
          <a:p>
            <a:endParaRPr lang="en-PH"/>
          </a:p>
        </p:txBody>
      </p:sp>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79CF6C9C-EB27-4323-943B-53207F9B0CB2}"/>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6771BBDD-3524-462A-8888-A975677D58AE}"/>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89237D63-AF5C-4130-8650-BB38BD1B3965}"/>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E277A0E3-0B19-4F84-A41A-ED5B2AE4C2C2}"/>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1C189888-8DE2-48A6-AC6D-D44FE8439A01}"/>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4B420AD-8DCF-4035-A1EF-A425AA9F9E7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ED35EAEC-0346-4179-8FB9-72E92166CC0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C08F8324-5674-4A52-86B3-A069306FC2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A5A3F330-81CE-4304-833C-E040F338EF6B}"/>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3314" name="Rectangle 1028"/>
          <p:cNvSpPr>
            <a:spLocks noGrp="1" noChangeArrowheads="1"/>
          </p:cNvSpPr>
          <p:nvPr>
            <p:ph type="title"/>
          </p:nvPr>
        </p:nvSpPr>
        <p:spPr>
          <a:xfrm>
            <a:off x="2297723" y="-373002"/>
            <a:ext cx="9509760" cy="1233424"/>
          </a:xfrm>
        </p:spPr>
        <p:txBody>
          <a:bodyPr>
            <a:normAutofit/>
          </a:bodyPr>
          <a:lstStyle/>
          <a:p>
            <a:pPr algn="ctr"/>
            <a:r>
              <a:rPr lang="en-US" sz="3600" b="1" dirty="0">
                <a:latin typeface="Arial" panose="020B0604020202020204" pitchFamily="34" charset="0"/>
                <a:cs typeface="Arial" panose="020B0604020202020204" pitchFamily="34" charset="0"/>
              </a:rPr>
              <a:t>Recognizing Unspoken Messages</a:t>
            </a:r>
          </a:p>
        </p:txBody>
      </p:sp>
      <p:sp>
        <p:nvSpPr>
          <p:cNvPr id="13315" name="Rectangle 1029"/>
          <p:cNvSpPr>
            <a:spLocks noGrp="1" noChangeArrowheads="1"/>
          </p:cNvSpPr>
          <p:nvPr>
            <p:ph type="body" idx="1"/>
          </p:nvPr>
        </p:nvSpPr>
        <p:spPr>
          <a:xfrm>
            <a:off x="1341120" y="1001296"/>
            <a:ext cx="10630486" cy="5028283"/>
          </a:xfrm>
        </p:spPr>
        <p:txBody>
          <a:bodyPr>
            <a:noAutofit/>
          </a:bodyPr>
          <a:lstStyle/>
          <a:p>
            <a:pPr>
              <a:lnSpc>
                <a:spcPct val="90000"/>
              </a:lnSpc>
            </a:pPr>
            <a:r>
              <a:rPr lang="en-US" sz="3600" dirty="0">
                <a:latin typeface="Arial" panose="020B0604020202020204" pitchFamily="34" charset="0"/>
                <a:cs typeface="Arial" panose="020B0604020202020204" pitchFamily="34" charset="0"/>
              </a:rPr>
              <a:t>Unspoken messages can impact employee performance and attitude.</a:t>
            </a:r>
          </a:p>
          <a:p>
            <a:pPr>
              <a:lnSpc>
                <a:spcPct val="90000"/>
              </a:lnSpc>
            </a:pPr>
            <a:r>
              <a:rPr lang="en-US" sz="3600" dirty="0">
                <a:latin typeface="Arial" panose="020B0604020202020204" pitchFamily="34" charset="0"/>
                <a:cs typeface="Arial" panose="020B0604020202020204" pitchFamily="34" charset="0"/>
              </a:rPr>
              <a:t>Examples</a:t>
            </a:r>
          </a:p>
          <a:p>
            <a:pPr lvl="1">
              <a:lnSpc>
                <a:spcPct val="90000"/>
              </a:lnSpc>
            </a:pPr>
            <a:r>
              <a:rPr lang="en-US" sz="3600" dirty="0">
                <a:latin typeface="Arial" panose="020B0604020202020204" pitchFamily="34" charset="0"/>
                <a:cs typeface="Arial" panose="020B0604020202020204" pitchFamily="34" charset="0"/>
              </a:rPr>
              <a:t>supervisor always keeps the door closed</a:t>
            </a:r>
          </a:p>
          <a:p>
            <a:pPr lvl="1">
              <a:lnSpc>
                <a:spcPct val="90000"/>
              </a:lnSpc>
            </a:pPr>
            <a:r>
              <a:rPr lang="en-US" sz="3600" dirty="0">
                <a:latin typeface="Arial" panose="020B0604020202020204" pitchFamily="34" charset="0"/>
                <a:cs typeface="Arial" panose="020B0604020202020204" pitchFamily="34" charset="0"/>
              </a:rPr>
              <a:t>supervisor corrects one observed unsafe act but ignores another</a:t>
            </a:r>
          </a:p>
          <a:p>
            <a:pPr lvl="1">
              <a:lnSpc>
                <a:spcPct val="90000"/>
              </a:lnSpc>
            </a:pPr>
            <a:r>
              <a:rPr lang="en-US" sz="3600" dirty="0">
                <a:latin typeface="Arial" panose="020B0604020202020204" pitchFamily="34" charset="0"/>
                <a:cs typeface="Arial" panose="020B0604020202020204" pitchFamily="34" charset="0"/>
              </a:rPr>
              <a:t>supervisor cancels a scheduled inspection because of a production problem</a:t>
            </a:r>
          </a:p>
          <a:p>
            <a:pPr lvl="1">
              <a:lnSpc>
                <a:spcPct val="90000"/>
              </a:lnSpc>
            </a:pPr>
            <a:r>
              <a:rPr lang="en-US" sz="3600" dirty="0">
                <a:latin typeface="Arial" panose="020B0604020202020204" pitchFamily="34" charset="0"/>
                <a:cs typeface="Arial" panose="020B0604020202020204" pitchFamily="34" charset="0"/>
              </a:rPr>
              <a:t>supervisor fails to follow-up on correcting an identified hazardous condition</a:t>
            </a:r>
          </a:p>
        </p:txBody>
      </p:sp>
    </p:spTree>
    <p:extLst>
      <p:ext uri="{BB962C8B-B14F-4D97-AF65-F5344CB8AC3E}">
        <p14:creationId xmlns:p14="http://schemas.microsoft.com/office/powerpoint/2010/main" val="41008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5">
            <a:extLst>
              <a:ext uri="{FF2B5EF4-FFF2-40B4-BE49-F238E27FC236}">
                <a16:creationId xmlns:a16="http://schemas.microsoft.com/office/drawing/2014/main" id="{8135E7F1-A5C5-4800-A36D-F7438DE9735E}"/>
              </a:ext>
            </a:extLst>
          </p:cNvPr>
          <p:cNvGrpSpPr>
            <a:grpSpLocks/>
          </p:cNvGrpSpPr>
          <p:nvPr/>
        </p:nvGrpSpPr>
        <p:grpSpPr bwMode="auto">
          <a:xfrm>
            <a:off x="0" y="-26194"/>
            <a:ext cx="12407705" cy="6910388"/>
            <a:chOff x="0" y="-52708"/>
            <a:chExt cx="9296400" cy="6910708"/>
          </a:xfrm>
        </p:grpSpPr>
        <p:grpSp>
          <p:nvGrpSpPr>
            <p:cNvPr id="6" name="Group 7">
              <a:extLst>
                <a:ext uri="{FF2B5EF4-FFF2-40B4-BE49-F238E27FC236}">
                  <a16:creationId xmlns:a16="http://schemas.microsoft.com/office/drawing/2014/main" id="{716D9523-3D39-413B-B287-1AD560CE527C}"/>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158B9EAB-1C28-47FA-AE64-8DC4865476D7}"/>
                  </a:ext>
                </a:extLst>
              </p:cNvPr>
              <p:cNvGrpSpPr>
                <a:grpSpLocks/>
              </p:cNvGrpSpPr>
              <p:nvPr/>
            </p:nvGrpSpPr>
            <p:grpSpPr bwMode="auto">
              <a:xfrm>
                <a:off x="0" y="-52708"/>
                <a:ext cx="9296400" cy="4548508"/>
                <a:chOff x="0" y="0"/>
                <a:chExt cx="3218687" cy="2028766"/>
              </a:xfrm>
            </p:grpSpPr>
            <p:sp>
              <p:nvSpPr>
                <p:cNvPr id="10" name="Rectangle 9">
                  <a:extLst>
                    <a:ext uri="{FF2B5EF4-FFF2-40B4-BE49-F238E27FC236}">
                      <a16:creationId xmlns:a16="http://schemas.microsoft.com/office/drawing/2014/main" id="{EF4546D7-2B98-4365-9424-9AA622753B1A}"/>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0">
                  <a:extLst>
                    <a:ext uri="{FF2B5EF4-FFF2-40B4-BE49-F238E27FC236}">
                      <a16:creationId xmlns:a16="http://schemas.microsoft.com/office/drawing/2014/main" id="{BF19BB44-120F-4BF8-8353-20E5468B03C4}"/>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B957DB21-573D-49D8-8054-4565CBB2922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2">
                    <a:extLst>
                      <a:ext uri="{FF2B5EF4-FFF2-40B4-BE49-F238E27FC236}">
                        <a16:creationId xmlns:a16="http://schemas.microsoft.com/office/drawing/2014/main" id="{069DE44F-408A-40CD-A351-251EC513FA9C}"/>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8">
                <a:extLst>
                  <a:ext uri="{FF2B5EF4-FFF2-40B4-BE49-F238E27FC236}">
                    <a16:creationId xmlns:a16="http://schemas.microsoft.com/office/drawing/2014/main" id="{B563EAAC-0FF7-4C49-A4F4-7EF40D5971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E3665783-1C6A-4FF6-94A8-DF3FF27EAFBF}"/>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4338" name="Rectangle 6"/>
          <p:cNvSpPr>
            <a:spLocks noGrp="1" noChangeArrowheads="1"/>
          </p:cNvSpPr>
          <p:nvPr>
            <p:ph type="title"/>
          </p:nvPr>
        </p:nvSpPr>
        <p:spPr>
          <a:xfrm>
            <a:off x="3288275" y="131194"/>
            <a:ext cx="8510954" cy="1233424"/>
          </a:xfrm>
        </p:spPr>
        <p:txBody>
          <a:bodyPr>
            <a:normAutofit/>
          </a:bodyPr>
          <a:lstStyle/>
          <a:p>
            <a:r>
              <a:rPr lang="en-US" sz="3600" b="1" dirty="0">
                <a:latin typeface="Arial" panose="020B0604020202020204" pitchFamily="34" charset="0"/>
                <a:cs typeface="Arial" panose="020B0604020202020204" pitchFamily="34" charset="0"/>
              </a:rPr>
              <a:t>Effective Communication</a:t>
            </a:r>
          </a:p>
        </p:txBody>
      </p:sp>
      <p:sp>
        <p:nvSpPr>
          <p:cNvPr id="14339" name="Rectangle 7"/>
          <p:cNvSpPr>
            <a:spLocks noGrp="1" noChangeArrowheads="1"/>
          </p:cNvSpPr>
          <p:nvPr>
            <p:ph type="body" idx="1"/>
          </p:nvPr>
        </p:nvSpPr>
        <p:spPr/>
        <p:txBody>
          <a:bodyPr>
            <a:normAutofit/>
          </a:bodyPr>
          <a:lstStyle/>
          <a:p>
            <a:r>
              <a:rPr lang="en-US" sz="4000" b="1" dirty="0">
                <a:latin typeface="Arial" panose="020B0604020202020204" pitchFamily="34" charset="0"/>
                <a:cs typeface="Arial" panose="020B0604020202020204" pitchFamily="34" charset="0"/>
              </a:rPr>
              <a:t>Message</a:t>
            </a:r>
          </a:p>
          <a:p>
            <a:r>
              <a:rPr lang="en-US" sz="4000" b="1" dirty="0">
                <a:latin typeface="Arial" panose="020B0604020202020204" pitchFamily="34" charset="0"/>
                <a:cs typeface="Arial" panose="020B0604020202020204" pitchFamily="34" charset="0"/>
              </a:rPr>
              <a:t>Feedback</a:t>
            </a:r>
          </a:p>
          <a:p>
            <a:r>
              <a:rPr lang="en-US" sz="4000" b="1" dirty="0">
                <a:latin typeface="Arial" panose="020B0604020202020204" pitchFamily="34" charset="0"/>
                <a:cs typeface="Arial" panose="020B0604020202020204" pitchFamily="34" charset="0"/>
              </a:rPr>
              <a:t>Understanding</a:t>
            </a:r>
          </a:p>
        </p:txBody>
      </p:sp>
      <p:sp>
        <p:nvSpPr>
          <p:cNvPr id="14340" name="Rectangle 8"/>
          <p:cNvSpPr>
            <a:spLocks noChangeArrowheads="1"/>
          </p:cNvSpPr>
          <p:nvPr/>
        </p:nvSpPr>
        <p:spPr bwMode="auto">
          <a:xfrm>
            <a:off x="2514601" y="4495800"/>
            <a:ext cx="7489825"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20000"/>
              </a:spcBef>
              <a:buClr>
                <a:schemeClr val="accent1"/>
              </a:buClr>
              <a:buSzPct val="68000"/>
              <a:buFont typeface="Wingdings" panose="05000000000000000000" pitchFamily="2" charset="2"/>
              <a:buNone/>
            </a:pPr>
            <a:r>
              <a:rPr lang="en-US" sz="3600" b="1" dirty="0">
                <a:solidFill>
                  <a:srgbClr val="006600"/>
                </a:solidFill>
              </a:rPr>
              <a:t>Successful communication is responsibility of </a:t>
            </a:r>
          </a:p>
          <a:p>
            <a:pPr algn="ctr" eaLnBrk="1" hangingPunct="1">
              <a:spcBef>
                <a:spcPct val="20000"/>
              </a:spcBef>
              <a:buClr>
                <a:schemeClr val="accent1"/>
              </a:buClr>
              <a:buSzPct val="68000"/>
              <a:buFont typeface="Wingdings" panose="05000000000000000000" pitchFamily="2" charset="2"/>
              <a:buNone/>
            </a:pPr>
            <a:r>
              <a:rPr lang="en-US" sz="3600" b="1" dirty="0">
                <a:solidFill>
                  <a:srgbClr val="006600"/>
                </a:solidFill>
              </a:rPr>
              <a:t>the Sender and Receiver</a:t>
            </a:r>
          </a:p>
        </p:txBody>
      </p:sp>
    </p:spTree>
    <p:extLst>
      <p:ext uri="{BB962C8B-B14F-4D97-AF65-F5344CB8AC3E}">
        <p14:creationId xmlns:p14="http://schemas.microsoft.com/office/powerpoint/2010/main" val="34709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1" name="Group 5">
            <a:extLst>
              <a:ext uri="{FF2B5EF4-FFF2-40B4-BE49-F238E27FC236}">
                <a16:creationId xmlns:a16="http://schemas.microsoft.com/office/drawing/2014/main" id="{8D2EC303-9CAB-4FEA-82BD-3A94B6805315}"/>
              </a:ext>
            </a:extLst>
          </p:cNvPr>
          <p:cNvGrpSpPr>
            <a:grpSpLocks/>
          </p:cNvGrpSpPr>
          <p:nvPr/>
        </p:nvGrpSpPr>
        <p:grpSpPr bwMode="auto">
          <a:xfrm>
            <a:off x="-1" y="-52388"/>
            <a:ext cx="12407705" cy="6910388"/>
            <a:chOff x="0" y="-52708"/>
            <a:chExt cx="9296400" cy="6910708"/>
          </a:xfrm>
        </p:grpSpPr>
        <p:grpSp>
          <p:nvGrpSpPr>
            <p:cNvPr id="22" name="Group 7">
              <a:extLst>
                <a:ext uri="{FF2B5EF4-FFF2-40B4-BE49-F238E27FC236}">
                  <a16:creationId xmlns:a16="http://schemas.microsoft.com/office/drawing/2014/main" id="{4456516F-BEF7-4D02-9638-6BDAA3CB8D54}"/>
                </a:ext>
              </a:extLst>
            </p:cNvPr>
            <p:cNvGrpSpPr>
              <a:grpSpLocks/>
            </p:cNvGrpSpPr>
            <p:nvPr/>
          </p:nvGrpSpPr>
          <p:grpSpPr bwMode="auto">
            <a:xfrm>
              <a:off x="0" y="-52708"/>
              <a:ext cx="9296400" cy="4548508"/>
              <a:chOff x="0" y="-52708"/>
              <a:chExt cx="9296400" cy="4548508"/>
            </a:xfrm>
          </p:grpSpPr>
          <p:grpSp>
            <p:nvGrpSpPr>
              <p:cNvPr id="24" name="Group 23">
                <a:extLst>
                  <a:ext uri="{FF2B5EF4-FFF2-40B4-BE49-F238E27FC236}">
                    <a16:creationId xmlns:a16="http://schemas.microsoft.com/office/drawing/2014/main" id="{8A23F9CD-7352-44FC-8CC7-671AA4262FDF}"/>
                  </a:ext>
                </a:extLst>
              </p:cNvPr>
              <p:cNvGrpSpPr>
                <a:grpSpLocks/>
              </p:cNvGrpSpPr>
              <p:nvPr/>
            </p:nvGrpSpPr>
            <p:grpSpPr bwMode="auto">
              <a:xfrm>
                <a:off x="0" y="-52708"/>
                <a:ext cx="9296400" cy="4548508"/>
                <a:chOff x="0" y="0"/>
                <a:chExt cx="3218687" cy="2028766"/>
              </a:xfrm>
            </p:grpSpPr>
            <p:sp>
              <p:nvSpPr>
                <p:cNvPr id="26" name="Rectangle 25">
                  <a:extLst>
                    <a:ext uri="{FF2B5EF4-FFF2-40B4-BE49-F238E27FC236}">
                      <a16:creationId xmlns:a16="http://schemas.microsoft.com/office/drawing/2014/main" id="{AD8052C6-E140-46DC-8302-95430549E14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27" name="Group 26">
                  <a:extLst>
                    <a:ext uri="{FF2B5EF4-FFF2-40B4-BE49-F238E27FC236}">
                      <a16:creationId xmlns:a16="http://schemas.microsoft.com/office/drawing/2014/main" id="{87020066-44A0-4D34-A90E-5D9FB53FFA77}"/>
                    </a:ext>
                  </a:extLst>
                </p:cNvPr>
                <p:cNvGrpSpPr>
                  <a:grpSpLocks/>
                </p:cNvGrpSpPr>
                <p:nvPr/>
              </p:nvGrpSpPr>
              <p:grpSpPr bwMode="auto">
                <a:xfrm>
                  <a:off x="0" y="19050"/>
                  <a:ext cx="2249424" cy="832104"/>
                  <a:chOff x="228600" y="0"/>
                  <a:chExt cx="1472184" cy="1024128"/>
                </a:xfrm>
              </p:grpSpPr>
              <p:sp>
                <p:nvSpPr>
                  <p:cNvPr id="28" name="Rectangle 10">
                    <a:extLst>
                      <a:ext uri="{FF2B5EF4-FFF2-40B4-BE49-F238E27FC236}">
                        <a16:creationId xmlns:a16="http://schemas.microsoft.com/office/drawing/2014/main" id="{7306F81F-4E8D-4DBE-895E-418117103F1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29" name="Rectangle 28">
                    <a:extLst>
                      <a:ext uri="{FF2B5EF4-FFF2-40B4-BE49-F238E27FC236}">
                        <a16:creationId xmlns:a16="http://schemas.microsoft.com/office/drawing/2014/main" id="{A719E2B4-4C4C-4D03-BC39-1DAE0B14A6DC}"/>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25" name="Picture 24">
                <a:extLst>
                  <a:ext uri="{FF2B5EF4-FFF2-40B4-BE49-F238E27FC236}">
                    <a16:creationId xmlns:a16="http://schemas.microsoft.com/office/drawing/2014/main" id="{49C3BB4C-9EB9-4F46-8EA2-7CAB2C304E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Rectangle 22">
              <a:extLst>
                <a:ext uri="{FF2B5EF4-FFF2-40B4-BE49-F238E27FC236}">
                  <a16:creationId xmlns:a16="http://schemas.microsoft.com/office/drawing/2014/main" id="{39F4128B-F204-4E61-866D-81E40DCFE1E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5362" name="Rectangle 21"/>
          <p:cNvSpPr>
            <a:spLocks noGrp="1" noChangeArrowheads="1"/>
          </p:cNvSpPr>
          <p:nvPr>
            <p:ph type="title"/>
          </p:nvPr>
        </p:nvSpPr>
        <p:spPr>
          <a:xfrm>
            <a:off x="1795628" y="-40902"/>
            <a:ext cx="10396372" cy="1233424"/>
          </a:xfrm>
        </p:spPr>
        <p:txBody>
          <a:bodyPr>
            <a:normAutofit/>
          </a:bodyPr>
          <a:lstStyle/>
          <a:p>
            <a:r>
              <a:rPr lang="en-US" sz="3600" dirty="0"/>
              <a:t>Effective Communication- Communication Model</a:t>
            </a:r>
          </a:p>
        </p:txBody>
      </p:sp>
      <p:sp>
        <p:nvSpPr>
          <p:cNvPr id="66563" name="Text Box 3"/>
          <p:cNvSpPr txBox="1">
            <a:spLocks noChangeArrowheads="1"/>
          </p:cNvSpPr>
          <p:nvPr/>
        </p:nvSpPr>
        <p:spPr bwMode="auto">
          <a:xfrm>
            <a:off x="2117726" y="3092451"/>
            <a:ext cx="1749197" cy="646331"/>
          </a:xfrm>
          <a:prstGeom prst="rect">
            <a:avLst/>
          </a:prstGeom>
          <a:noFill/>
          <a:ln w="9525">
            <a:noFill/>
            <a:miter lim="800000"/>
            <a:headEnd/>
            <a:tailEnd/>
          </a:ln>
          <a:effectLst/>
        </p:spPr>
        <p:txBody>
          <a:bodyPr wrap="none">
            <a:spAutoFit/>
          </a:bodyPr>
          <a:lstStyle/>
          <a:p>
            <a:pPr>
              <a:defRPr/>
            </a:pPr>
            <a:r>
              <a:rPr lang="en-US" sz="3600" b="1">
                <a:solidFill>
                  <a:schemeClr val="accent1"/>
                </a:solidFill>
                <a:effectLst>
                  <a:outerShdw blurRad="38100" dist="38100" dir="2700000" algn="tl">
                    <a:srgbClr val="C0C0C0"/>
                  </a:outerShdw>
                </a:effectLst>
                <a:latin typeface="Arial" charset="0"/>
                <a:cs typeface="Arial" charset="0"/>
              </a:rPr>
              <a:t>Sender</a:t>
            </a:r>
          </a:p>
        </p:txBody>
      </p:sp>
      <p:sp>
        <p:nvSpPr>
          <p:cNvPr id="66564" name="Text Box 4"/>
          <p:cNvSpPr txBox="1">
            <a:spLocks noChangeArrowheads="1"/>
          </p:cNvSpPr>
          <p:nvPr/>
        </p:nvSpPr>
        <p:spPr bwMode="auto">
          <a:xfrm>
            <a:off x="8458201" y="3124201"/>
            <a:ext cx="2108269" cy="646331"/>
          </a:xfrm>
          <a:prstGeom prst="rect">
            <a:avLst/>
          </a:prstGeom>
          <a:noFill/>
          <a:ln w="9525">
            <a:noFill/>
            <a:miter lim="800000"/>
            <a:headEnd/>
            <a:tailEnd/>
          </a:ln>
          <a:effectLst/>
        </p:spPr>
        <p:txBody>
          <a:bodyPr wrap="none">
            <a:spAutoFit/>
          </a:bodyPr>
          <a:lstStyle/>
          <a:p>
            <a:pPr>
              <a:defRPr/>
            </a:pPr>
            <a:r>
              <a:rPr lang="en-US" sz="3600" b="1">
                <a:solidFill>
                  <a:schemeClr val="accent1"/>
                </a:solidFill>
                <a:effectLst>
                  <a:outerShdw blurRad="38100" dist="38100" dir="2700000" algn="tl">
                    <a:srgbClr val="C0C0C0"/>
                  </a:outerShdw>
                </a:effectLst>
                <a:latin typeface="Arial" charset="0"/>
                <a:cs typeface="Arial" charset="0"/>
              </a:rPr>
              <a:t>Receiver</a:t>
            </a:r>
          </a:p>
        </p:txBody>
      </p:sp>
      <p:sp>
        <p:nvSpPr>
          <p:cNvPr id="66565" name="Text Box 5"/>
          <p:cNvSpPr txBox="1">
            <a:spLocks noChangeArrowheads="1"/>
          </p:cNvSpPr>
          <p:nvPr/>
        </p:nvSpPr>
        <p:spPr bwMode="auto">
          <a:xfrm>
            <a:off x="5181601" y="1371600"/>
            <a:ext cx="2161169" cy="523220"/>
          </a:xfrm>
          <a:prstGeom prst="rect">
            <a:avLst/>
          </a:prstGeom>
          <a:noFill/>
          <a:ln w="9525">
            <a:noFill/>
            <a:miter lim="800000"/>
            <a:headEnd/>
            <a:tailEnd/>
          </a:ln>
          <a:effectLst/>
        </p:spPr>
        <p:txBody>
          <a:bodyPr wrap="none">
            <a:spAutoFit/>
          </a:bodyPr>
          <a:lstStyle/>
          <a:p>
            <a:pPr>
              <a:defRPr/>
            </a:pPr>
            <a:r>
              <a:rPr lang="en-US" sz="2800" b="1">
                <a:solidFill>
                  <a:schemeClr val="accent1"/>
                </a:solidFill>
                <a:effectLst>
                  <a:outerShdw blurRad="38100" dist="38100" dir="2700000" algn="tl">
                    <a:srgbClr val="C0C0C0"/>
                  </a:outerShdw>
                </a:effectLst>
                <a:latin typeface="Arial" charset="0"/>
                <a:cs typeface="Arial" charset="0"/>
              </a:rPr>
              <a:t>Information</a:t>
            </a:r>
          </a:p>
        </p:txBody>
      </p:sp>
      <p:sp>
        <p:nvSpPr>
          <p:cNvPr id="66566" name="Text Box 6"/>
          <p:cNvSpPr txBox="1">
            <a:spLocks noChangeArrowheads="1"/>
          </p:cNvSpPr>
          <p:nvPr/>
        </p:nvSpPr>
        <p:spPr bwMode="auto">
          <a:xfrm>
            <a:off x="5257801" y="2209800"/>
            <a:ext cx="1845377" cy="523220"/>
          </a:xfrm>
          <a:prstGeom prst="rect">
            <a:avLst/>
          </a:prstGeom>
          <a:noFill/>
          <a:ln w="9525">
            <a:noFill/>
            <a:miter lim="800000"/>
            <a:headEnd/>
            <a:tailEnd/>
          </a:ln>
          <a:effectLst/>
        </p:spPr>
        <p:txBody>
          <a:bodyPr wrap="none">
            <a:spAutoFit/>
          </a:bodyPr>
          <a:lstStyle/>
          <a:p>
            <a:pPr>
              <a:defRPr/>
            </a:pPr>
            <a:r>
              <a:rPr lang="en-US" sz="2800" b="1">
                <a:solidFill>
                  <a:schemeClr val="accent1"/>
                </a:solidFill>
                <a:effectLst>
                  <a:outerShdw blurRad="38100" dist="38100" dir="2700000" algn="tl">
                    <a:srgbClr val="C0C0C0"/>
                  </a:outerShdw>
                </a:effectLst>
                <a:latin typeface="Arial" charset="0"/>
                <a:cs typeface="Arial" charset="0"/>
              </a:rPr>
              <a:t>Feedback</a:t>
            </a:r>
          </a:p>
        </p:txBody>
      </p:sp>
      <p:sp>
        <p:nvSpPr>
          <p:cNvPr id="66567" name="Text Box 7"/>
          <p:cNvSpPr txBox="1">
            <a:spLocks noChangeArrowheads="1"/>
          </p:cNvSpPr>
          <p:nvPr/>
        </p:nvSpPr>
        <p:spPr bwMode="auto">
          <a:xfrm>
            <a:off x="4648200" y="4495801"/>
            <a:ext cx="3517900" cy="954107"/>
          </a:xfrm>
          <a:prstGeom prst="rect">
            <a:avLst/>
          </a:prstGeom>
          <a:noFill/>
          <a:ln w="9525">
            <a:noFill/>
            <a:miter lim="800000"/>
            <a:headEnd/>
            <a:tailEnd/>
          </a:ln>
          <a:effectLst/>
        </p:spPr>
        <p:txBody>
          <a:bodyPr>
            <a:spAutoFit/>
          </a:bodyPr>
          <a:lstStyle/>
          <a:p>
            <a:pPr>
              <a:defRPr/>
            </a:pPr>
            <a:r>
              <a:rPr lang="en-US" sz="2800" b="1" dirty="0">
                <a:solidFill>
                  <a:schemeClr val="accent1"/>
                </a:solidFill>
                <a:effectLst>
                  <a:outerShdw blurRad="38100" dist="38100" dir="2700000" algn="tl">
                    <a:srgbClr val="C0C0C0"/>
                  </a:outerShdw>
                </a:effectLst>
                <a:latin typeface="Arial" charset="0"/>
                <a:cs typeface="Arial" charset="0"/>
              </a:rPr>
              <a:t>Adjusted Information</a:t>
            </a:r>
          </a:p>
        </p:txBody>
      </p:sp>
      <p:sp>
        <p:nvSpPr>
          <p:cNvPr id="66568" name="Text Box 8"/>
          <p:cNvSpPr txBox="1">
            <a:spLocks noChangeArrowheads="1"/>
          </p:cNvSpPr>
          <p:nvPr/>
        </p:nvSpPr>
        <p:spPr bwMode="auto">
          <a:xfrm>
            <a:off x="5181600" y="5181600"/>
            <a:ext cx="2722220" cy="523220"/>
          </a:xfrm>
          <a:prstGeom prst="rect">
            <a:avLst/>
          </a:prstGeom>
          <a:noFill/>
          <a:ln w="9525">
            <a:noFill/>
            <a:miter lim="800000"/>
            <a:headEnd/>
            <a:tailEnd/>
          </a:ln>
          <a:effectLst/>
        </p:spPr>
        <p:txBody>
          <a:bodyPr wrap="none">
            <a:spAutoFit/>
          </a:bodyPr>
          <a:lstStyle/>
          <a:p>
            <a:pPr>
              <a:defRPr/>
            </a:pPr>
            <a:r>
              <a:rPr lang="en-US" sz="2800" b="1">
                <a:solidFill>
                  <a:schemeClr val="accent1"/>
                </a:solidFill>
                <a:effectLst>
                  <a:outerShdw blurRad="38100" dist="38100" dir="2700000" algn="tl">
                    <a:srgbClr val="C0C0C0"/>
                  </a:outerShdw>
                </a:effectLst>
                <a:latin typeface="Arial" charset="0"/>
                <a:cs typeface="Arial" charset="0"/>
              </a:rPr>
              <a:t>Understanding</a:t>
            </a:r>
          </a:p>
        </p:txBody>
      </p:sp>
      <p:sp>
        <p:nvSpPr>
          <p:cNvPr id="66569" name="AutoShape 9"/>
          <p:cNvSpPr>
            <a:spLocks noChangeArrowheads="1"/>
          </p:cNvSpPr>
          <p:nvPr/>
        </p:nvSpPr>
        <p:spPr bwMode="auto">
          <a:xfrm rot="1104174" flipH="1">
            <a:off x="7391400" y="2438401"/>
            <a:ext cx="1798638" cy="7350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66570" name="AutoShape 10"/>
          <p:cNvSpPr>
            <a:spLocks noChangeArrowheads="1"/>
          </p:cNvSpPr>
          <p:nvPr/>
        </p:nvSpPr>
        <p:spPr bwMode="auto">
          <a:xfrm rot="18420010" flipV="1">
            <a:off x="7931151" y="3941763"/>
            <a:ext cx="1506537" cy="7508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66571" name="AutoShape 11"/>
          <p:cNvSpPr>
            <a:spLocks noChangeArrowheads="1"/>
          </p:cNvSpPr>
          <p:nvPr/>
        </p:nvSpPr>
        <p:spPr bwMode="auto">
          <a:xfrm rot="2220010" flipV="1">
            <a:off x="3135314" y="3913189"/>
            <a:ext cx="1743075" cy="7508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66572" name="AutoShape 12"/>
          <p:cNvSpPr>
            <a:spLocks noChangeArrowheads="1"/>
          </p:cNvSpPr>
          <p:nvPr/>
        </p:nvSpPr>
        <p:spPr bwMode="auto">
          <a:xfrm rot="20062501" flipH="1">
            <a:off x="3200401" y="2438400"/>
            <a:ext cx="1743075" cy="75088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66573" name="AutoShape 13"/>
          <p:cNvSpPr>
            <a:spLocks noChangeArrowheads="1"/>
          </p:cNvSpPr>
          <p:nvPr/>
        </p:nvSpPr>
        <p:spPr bwMode="auto">
          <a:xfrm rot="-1925538">
            <a:off x="2362200" y="1828800"/>
            <a:ext cx="2819400" cy="1295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66574" name="AutoShape 14"/>
          <p:cNvSpPr>
            <a:spLocks noChangeArrowheads="1"/>
          </p:cNvSpPr>
          <p:nvPr/>
        </p:nvSpPr>
        <p:spPr bwMode="auto">
          <a:xfrm rot="2204377">
            <a:off x="7315201" y="1828800"/>
            <a:ext cx="2797175" cy="1295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grpSp>
        <p:nvGrpSpPr>
          <p:cNvPr id="2" name="Group 15"/>
          <p:cNvGrpSpPr>
            <a:grpSpLocks/>
          </p:cNvGrpSpPr>
          <p:nvPr/>
        </p:nvGrpSpPr>
        <p:grpSpPr bwMode="auto">
          <a:xfrm>
            <a:off x="7391401" y="3775076"/>
            <a:ext cx="2797175" cy="1482725"/>
            <a:chOff x="3696" y="2378"/>
            <a:chExt cx="1762" cy="934"/>
          </a:xfrm>
        </p:grpSpPr>
        <p:sp>
          <p:nvSpPr>
            <p:cNvPr id="15379" name="AutoShape 16"/>
            <p:cNvSpPr>
              <a:spLocks noChangeArrowheads="1"/>
            </p:cNvSpPr>
            <p:nvPr/>
          </p:nvSpPr>
          <p:spPr bwMode="auto">
            <a:xfrm rot="-2220010" flipH="1" flipV="1">
              <a:off x="3696" y="2496"/>
              <a:ext cx="1762" cy="81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3 w 21600"/>
                <a:gd name="T19" fmla="*/ 3150 h 21600"/>
                <a:gd name="T20" fmla="*/ 18437 w 21600"/>
                <a:gd name="T21" fmla="*/ 1845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15380" name="AutoShape 17"/>
            <p:cNvSpPr>
              <a:spLocks noChangeArrowheads="1"/>
            </p:cNvSpPr>
            <p:nvPr/>
          </p:nvSpPr>
          <p:spPr bwMode="auto">
            <a:xfrm rot="7335247">
              <a:off x="5156" y="2378"/>
              <a:ext cx="240" cy="240"/>
            </a:xfrm>
            <a:prstGeom prst="rtTriangle">
              <a:avLst/>
            </a:prstGeom>
            <a:solidFill>
              <a:srgbClr val="00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p>
          </p:txBody>
        </p:sp>
      </p:grpSp>
      <p:grpSp>
        <p:nvGrpSpPr>
          <p:cNvPr id="3" name="Group 18"/>
          <p:cNvGrpSpPr>
            <a:grpSpLocks/>
          </p:cNvGrpSpPr>
          <p:nvPr/>
        </p:nvGrpSpPr>
        <p:grpSpPr bwMode="auto">
          <a:xfrm>
            <a:off x="2403476" y="3870326"/>
            <a:ext cx="2797175" cy="1355725"/>
            <a:chOff x="554" y="2438"/>
            <a:chExt cx="1762" cy="854"/>
          </a:xfrm>
        </p:grpSpPr>
        <p:sp>
          <p:nvSpPr>
            <p:cNvPr id="15377" name="AutoShape 19"/>
            <p:cNvSpPr>
              <a:spLocks noChangeArrowheads="1"/>
            </p:cNvSpPr>
            <p:nvPr/>
          </p:nvSpPr>
          <p:spPr bwMode="auto">
            <a:xfrm rot="2220010" flipV="1">
              <a:off x="554" y="2476"/>
              <a:ext cx="1762" cy="81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3 w 21600"/>
                <a:gd name="T19" fmla="*/ 3150 h 21600"/>
                <a:gd name="T20" fmla="*/ 18437 w 21600"/>
                <a:gd name="T21" fmla="*/ 1845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9412" y="7454"/>
                  </a:moveTo>
                  <a:cubicBezTo>
                    <a:pt x="18032" y="3900"/>
                    <a:pt x="14611" y="1560"/>
                    <a:pt x="10800" y="1560"/>
                  </a:cubicBezTo>
                  <a:cubicBezTo>
                    <a:pt x="5696" y="1560"/>
                    <a:pt x="1560" y="5696"/>
                    <a:pt x="1560" y="10800"/>
                  </a:cubicBezTo>
                  <a:lnTo>
                    <a:pt x="0" y="10800"/>
                  </a:lnTo>
                  <a:cubicBezTo>
                    <a:pt x="0" y="4835"/>
                    <a:pt x="4835" y="0"/>
                    <a:pt x="10800" y="0"/>
                  </a:cubicBezTo>
                  <a:cubicBezTo>
                    <a:pt x="15255" y="0"/>
                    <a:pt x="19253" y="2736"/>
                    <a:pt x="20867" y="6889"/>
                  </a:cubicBezTo>
                  <a:lnTo>
                    <a:pt x="23383" y="5911"/>
                  </a:lnTo>
                  <a:lnTo>
                    <a:pt x="21399" y="10414"/>
                  </a:lnTo>
                  <a:lnTo>
                    <a:pt x="16896" y="8431"/>
                  </a:lnTo>
                  <a:lnTo>
                    <a:pt x="19412" y="7454"/>
                  </a:lnTo>
                  <a:close/>
                </a:path>
              </a:pathLst>
            </a:custGeom>
            <a:solidFill>
              <a:srgbClr val="000000"/>
            </a:solidFill>
            <a:ln w="9525">
              <a:solidFill>
                <a:schemeClr val="tx1"/>
              </a:solidFill>
              <a:miter lim="800000"/>
              <a:headEnd/>
              <a:tailEnd/>
            </a:ln>
          </p:spPr>
          <p:txBody>
            <a:bodyPr wrap="none" anchor="ctr"/>
            <a:lstStyle/>
            <a:p>
              <a:endParaRPr lang="en-PH"/>
            </a:p>
          </p:txBody>
        </p:sp>
        <p:sp>
          <p:nvSpPr>
            <p:cNvPr id="15378" name="AutoShape 20"/>
            <p:cNvSpPr>
              <a:spLocks noChangeArrowheads="1"/>
            </p:cNvSpPr>
            <p:nvPr/>
          </p:nvSpPr>
          <p:spPr bwMode="auto">
            <a:xfrm rot="7335247">
              <a:off x="664" y="2414"/>
              <a:ext cx="240" cy="288"/>
            </a:xfrm>
            <a:prstGeom prst="rtTriangle">
              <a:avLst/>
            </a:prstGeom>
            <a:solidFill>
              <a:srgbClr val="00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p>
          </p:txBody>
        </p:sp>
      </p:grpSp>
    </p:spTree>
    <p:extLst>
      <p:ext uri="{BB962C8B-B14F-4D97-AF65-F5344CB8AC3E}">
        <p14:creationId xmlns:p14="http://schemas.microsoft.com/office/powerpoint/2010/main" val="963305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additive="base">
                                        <p:cTn id="7" dur="500" fill="hold"/>
                                        <p:tgtEl>
                                          <p:spTgt spid="66563"/>
                                        </p:tgtEl>
                                        <p:attrNameLst>
                                          <p:attrName>ppt_x</p:attrName>
                                        </p:attrNameLst>
                                      </p:cBhvr>
                                      <p:tavLst>
                                        <p:tav tm="0">
                                          <p:val>
                                            <p:strVal val="0-#ppt_w/2"/>
                                          </p:val>
                                        </p:tav>
                                        <p:tav tm="100000">
                                          <p:val>
                                            <p:strVal val="#ppt_x"/>
                                          </p:val>
                                        </p:tav>
                                      </p:tavLst>
                                    </p:anim>
                                    <p:anim calcmode="lin" valueType="num">
                                      <p:cBhvr additive="base">
                                        <p:cTn id="8" dur="500" fill="hold"/>
                                        <p:tgtEl>
                                          <p:spTgt spid="665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0-#ppt_w/2"/>
                                          </p:val>
                                        </p:tav>
                                        <p:tav tm="100000">
                                          <p:val>
                                            <p:strVal val="#ppt_x"/>
                                          </p:val>
                                        </p:tav>
                                      </p:tavLst>
                                    </p:anim>
                                    <p:anim calcmode="lin" valueType="num">
                                      <p:cBhvr additive="base">
                                        <p:cTn id="14" dur="500" fill="hold"/>
                                        <p:tgtEl>
                                          <p:spTgt spid="6656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6573"/>
                                        </p:tgtEl>
                                        <p:attrNameLst>
                                          <p:attrName>style.visibility</p:attrName>
                                        </p:attrNameLst>
                                      </p:cBhvr>
                                      <p:to>
                                        <p:strVal val="visible"/>
                                      </p:to>
                                    </p:set>
                                    <p:anim calcmode="lin" valueType="num">
                                      <p:cBhvr additive="base">
                                        <p:cTn id="19" dur="500" fill="hold"/>
                                        <p:tgtEl>
                                          <p:spTgt spid="66573"/>
                                        </p:tgtEl>
                                        <p:attrNameLst>
                                          <p:attrName>ppt_x</p:attrName>
                                        </p:attrNameLst>
                                      </p:cBhvr>
                                      <p:tavLst>
                                        <p:tav tm="0">
                                          <p:val>
                                            <p:strVal val="0-#ppt_w/2"/>
                                          </p:val>
                                        </p:tav>
                                        <p:tav tm="100000">
                                          <p:val>
                                            <p:strVal val="#ppt_x"/>
                                          </p:val>
                                        </p:tav>
                                      </p:tavLst>
                                    </p:anim>
                                    <p:anim calcmode="lin" valueType="num">
                                      <p:cBhvr additive="base">
                                        <p:cTn id="20" dur="500" fill="hold"/>
                                        <p:tgtEl>
                                          <p:spTgt spid="6657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6565"/>
                                        </p:tgtEl>
                                        <p:attrNameLst>
                                          <p:attrName>style.visibility</p:attrName>
                                        </p:attrNameLst>
                                      </p:cBhvr>
                                      <p:to>
                                        <p:strVal val="visible"/>
                                      </p:to>
                                    </p:set>
                                    <p:anim calcmode="lin" valueType="num">
                                      <p:cBhvr additive="base">
                                        <p:cTn id="25" dur="500" fill="hold"/>
                                        <p:tgtEl>
                                          <p:spTgt spid="66565"/>
                                        </p:tgtEl>
                                        <p:attrNameLst>
                                          <p:attrName>ppt_x</p:attrName>
                                        </p:attrNameLst>
                                      </p:cBhvr>
                                      <p:tavLst>
                                        <p:tav tm="0">
                                          <p:val>
                                            <p:strVal val="0-#ppt_w/2"/>
                                          </p:val>
                                        </p:tav>
                                        <p:tav tm="100000">
                                          <p:val>
                                            <p:strVal val="#ppt_x"/>
                                          </p:val>
                                        </p:tav>
                                      </p:tavLst>
                                    </p:anim>
                                    <p:anim calcmode="lin" valueType="num">
                                      <p:cBhvr additive="base">
                                        <p:cTn id="26" dur="500" fill="hold"/>
                                        <p:tgtEl>
                                          <p:spTgt spid="6656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6574"/>
                                        </p:tgtEl>
                                        <p:attrNameLst>
                                          <p:attrName>style.visibility</p:attrName>
                                        </p:attrNameLst>
                                      </p:cBhvr>
                                      <p:to>
                                        <p:strVal val="visible"/>
                                      </p:to>
                                    </p:set>
                                    <p:anim calcmode="lin" valueType="num">
                                      <p:cBhvr additive="base">
                                        <p:cTn id="31" dur="500" fill="hold"/>
                                        <p:tgtEl>
                                          <p:spTgt spid="66574"/>
                                        </p:tgtEl>
                                        <p:attrNameLst>
                                          <p:attrName>ppt_x</p:attrName>
                                        </p:attrNameLst>
                                      </p:cBhvr>
                                      <p:tavLst>
                                        <p:tav tm="0">
                                          <p:val>
                                            <p:strVal val="0-#ppt_w/2"/>
                                          </p:val>
                                        </p:tav>
                                        <p:tav tm="100000">
                                          <p:val>
                                            <p:strVal val="#ppt_x"/>
                                          </p:val>
                                        </p:tav>
                                      </p:tavLst>
                                    </p:anim>
                                    <p:anim calcmode="lin" valueType="num">
                                      <p:cBhvr additive="base">
                                        <p:cTn id="32" dur="500" fill="hold"/>
                                        <p:tgtEl>
                                          <p:spTgt spid="6657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6569"/>
                                        </p:tgtEl>
                                        <p:attrNameLst>
                                          <p:attrName>style.visibility</p:attrName>
                                        </p:attrNameLst>
                                      </p:cBhvr>
                                      <p:to>
                                        <p:strVal val="visible"/>
                                      </p:to>
                                    </p:set>
                                    <p:anim calcmode="lin" valueType="num">
                                      <p:cBhvr additive="base">
                                        <p:cTn id="37" dur="500" fill="hold"/>
                                        <p:tgtEl>
                                          <p:spTgt spid="66569"/>
                                        </p:tgtEl>
                                        <p:attrNameLst>
                                          <p:attrName>ppt_x</p:attrName>
                                        </p:attrNameLst>
                                      </p:cBhvr>
                                      <p:tavLst>
                                        <p:tav tm="0">
                                          <p:val>
                                            <p:strVal val="0-#ppt_w/2"/>
                                          </p:val>
                                        </p:tav>
                                        <p:tav tm="100000">
                                          <p:val>
                                            <p:strVal val="#ppt_x"/>
                                          </p:val>
                                        </p:tav>
                                      </p:tavLst>
                                    </p:anim>
                                    <p:anim calcmode="lin" valueType="num">
                                      <p:cBhvr additive="base">
                                        <p:cTn id="38" dur="500" fill="hold"/>
                                        <p:tgtEl>
                                          <p:spTgt spid="6656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66566"/>
                                        </p:tgtEl>
                                        <p:attrNameLst>
                                          <p:attrName>style.visibility</p:attrName>
                                        </p:attrNameLst>
                                      </p:cBhvr>
                                      <p:to>
                                        <p:strVal val="visible"/>
                                      </p:to>
                                    </p:set>
                                    <p:anim calcmode="lin" valueType="num">
                                      <p:cBhvr additive="base">
                                        <p:cTn id="43" dur="500" fill="hold"/>
                                        <p:tgtEl>
                                          <p:spTgt spid="66566"/>
                                        </p:tgtEl>
                                        <p:attrNameLst>
                                          <p:attrName>ppt_x</p:attrName>
                                        </p:attrNameLst>
                                      </p:cBhvr>
                                      <p:tavLst>
                                        <p:tav tm="0">
                                          <p:val>
                                            <p:strVal val="0-#ppt_w/2"/>
                                          </p:val>
                                        </p:tav>
                                        <p:tav tm="100000">
                                          <p:val>
                                            <p:strVal val="#ppt_x"/>
                                          </p:val>
                                        </p:tav>
                                      </p:tavLst>
                                    </p:anim>
                                    <p:anim calcmode="lin" valueType="num">
                                      <p:cBhvr additive="base">
                                        <p:cTn id="44" dur="500" fill="hold"/>
                                        <p:tgtEl>
                                          <p:spTgt spid="66566"/>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6572"/>
                                        </p:tgtEl>
                                        <p:attrNameLst>
                                          <p:attrName>style.visibility</p:attrName>
                                        </p:attrNameLst>
                                      </p:cBhvr>
                                      <p:to>
                                        <p:strVal val="visible"/>
                                      </p:to>
                                    </p:set>
                                    <p:anim calcmode="lin" valueType="num">
                                      <p:cBhvr additive="base">
                                        <p:cTn id="49" dur="500" fill="hold"/>
                                        <p:tgtEl>
                                          <p:spTgt spid="66572"/>
                                        </p:tgtEl>
                                        <p:attrNameLst>
                                          <p:attrName>ppt_x</p:attrName>
                                        </p:attrNameLst>
                                      </p:cBhvr>
                                      <p:tavLst>
                                        <p:tav tm="0">
                                          <p:val>
                                            <p:strVal val="0-#ppt_w/2"/>
                                          </p:val>
                                        </p:tav>
                                        <p:tav tm="100000">
                                          <p:val>
                                            <p:strVal val="#ppt_x"/>
                                          </p:val>
                                        </p:tav>
                                      </p:tavLst>
                                    </p:anim>
                                    <p:anim calcmode="lin" valueType="num">
                                      <p:cBhvr additive="base">
                                        <p:cTn id="50" dur="500" fill="hold"/>
                                        <p:tgtEl>
                                          <p:spTgt spid="6657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6571"/>
                                        </p:tgtEl>
                                        <p:attrNameLst>
                                          <p:attrName>style.visibility</p:attrName>
                                        </p:attrNameLst>
                                      </p:cBhvr>
                                      <p:to>
                                        <p:strVal val="visible"/>
                                      </p:to>
                                    </p:set>
                                    <p:anim calcmode="lin" valueType="num">
                                      <p:cBhvr additive="base">
                                        <p:cTn id="55" dur="500" fill="hold"/>
                                        <p:tgtEl>
                                          <p:spTgt spid="66571"/>
                                        </p:tgtEl>
                                        <p:attrNameLst>
                                          <p:attrName>ppt_x</p:attrName>
                                        </p:attrNameLst>
                                      </p:cBhvr>
                                      <p:tavLst>
                                        <p:tav tm="0">
                                          <p:val>
                                            <p:strVal val="0-#ppt_w/2"/>
                                          </p:val>
                                        </p:tav>
                                        <p:tav tm="100000">
                                          <p:val>
                                            <p:strVal val="#ppt_x"/>
                                          </p:val>
                                        </p:tav>
                                      </p:tavLst>
                                    </p:anim>
                                    <p:anim calcmode="lin" valueType="num">
                                      <p:cBhvr additive="base">
                                        <p:cTn id="56" dur="500" fill="hold"/>
                                        <p:tgtEl>
                                          <p:spTgt spid="66571"/>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6567"/>
                                        </p:tgtEl>
                                        <p:attrNameLst>
                                          <p:attrName>style.visibility</p:attrName>
                                        </p:attrNameLst>
                                      </p:cBhvr>
                                      <p:to>
                                        <p:strVal val="visible"/>
                                      </p:to>
                                    </p:set>
                                    <p:anim calcmode="lin" valueType="num">
                                      <p:cBhvr additive="base">
                                        <p:cTn id="61" dur="500" fill="hold"/>
                                        <p:tgtEl>
                                          <p:spTgt spid="66567"/>
                                        </p:tgtEl>
                                        <p:attrNameLst>
                                          <p:attrName>ppt_x</p:attrName>
                                        </p:attrNameLst>
                                      </p:cBhvr>
                                      <p:tavLst>
                                        <p:tav tm="0">
                                          <p:val>
                                            <p:strVal val="0-#ppt_w/2"/>
                                          </p:val>
                                        </p:tav>
                                        <p:tav tm="100000">
                                          <p:val>
                                            <p:strVal val="#ppt_x"/>
                                          </p:val>
                                        </p:tav>
                                      </p:tavLst>
                                    </p:anim>
                                    <p:anim calcmode="lin" valueType="num">
                                      <p:cBhvr additive="base">
                                        <p:cTn id="62" dur="500" fill="hold"/>
                                        <p:tgtEl>
                                          <p:spTgt spid="66567"/>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6570"/>
                                        </p:tgtEl>
                                        <p:attrNameLst>
                                          <p:attrName>style.visibility</p:attrName>
                                        </p:attrNameLst>
                                      </p:cBhvr>
                                      <p:to>
                                        <p:strVal val="visible"/>
                                      </p:to>
                                    </p:set>
                                    <p:anim calcmode="lin" valueType="num">
                                      <p:cBhvr additive="base">
                                        <p:cTn id="67" dur="500" fill="hold"/>
                                        <p:tgtEl>
                                          <p:spTgt spid="66570"/>
                                        </p:tgtEl>
                                        <p:attrNameLst>
                                          <p:attrName>ppt_x</p:attrName>
                                        </p:attrNameLst>
                                      </p:cBhvr>
                                      <p:tavLst>
                                        <p:tav tm="0">
                                          <p:val>
                                            <p:strVal val="0-#ppt_w/2"/>
                                          </p:val>
                                        </p:tav>
                                        <p:tav tm="100000">
                                          <p:val>
                                            <p:strVal val="#ppt_x"/>
                                          </p:val>
                                        </p:tav>
                                      </p:tavLst>
                                    </p:anim>
                                    <p:anim calcmode="lin" valueType="num">
                                      <p:cBhvr additive="base">
                                        <p:cTn id="68" dur="500" fill="hold"/>
                                        <p:tgtEl>
                                          <p:spTgt spid="66570"/>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8"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0-#ppt_w/2"/>
                                          </p:val>
                                        </p:tav>
                                        <p:tav tm="100000">
                                          <p:val>
                                            <p:strVal val="#ppt_x"/>
                                          </p:val>
                                        </p:tav>
                                      </p:tavLst>
                                    </p:anim>
                                    <p:anim calcmode="lin" valueType="num">
                                      <p:cBhvr additive="base">
                                        <p:cTn id="7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6568"/>
                                        </p:tgtEl>
                                        <p:attrNameLst>
                                          <p:attrName>style.visibility</p:attrName>
                                        </p:attrNameLst>
                                      </p:cBhvr>
                                      <p:to>
                                        <p:strVal val="visible"/>
                                      </p:to>
                                    </p:set>
                                    <p:anim calcmode="lin" valueType="num">
                                      <p:cBhvr additive="base">
                                        <p:cTn id="79" dur="500" fill="hold"/>
                                        <p:tgtEl>
                                          <p:spTgt spid="66568"/>
                                        </p:tgtEl>
                                        <p:attrNameLst>
                                          <p:attrName>ppt_x</p:attrName>
                                        </p:attrNameLst>
                                      </p:cBhvr>
                                      <p:tavLst>
                                        <p:tav tm="0">
                                          <p:val>
                                            <p:strVal val="0-#ppt_w/2"/>
                                          </p:val>
                                        </p:tav>
                                        <p:tav tm="100000">
                                          <p:val>
                                            <p:strVal val="#ppt_x"/>
                                          </p:val>
                                        </p:tav>
                                      </p:tavLst>
                                    </p:anim>
                                    <p:anim calcmode="lin" valueType="num">
                                      <p:cBhvr additive="base">
                                        <p:cTn id="80" dur="500" fill="hold"/>
                                        <p:tgtEl>
                                          <p:spTgt spid="6656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8"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0-#ppt_w/2"/>
                                          </p:val>
                                        </p:tav>
                                        <p:tav tm="100000">
                                          <p:val>
                                            <p:strVal val="#ppt_x"/>
                                          </p:val>
                                        </p:tav>
                                      </p:tavLst>
                                    </p:anim>
                                    <p:anim calcmode="lin" valueType="num">
                                      <p:cBhvr additive="base">
                                        <p:cTn id="8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autoUpdateAnimBg="0"/>
      <p:bldP spid="66564" grpId="0" autoUpdateAnimBg="0"/>
      <p:bldP spid="66565" grpId="0" autoUpdateAnimBg="0"/>
      <p:bldP spid="66566" grpId="0" autoUpdateAnimBg="0"/>
      <p:bldP spid="66567" grpId="0" autoUpdateAnimBg="0"/>
      <p:bldP spid="66568" grpId="0" autoUpdateAnimBg="0"/>
      <p:bldP spid="66569" grpId="0" animBg="1"/>
      <p:bldP spid="66570" grpId="0" animBg="1"/>
      <p:bldP spid="66571" grpId="0" animBg="1"/>
      <p:bldP spid="66572" grpId="0" animBg="1"/>
      <p:bldP spid="66573" grpId="0" animBg="1"/>
      <p:bldP spid="6657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B19332C-3C83-43D1-8C42-71A76C3B0FAA}"/>
              </a:ext>
            </a:extLst>
          </p:cNvPr>
          <p:cNvGrpSpPr>
            <a:grpSpLocks/>
          </p:cNvGrpSpPr>
          <p:nvPr/>
        </p:nvGrpSpPr>
        <p:grpSpPr bwMode="auto">
          <a:xfrm>
            <a:off x="0" y="5424"/>
            <a:ext cx="12407705" cy="6910388"/>
            <a:chOff x="0" y="-52708"/>
            <a:chExt cx="9296400" cy="6910708"/>
          </a:xfrm>
        </p:grpSpPr>
        <p:grpSp>
          <p:nvGrpSpPr>
            <p:cNvPr id="5" name="Group 7">
              <a:extLst>
                <a:ext uri="{FF2B5EF4-FFF2-40B4-BE49-F238E27FC236}">
                  <a16:creationId xmlns:a16="http://schemas.microsoft.com/office/drawing/2014/main" id="{A9DA69BB-CAB7-4703-9C03-F5EBC4C8C7F5}"/>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3F3A7D00-FAE1-4447-9A29-DCD6A90FC81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5555C487-2415-42AB-A820-416821A88CB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7BF89E5-960B-4147-8306-4D1C2728BB4E}"/>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7A9E289-146A-498C-A6F8-82AA9E00AA15}"/>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F0B879AC-F4B7-4897-BD2B-8518A8FE261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DC04A3F6-94E3-47F1-8F34-F22E7D412A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7483E72-0231-4A83-BC30-8382911E3666}"/>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6386" name="Rectangle 4"/>
          <p:cNvSpPr>
            <a:spLocks noGrp="1" noChangeArrowheads="1"/>
          </p:cNvSpPr>
          <p:nvPr>
            <p:ph type="title"/>
          </p:nvPr>
        </p:nvSpPr>
        <p:spPr>
          <a:xfrm>
            <a:off x="2954214" y="467360"/>
            <a:ext cx="7896665" cy="1233424"/>
          </a:xfrm>
        </p:spPr>
        <p:txBody>
          <a:bodyPr>
            <a:normAutofit fontScale="90000"/>
          </a:bodyPr>
          <a:lstStyle/>
          <a:p>
            <a:r>
              <a:rPr lang="en-US" sz="5400" b="1" dirty="0">
                <a:latin typeface="Arial" panose="020B0604020202020204" pitchFamily="34" charset="0"/>
                <a:cs typeface="Arial" panose="020B0604020202020204" pitchFamily="34" charset="0"/>
              </a:rPr>
              <a:t>Effective Communication</a:t>
            </a:r>
          </a:p>
        </p:txBody>
      </p:sp>
      <p:sp>
        <p:nvSpPr>
          <p:cNvPr id="16387" name="Rectangle 5"/>
          <p:cNvSpPr>
            <a:spLocks noGrp="1" noChangeArrowheads="1"/>
          </p:cNvSpPr>
          <p:nvPr>
            <p:ph type="body" idx="1"/>
          </p:nvPr>
        </p:nvSpPr>
        <p:spPr>
          <a:xfrm>
            <a:off x="2213317" y="2500704"/>
            <a:ext cx="9509760" cy="4127627"/>
          </a:xfrm>
        </p:spPr>
        <p:txBody>
          <a:bodyPr>
            <a:normAutofit/>
          </a:bodyPr>
          <a:lstStyle/>
          <a:p>
            <a:r>
              <a:rPr lang="en-US" sz="5400" b="1" dirty="0">
                <a:latin typeface="Arial" panose="020B0604020202020204" pitchFamily="34" charset="0"/>
                <a:cs typeface="Arial" panose="020B0604020202020204" pitchFamily="34" charset="0"/>
              </a:rPr>
              <a:t>Message Content</a:t>
            </a:r>
          </a:p>
          <a:p>
            <a:r>
              <a:rPr lang="en-US" sz="5400" b="1" dirty="0">
                <a:latin typeface="Arial" panose="020B0604020202020204" pitchFamily="34" charset="0"/>
                <a:cs typeface="Arial" panose="020B0604020202020204" pitchFamily="34" charset="0"/>
              </a:rPr>
              <a:t>Message Delivery</a:t>
            </a:r>
          </a:p>
          <a:p>
            <a:r>
              <a:rPr lang="en-US" sz="5400" b="1" dirty="0">
                <a:latin typeface="Arial" panose="020B0604020202020204" pitchFamily="34" charset="0"/>
                <a:cs typeface="Arial" panose="020B0604020202020204" pitchFamily="34" charset="0"/>
              </a:rPr>
              <a:t>Listening</a:t>
            </a:r>
          </a:p>
          <a:p>
            <a:r>
              <a:rPr lang="en-US" sz="5400" b="1" dirty="0">
                <a:latin typeface="Arial" panose="020B0604020202020204" pitchFamily="34" charset="0"/>
                <a:cs typeface="Arial" panose="020B0604020202020204" pitchFamily="34" charset="0"/>
              </a:rPr>
              <a:t>Ensure Understanding</a:t>
            </a:r>
          </a:p>
        </p:txBody>
      </p:sp>
    </p:spTree>
    <p:extLst>
      <p:ext uri="{BB962C8B-B14F-4D97-AF65-F5344CB8AC3E}">
        <p14:creationId xmlns:p14="http://schemas.microsoft.com/office/powerpoint/2010/main" val="405689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17B79DC2-9FB6-433B-B5F8-4024B54F53D5}"/>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24C74D4F-DAA2-4E99-8612-78F6684FBB25}"/>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05D68036-6BA0-4D9C-B5B0-537F74912E85}"/>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9BDCDD8B-7B9E-4562-92C3-D019C42929F9}"/>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82775DF7-5D27-4107-AF4A-6F14D81CF10D}"/>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FAD9EF4D-AF49-44A0-8F71-AE6077236EF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FC4165CB-AE21-488B-B289-600A31BCA70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4DDA8031-4DA1-41B1-AA92-B921F44D79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3E4D1DCA-721E-4855-BEE8-DBE853451E4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7410" name="Rectangle 4"/>
          <p:cNvSpPr>
            <a:spLocks noGrp="1" noChangeArrowheads="1"/>
          </p:cNvSpPr>
          <p:nvPr>
            <p:ph type="title"/>
          </p:nvPr>
        </p:nvSpPr>
        <p:spPr>
          <a:xfrm>
            <a:off x="2179582" y="467360"/>
            <a:ext cx="8671297" cy="1233424"/>
          </a:xfrm>
        </p:spPr>
        <p:txBody>
          <a:bodyPr>
            <a:normAutofit/>
          </a:bodyPr>
          <a:lstStyle/>
          <a:p>
            <a:r>
              <a:rPr lang="en-US" sz="5400" b="1" dirty="0">
                <a:latin typeface="Arial" panose="020B0604020202020204" pitchFamily="34" charset="0"/>
                <a:cs typeface="Arial" panose="020B0604020202020204" pitchFamily="34" charset="0"/>
              </a:rPr>
              <a:t>Message Content</a:t>
            </a:r>
          </a:p>
        </p:txBody>
      </p:sp>
      <p:sp>
        <p:nvSpPr>
          <p:cNvPr id="17411" name="Rectangle 5"/>
          <p:cNvSpPr>
            <a:spLocks noGrp="1" noChangeArrowheads="1"/>
          </p:cNvSpPr>
          <p:nvPr>
            <p:ph type="body" idx="1"/>
          </p:nvPr>
        </p:nvSpPr>
        <p:spPr>
          <a:xfrm>
            <a:off x="1341120" y="2432095"/>
            <a:ext cx="10560148" cy="4127627"/>
          </a:xfrm>
        </p:spPr>
        <p:txBody>
          <a:bodyPr>
            <a:normAutofit lnSpcReduction="10000"/>
          </a:bodyPr>
          <a:lstStyle/>
          <a:p>
            <a:r>
              <a:rPr lang="en-US" sz="4400" b="1" dirty="0">
                <a:latin typeface="Arial" panose="020B0604020202020204" pitchFamily="34" charset="0"/>
                <a:cs typeface="Arial" panose="020B0604020202020204" pitchFamily="34" charset="0"/>
              </a:rPr>
              <a:t>Consider how much your listeners already know</a:t>
            </a:r>
          </a:p>
          <a:p>
            <a:r>
              <a:rPr lang="en-US" sz="4400" b="1" dirty="0">
                <a:latin typeface="Arial" panose="020B0604020202020204" pitchFamily="34" charset="0"/>
                <a:cs typeface="Arial" panose="020B0604020202020204" pitchFamily="34" charset="0"/>
              </a:rPr>
              <a:t>Make certain your message is accurate</a:t>
            </a:r>
          </a:p>
          <a:p>
            <a:r>
              <a:rPr lang="en-US" sz="4400" b="1" dirty="0">
                <a:latin typeface="Arial" panose="020B0604020202020204" pitchFamily="34" charset="0"/>
                <a:cs typeface="Arial" panose="020B0604020202020204" pitchFamily="34" charset="0"/>
              </a:rPr>
              <a:t>Make certain your message is complete</a:t>
            </a:r>
          </a:p>
        </p:txBody>
      </p:sp>
    </p:spTree>
    <p:extLst>
      <p:ext uri="{BB962C8B-B14F-4D97-AF65-F5344CB8AC3E}">
        <p14:creationId xmlns:p14="http://schemas.microsoft.com/office/powerpoint/2010/main" val="90387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820E3155-D39D-48E4-B8A7-D42002167301}"/>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55E744D2-FD86-4F42-9844-FCFE640CA7FE}"/>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8471C060-CCC4-4728-AB3B-C3A7F63C9843}"/>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2E84A7DE-58D0-4AEF-8D7A-44A76ED2AE55}"/>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9EC10170-5FD5-4679-A4F1-4C1D460CE319}"/>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6ED8ADDD-A579-4C17-B5D3-6C2BFEDB6D8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DDB262D5-EFBA-4EEB-BF7F-4B002A0DBC21}"/>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7B6F8AFA-9EBD-4AA3-BBFA-E23D5DBAF7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09972280-93AE-46F3-A0D0-387689D5BCDD}"/>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8434" name="Rectangle 4"/>
          <p:cNvSpPr>
            <a:spLocks noGrp="1" noChangeArrowheads="1"/>
          </p:cNvSpPr>
          <p:nvPr>
            <p:ph type="title"/>
          </p:nvPr>
        </p:nvSpPr>
        <p:spPr>
          <a:xfrm>
            <a:off x="2841674" y="467360"/>
            <a:ext cx="8009206" cy="1233424"/>
          </a:xfrm>
        </p:spPr>
        <p:txBody>
          <a:bodyPr>
            <a:normAutofit/>
          </a:bodyPr>
          <a:lstStyle/>
          <a:p>
            <a:r>
              <a:rPr lang="en-US" sz="5400" b="1" dirty="0">
                <a:latin typeface="Arial" panose="020B0604020202020204" pitchFamily="34" charset="0"/>
                <a:cs typeface="Arial" panose="020B0604020202020204" pitchFamily="34" charset="0"/>
              </a:rPr>
              <a:t>Message Delivery</a:t>
            </a:r>
          </a:p>
        </p:txBody>
      </p:sp>
      <p:sp>
        <p:nvSpPr>
          <p:cNvPr id="18435" name="Rectangle 5"/>
          <p:cNvSpPr>
            <a:spLocks noGrp="1" noChangeArrowheads="1"/>
          </p:cNvSpPr>
          <p:nvPr>
            <p:ph type="body" idx="1"/>
          </p:nvPr>
        </p:nvSpPr>
        <p:spPr>
          <a:xfrm>
            <a:off x="731519" y="1901952"/>
            <a:ext cx="11211951" cy="4548297"/>
          </a:xfrm>
        </p:spPr>
        <p:txBody>
          <a:bodyPr>
            <a:normAutofit lnSpcReduction="10000"/>
          </a:bodyPr>
          <a:lstStyle/>
          <a:p>
            <a:r>
              <a:rPr lang="en-US" sz="4800" b="1" dirty="0">
                <a:latin typeface="Arial" panose="020B0604020202020204" pitchFamily="34" charset="0"/>
                <a:cs typeface="Arial" panose="020B0604020202020204" pitchFamily="34" charset="0"/>
              </a:rPr>
              <a:t>Make sure you have listener’s attention</a:t>
            </a:r>
          </a:p>
          <a:p>
            <a:r>
              <a:rPr lang="en-US" sz="4800" b="1" dirty="0">
                <a:latin typeface="Arial" panose="020B0604020202020204" pitchFamily="34" charset="0"/>
                <a:cs typeface="Arial" panose="020B0604020202020204" pitchFamily="34" charset="0"/>
              </a:rPr>
              <a:t>Identify and stress each key point</a:t>
            </a:r>
          </a:p>
          <a:p>
            <a:r>
              <a:rPr lang="en-US" sz="4800" b="1" dirty="0">
                <a:latin typeface="Arial" panose="020B0604020202020204" pitchFamily="34" charset="0"/>
                <a:cs typeface="Arial" panose="020B0604020202020204" pitchFamily="34" charset="0"/>
              </a:rPr>
              <a:t>Pause to encourage feedback/questions</a:t>
            </a:r>
          </a:p>
          <a:p>
            <a:r>
              <a:rPr lang="en-US" sz="4800" b="1" dirty="0">
                <a:latin typeface="Arial" panose="020B0604020202020204" pitchFamily="34" charset="0"/>
                <a:cs typeface="Arial" panose="020B0604020202020204" pitchFamily="34" charset="0"/>
              </a:rPr>
              <a:t>Keep language simple</a:t>
            </a:r>
          </a:p>
        </p:txBody>
      </p:sp>
    </p:spTree>
    <p:extLst>
      <p:ext uri="{BB962C8B-B14F-4D97-AF65-F5344CB8AC3E}">
        <p14:creationId xmlns:p14="http://schemas.microsoft.com/office/powerpoint/2010/main" val="369458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90871DD3-936B-4A35-A62D-6BEFD56C31E0}"/>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14C06624-9B10-403E-A02F-AD8030948695}"/>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038F5498-759C-496A-A759-16A5F36D5D10}"/>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AFB6C9FA-E3B9-4066-8ED8-7242D8F5DF04}"/>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7316E222-BD60-41A3-AA2E-FFA8C40EE0D5}"/>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A14571E4-9653-421F-8A90-EB0B61A8349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FD4B6425-CACA-4411-8DA8-C43E3137FE8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DE189FB2-FA8F-4DB8-B058-6AD61FE7AE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B8348013-D2B6-403E-A075-2A14F820FB3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9458" name="Rectangle 4"/>
          <p:cNvSpPr>
            <a:spLocks noGrp="1" noChangeArrowheads="1"/>
          </p:cNvSpPr>
          <p:nvPr>
            <p:ph type="title"/>
          </p:nvPr>
        </p:nvSpPr>
        <p:spPr>
          <a:xfrm>
            <a:off x="2799470" y="467360"/>
            <a:ext cx="8051409" cy="1233424"/>
          </a:xfrm>
        </p:spPr>
        <p:txBody>
          <a:bodyPr>
            <a:normAutofit/>
          </a:bodyPr>
          <a:lstStyle/>
          <a:p>
            <a:r>
              <a:rPr lang="en-US" sz="5400" b="1" dirty="0">
                <a:latin typeface="Arial" panose="020B0604020202020204" pitchFamily="34" charset="0"/>
                <a:cs typeface="Arial" panose="020B0604020202020204" pitchFamily="34" charset="0"/>
              </a:rPr>
              <a:t>Effective Listening</a:t>
            </a:r>
          </a:p>
        </p:txBody>
      </p:sp>
      <p:sp>
        <p:nvSpPr>
          <p:cNvPr id="19459" name="Rectangle 5"/>
          <p:cNvSpPr>
            <a:spLocks noGrp="1" noChangeArrowheads="1"/>
          </p:cNvSpPr>
          <p:nvPr>
            <p:ph type="body" idx="1"/>
          </p:nvPr>
        </p:nvSpPr>
        <p:spPr>
          <a:xfrm>
            <a:off x="633046" y="1901952"/>
            <a:ext cx="11141612" cy="4600990"/>
          </a:xfrm>
        </p:spPr>
        <p:txBody>
          <a:bodyPr>
            <a:normAutofit/>
          </a:bodyPr>
          <a:lstStyle/>
          <a:p>
            <a:r>
              <a:rPr lang="en-US" sz="4800" dirty="0">
                <a:latin typeface="Arial" panose="020B0604020202020204" pitchFamily="34" charset="0"/>
                <a:cs typeface="Arial" panose="020B0604020202020204" pitchFamily="34" charset="0"/>
              </a:rPr>
              <a:t>Give your full attention</a:t>
            </a:r>
          </a:p>
          <a:p>
            <a:r>
              <a:rPr lang="en-US" sz="4800" dirty="0">
                <a:latin typeface="Arial" panose="020B0604020202020204" pitchFamily="34" charset="0"/>
                <a:cs typeface="Arial" panose="020B0604020202020204" pitchFamily="34" charset="0"/>
              </a:rPr>
              <a:t>Stop talking</a:t>
            </a:r>
          </a:p>
          <a:p>
            <a:r>
              <a:rPr lang="en-US" sz="4800" dirty="0">
                <a:latin typeface="Arial" panose="020B0604020202020204" pitchFamily="34" charset="0"/>
                <a:cs typeface="Arial" panose="020B0604020202020204" pitchFamily="34" charset="0"/>
              </a:rPr>
              <a:t>Avoid interrupting</a:t>
            </a:r>
          </a:p>
          <a:p>
            <a:r>
              <a:rPr lang="en-US" sz="4800" dirty="0">
                <a:latin typeface="Arial" panose="020B0604020202020204" pitchFamily="34" charset="0"/>
                <a:cs typeface="Arial" panose="020B0604020202020204" pitchFamily="34" charset="0"/>
              </a:rPr>
              <a:t>Let them know you’re paying attention</a:t>
            </a:r>
          </a:p>
          <a:p>
            <a:r>
              <a:rPr lang="en-US" sz="4800" dirty="0">
                <a:latin typeface="Arial" panose="020B0604020202020204" pitchFamily="34" charset="0"/>
                <a:cs typeface="Arial" panose="020B0604020202020204" pitchFamily="34" charset="0"/>
              </a:rPr>
              <a:t>Listen between the lines</a:t>
            </a:r>
          </a:p>
          <a:p>
            <a:pPr>
              <a:buFont typeface="Wingdings" panose="05000000000000000000" pitchFamily="2" charset="2"/>
              <a:buNone/>
            </a:pPr>
            <a:endParaRPr lang="en-US"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174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20A832BB-9260-4A6B-9AF9-D2AA2A8FB9C3}"/>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36F12CEB-8417-4A31-9795-799AA3B0FEC6}"/>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F5B8A8A9-BF6B-4150-873B-D69821CC492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BFE8C261-C7DB-44E6-80E9-1EF9CE75A37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A0805305-CB6A-4CC8-A43F-B42572E2CCF6}"/>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6F028B0E-CFDE-4AFD-AD0D-B43B248E5D53}"/>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E8B10C41-BFB0-4137-BD9B-47F75C4E77C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81264E3B-640A-485C-B7C8-DC12C45A72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7A8814AE-9CEA-4CBB-ADE8-C8E13D5A7BE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0482" name="Rectangle 4"/>
          <p:cNvSpPr>
            <a:spLocks noGrp="1" noChangeArrowheads="1"/>
          </p:cNvSpPr>
          <p:nvPr>
            <p:ph type="title"/>
          </p:nvPr>
        </p:nvSpPr>
        <p:spPr>
          <a:xfrm>
            <a:off x="3622336" y="114147"/>
            <a:ext cx="8171080" cy="1233424"/>
          </a:xfrm>
        </p:spPr>
        <p:txBody>
          <a:bodyPr>
            <a:normAutofit/>
          </a:bodyPr>
          <a:lstStyle/>
          <a:p>
            <a:r>
              <a:rPr lang="en-US" sz="3600" b="1" dirty="0">
                <a:latin typeface="Arial" panose="020B0604020202020204" pitchFamily="34" charset="0"/>
                <a:cs typeface="Arial" panose="020B0604020202020204" pitchFamily="34" charset="0"/>
              </a:rPr>
              <a:t>Ensure Understanding</a:t>
            </a:r>
          </a:p>
        </p:txBody>
      </p:sp>
      <p:sp>
        <p:nvSpPr>
          <p:cNvPr id="20483" name="Rectangle 5"/>
          <p:cNvSpPr>
            <a:spLocks noGrp="1" noChangeArrowheads="1"/>
          </p:cNvSpPr>
          <p:nvPr>
            <p:ph type="body" idx="1"/>
          </p:nvPr>
        </p:nvSpPr>
        <p:spPr>
          <a:xfrm>
            <a:off x="1392702" y="1347572"/>
            <a:ext cx="10697596" cy="5288810"/>
          </a:xfrm>
        </p:spPr>
        <p:txBody>
          <a:bodyPr>
            <a:noAutofit/>
          </a:bodyPr>
          <a:lstStyle/>
          <a:p>
            <a:pPr>
              <a:lnSpc>
                <a:spcPct val="90000"/>
              </a:lnSpc>
            </a:pPr>
            <a:r>
              <a:rPr lang="en-US" sz="3600" dirty="0">
                <a:latin typeface="Arial" panose="020B0604020202020204" pitchFamily="34" charset="0"/>
                <a:cs typeface="Arial" panose="020B0604020202020204" pitchFamily="34" charset="0"/>
              </a:rPr>
              <a:t>Write it down</a:t>
            </a:r>
          </a:p>
          <a:p>
            <a:pPr>
              <a:lnSpc>
                <a:spcPct val="90000"/>
              </a:lnSpc>
            </a:pPr>
            <a:r>
              <a:rPr lang="en-US" sz="3600" dirty="0">
                <a:latin typeface="Arial" panose="020B0604020202020204" pitchFamily="34" charset="0"/>
                <a:cs typeface="Arial" panose="020B0604020202020204" pitchFamily="34" charset="0"/>
              </a:rPr>
              <a:t>Visually show them</a:t>
            </a:r>
          </a:p>
          <a:p>
            <a:pPr>
              <a:lnSpc>
                <a:spcPct val="90000"/>
              </a:lnSpc>
            </a:pPr>
            <a:r>
              <a:rPr lang="en-US" sz="3600" dirty="0">
                <a:latin typeface="Arial" panose="020B0604020202020204" pitchFamily="34" charset="0"/>
                <a:cs typeface="Arial" panose="020B0604020202020204" pitchFamily="34" charset="0"/>
              </a:rPr>
              <a:t>Ask them to repeat it back</a:t>
            </a:r>
          </a:p>
          <a:p>
            <a:pPr>
              <a:lnSpc>
                <a:spcPct val="90000"/>
              </a:lnSpc>
            </a:pPr>
            <a:r>
              <a:rPr lang="en-US" sz="3600" dirty="0">
                <a:latin typeface="Arial" panose="020B0604020202020204" pitchFamily="34" charset="0"/>
                <a:cs typeface="Arial" panose="020B0604020202020204" pitchFamily="34" charset="0"/>
              </a:rPr>
              <a:t>Ask questions</a:t>
            </a:r>
          </a:p>
          <a:p>
            <a:pPr>
              <a:lnSpc>
                <a:spcPct val="90000"/>
              </a:lnSpc>
            </a:pPr>
            <a:r>
              <a:rPr lang="en-US" sz="3600" dirty="0">
                <a:latin typeface="Arial" panose="020B0604020202020204" pitchFamily="34" charset="0"/>
                <a:cs typeface="Arial" panose="020B0604020202020204" pitchFamily="34" charset="0"/>
              </a:rPr>
              <a:t>Monitor operation</a:t>
            </a:r>
          </a:p>
          <a:p>
            <a:pPr>
              <a:lnSpc>
                <a:spcPct val="90000"/>
              </a:lnSpc>
              <a:buFont typeface="Wingdings" panose="05000000000000000000" pitchFamily="2" charset="2"/>
              <a:buNone/>
            </a:pPr>
            <a:r>
              <a:rPr lang="en-US" sz="3600" dirty="0">
                <a:latin typeface="Arial" panose="020B0604020202020204" pitchFamily="34" charset="0"/>
                <a:cs typeface="Arial" panose="020B0604020202020204" pitchFamily="34" charset="0"/>
              </a:rPr>
              <a:t> You have not communicated unless the person receiving your message understands the message the way you intended it.</a:t>
            </a:r>
          </a:p>
        </p:txBody>
      </p:sp>
    </p:spTree>
    <p:extLst>
      <p:ext uri="{BB962C8B-B14F-4D97-AF65-F5344CB8AC3E}">
        <p14:creationId xmlns:p14="http://schemas.microsoft.com/office/powerpoint/2010/main" val="1814668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2C061C45-142F-4CBE-A361-641B907AF6E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3BD577D8-6478-4739-BD13-E518B77C7D3B}"/>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8BFA480-A4DC-4DCF-8BCD-49B0A8102052}"/>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CF80B7BD-99BC-4459-98E8-65F6230E06C3}"/>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3CD7D0B5-9497-4501-9024-BF391D30174B}"/>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0542F184-03F9-412D-BA8F-EBAE39C9CEB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D07DA373-459B-44A3-8271-CA03A3AB816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F4EB84D-9650-4EDE-9201-B2A94A506B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E290C4C2-4078-4547-8399-61882D6D396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1506" name="Rectangle 2"/>
          <p:cNvSpPr>
            <a:spLocks noGrp="1" noChangeArrowheads="1"/>
          </p:cNvSpPr>
          <p:nvPr>
            <p:ph type="title"/>
          </p:nvPr>
        </p:nvSpPr>
        <p:spPr>
          <a:xfrm>
            <a:off x="2928119" y="-248430"/>
            <a:ext cx="9509760" cy="1233424"/>
          </a:xfrm>
        </p:spPr>
        <p:txBody>
          <a:bodyPr>
            <a:normAutofit/>
          </a:bodyPr>
          <a:lstStyle/>
          <a:p>
            <a:r>
              <a:rPr lang="en-US" sz="3600" b="1" dirty="0">
                <a:latin typeface="Arial" panose="020B0604020202020204" pitchFamily="34" charset="0"/>
                <a:cs typeface="Arial" panose="020B0604020202020204" pitchFamily="34" charset="0"/>
              </a:rPr>
              <a:t>Ensure Understanding</a:t>
            </a:r>
          </a:p>
        </p:txBody>
      </p:sp>
      <p:sp>
        <p:nvSpPr>
          <p:cNvPr id="21507" name="Rectangle 3"/>
          <p:cNvSpPr>
            <a:spLocks noGrp="1" noChangeArrowheads="1"/>
          </p:cNvSpPr>
          <p:nvPr>
            <p:ph type="body" idx="1"/>
          </p:nvPr>
        </p:nvSpPr>
        <p:spPr>
          <a:xfrm>
            <a:off x="1341119" y="1350498"/>
            <a:ext cx="10602351" cy="5285884"/>
          </a:xfrm>
        </p:spPr>
        <p:txBody>
          <a:bodyPr>
            <a:noAutofit/>
          </a:bodyPr>
          <a:lstStyle/>
          <a:p>
            <a:r>
              <a:rPr lang="en-US" sz="4000" dirty="0">
                <a:latin typeface="Arial" panose="020B0604020202020204" pitchFamily="34" charset="0"/>
                <a:cs typeface="Arial" panose="020B0604020202020204" pitchFamily="34" charset="0"/>
              </a:rPr>
              <a:t>Heated Discussion Rule:</a:t>
            </a:r>
          </a:p>
          <a:p>
            <a:pPr lvl="1"/>
            <a:r>
              <a:rPr lang="en-US" sz="4000" dirty="0">
                <a:latin typeface="Arial" panose="020B0604020202020204" pitchFamily="34" charset="0"/>
                <a:cs typeface="Arial" panose="020B0604020202020204" pitchFamily="34" charset="0"/>
              </a:rPr>
              <a:t>When things are getting out of hand, stop and invoke the rule</a:t>
            </a:r>
          </a:p>
          <a:p>
            <a:pPr lvl="1"/>
            <a:r>
              <a:rPr lang="en-US" sz="4000" dirty="0">
                <a:latin typeface="Arial" panose="020B0604020202020204" pitchFamily="34" charset="0"/>
                <a:cs typeface="Arial" panose="020B0604020202020204" pitchFamily="34" charset="0"/>
              </a:rPr>
              <a:t>Each person repeats what the other person said before responding</a:t>
            </a:r>
          </a:p>
          <a:p>
            <a:pPr lvl="1"/>
            <a:r>
              <a:rPr lang="en-US" sz="4000" dirty="0">
                <a:latin typeface="Arial" panose="020B0604020202020204" pitchFamily="34" charset="0"/>
                <a:cs typeface="Arial" panose="020B0604020202020204" pitchFamily="34" charset="0"/>
              </a:rPr>
              <a:t>Many times we are arguing about nothing, when in fact we are just not hearing the other person correctly</a:t>
            </a:r>
          </a:p>
          <a:p>
            <a:pPr lvl="1"/>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87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65EC9F2F-50B8-4BED-8060-93EA791BE65E}"/>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77E56088-83E8-4403-9461-B73943A16F44}"/>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55F4F54C-4ACF-4C14-86A1-B99312BF7768}"/>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DAAA5D00-CB2D-4254-802F-712F3145373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7D57848C-E2A2-4CE0-B830-E0FB492202F2}"/>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344A95DE-EFF2-4EBE-A85E-05A9568572B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713657BD-4B18-42DE-8A31-4B2156D7AD8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CB844FB1-6A19-46D3-9F48-ADF5E87105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4411CADD-9503-4DCC-A1B8-6D08F00316B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2530" name="Rectangle 4"/>
          <p:cNvSpPr>
            <a:spLocks noGrp="1" noChangeArrowheads="1"/>
          </p:cNvSpPr>
          <p:nvPr>
            <p:ph type="title"/>
          </p:nvPr>
        </p:nvSpPr>
        <p:spPr>
          <a:xfrm>
            <a:off x="2679800" y="-248430"/>
            <a:ext cx="9509760" cy="1233424"/>
          </a:xfrm>
        </p:spPr>
        <p:txBody>
          <a:bodyPr>
            <a:normAutofit/>
          </a:bodyPr>
          <a:lstStyle/>
          <a:p>
            <a:r>
              <a:rPr lang="en-US" sz="3600" b="1" dirty="0">
                <a:latin typeface="Arial" panose="020B0604020202020204" pitchFamily="34" charset="0"/>
                <a:cs typeface="Arial" panose="020B0604020202020204" pitchFamily="34" charset="0"/>
              </a:rPr>
              <a:t>Opportunities for Communication</a:t>
            </a:r>
          </a:p>
        </p:txBody>
      </p:sp>
      <p:sp>
        <p:nvSpPr>
          <p:cNvPr id="22531" name="Rectangle 5"/>
          <p:cNvSpPr>
            <a:spLocks noGrp="1" noChangeArrowheads="1"/>
          </p:cNvSpPr>
          <p:nvPr>
            <p:ph type="body" idx="1"/>
          </p:nvPr>
        </p:nvSpPr>
        <p:spPr>
          <a:xfrm>
            <a:off x="815925" y="1481282"/>
            <a:ext cx="10930597" cy="4548297"/>
          </a:xfrm>
        </p:spPr>
        <p:txBody>
          <a:bodyPr>
            <a:normAutofit lnSpcReduction="10000"/>
          </a:bodyPr>
          <a:lstStyle/>
          <a:p>
            <a:r>
              <a:rPr lang="en-US" sz="4400" dirty="0">
                <a:latin typeface="Arial" panose="020B0604020202020204" pitchFamily="34" charset="0"/>
                <a:cs typeface="Arial" panose="020B0604020202020204" pitchFamily="34" charset="0"/>
              </a:rPr>
              <a:t>Safety orientation for new workers at the site</a:t>
            </a:r>
          </a:p>
          <a:p>
            <a:r>
              <a:rPr lang="en-US" sz="4400" dirty="0">
                <a:latin typeface="Arial" panose="020B0604020202020204" pitchFamily="34" charset="0"/>
                <a:cs typeface="Arial" panose="020B0604020202020204" pitchFamily="34" charset="0"/>
              </a:rPr>
              <a:t>Safety meetings</a:t>
            </a:r>
          </a:p>
          <a:p>
            <a:r>
              <a:rPr lang="en-US" sz="4400" dirty="0">
                <a:latin typeface="Arial" panose="020B0604020202020204" pitchFamily="34" charset="0"/>
                <a:cs typeface="Arial" panose="020B0604020202020204" pitchFamily="34" charset="0"/>
              </a:rPr>
              <a:t>During observations</a:t>
            </a:r>
          </a:p>
          <a:p>
            <a:r>
              <a:rPr lang="en-US" sz="4400" dirty="0">
                <a:latin typeface="Arial" panose="020B0604020202020204" pitchFamily="34" charset="0"/>
                <a:cs typeface="Arial" panose="020B0604020202020204" pitchFamily="34" charset="0"/>
              </a:rPr>
              <a:t>During safety sampling</a:t>
            </a:r>
          </a:p>
          <a:p>
            <a:r>
              <a:rPr lang="en-US" sz="4400" dirty="0">
                <a:latin typeface="Arial" panose="020B0604020202020204" pitchFamily="34" charset="0"/>
                <a:cs typeface="Arial" panose="020B0604020202020204" pitchFamily="34" charset="0"/>
              </a:rPr>
              <a:t>Personal safety contacts and discussions</a:t>
            </a:r>
          </a:p>
        </p:txBody>
      </p:sp>
    </p:spTree>
    <p:extLst>
      <p:ext uri="{BB962C8B-B14F-4D97-AF65-F5344CB8AC3E}">
        <p14:creationId xmlns:p14="http://schemas.microsoft.com/office/powerpoint/2010/main" val="22543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23FDEE10-5049-4D91-9334-8C3CE9755599}"/>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735A7897-636E-4557-98C8-C375646DFCE5}"/>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18893CB-8730-4CA2-85F8-619240858990}"/>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645C2F71-AB83-4BF2-A140-2D01619F1388}"/>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D4AF571F-42EB-4619-A5F1-100C002ACE5B}"/>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8F1EE6DA-3119-49B8-AC11-B75B0792F7E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DC237819-8D49-4237-9723-7168634C9758}"/>
                      </a:ext>
                    </a:extLst>
                  </p:cNvPr>
                  <p:cNvSpPr>
                    <a:spLocks noChangeArrowheads="1"/>
                  </p:cNvSpPr>
                  <p:nvPr/>
                </p:nvSpPr>
                <p:spPr bwMode="auto">
                  <a:xfrm>
                    <a:off x="228600" y="0"/>
                    <a:ext cx="1472184" cy="1024128"/>
                  </a:xfrm>
                  <a:prstGeom prst="rect">
                    <a:avLst/>
                  </a:prstGeom>
                  <a:blipFill dpi="0" rotWithShape="1">
                    <a:blip r:embed="rId2"/>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099CAB23-CD8E-4E23-A546-2DF909F37C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534061B1-EB48-4969-BE32-5B7559D2CF46}"/>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3" name="Title 12"/>
          <p:cNvSpPr>
            <a:spLocks noGrp="1"/>
          </p:cNvSpPr>
          <p:nvPr>
            <p:ph type="title"/>
          </p:nvPr>
        </p:nvSpPr>
        <p:spPr>
          <a:xfrm>
            <a:off x="2419642" y="467360"/>
            <a:ext cx="8431237" cy="621852"/>
          </a:xfrm>
        </p:spPr>
        <p:txBody>
          <a:bodyPr/>
          <a:lstStyle/>
          <a:p>
            <a:r>
              <a:rPr lang="en-US" dirty="0">
                <a:latin typeface="Arial" panose="020B0604020202020204" pitchFamily="34" charset="0"/>
                <a:cs typeface="Arial" panose="020B0604020202020204" pitchFamily="34" charset="0"/>
              </a:rPr>
              <a:t>COURSE OBJECTIVES</a:t>
            </a:r>
          </a:p>
        </p:txBody>
      </p:sp>
      <p:sp>
        <p:nvSpPr>
          <p:cNvPr id="14" name="Content Placeholder 13"/>
          <p:cNvSpPr>
            <a:spLocks noGrp="1"/>
          </p:cNvSpPr>
          <p:nvPr>
            <p:ph idx="1"/>
          </p:nvPr>
        </p:nvSpPr>
        <p:spPr>
          <a:xfrm>
            <a:off x="506437" y="1589650"/>
            <a:ext cx="11394831" cy="5046732"/>
          </a:xfrm>
        </p:spPr>
        <p:txBody>
          <a:bodyPr>
            <a:normAutofit fontScale="92500" lnSpcReduction="10000"/>
          </a:bodyPr>
          <a:lstStyle/>
          <a:p>
            <a:pPr marL="45720" indent="0">
              <a:buNone/>
            </a:pPr>
            <a:r>
              <a:rPr lang="en-US" sz="4000" dirty="0">
                <a:latin typeface="Arial" panose="020B0604020202020204" pitchFamily="34" charset="0"/>
                <a:cs typeface="Arial" panose="020B0604020202020204" pitchFamily="34" charset="0"/>
              </a:rPr>
              <a:t>At the end of the course the participants will be able to:</a:t>
            </a:r>
          </a:p>
          <a:p>
            <a:pPr marL="502920" indent="-457200">
              <a:buAutoNum type="arabicPeriod"/>
            </a:pPr>
            <a:r>
              <a:rPr lang="en-US" sz="4000" dirty="0">
                <a:latin typeface="Arial" panose="020B0604020202020204" pitchFamily="34" charset="0"/>
                <a:cs typeface="Arial" panose="020B0604020202020204" pitchFamily="34" charset="0"/>
              </a:rPr>
              <a:t>Apply the importance of communication in conducting safety meeting.</a:t>
            </a:r>
          </a:p>
          <a:p>
            <a:pPr marL="502920" indent="-457200">
              <a:buAutoNum type="arabicPeriod"/>
            </a:pPr>
            <a:r>
              <a:rPr lang="en-US" sz="4000" dirty="0">
                <a:latin typeface="Arial" panose="020B0604020202020204" pitchFamily="34" charset="0"/>
                <a:cs typeface="Arial" panose="020B0604020202020204" pitchFamily="34" charset="0"/>
              </a:rPr>
              <a:t>Apply proper technique in communicating with the organizations.</a:t>
            </a:r>
          </a:p>
          <a:p>
            <a:pPr marL="502920" indent="-457200">
              <a:buAutoNum type="arabicPeriod"/>
            </a:pPr>
            <a:r>
              <a:rPr lang="en-PH" sz="4000" dirty="0">
                <a:latin typeface="Arial" panose="020B0604020202020204" pitchFamily="34" charset="0"/>
                <a:cs typeface="Arial" panose="020B0604020202020204" pitchFamily="34" charset="0"/>
              </a:rPr>
              <a:t>Provide supervision and management with the knowledge and skill to be a more effective communicator for safety.</a:t>
            </a:r>
          </a:p>
          <a:p>
            <a:pPr marL="502920" indent="-457200">
              <a:buAutoNum type="arabicPeriod"/>
            </a:pPr>
            <a:endParaRPr lang="en-US" sz="4000" dirty="0">
              <a:latin typeface="Arial" panose="020B0604020202020204" pitchFamily="34" charset="0"/>
              <a:cs typeface="Arial" panose="020B0604020202020204" pitchFamily="34" charset="0"/>
            </a:endParaRPr>
          </a:p>
          <a:p>
            <a:pPr marL="502920" indent="-457200">
              <a:buAutoNum type="arabicPeriod"/>
            </a:pPr>
            <a:endParaRPr 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5955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82A9FEC3-9C90-44C4-AF5C-F10F3C72513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0E1B0582-5066-4EF0-825C-116920C59272}"/>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859DB633-22AB-4E7B-B65F-1E108C07327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CB261136-0EBD-4893-BF71-9F747D6BDC38}"/>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03D2010C-4A48-400B-9729-F5832F6C9689}"/>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1D6A9CAE-BC7D-464C-B439-8FEF8D8C66C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852EBFD6-E187-4E8A-A047-F7065F58299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110DB5C9-E526-4885-BFCE-D04C09076E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74679527-6D18-436C-BE35-95764B8A12AF}"/>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3554" name="Rectangle 6"/>
          <p:cNvSpPr>
            <a:spLocks noGrp="1" noChangeArrowheads="1"/>
          </p:cNvSpPr>
          <p:nvPr>
            <p:ph type="title"/>
          </p:nvPr>
        </p:nvSpPr>
        <p:spPr>
          <a:xfrm>
            <a:off x="2179582" y="467360"/>
            <a:ext cx="8671298" cy="1233424"/>
          </a:xfrm>
        </p:spPr>
        <p:txBody>
          <a:bodyPr>
            <a:normAutofit/>
          </a:bodyPr>
          <a:lstStyle/>
          <a:p>
            <a:r>
              <a:rPr lang="en-US" sz="4800" dirty="0">
                <a:latin typeface="Arial" panose="020B0604020202020204" pitchFamily="34" charset="0"/>
                <a:cs typeface="Arial" panose="020B0604020202020204" pitchFamily="34" charset="0"/>
              </a:rPr>
              <a:t>Communicate to New Workers</a:t>
            </a:r>
          </a:p>
        </p:txBody>
      </p:sp>
      <p:sp>
        <p:nvSpPr>
          <p:cNvPr id="23555" name="Rectangle 7"/>
          <p:cNvSpPr>
            <a:spLocks noGrp="1" noChangeArrowheads="1"/>
          </p:cNvSpPr>
          <p:nvPr>
            <p:ph type="body" idx="1"/>
          </p:nvPr>
        </p:nvSpPr>
        <p:spPr>
          <a:xfrm>
            <a:off x="436098" y="2574388"/>
            <a:ext cx="11437034" cy="3455191"/>
          </a:xfrm>
        </p:spPr>
        <p:txBody>
          <a:bodyPr>
            <a:normAutofit/>
          </a:bodyPr>
          <a:lstStyle/>
          <a:p>
            <a:r>
              <a:rPr lang="en-US" sz="4400" dirty="0">
                <a:latin typeface="Arial" panose="020B0604020202020204" pitchFamily="34" charset="0"/>
                <a:cs typeface="Arial" panose="020B0604020202020204" pitchFamily="34" charset="0"/>
              </a:rPr>
              <a:t>Get to know them, ask about their last job</a:t>
            </a:r>
          </a:p>
          <a:p>
            <a:r>
              <a:rPr lang="en-US" sz="4400" dirty="0">
                <a:latin typeface="Arial" panose="020B0604020202020204" pitchFamily="34" charset="0"/>
                <a:cs typeface="Arial" panose="020B0604020202020204" pitchFamily="34" charset="0"/>
              </a:rPr>
              <a:t>Find out what their “safety attitude” is</a:t>
            </a:r>
          </a:p>
          <a:p>
            <a:r>
              <a:rPr lang="en-US" sz="5400" dirty="0">
                <a:latin typeface="Arial" panose="020B0604020202020204" pitchFamily="34" charset="0"/>
                <a:cs typeface="Arial" panose="020B0604020202020204" pitchFamily="34" charset="0"/>
              </a:rPr>
              <a:t>Describe</a:t>
            </a:r>
            <a:r>
              <a:rPr lang="en-US" sz="4400" dirty="0">
                <a:latin typeface="Arial" panose="020B0604020202020204" pitchFamily="34" charset="0"/>
                <a:cs typeface="Arial" panose="020B0604020202020204" pitchFamily="34" charset="0"/>
              </a:rPr>
              <a:t> the project and scope of work</a:t>
            </a:r>
          </a:p>
        </p:txBody>
      </p:sp>
    </p:spTree>
    <p:extLst>
      <p:ext uri="{BB962C8B-B14F-4D97-AF65-F5344CB8AC3E}">
        <p14:creationId xmlns:p14="http://schemas.microsoft.com/office/powerpoint/2010/main" val="39320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9AD13CEA-505E-43C6-B673-716DD4EC7F64}"/>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5B5C9D3D-DADC-450B-B7F4-1FAA3FBB8934}"/>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7E1ACA05-9491-40D2-A996-0FE16DA051B4}"/>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AB9DB6C7-E872-4DB7-80DA-83AA6A71F7C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A0E5582-90D4-418B-8018-B161CF26018F}"/>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8F408F03-9B4C-4BE7-81AC-D5751AE079C2}"/>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5DB237C3-11AA-46F5-8B42-AC55F9271CDF}"/>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A5595FF-D849-4DA9-9E64-427F12F5F3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B228863A-BB0D-465E-9D79-2EA690A55D5D}"/>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4578" name="Rectangle 4"/>
          <p:cNvSpPr>
            <a:spLocks noGrp="1" noChangeArrowheads="1"/>
          </p:cNvSpPr>
          <p:nvPr>
            <p:ph type="title"/>
          </p:nvPr>
        </p:nvSpPr>
        <p:spPr>
          <a:xfrm>
            <a:off x="2214486" y="467360"/>
            <a:ext cx="8636393" cy="1233424"/>
          </a:xfrm>
        </p:spPr>
        <p:txBody>
          <a:bodyPr>
            <a:normAutofit fontScale="90000"/>
          </a:bodyPr>
          <a:lstStyle/>
          <a:p>
            <a:r>
              <a:rPr lang="en-US" sz="4800" b="1" dirty="0">
                <a:latin typeface="Arial" panose="020B0604020202020204" pitchFamily="34" charset="0"/>
                <a:cs typeface="Arial" panose="020B0604020202020204" pitchFamily="34" charset="0"/>
              </a:rPr>
              <a:t>Communicate to New Workers</a:t>
            </a:r>
          </a:p>
        </p:txBody>
      </p:sp>
      <p:sp>
        <p:nvSpPr>
          <p:cNvPr id="24579" name="Rectangle 5"/>
          <p:cNvSpPr>
            <a:spLocks noGrp="1" noChangeArrowheads="1"/>
          </p:cNvSpPr>
          <p:nvPr>
            <p:ph type="body" idx="1"/>
          </p:nvPr>
        </p:nvSpPr>
        <p:spPr>
          <a:xfrm>
            <a:off x="534572" y="1901952"/>
            <a:ext cx="11352628" cy="4127627"/>
          </a:xfrm>
        </p:spPr>
        <p:txBody>
          <a:bodyPr>
            <a:normAutofit/>
          </a:bodyPr>
          <a:lstStyle/>
          <a:p>
            <a:r>
              <a:rPr lang="en-US" sz="4400" dirty="0">
                <a:latin typeface="Arial" panose="020B0604020202020204" pitchFamily="34" charset="0"/>
                <a:cs typeface="Arial" panose="020B0604020202020204" pitchFamily="34" charset="0"/>
              </a:rPr>
              <a:t>Let them know how their task fits into the “big picture”</a:t>
            </a:r>
          </a:p>
          <a:p>
            <a:r>
              <a:rPr lang="en-US" sz="4400" dirty="0">
                <a:latin typeface="Arial" panose="020B0604020202020204" pitchFamily="34" charset="0"/>
                <a:cs typeface="Arial" panose="020B0604020202020204" pitchFamily="34" charset="0"/>
              </a:rPr>
              <a:t>Safety as a value</a:t>
            </a:r>
          </a:p>
          <a:p>
            <a:r>
              <a:rPr lang="en-US" sz="4400" dirty="0">
                <a:latin typeface="Arial" panose="020B0604020202020204" pitchFamily="34" charset="0"/>
                <a:cs typeface="Arial" panose="020B0604020202020204" pitchFamily="34" charset="0"/>
              </a:rPr>
              <a:t>Emphasize co-worker safety--TEAM!</a:t>
            </a:r>
          </a:p>
        </p:txBody>
      </p:sp>
    </p:spTree>
    <p:extLst>
      <p:ext uri="{BB962C8B-B14F-4D97-AF65-F5344CB8AC3E}">
        <p14:creationId xmlns:p14="http://schemas.microsoft.com/office/powerpoint/2010/main" val="52603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421EA496-FC1D-4ABE-95A7-F4E29E0A1D79}"/>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8D8CE788-E9F8-40D5-8C03-5AD4A3D70AA4}"/>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A455B33D-C5DE-44BE-9786-2C22725244D4}"/>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F0C5668C-57E0-4635-BF1B-B12C2D4D65F3}"/>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986FC39F-1B71-419D-8DBF-EF5BEC1B64FB}"/>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AEB60FF8-E611-42C9-B305-3AB441FCDB5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F0DFAE99-2D0C-4960-A8BE-FABE95B0D47C}"/>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F54FF88C-557A-4B54-AB2D-A84658346E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078D529F-41FE-44F3-8D93-D29785B12A4F}"/>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5602" name="Rectangle 1026"/>
          <p:cNvSpPr>
            <a:spLocks noGrp="1" noChangeArrowheads="1"/>
          </p:cNvSpPr>
          <p:nvPr>
            <p:ph type="title"/>
          </p:nvPr>
        </p:nvSpPr>
        <p:spPr>
          <a:xfrm>
            <a:off x="1691142" y="467360"/>
            <a:ext cx="9159738" cy="1233424"/>
          </a:xfrm>
        </p:spPr>
        <p:txBody>
          <a:bodyPr>
            <a:normAutofit fontScale="90000"/>
          </a:bodyPr>
          <a:lstStyle/>
          <a:p>
            <a:r>
              <a:rPr lang="en-US" sz="4400" b="1" dirty="0">
                <a:latin typeface="Arial" panose="020B0604020202020204" pitchFamily="34" charset="0"/>
                <a:cs typeface="Arial" panose="020B0604020202020204" pitchFamily="34" charset="0"/>
              </a:rPr>
              <a:t>Main Points to Conducting a Safety Meeting</a:t>
            </a:r>
          </a:p>
        </p:txBody>
      </p:sp>
      <p:sp>
        <p:nvSpPr>
          <p:cNvPr id="25603" name="Rectangle 1027"/>
          <p:cNvSpPr>
            <a:spLocks noGrp="1" noChangeArrowheads="1"/>
          </p:cNvSpPr>
          <p:nvPr>
            <p:ph type="body" idx="1"/>
          </p:nvPr>
        </p:nvSpPr>
        <p:spPr/>
        <p:txBody>
          <a:bodyPr>
            <a:normAutofit/>
          </a:bodyPr>
          <a:lstStyle/>
          <a:p>
            <a:r>
              <a:rPr lang="en-US" sz="5400" dirty="0">
                <a:latin typeface="Arial" panose="020B0604020202020204" pitchFamily="34" charset="0"/>
                <a:cs typeface="Arial" panose="020B0604020202020204" pitchFamily="34" charset="0"/>
              </a:rPr>
              <a:t>Plan</a:t>
            </a:r>
          </a:p>
          <a:p>
            <a:r>
              <a:rPr lang="en-US" sz="5400" dirty="0">
                <a:latin typeface="Arial" panose="020B0604020202020204" pitchFamily="34" charset="0"/>
                <a:cs typeface="Arial" panose="020B0604020202020204" pitchFamily="34" charset="0"/>
              </a:rPr>
              <a:t>Agenda</a:t>
            </a:r>
          </a:p>
          <a:p>
            <a:r>
              <a:rPr lang="en-US" sz="5400" dirty="0">
                <a:latin typeface="Arial" panose="020B0604020202020204" pitchFamily="34" charset="0"/>
                <a:cs typeface="Arial" panose="020B0604020202020204" pitchFamily="34" charset="0"/>
              </a:rPr>
              <a:t>Prepare</a:t>
            </a:r>
          </a:p>
          <a:p>
            <a:r>
              <a:rPr lang="en-US" sz="5400" dirty="0">
                <a:latin typeface="Arial" panose="020B0604020202020204" pitchFamily="34" charset="0"/>
                <a:cs typeface="Arial" panose="020B0604020202020204" pitchFamily="34" charset="0"/>
              </a:rPr>
              <a:t>Conduct</a:t>
            </a:r>
          </a:p>
          <a:p>
            <a:endParaRPr lang="en-US" sz="5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715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4BE77DDB-B864-4059-8687-2D72809DCA48}"/>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525E1927-73CF-4F07-93C5-4C59F012FA52}"/>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EFD0B61F-9755-43D0-8581-9D6761DE58F9}"/>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0B78C636-4099-4864-A4FA-08147BB4E5A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EB3750E1-C31A-4390-B91E-067DDBFCB012}"/>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4A3D30A4-D70E-46FD-9A69-DD6B68BDAD8A}"/>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0CEC3019-FF6C-4A62-A1BF-5B6291908D30}"/>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A1A5B84C-2557-4411-8438-8B89BBD2BF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18B704F8-A2F9-4053-8307-EC46C912023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6626" name="Rectangle 2"/>
          <p:cNvSpPr>
            <a:spLocks noGrp="1" noChangeArrowheads="1"/>
          </p:cNvSpPr>
          <p:nvPr>
            <p:ph type="title"/>
          </p:nvPr>
        </p:nvSpPr>
        <p:spPr>
          <a:xfrm>
            <a:off x="2368062" y="527217"/>
            <a:ext cx="9509760" cy="1233424"/>
          </a:xfrm>
        </p:spPr>
        <p:txBody>
          <a:bodyPr>
            <a:normAutofit/>
          </a:bodyPr>
          <a:lstStyle/>
          <a:p>
            <a:r>
              <a:rPr lang="en-US" sz="4000" dirty="0">
                <a:latin typeface="Arial" panose="020B0604020202020204" pitchFamily="34" charset="0"/>
                <a:cs typeface="Arial" panose="020B0604020202020204" pitchFamily="34" charset="0"/>
              </a:rPr>
              <a:t>Main Points to Conducting a Safety Meeting</a:t>
            </a:r>
          </a:p>
        </p:txBody>
      </p:sp>
      <p:sp>
        <p:nvSpPr>
          <p:cNvPr id="26627" name="Rectangle 3"/>
          <p:cNvSpPr>
            <a:spLocks noGrp="1" noChangeArrowheads="1"/>
          </p:cNvSpPr>
          <p:nvPr>
            <p:ph type="body" idx="1"/>
          </p:nvPr>
        </p:nvSpPr>
        <p:spPr>
          <a:xfrm>
            <a:off x="1341120" y="2841674"/>
            <a:ext cx="9509760" cy="3187905"/>
          </a:xfrm>
        </p:spPr>
        <p:txBody>
          <a:bodyPr>
            <a:normAutofit/>
          </a:bodyPr>
          <a:lstStyle/>
          <a:p>
            <a:r>
              <a:rPr lang="en-US" sz="4800" dirty="0">
                <a:latin typeface="Arial" panose="020B0604020202020204" pitchFamily="34" charset="0"/>
                <a:cs typeface="Arial" panose="020B0604020202020204" pitchFamily="34" charset="0"/>
              </a:rPr>
              <a:t>Plan</a:t>
            </a:r>
          </a:p>
          <a:p>
            <a:pPr lvl="1"/>
            <a:r>
              <a:rPr lang="en-US" sz="4800" dirty="0">
                <a:latin typeface="Arial" panose="020B0604020202020204" pitchFamily="34" charset="0"/>
                <a:cs typeface="Arial" panose="020B0604020202020204" pitchFamily="34" charset="0"/>
              </a:rPr>
              <a:t>topic</a:t>
            </a:r>
          </a:p>
          <a:p>
            <a:pPr lvl="1"/>
            <a:r>
              <a:rPr lang="en-US" sz="4800" dirty="0">
                <a:latin typeface="Arial" panose="020B0604020202020204" pitchFamily="34" charset="0"/>
                <a:cs typeface="Arial" panose="020B0604020202020204" pitchFamily="34" charset="0"/>
              </a:rPr>
              <a:t>timing</a:t>
            </a:r>
          </a:p>
          <a:p>
            <a:pPr lvl="1"/>
            <a:r>
              <a:rPr lang="en-US" sz="4800" dirty="0">
                <a:latin typeface="Arial" panose="020B0604020202020204" pitchFamily="34" charset="0"/>
                <a:cs typeface="Arial" panose="020B0604020202020204" pitchFamily="34" charset="0"/>
              </a:rPr>
              <a:t>schedule</a:t>
            </a:r>
          </a:p>
          <a:p>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482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6AA73ADB-DAB7-410A-A750-B406BF98089B}"/>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8C181057-DE5A-4259-9CFA-2BDAB5768D73}"/>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23EE3E9B-F52E-4827-AC1D-289284DC97E4}"/>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7AFB09DE-3169-4272-8851-A9245E9BA68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813678D5-7FBF-47EC-B8AD-93367D03B2C8}"/>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EA0C236-9825-4644-9639-AF57B9452111}"/>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292AED38-8BA3-4F46-828A-CFFBFA19EF25}"/>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AD27A9A2-2DE9-42DE-A6C6-0A3BF9596C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EFF6F3B9-76C0-4B89-8E26-45D85BBD158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7650" name="Rectangle 2"/>
          <p:cNvSpPr>
            <a:spLocks noGrp="1" noChangeArrowheads="1"/>
          </p:cNvSpPr>
          <p:nvPr>
            <p:ph type="title"/>
          </p:nvPr>
        </p:nvSpPr>
        <p:spPr>
          <a:xfrm>
            <a:off x="1842868" y="467359"/>
            <a:ext cx="9959926" cy="1670929"/>
          </a:xfrm>
        </p:spPr>
        <p:txBody>
          <a:bodyPr>
            <a:normAutofit/>
          </a:bodyPr>
          <a:lstStyle/>
          <a:p>
            <a:r>
              <a:rPr lang="en-US" sz="4400" dirty="0">
                <a:latin typeface="Arial" panose="020B0604020202020204" pitchFamily="34" charset="0"/>
                <a:cs typeface="Arial" panose="020B0604020202020204" pitchFamily="34" charset="0"/>
              </a:rPr>
              <a:t>Main Points to Conducting a Safety Meeting</a:t>
            </a:r>
          </a:p>
        </p:txBody>
      </p:sp>
      <p:sp>
        <p:nvSpPr>
          <p:cNvPr id="27651" name="Rectangle 3"/>
          <p:cNvSpPr>
            <a:spLocks noGrp="1" noChangeArrowheads="1"/>
          </p:cNvSpPr>
          <p:nvPr>
            <p:ph type="body" idx="1"/>
          </p:nvPr>
        </p:nvSpPr>
        <p:spPr>
          <a:xfrm>
            <a:off x="1341120" y="2616591"/>
            <a:ext cx="9509760" cy="3412988"/>
          </a:xfrm>
        </p:spPr>
        <p:txBody>
          <a:bodyPr>
            <a:normAutofit/>
          </a:bodyPr>
          <a:lstStyle/>
          <a:p>
            <a:r>
              <a:rPr lang="en-US" sz="5400" dirty="0">
                <a:latin typeface="Arial" panose="020B0604020202020204" pitchFamily="34" charset="0"/>
                <a:cs typeface="Arial" panose="020B0604020202020204" pitchFamily="34" charset="0"/>
              </a:rPr>
              <a:t>Agenda</a:t>
            </a:r>
          </a:p>
          <a:p>
            <a:pPr lvl="1"/>
            <a:r>
              <a:rPr lang="en-US" sz="5400" dirty="0">
                <a:latin typeface="Arial" panose="020B0604020202020204" pitchFamily="34" charset="0"/>
                <a:cs typeface="Arial" panose="020B0604020202020204" pitchFamily="34" charset="0"/>
              </a:rPr>
              <a:t>short</a:t>
            </a:r>
          </a:p>
          <a:p>
            <a:pPr lvl="1"/>
            <a:r>
              <a:rPr lang="en-US" sz="5400" dirty="0">
                <a:latin typeface="Arial" panose="020B0604020202020204" pitchFamily="34" charset="0"/>
                <a:cs typeface="Arial" panose="020B0604020202020204" pitchFamily="34" charset="0"/>
              </a:rPr>
              <a:t>simple</a:t>
            </a:r>
          </a:p>
          <a:p>
            <a:pPr marL="45720" indent="0">
              <a:buNone/>
            </a:pP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9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D1EE3C56-B21D-4717-8725-3C67C576AD21}"/>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7C95860F-C66B-4828-B2FC-C29E4BF709B1}"/>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5201996D-598F-4769-B484-1524679582CF}"/>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52BB73E-32CF-4E5F-AB97-0AAA212E028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85AF9F7C-2FAE-4CFA-9DA6-EA740149892E}"/>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B2BC162-4EBA-42C8-9B15-2B3946B6A79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0979A7F3-B05D-4148-9B2B-3C7896C3CCEE}"/>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24ED1AFB-9928-4579-9514-7FB44BA39F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111E522-EDA8-455C-8EDF-FEE933505BF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8674" name="Rectangle 2"/>
          <p:cNvSpPr>
            <a:spLocks noGrp="1" noChangeArrowheads="1"/>
          </p:cNvSpPr>
          <p:nvPr>
            <p:ph type="title"/>
          </p:nvPr>
        </p:nvSpPr>
        <p:spPr/>
        <p:txBody>
          <a:bodyPr>
            <a:normAutofit/>
          </a:bodyPr>
          <a:lstStyle/>
          <a:p>
            <a:r>
              <a:rPr lang="en-US" sz="3600" dirty="0">
                <a:latin typeface="Arial" panose="020B0604020202020204" pitchFamily="34" charset="0"/>
                <a:cs typeface="Arial" panose="020B0604020202020204" pitchFamily="34" charset="0"/>
              </a:rPr>
              <a:t>Main Points to Conducting a Safety Meeting</a:t>
            </a:r>
          </a:p>
        </p:txBody>
      </p:sp>
      <p:sp>
        <p:nvSpPr>
          <p:cNvPr id="28675" name="Rectangle 3"/>
          <p:cNvSpPr>
            <a:spLocks noGrp="1" noChangeArrowheads="1"/>
          </p:cNvSpPr>
          <p:nvPr>
            <p:ph type="body" idx="1"/>
          </p:nvPr>
        </p:nvSpPr>
        <p:spPr/>
        <p:txBody>
          <a:bodyPr>
            <a:noAutofit/>
          </a:bodyPr>
          <a:lstStyle/>
          <a:p>
            <a:r>
              <a:rPr lang="en-US" sz="3600" dirty="0">
                <a:latin typeface="Arial" panose="020B0604020202020204" pitchFamily="34" charset="0"/>
                <a:cs typeface="Arial" panose="020B0604020202020204" pitchFamily="34" charset="0"/>
              </a:rPr>
              <a:t>Prepare</a:t>
            </a:r>
          </a:p>
          <a:p>
            <a:pPr lvl="1"/>
            <a:r>
              <a:rPr lang="en-US" sz="3600" dirty="0">
                <a:latin typeface="Arial" panose="020B0604020202020204" pitchFamily="34" charset="0"/>
                <a:cs typeface="Arial" panose="020B0604020202020204" pitchFamily="34" charset="0"/>
              </a:rPr>
              <a:t>post/inform of meeting time, location, key items</a:t>
            </a:r>
          </a:p>
          <a:p>
            <a:pPr lvl="1"/>
            <a:r>
              <a:rPr lang="en-US" sz="3600" dirty="0">
                <a:latin typeface="Arial" panose="020B0604020202020204" pitchFamily="34" charset="0"/>
                <a:cs typeface="Arial" panose="020B0604020202020204" pitchFamily="34" charset="0"/>
              </a:rPr>
              <a:t>prepare the lesson</a:t>
            </a:r>
          </a:p>
          <a:p>
            <a:pPr lvl="1"/>
            <a:r>
              <a:rPr lang="en-US" sz="3600" dirty="0">
                <a:latin typeface="Arial" panose="020B0604020202020204" pitchFamily="34" charset="0"/>
                <a:cs typeface="Arial" panose="020B0604020202020204" pitchFamily="34" charset="0"/>
              </a:rPr>
              <a:t>obtain visual aids and materials</a:t>
            </a:r>
          </a:p>
          <a:p>
            <a:pPr lvl="1"/>
            <a:r>
              <a:rPr lang="en-US" sz="3600" dirty="0">
                <a:latin typeface="Arial" panose="020B0604020202020204" pitchFamily="34" charset="0"/>
                <a:cs typeface="Arial" panose="020B0604020202020204" pitchFamily="34" charset="0"/>
              </a:rPr>
              <a:t>set-up room</a:t>
            </a:r>
          </a:p>
          <a:p>
            <a:pPr lvl="1"/>
            <a:r>
              <a:rPr lang="en-US" sz="3600" dirty="0">
                <a:latin typeface="Arial" panose="020B0604020202020204" pitchFamily="34" charset="0"/>
                <a:cs typeface="Arial" panose="020B0604020202020204" pitchFamily="34" charset="0"/>
              </a:rPr>
              <a:t>Use sign-in sheet</a:t>
            </a:r>
          </a:p>
          <a:p>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0624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B49DCD9F-D7C2-424F-BD0A-B56EB027D947}"/>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384C34A0-DE7B-465A-9410-84FA406155EF}"/>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8556FFA2-ED4F-48AC-B12A-4C079C9BFC6A}"/>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F6EDD074-7849-4AA7-B3B0-994C2751364C}"/>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31FB51CD-A837-4AD3-B27D-D214C759531A}"/>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E0025ABB-8D85-40AA-8B80-F98673FD770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0B263200-CED5-491C-9265-EDD82A127B6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F2AA5767-CD1D-4B9F-896E-29C23CF837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950A5F12-1FF3-41BD-A459-5BEA279F473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9698" name="Rectangle 2"/>
          <p:cNvSpPr>
            <a:spLocks noGrp="1" noChangeArrowheads="1"/>
          </p:cNvSpPr>
          <p:nvPr>
            <p:ph type="title"/>
          </p:nvPr>
        </p:nvSpPr>
        <p:spPr>
          <a:xfrm>
            <a:off x="2011680" y="467360"/>
            <a:ext cx="8839200" cy="1233424"/>
          </a:xfrm>
        </p:spPr>
        <p:txBody>
          <a:bodyPr>
            <a:normAutofit/>
          </a:bodyPr>
          <a:lstStyle/>
          <a:p>
            <a:r>
              <a:rPr lang="en-US" sz="3600" b="1" dirty="0">
                <a:latin typeface="Arial" panose="020B0604020202020204" pitchFamily="34" charset="0"/>
                <a:cs typeface="Arial" panose="020B0604020202020204" pitchFamily="34" charset="0"/>
              </a:rPr>
              <a:t>Main Points to Conducting a Safety Meeting</a:t>
            </a:r>
          </a:p>
        </p:txBody>
      </p:sp>
      <p:sp>
        <p:nvSpPr>
          <p:cNvPr id="29699" name="Rectangle 3"/>
          <p:cNvSpPr>
            <a:spLocks noGrp="1" noChangeArrowheads="1"/>
          </p:cNvSpPr>
          <p:nvPr>
            <p:ph type="body" idx="1"/>
          </p:nvPr>
        </p:nvSpPr>
        <p:spPr>
          <a:xfrm>
            <a:off x="379828" y="1901952"/>
            <a:ext cx="11437034" cy="4127627"/>
          </a:xfrm>
        </p:spPr>
        <p:txBody>
          <a:bodyPr>
            <a:normAutofit fontScale="92500" lnSpcReduction="10000"/>
          </a:bodyPr>
          <a:lstStyle/>
          <a:p>
            <a:r>
              <a:rPr lang="en-US" sz="4000" dirty="0">
                <a:latin typeface="Arial" panose="020B0604020202020204" pitchFamily="34" charset="0"/>
                <a:cs typeface="Arial" panose="020B0604020202020204" pitchFamily="34" charset="0"/>
              </a:rPr>
              <a:t>Conduct</a:t>
            </a:r>
          </a:p>
          <a:p>
            <a:pPr lvl="1"/>
            <a:r>
              <a:rPr lang="en-US" sz="4000" dirty="0">
                <a:latin typeface="Arial" panose="020B0604020202020204" pitchFamily="34" charset="0"/>
                <a:cs typeface="Arial" panose="020B0604020202020204" pitchFamily="34" charset="0"/>
              </a:rPr>
              <a:t>start on time</a:t>
            </a:r>
          </a:p>
          <a:p>
            <a:pPr lvl="1"/>
            <a:r>
              <a:rPr lang="en-US" sz="4000" dirty="0">
                <a:latin typeface="Arial" panose="020B0604020202020204" pitchFamily="34" charset="0"/>
                <a:cs typeface="Arial" panose="020B0604020202020204" pitchFamily="34" charset="0"/>
              </a:rPr>
              <a:t>review notes/action items/follow-ups</a:t>
            </a:r>
          </a:p>
          <a:p>
            <a:pPr lvl="1"/>
            <a:r>
              <a:rPr lang="en-US" sz="4000" dirty="0">
                <a:latin typeface="Arial" panose="020B0604020202020204" pitchFamily="34" charset="0"/>
                <a:cs typeface="Arial" panose="020B0604020202020204" pitchFamily="34" charset="0"/>
              </a:rPr>
              <a:t>present training</a:t>
            </a:r>
          </a:p>
          <a:p>
            <a:pPr lvl="1"/>
            <a:r>
              <a:rPr lang="en-US" sz="4000" dirty="0">
                <a:latin typeface="Arial" panose="020B0604020202020204" pitchFamily="34" charset="0"/>
                <a:cs typeface="Arial" panose="020B0604020202020204" pitchFamily="34" charset="0"/>
              </a:rPr>
              <a:t>create action list </a:t>
            </a:r>
          </a:p>
          <a:p>
            <a:pPr lvl="1"/>
            <a:r>
              <a:rPr lang="en-US" sz="4000" dirty="0">
                <a:latin typeface="Arial" panose="020B0604020202020204" pitchFamily="34" charset="0"/>
                <a:cs typeface="Arial" panose="020B0604020202020204" pitchFamily="34" charset="0"/>
              </a:rPr>
              <a:t>Set next meeting time/agenda</a:t>
            </a:r>
          </a:p>
          <a:p>
            <a:pPr lvl="1"/>
            <a:r>
              <a:rPr lang="en-US" sz="4000" dirty="0">
                <a:latin typeface="Arial" panose="020B0604020202020204" pitchFamily="34" charset="0"/>
                <a:cs typeface="Arial" panose="020B0604020202020204" pitchFamily="34" charset="0"/>
              </a:rPr>
              <a:t>encourage participation</a:t>
            </a:r>
          </a:p>
          <a:p>
            <a:endParaRPr lang="en-US" sz="2400" dirty="0"/>
          </a:p>
          <a:p>
            <a:endParaRPr lang="en-US" sz="2400" dirty="0"/>
          </a:p>
        </p:txBody>
      </p:sp>
    </p:spTree>
    <p:extLst>
      <p:ext uri="{BB962C8B-B14F-4D97-AF65-F5344CB8AC3E}">
        <p14:creationId xmlns:p14="http://schemas.microsoft.com/office/powerpoint/2010/main" val="82635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EA028D7-2779-4855-ADF2-0AFBAE9C0875}"/>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5052FF0D-3F97-4F95-895D-8BF32BE8291D}"/>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3FBF32FD-947F-45E4-A53B-374E237277FC}"/>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EEB800FF-C488-4DA6-8DD9-92558D61703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C4E78FDA-CBEF-43D9-9224-642427B83ED9}"/>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C53BD498-E8E2-4810-ADC7-585FBF098BD9}"/>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280564AB-CDAC-4946-AE22-BE26D3B57E96}"/>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D349088B-7D3F-447F-88D8-04E2E0B4D5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191C9C56-6F7C-4B08-98D5-3DF378A5490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0722" name="Rectangle 4"/>
          <p:cNvSpPr>
            <a:spLocks noGrp="1" noChangeArrowheads="1"/>
          </p:cNvSpPr>
          <p:nvPr>
            <p:ph type="title"/>
          </p:nvPr>
        </p:nvSpPr>
        <p:spPr>
          <a:xfrm>
            <a:off x="1691142" y="467360"/>
            <a:ext cx="9159738" cy="1233424"/>
          </a:xfrm>
        </p:spPr>
        <p:txBody>
          <a:bodyPr>
            <a:normAutofit/>
          </a:bodyPr>
          <a:lstStyle/>
          <a:p>
            <a:r>
              <a:rPr lang="en-US" sz="3600" b="1" dirty="0">
                <a:latin typeface="Arial" panose="020B0604020202020204" pitchFamily="34" charset="0"/>
                <a:cs typeface="Arial" panose="020B0604020202020204" pitchFamily="34" charset="0"/>
              </a:rPr>
              <a:t>Task Safety Awareness Meetings</a:t>
            </a:r>
          </a:p>
        </p:txBody>
      </p:sp>
      <p:sp>
        <p:nvSpPr>
          <p:cNvPr id="30723" name="Rectangle 5"/>
          <p:cNvSpPr>
            <a:spLocks noGrp="1" noChangeArrowheads="1"/>
          </p:cNvSpPr>
          <p:nvPr>
            <p:ph type="body" idx="1"/>
          </p:nvPr>
        </p:nvSpPr>
        <p:spPr/>
        <p:txBody>
          <a:bodyPr>
            <a:normAutofit/>
          </a:bodyPr>
          <a:lstStyle/>
          <a:p>
            <a:r>
              <a:rPr lang="en-US" sz="4400" dirty="0">
                <a:latin typeface="Arial" panose="020B0604020202020204" pitchFamily="34" charset="0"/>
                <a:cs typeface="Arial" panose="020B0604020202020204" pitchFamily="34" charset="0"/>
              </a:rPr>
              <a:t>Keep it positive!</a:t>
            </a:r>
          </a:p>
          <a:p>
            <a:r>
              <a:rPr lang="en-US" sz="4400" dirty="0">
                <a:latin typeface="Arial" panose="020B0604020202020204" pitchFamily="34" charset="0"/>
                <a:cs typeface="Arial" panose="020B0604020202020204" pitchFamily="34" charset="0"/>
              </a:rPr>
              <a:t>Obtain their input and comments</a:t>
            </a:r>
          </a:p>
          <a:p>
            <a:r>
              <a:rPr lang="en-US" sz="4400" dirty="0">
                <a:latin typeface="Arial" panose="020B0604020202020204" pitchFamily="34" charset="0"/>
                <a:cs typeface="Arial" panose="020B0604020202020204" pitchFamily="34" charset="0"/>
              </a:rPr>
              <a:t>Listen to feedback</a:t>
            </a:r>
          </a:p>
          <a:p>
            <a:r>
              <a:rPr lang="en-US" sz="4400" dirty="0">
                <a:latin typeface="Arial" panose="020B0604020202020204" pitchFamily="34" charset="0"/>
                <a:cs typeface="Arial" panose="020B0604020202020204" pitchFamily="34" charset="0"/>
              </a:rPr>
              <a:t>Restate for clarity</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111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1149C8B-168C-4795-BEE3-786B2EEA4F0E}"/>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40CF75B3-547B-4CB7-8C25-EA83F90FFD58}"/>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A3A43298-BFAC-4B3E-A0DC-BE891DB4878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D6325D8-7098-4FEB-83A7-1BA1AF8023F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4B268DF5-92EE-40AA-940B-55DD6F556532}"/>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0105E27-34F4-45C3-A38D-A6B048381A6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74AC15F4-C252-4B3F-AF47-A7AA8AE08C73}"/>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BC332CF9-D450-4FDE-BAF1-D02CC5F3F3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EAE505BB-4674-4D42-BEF5-05C776C587A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1746" name="Rectangle 1"/>
          <p:cNvSpPr>
            <a:spLocks noGrp="1" noChangeArrowheads="1"/>
          </p:cNvSpPr>
          <p:nvPr>
            <p:ph type="title"/>
          </p:nvPr>
        </p:nvSpPr>
        <p:spPr>
          <a:xfrm>
            <a:off x="1463039" y="642938"/>
            <a:ext cx="9603889" cy="1554162"/>
          </a:xfrm>
        </p:spPr>
        <p:txBody>
          <a:bodyPr>
            <a:normAutofit fontScale="90000"/>
          </a:bodyPr>
          <a:lstStyle/>
          <a:p>
            <a:r>
              <a:rPr lang="en-US" sz="4000" b="1" dirty="0">
                <a:latin typeface="Arial" panose="020B0604020202020204" pitchFamily="34" charset="0"/>
                <a:cs typeface="Arial" panose="020B0604020202020204" pitchFamily="34" charset="0"/>
              </a:rPr>
              <a:t>TYPES OF COMMUNICATION: </a:t>
            </a:r>
            <a:br>
              <a:rPr lang="en-US" sz="4000" b="1" dirty="0">
                <a:latin typeface="Arial" panose="020B0604020202020204" pitchFamily="34" charset="0"/>
                <a:cs typeface="Arial" panose="020B0604020202020204" pitchFamily="34" charset="0"/>
              </a:rPr>
            </a:br>
            <a:r>
              <a:rPr lang="en-US" sz="4000" b="1" dirty="0">
                <a:latin typeface="Arial" panose="020B0604020202020204" pitchFamily="34" charset="0"/>
                <a:cs typeface="Arial" panose="020B0604020202020204" pitchFamily="34" charset="0"/>
              </a:rPr>
              <a:t>Personal, Group, and General Promotions</a:t>
            </a:r>
          </a:p>
        </p:txBody>
      </p:sp>
      <p:sp>
        <p:nvSpPr>
          <p:cNvPr id="23554" name="Rectangle 2"/>
          <p:cNvSpPr>
            <a:spLocks noGrp="1" noChangeArrowheads="1"/>
          </p:cNvSpPr>
          <p:nvPr>
            <p:ph idx="1"/>
          </p:nvPr>
        </p:nvSpPr>
        <p:spPr>
          <a:xfrm>
            <a:off x="1237129" y="2517775"/>
            <a:ext cx="9829800" cy="4572000"/>
          </a:xfrm>
        </p:spPr>
        <p:txBody>
          <a:bodyPr>
            <a:normAutofit/>
          </a:bodyPr>
          <a:lstStyle/>
          <a:p>
            <a:pPr>
              <a:buFont typeface="Arial" panose="020B0604020202020204" pitchFamily="34" charset="0"/>
              <a:buBlip>
                <a:blip r:embed="rId5"/>
              </a:buBlip>
            </a:pPr>
            <a:r>
              <a:rPr lang="en-US" sz="3600" b="1" dirty="0">
                <a:latin typeface="Arial" panose="020B0604020202020204" pitchFamily="34" charset="0"/>
                <a:cs typeface="Arial" panose="020B0604020202020204" pitchFamily="34" charset="0"/>
              </a:rPr>
              <a:t>PERSONAL</a:t>
            </a:r>
            <a:r>
              <a:rPr lang="en-US" sz="3600" dirty="0">
                <a:latin typeface="Arial" panose="020B0604020202020204" pitchFamily="34" charset="0"/>
                <a:cs typeface="Arial" panose="020B0604020202020204" pitchFamily="34" charset="0"/>
              </a:rPr>
              <a:t>: coaching, appraisal meeting, feedback giving</a:t>
            </a:r>
          </a:p>
          <a:p>
            <a:pPr>
              <a:buFontTx/>
              <a:buBlip>
                <a:blip r:embed="rId5"/>
              </a:buBlip>
            </a:pPr>
            <a:r>
              <a:rPr lang="en-US" sz="3600" b="1" dirty="0">
                <a:latin typeface="Arial" panose="020B0604020202020204" pitchFamily="34" charset="0"/>
                <a:cs typeface="Arial" panose="020B0604020202020204" pitchFamily="34" charset="0"/>
              </a:rPr>
              <a:t>GROUP:</a:t>
            </a:r>
            <a:r>
              <a:rPr lang="en-US" sz="3600" dirty="0">
                <a:latin typeface="Arial" panose="020B0604020202020204" pitchFamily="34" charset="0"/>
                <a:cs typeface="Arial" panose="020B0604020202020204" pitchFamily="34" charset="0"/>
              </a:rPr>
              <a:t> reporting, meetings, con calls, gatherings, town halls, trainings, FGDS</a:t>
            </a:r>
          </a:p>
          <a:p>
            <a:pPr>
              <a:buFontTx/>
              <a:buBlip>
                <a:blip r:embed="rId5"/>
              </a:buBlip>
            </a:pPr>
            <a:r>
              <a:rPr lang="en-US" sz="3600" b="1" dirty="0">
                <a:latin typeface="Arial" panose="020B0604020202020204" pitchFamily="34" charset="0"/>
                <a:cs typeface="Arial" panose="020B0604020202020204" pitchFamily="34" charset="0"/>
              </a:rPr>
              <a:t>GENERAL</a:t>
            </a:r>
            <a:r>
              <a:rPr lang="en-US" sz="3600" dirty="0">
                <a:latin typeface="Arial" panose="020B0604020202020204" pitchFamily="34" charset="0"/>
                <a:cs typeface="Arial" panose="020B0604020202020204" pitchFamily="34" charset="0"/>
              </a:rPr>
              <a:t> </a:t>
            </a:r>
            <a:r>
              <a:rPr lang="en-US" sz="3600" b="1" dirty="0">
                <a:latin typeface="Arial" panose="020B0604020202020204" pitchFamily="34" charset="0"/>
                <a:cs typeface="Arial" panose="020B0604020202020204" pitchFamily="34" charset="0"/>
              </a:rPr>
              <a:t>PROMOTIONS</a:t>
            </a:r>
            <a:r>
              <a:rPr lang="en-US" sz="3600" dirty="0">
                <a:latin typeface="Arial" panose="020B0604020202020204" pitchFamily="34" charset="0"/>
                <a:cs typeface="Arial" panose="020B0604020202020204" pitchFamily="34" charset="0"/>
              </a:rPr>
              <a:t>: Bulletin Boards, “Toilet trainings”, Food for Thought, Video Walls</a:t>
            </a:r>
          </a:p>
        </p:txBody>
      </p:sp>
    </p:spTree>
    <p:extLst>
      <p:ext uri="{BB962C8B-B14F-4D97-AF65-F5344CB8AC3E}">
        <p14:creationId xmlns:p14="http://schemas.microsoft.com/office/powerpoint/2010/main" val="280894964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wipe(down)">
                                      <p:cBhvr>
                                        <p:cTn id="7" dur="580">
                                          <p:stCondLst>
                                            <p:cond delay="0"/>
                                          </p:stCondLst>
                                        </p:cTn>
                                        <p:tgtEl>
                                          <p:spTgt spid="23554">
                                            <p:txEl>
                                              <p:pRg st="0" end="0"/>
                                            </p:txEl>
                                          </p:spTgt>
                                        </p:tgtEl>
                                      </p:cBhvr>
                                    </p:animEffect>
                                    <p:anim calcmode="lin" valueType="num">
                                      <p:cBhvr>
                                        <p:cTn id="8" dur="1822" tmFilter="0,0; 0.14,0.36; 0.43,0.73; 0.71,0.91; 1.0,1.0">
                                          <p:stCondLst>
                                            <p:cond delay="0"/>
                                          </p:stCondLst>
                                        </p:cTn>
                                        <p:tgtEl>
                                          <p:spTgt spid="2355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4">
                                            <p:txEl>
                                              <p:pRg st="0" end="0"/>
                                            </p:txEl>
                                          </p:spTgt>
                                        </p:tgtEl>
                                      </p:cBhvr>
                                      <p:to x="100000" y="60000"/>
                                    </p:animScale>
                                    <p:animScale>
                                      <p:cBhvr>
                                        <p:cTn id="14" dur="166" decel="50000">
                                          <p:stCondLst>
                                            <p:cond delay="676"/>
                                          </p:stCondLst>
                                        </p:cTn>
                                        <p:tgtEl>
                                          <p:spTgt spid="23554">
                                            <p:txEl>
                                              <p:pRg st="0" end="0"/>
                                            </p:txEl>
                                          </p:spTgt>
                                        </p:tgtEl>
                                      </p:cBhvr>
                                      <p:to x="100000" y="100000"/>
                                    </p:animScale>
                                    <p:animScale>
                                      <p:cBhvr>
                                        <p:cTn id="15" dur="26">
                                          <p:stCondLst>
                                            <p:cond delay="1312"/>
                                          </p:stCondLst>
                                        </p:cTn>
                                        <p:tgtEl>
                                          <p:spTgt spid="23554">
                                            <p:txEl>
                                              <p:pRg st="0" end="0"/>
                                            </p:txEl>
                                          </p:spTgt>
                                        </p:tgtEl>
                                      </p:cBhvr>
                                      <p:to x="100000" y="80000"/>
                                    </p:animScale>
                                    <p:animScale>
                                      <p:cBhvr>
                                        <p:cTn id="16" dur="166" decel="50000">
                                          <p:stCondLst>
                                            <p:cond delay="1338"/>
                                          </p:stCondLst>
                                        </p:cTn>
                                        <p:tgtEl>
                                          <p:spTgt spid="23554">
                                            <p:txEl>
                                              <p:pRg st="0" end="0"/>
                                            </p:txEl>
                                          </p:spTgt>
                                        </p:tgtEl>
                                      </p:cBhvr>
                                      <p:to x="100000" y="100000"/>
                                    </p:animScale>
                                    <p:animScale>
                                      <p:cBhvr>
                                        <p:cTn id="17" dur="26">
                                          <p:stCondLst>
                                            <p:cond delay="1642"/>
                                          </p:stCondLst>
                                        </p:cTn>
                                        <p:tgtEl>
                                          <p:spTgt spid="23554">
                                            <p:txEl>
                                              <p:pRg st="0" end="0"/>
                                            </p:txEl>
                                          </p:spTgt>
                                        </p:tgtEl>
                                      </p:cBhvr>
                                      <p:to x="100000" y="90000"/>
                                    </p:animScale>
                                    <p:animScale>
                                      <p:cBhvr>
                                        <p:cTn id="18" dur="166" decel="50000">
                                          <p:stCondLst>
                                            <p:cond delay="1668"/>
                                          </p:stCondLst>
                                        </p:cTn>
                                        <p:tgtEl>
                                          <p:spTgt spid="23554">
                                            <p:txEl>
                                              <p:pRg st="0" end="0"/>
                                            </p:txEl>
                                          </p:spTgt>
                                        </p:tgtEl>
                                      </p:cBhvr>
                                      <p:to x="100000" y="100000"/>
                                    </p:animScale>
                                    <p:animScale>
                                      <p:cBhvr>
                                        <p:cTn id="19" dur="26">
                                          <p:stCondLst>
                                            <p:cond delay="1808"/>
                                          </p:stCondLst>
                                        </p:cTn>
                                        <p:tgtEl>
                                          <p:spTgt spid="23554">
                                            <p:txEl>
                                              <p:pRg st="0" end="0"/>
                                            </p:txEl>
                                          </p:spTgt>
                                        </p:tgtEl>
                                      </p:cBhvr>
                                      <p:to x="100000" y="95000"/>
                                    </p:animScale>
                                    <p:animScale>
                                      <p:cBhvr>
                                        <p:cTn id="20" dur="166" decel="50000">
                                          <p:stCondLst>
                                            <p:cond delay="1834"/>
                                          </p:stCondLst>
                                        </p:cTn>
                                        <p:tgtEl>
                                          <p:spTgt spid="23554">
                                            <p:txEl>
                                              <p:pRg st="0" end="0"/>
                                            </p:txEl>
                                          </p:spTgt>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3554">
                                            <p:txEl>
                                              <p:pRg st="1" end="1"/>
                                            </p:txEl>
                                          </p:spTgt>
                                        </p:tgtEl>
                                        <p:attrNameLst>
                                          <p:attrName>style.visibility</p:attrName>
                                        </p:attrNameLst>
                                      </p:cBhvr>
                                      <p:to>
                                        <p:strVal val="visible"/>
                                      </p:to>
                                    </p:set>
                                    <p:animEffect transition="in" filter="wipe(down)">
                                      <p:cBhvr>
                                        <p:cTn id="25" dur="580">
                                          <p:stCondLst>
                                            <p:cond delay="0"/>
                                          </p:stCondLst>
                                        </p:cTn>
                                        <p:tgtEl>
                                          <p:spTgt spid="23554">
                                            <p:txEl>
                                              <p:pRg st="1" end="1"/>
                                            </p:txEl>
                                          </p:spTgt>
                                        </p:tgtEl>
                                      </p:cBhvr>
                                    </p:animEffect>
                                    <p:anim calcmode="lin" valueType="num">
                                      <p:cBhvr>
                                        <p:cTn id="26" dur="1822" tmFilter="0,0; 0.14,0.36; 0.43,0.73; 0.71,0.91; 1.0,1.0">
                                          <p:stCondLst>
                                            <p:cond delay="0"/>
                                          </p:stCondLst>
                                        </p:cTn>
                                        <p:tgtEl>
                                          <p:spTgt spid="23554">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3554">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3554">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3554">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3554">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3554">
                                            <p:txEl>
                                              <p:pRg st="1" end="1"/>
                                            </p:txEl>
                                          </p:spTgt>
                                        </p:tgtEl>
                                      </p:cBhvr>
                                      <p:to x="100000" y="60000"/>
                                    </p:animScale>
                                    <p:animScale>
                                      <p:cBhvr>
                                        <p:cTn id="32" dur="166" decel="50000">
                                          <p:stCondLst>
                                            <p:cond delay="676"/>
                                          </p:stCondLst>
                                        </p:cTn>
                                        <p:tgtEl>
                                          <p:spTgt spid="23554">
                                            <p:txEl>
                                              <p:pRg st="1" end="1"/>
                                            </p:txEl>
                                          </p:spTgt>
                                        </p:tgtEl>
                                      </p:cBhvr>
                                      <p:to x="100000" y="100000"/>
                                    </p:animScale>
                                    <p:animScale>
                                      <p:cBhvr>
                                        <p:cTn id="33" dur="26">
                                          <p:stCondLst>
                                            <p:cond delay="1312"/>
                                          </p:stCondLst>
                                        </p:cTn>
                                        <p:tgtEl>
                                          <p:spTgt spid="23554">
                                            <p:txEl>
                                              <p:pRg st="1" end="1"/>
                                            </p:txEl>
                                          </p:spTgt>
                                        </p:tgtEl>
                                      </p:cBhvr>
                                      <p:to x="100000" y="80000"/>
                                    </p:animScale>
                                    <p:animScale>
                                      <p:cBhvr>
                                        <p:cTn id="34" dur="166" decel="50000">
                                          <p:stCondLst>
                                            <p:cond delay="1338"/>
                                          </p:stCondLst>
                                        </p:cTn>
                                        <p:tgtEl>
                                          <p:spTgt spid="23554">
                                            <p:txEl>
                                              <p:pRg st="1" end="1"/>
                                            </p:txEl>
                                          </p:spTgt>
                                        </p:tgtEl>
                                      </p:cBhvr>
                                      <p:to x="100000" y="100000"/>
                                    </p:animScale>
                                    <p:animScale>
                                      <p:cBhvr>
                                        <p:cTn id="35" dur="26">
                                          <p:stCondLst>
                                            <p:cond delay="1642"/>
                                          </p:stCondLst>
                                        </p:cTn>
                                        <p:tgtEl>
                                          <p:spTgt spid="23554">
                                            <p:txEl>
                                              <p:pRg st="1" end="1"/>
                                            </p:txEl>
                                          </p:spTgt>
                                        </p:tgtEl>
                                      </p:cBhvr>
                                      <p:to x="100000" y="90000"/>
                                    </p:animScale>
                                    <p:animScale>
                                      <p:cBhvr>
                                        <p:cTn id="36" dur="166" decel="50000">
                                          <p:stCondLst>
                                            <p:cond delay="1668"/>
                                          </p:stCondLst>
                                        </p:cTn>
                                        <p:tgtEl>
                                          <p:spTgt spid="23554">
                                            <p:txEl>
                                              <p:pRg st="1" end="1"/>
                                            </p:txEl>
                                          </p:spTgt>
                                        </p:tgtEl>
                                      </p:cBhvr>
                                      <p:to x="100000" y="100000"/>
                                    </p:animScale>
                                    <p:animScale>
                                      <p:cBhvr>
                                        <p:cTn id="37" dur="26">
                                          <p:stCondLst>
                                            <p:cond delay="1808"/>
                                          </p:stCondLst>
                                        </p:cTn>
                                        <p:tgtEl>
                                          <p:spTgt spid="23554">
                                            <p:txEl>
                                              <p:pRg st="1" end="1"/>
                                            </p:txEl>
                                          </p:spTgt>
                                        </p:tgtEl>
                                      </p:cBhvr>
                                      <p:to x="100000" y="95000"/>
                                    </p:animScale>
                                    <p:animScale>
                                      <p:cBhvr>
                                        <p:cTn id="38" dur="166" decel="50000">
                                          <p:stCondLst>
                                            <p:cond delay="1834"/>
                                          </p:stCondLst>
                                        </p:cTn>
                                        <p:tgtEl>
                                          <p:spTgt spid="23554">
                                            <p:txEl>
                                              <p:pRg st="1" end="1"/>
                                            </p:txEl>
                                          </p:spTgt>
                                        </p:tgtEl>
                                      </p:cBhvr>
                                      <p:to x="100000" y="100000"/>
                                    </p:animScale>
                                  </p:childTnLst>
                                </p:cTn>
                              </p:par>
                            </p:childTnLst>
                          </p:cTn>
                        </p:par>
                      </p:childTnLst>
                    </p:cTn>
                  </p:par>
                  <p:par>
                    <p:cTn id="39" fill="hold" nodeType="clickPar">
                      <p:stCondLst>
                        <p:cond delay="indefinite"/>
                      </p:stCondLst>
                      <p:childTnLst>
                        <p:par>
                          <p:cTn id="40" fill="hold" nodeType="with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3554">
                                            <p:txEl>
                                              <p:pRg st="2" end="2"/>
                                            </p:txEl>
                                          </p:spTgt>
                                        </p:tgtEl>
                                        <p:attrNameLst>
                                          <p:attrName>style.visibility</p:attrName>
                                        </p:attrNameLst>
                                      </p:cBhvr>
                                      <p:to>
                                        <p:strVal val="visible"/>
                                      </p:to>
                                    </p:set>
                                    <p:animEffect transition="in" filter="wipe(down)">
                                      <p:cBhvr>
                                        <p:cTn id="43" dur="580">
                                          <p:stCondLst>
                                            <p:cond delay="0"/>
                                          </p:stCondLst>
                                        </p:cTn>
                                        <p:tgtEl>
                                          <p:spTgt spid="23554">
                                            <p:txEl>
                                              <p:pRg st="2" end="2"/>
                                            </p:txEl>
                                          </p:spTgt>
                                        </p:tgtEl>
                                      </p:cBhvr>
                                    </p:animEffect>
                                    <p:anim calcmode="lin" valueType="num">
                                      <p:cBhvr>
                                        <p:cTn id="44" dur="1822" tmFilter="0,0; 0.14,0.36; 0.43,0.73; 0.71,0.91; 1.0,1.0">
                                          <p:stCondLst>
                                            <p:cond delay="0"/>
                                          </p:stCondLst>
                                        </p:cTn>
                                        <p:tgtEl>
                                          <p:spTgt spid="23554">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554">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554">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554">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554">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3554">
                                            <p:txEl>
                                              <p:pRg st="2" end="2"/>
                                            </p:txEl>
                                          </p:spTgt>
                                        </p:tgtEl>
                                      </p:cBhvr>
                                      <p:to x="100000" y="60000"/>
                                    </p:animScale>
                                    <p:animScale>
                                      <p:cBhvr>
                                        <p:cTn id="50" dur="166" decel="50000">
                                          <p:stCondLst>
                                            <p:cond delay="676"/>
                                          </p:stCondLst>
                                        </p:cTn>
                                        <p:tgtEl>
                                          <p:spTgt spid="23554">
                                            <p:txEl>
                                              <p:pRg st="2" end="2"/>
                                            </p:txEl>
                                          </p:spTgt>
                                        </p:tgtEl>
                                      </p:cBhvr>
                                      <p:to x="100000" y="100000"/>
                                    </p:animScale>
                                    <p:animScale>
                                      <p:cBhvr>
                                        <p:cTn id="51" dur="26">
                                          <p:stCondLst>
                                            <p:cond delay="1312"/>
                                          </p:stCondLst>
                                        </p:cTn>
                                        <p:tgtEl>
                                          <p:spTgt spid="23554">
                                            <p:txEl>
                                              <p:pRg st="2" end="2"/>
                                            </p:txEl>
                                          </p:spTgt>
                                        </p:tgtEl>
                                      </p:cBhvr>
                                      <p:to x="100000" y="80000"/>
                                    </p:animScale>
                                    <p:animScale>
                                      <p:cBhvr>
                                        <p:cTn id="52" dur="166" decel="50000">
                                          <p:stCondLst>
                                            <p:cond delay="1338"/>
                                          </p:stCondLst>
                                        </p:cTn>
                                        <p:tgtEl>
                                          <p:spTgt spid="23554">
                                            <p:txEl>
                                              <p:pRg st="2" end="2"/>
                                            </p:txEl>
                                          </p:spTgt>
                                        </p:tgtEl>
                                      </p:cBhvr>
                                      <p:to x="100000" y="100000"/>
                                    </p:animScale>
                                    <p:animScale>
                                      <p:cBhvr>
                                        <p:cTn id="53" dur="26">
                                          <p:stCondLst>
                                            <p:cond delay="1642"/>
                                          </p:stCondLst>
                                        </p:cTn>
                                        <p:tgtEl>
                                          <p:spTgt spid="23554">
                                            <p:txEl>
                                              <p:pRg st="2" end="2"/>
                                            </p:txEl>
                                          </p:spTgt>
                                        </p:tgtEl>
                                      </p:cBhvr>
                                      <p:to x="100000" y="90000"/>
                                    </p:animScale>
                                    <p:animScale>
                                      <p:cBhvr>
                                        <p:cTn id="54" dur="166" decel="50000">
                                          <p:stCondLst>
                                            <p:cond delay="1668"/>
                                          </p:stCondLst>
                                        </p:cTn>
                                        <p:tgtEl>
                                          <p:spTgt spid="23554">
                                            <p:txEl>
                                              <p:pRg st="2" end="2"/>
                                            </p:txEl>
                                          </p:spTgt>
                                        </p:tgtEl>
                                      </p:cBhvr>
                                      <p:to x="100000" y="100000"/>
                                    </p:animScale>
                                    <p:animScale>
                                      <p:cBhvr>
                                        <p:cTn id="55" dur="26">
                                          <p:stCondLst>
                                            <p:cond delay="1808"/>
                                          </p:stCondLst>
                                        </p:cTn>
                                        <p:tgtEl>
                                          <p:spTgt spid="23554">
                                            <p:txEl>
                                              <p:pRg st="2" end="2"/>
                                            </p:txEl>
                                          </p:spTgt>
                                        </p:tgtEl>
                                      </p:cBhvr>
                                      <p:to x="100000" y="95000"/>
                                    </p:animScale>
                                    <p:animScale>
                                      <p:cBhvr>
                                        <p:cTn id="56" dur="166" decel="50000">
                                          <p:stCondLst>
                                            <p:cond delay="1834"/>
                                          </p:stCondLst>
                                        </p:cTn>
                                        <p:tgtEl>
                                          <p:spTgt spid="2355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5">
            <a:extLst>
              <a:ext uri="{FF2B5EF4-FFF2-40B4-BE49-F238E27FC236}">
                <a16:creationId xmlns:a16="http://schemas.microsoft.com/office/drawing/2014/main" id="{11FD196D-3C14-4FD5-8CCD-15F84BD68D86}"/>
              </a:ext>
            </a:extLst>
          </p:cNvPr>
          <p:cNvGrpSpPr>
            <a:grpSpLocks/>
          </p:cNvGrpSpPr>
          <p:nvPr/>
        </p:nvGrpSpPr>
        <p:grpSpPr bwMode="auto">
          <a:xfrm>
            <a:off x="-1" y="-52388"/>
            <a:ext cx="12407705" cy="6910388"/>
            <a:chOff x="0" y="-52708"/>
            <a:chExt cx="9296400" cy="6910708"/>
          </a:xfrm>
        </p:grpSpPr>
        <p:grpSp>
          <p:nvGrpSpPr>
            <p:cNvPr id="6" name="Group 7">
              <a:extLst>
                <a:ext uri="{FF2B5EF4-FFF2-40B4-BE49-F238E27FC236}">
                  <a16:creationId xmlns:a16="http://schemas.microsoft.com/office/drawing/2014/main" id="{4586896B-3527-416C-990C-938E6FEB2A87}"/>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91B60F87-A10F-43B1-BA93-F94DAD8A7770}"/>
                  </a:ext>
                </a:extLst>
              </p:cNvPr>
              <p:cNvGrpSpPr>
                <a:grpSpLocks/>
              </p:cNvGrpSpPr>
              <p:nvPr/>
            </p:nvGrpSpPr>
            <p:grpSpPr bwMode="auto">
              <a:xfrm>
                <a:off x="0" y="-52708"/>
                <a:ext cx="9296400" cy="4548508"/>
                <a:chOff x="0" y="0"/>
                <a:chExt cx="3218687" cy="2028766"/>
              </a:xfrm>
            </p:grpSpPr>
            <p:sp>
              <p:nvSpPr>
                <p:cNvPr id="10" name="Rectangle 9">
                  <a:extLst>
                    <a:ext uri="{FF2B5EF4-FFF2-40B4-BE49-F238E27FC236}">
                      <a16:creationId xmlns:a16="http://schemas.microsoft.com/office/drawing/2014/main" id="{EB5B0148-DEE2-4B55-AEF4-CA534937154A}"/>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0">
                  <a:extLst>
                    <a:ext uri="{FF2B5EF4-FFF2-40B4-BE49-F238E27FC236}">
                      <a16:creationId xmlns:a16="http://schemas.microsoft.com/office/drawing/2014/main" id="{354FFE03-7D44-42CE-9A1F-689A8FC5D3AD}"/>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330FEEC9-E33C-4E24-B64E-117CE26CBA1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2">
                    <a:extLst>
                      <a:ext uri="{FF2B5EF4-FFF2-40B4-BE49-F238E27FC236}">
                        <a16:creationId xmlns:a16="http://schemas.microsoft.com/office/drawing/2014/main" id="{4989E9C2-4B84-479E-AE98-B35D626CF6DD}"/>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8">
                <a:extLst>
                  <a:ext uri="{FF2B5EF4-FFF2-40B4-BE49-F238E27FC236}">
                    <a16:creationId xmlns:a16="http://schemas.microsoft.com/office/drawing/2014/main" id="{B0A07E68-7FAA-48F8-A395-EDFF71E613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E2E0BA4E-0670-4829-879A-333FCE506EA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2770" name="Title 1"/>
          <p:cNvSpPr>
            <a:spLocks noGrp="1"/>
          </p:cNvSpPr>
          <p:nvPr>
            <p:ph type="title"/>
          </p:nvPr>
        </p:nvSpPr>
        <p:spPr>
          <a:xfrm>
            <a:off x="2132014" y="214313"/>
            <a:ext cx="9184178" cy="1143000"/>
          </a:xfrm>
        </p:spPr>
        <p:txBody>
          <a:bodyPr>
            <a:normAutofit/>
          </a:bodyPr>
          <a:lstStyle/>
          <a:p>
            <a:r>
              <a:rPr lang="en-US" sz="3600" b="1" dirty="0">
                <a:latin typeface="Arial" panose="020B0604020202020204" pitchFamily="34" charset="0"/>
                <a:cs typeface="Arial" panose="020B0604020202020204" pitchFamily="34" charset="0"/>
              </a:rPr>
              <a:t>Personal Communication</a:t>
            </a:r>
          </a:p>
        </p:txBody>
      </p:sp>
      <p:sp>
        <p:nvSpPr>
          <p:cNvPr id="3" name="Content Placeholder 2"/>
          <p:cNvSpPr>
            <a:spLocks noGrp="1"/>
          </p:cNvSpPr>
          <p:nvPr>
            <p:ph idx="1"/>
          </p:nvPr>
        </p:nvSpPr>
        <p:spPr>
          <a:xfrm>
            <a:off x="2132014" y="1581306"/>
            <a:ext cx="8035925" cy="1561945"/>
          </a:xfrm>
        </p:spPr>
        <p:txBody>
          <a:bodyPr>
            <a:noAutofit/>
          </a:bodyPr>
          <a:lstStyle/>
          <a:p>
            <a:r>
              <a:rPr lang="en-US" sz="4400" dirty="0">
                <a:latin typeface="Arial" panose="020B0604020202020204" pitchFamily="34" charset="0"/>
                <a:cs typeface="Arial" panose="020B0604020202020204" pitchFamily="34" charset="0"/>
              </a:rPr>
              <a:t>Personal communication is the one-one one exchange of information between people.</a:t>
            </a:r>
          </a:p>
        </p:txBody>
      </p:sp>
      <p:pic>
        <p:nvPicPr>
          <p:cNvPr id="2" name="Picture 1"/>
          <p:cNvPicPr>
            <a:picLocks noChangeAspect="1"/>
          </p:cNvPicPr>
          <p:nvPr/>
        </p:nvPicPr>
        <p:blipFill>
          <a:blip r:embed="rId5"/>
          <a:stretch>
            <a:fillRect/>
          </a:stretch>
        </p:blipFill>
        <p:spPr>
          <a:xfrm>
            <a:off x="2393016" y="3554413"/>
            <a:ext cx="7557808" cy="3061539"/>
          </a:xfrm>
          <a:prstGeom prst="rect">
            <a:avLst/>
          </a:prstGeom>
        </p:spPr>
      </p:pic>
    </p:spTree>
    <p:extLst>
      <p:ext uri="{BB962C8B-B14F-4D97-AF65-F5344CB8AC3E}">
        <p14:creationId xmlns:p14="http://schemas.microsoft.com/office/powerpoint/2010/main" val="14725201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631ED4DC-F82F-404B-B62B-7BA41203955D}"/>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B549759D-E359-46A4-A8AF-E153EB0E37C4}"/>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EA04F94E-085B-4902-B563-8A05A061E2FC}"/>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D0E95A70-D5E6-47C7-9869-82AB2BF51D0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7FF256D2-F837-423D-8349-761EABF81447}"/>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0736F7B5-833D-43D2-900B-95F882272BA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EE3CEF41-3EF3-4DD2-AF11-BE3F1363A70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1B30A8F1-87FE-4778-A90A-1D33FFAED0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93DAB1FA-76A4-4AA8-9E30-07B23EC6D8C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7170" name="Rectangle 6"/>
          <p:cNvSpPr>
            <a:spLocks noGrp="1" noChangeArrowheads="1"/>
          </p:cNvSpPr>
          <p:nvPr>
            <p:ph type="title"/>
          </p:nvPr>
        </p:nvSpPr>
        <p:spPr/>
        <p:txBody>
          <a:bodyPr>
            <a:normAutofit/>
          </a:bodyPr>
          <a:lstStyle/>
          <a:p>
            <a:pPr algn="ctr"/>
            <a:r>
              <a:rPr lang="en-US" sz="4400" b="1" dirty="0">
                <a:latin typeface="Arial" panose="020B0604020202020204" pitchFamily="34" charset="0"/>
                <a:cs typeface="Arial" panose="020B0604020202020204" pitchFamily="34" charset="0"/>
              </a:rPr>
              <a:t>Definition of Communication</a:t>
            </a:r>
          </a:p>
        </p:txBody>
      </p:sp>
      <p:sp>
        <p:nvSpPr>
          <p:cNvPr id="7171" name="Rectangle 7"/>
          <p:cNvSpPr>
            <a:spLocks noGrp="1" noChangeArrowheads="1"/>
          </p:cNvSpPr>
          <p:nvPr>
            <p:ph type="body" idx="1"/>
          </p:nvPr>
        </p:nvSpPr>
        <p:spPr>
          <a:xfrm>
            <a:off x="309489" y="1901952"/>
            <a:ext cx="11366695" cy="4127627"/>
          </a:xfrm>
        </p:spPr>
        <p:txBody>
          <a:bodyPr>
            <a:normAutofit/>
          </a:bodyPr>
          <a:lstStyle/>
          <a:p>
            <a:r>
              <a:rPr lang="en-US" sz="4800" dirty="0">
                <a:latin typeface="Arial" panose="020B0604020202020204" pitchFamily="34" charset="0"/>
                <a:cs typeface="Arial" panose="020B0604020202020204" pitchFamily="34" charset="0"/>
              </a:rPr>
              <a:t>“A process by which information is exchanged between individuals through a common system of (sounds), symbols, signs, or behavior.” Webster Dictionary</a:t>
            </a:r>
          </a:p>
          <a:p>
            <a:endParaRPr lang="en-US"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984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BEDC4898-902B-41F1-B4D1-4A7BEE637940}"/>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EDA4E68D-EDEA-444F-8FDA-AFAA7AB4DAA6}"/>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BC525E76-BCF9-4540-982B-32C00E8CFE61}"/>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A40B465B-376C-4524-8EAA-B9B04D2576F9}"/>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097C0288-0128-4A8D-A23B-071309188DEA}"/>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1FFB1E38-7AE6-4FEF-BC95-426CAC4822DD}"/>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E1E0FCA5-5AE6-4369-9DD4-22966A5B041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3878133E-96E2-46A9-8B5C-B5170AA78B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411A2155-0828-4FCF-8352-856AFDA63390}"/>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 name="Title 1"/>
          <p:cNvSpPr>
            <a:spLocks noGrp="1"/>
          </p:cNvSpPr>
          <p:nvPr>
            <p:ph type="title"/>
          </p:nvPr>
        </p:nvSpPr>
        <p:spPr>
          <a:xfrm>
            <a:off x="2982351" y="467360"/>
            <a:ext cx="8754794" cy="1233424"/>
          </a:xfrm>
        </p:spPr>
        <p:txBody>
          <a:bodyPr>
            <a:normAutofit/>
          </a:bodyPr>
          <a:lstStyle/>
          <a:p>
            <a:pPr>
              <a:defRPr/>
            </a:pPr>
            <a:r>
              <a:rPr lang="en-US" sz="3600" b="1" dirty="0">
                <a:latin typeface="Arial" panose="020B0604020202020204" pitchFamily="34" charset="0"/>
                <a:cs typeface="Arial" panose="020B0604020202020204" pitchFamily="34" charset="0"/>
              </a:rPr>
              <a:t>Personal Communication: </a:t>
            </a:r>
            <a:br>
              <a:rPr lang="en-US" sz="3600" b="1" dirty="0">
                <a:latin typeface="Arial" panose="020B0604020202020204" pitchFamily="34" charset="0"/>
                <a:cs typeface="Arial" panose="020B0604020202020204" pitchFamily="34" charset="0"/>
              </a:rPr>
            </a:br>
            <a:r>
              <a:rPr lang="en-US" sz="3600" b="1" dirty="0">
                <a:latin typeface="Arial" panose="020B0604020202020204" pitchFamily="34" charset="0"/>
                <a:cs typeface="Arial" panose="020B0604020202020204" pitchFamily="34" charset="0"/>
              </a:rPr>
              <a:t>Who should be trained?</a:t>
            </a:r>
          </a:p>
        </p:txBody>
      </p:sp>
      <p:sp>
        <p:nvSpPr>
          <p:cNvPr id="3" name="Content Placeholder 2"/>
          <p:cNvSpPr>
            <a:spLocks noGrp="1"/>
          </p:cNvSpPr>
          <p:nvPr>
            <p:ph idx="1"/>
          </p:nvPr>
        </p:nvSpPr>
        <p:spPr/>
        <p:txBody>
          <a:bodyPr>
            <a:noAutofit/>
          </a:bodyPr>
          <a:lstStyle/>
          <a:p>
            <a:r>
              <a:rPr lang="en-US" sz="4000" dirty="0">
                <a:latin typeface="Arial" panose="020B0604020202020204" pitchFamily="34" charset="0"/>
                <a:cs typeface="Arial" panose="020B0604020202020204" pitchFamily="34" charset="0"/>
              </a:rPr>
              <a:t>Front-line supervisors</a:t>
            </a:r>
          </a:p>
          <a:p>
            <a:r>
              <a:rPr lang="en-US" sz="4000" dirty="0">
                <a:latin typeface="Arial" panose="020B0604020202020204" pitchFamily="34" charset="0"/>
                <a:cs typeface="Arial" panose="020B0604020202020204" pitchFamily="34" charset="0"/>
              </a:rPr>
              <a:t>Team leaders/ Foremen</a:t>
            </a:r>
          </a:p>
          <a:p>
            <a:r>
              <a:rPr lang="en-US" sz="4000" dirty="0">
                <a:latin typeface="Arial" panose="020B0604020202020204" pitchFamily="34" charset="0"/>
                <a:cs typeface="Arial" panose="020B0604020202020204" pitchFamily="34" charset="0"/>
              </a:rPr>
              <a:t>Employees who give on-the-job instructions</a:t>
            </a:r>
          </a:p>
          <a:p>
            <a:r>
              <a:rPr lang="en-US" sz="4000" dirty="0">
                <a:latin typeface="Arial" panose="020B0604020202020204" pitchFamily="34" charset="0"/>
                <a:cs typeface="Arial" panose="020B0604020202020204" pitchFamily="34" charset="0"/>
              </a:rPr>
              <a:t>Trainers</a:t>
            </a:r>
          </a:p>
          <a:p>
            <a:r>
              <a:rPr lang="en-US" sz="4000" dirty="0">
                <a:latin typeface="Arial" panose="020B0604020202020204" pitchFamily="34" charset="0"/>
                <a:cs typeface="Arial" panose="020B0604020202020204" pitchFamily="34" charset="0"/>
              </a:rPr>
              <a:t>Anyone who is expected to provide task instruction</a:t>
            </a:r>
          </a:p>
        </p:txBody>
      </p:sp>
    </p:spTree>
    <p:extLst>
      <p:ext uri="{BB962C8B-B14F-4D97-AF65-F5344CB8AC3E}">
        <p14:creationId xmlns:p14="http://schemas.microsoft.com/office/powerpoint/2010/main" val="31143204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1CD09035-A456-4361-AA10-981C01BC3947}"/>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BE3D7B5B-3EC0-4564-A2F7-F8DA7633AE02}"/>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9E3A902F-3A62-4846-B8C8-70B9BF8A040B}"/>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0E3FE0C-269E-4A6B-9239-F6B2842F9209}"/>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02F14FE5-A282-41A7-A8C8-8E280209F9C1}"/>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DECF9A47-00B7-48D0-ADB6-65A945AAAF4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06FBEAFD-76A8-4A57-80ED-BEAB6BB5343E}"/>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37EC9D3-FC60-4D41-9447-8477696D5D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16A47FE-3B58-4AD1-907E-8C9DEA3A191F}"/>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4818" name="Title 1"/>
          <p:cNvSpPr>
            <a:spLocks noGrp="1"/>
          </p:cNvSpPr>
          <p:nvPr>
            <p:ph type="title"/>
          </p:nvPr>
        </p:nvSpPr>
        <p:spPr>
          <a:xfrm>
            <a:off x="2532184" y="147711"/>
            <a:ext cx="9312812" cy="1062111"/>
          </a:xfrm>
        </p:spPr>
        <p:txBody>
          <a:bodyPr>
            <a:normAutofit/>
          </a:bodyPr>
          <a:lstStyle/>
          <a:p>
            <a:r>
              <a:rPr lang="en-US" sz="3600" b="1" dirty="0">
                <a:latin typeface="Arial" panose="020B0604020202020204" pitchFamily="34" charset="0"/>
                <a:cs typeface="Arial" panose="020B0604020202020204" pitchFamily="34" charset="0"/>
              </a:rPr>
              <a:t>Personal Communication: Methods</a:t>
            </a:r>
          </a:p>
        </p:txBody>
      </p:sp>
      <p:sp>
        <p:nvSpPr>
          <p:cNvPr id="3" name="Content Placeholder 2"/>
          <p:cNvSpPr>
            <a:spLocks noGrp="1"/>
          </p:cNvSpPr>
          <p:nvPr>
            <p:ph idx="1"/>
          </p:nvPr>
        </p:nvSpPr>
        <p:spPr>
          <a:xfrm>
            <a:off x="1341119" y="1901952"/>
            <a:ext cx="10503877" cy="4808337"/>
          </a:xfrm>
        </p:spPr>
        <p:txBody>
          <a:bodyPr>
            <a:normAutofit lnSpcReduction="10000"/>
          </a:bodyPr>
          <a:lstStyle/>
          <a:p>
            <a:pPr marL="522288" indent="-522288">
              <a:buNone/>
            </a:pPr>
            <a:r>
              <a:rPr lang="en-US" dirty="0"/>
              <a:t>1. </a:t>
            </a:r>
            <a:r>
              <a:rPr lang="en-US" sz="3600" b="1" u="sng" dirty="0">
                <a:latin typeface="Arial" panose="020B0604020202020204" pitchFamily="34" charset="0"/>
                <a:cs typeface="Arial" panose="020B0604020202020204" pitchFamily="34" charset="0"/>
              </a:rPr>
              <a:t>Proper task instruction</a:t>
            </a:r>
            <a:r>
              <a:rPr lang="en-US" sz="3600" dirty="0">
                <a:latin typeface="Arial" panose="020B0604020202020204" pitchFamily="34" charset="0"/>
                <a:cs typeface="Arial" panose="020B0604020202020204" pitchFamily="34" charset="0"/>
              </a:rPr>
              <a:t> is a method of communicating which enables a person to do a task correctly, quickly, conscientiously, and safely.  The most popular method involves four steps:</a:t>
            </a:r>
          </a:p>
          <a:p>
            <a:pPr lvl="1"/>
            <a:r>
              <a:rPr lang="en-US" sz="3600" b="1" i="1" dirty="0">
                <a:latin typeface="Arial" panose="020B0604020202020204" pitchFamily="34" charset="0"/>
                <a:cs typeface="Arial" panose="020B0604020202020204" pitchFamily="34" charset="0"/>
              </a:rPr>
              <a:t>Prepare the learner (motivate)</a:t>
            </a:r>
          </a:p>
          <a:p>
            <a:pPr lvl="1"/>
            <a:r>
              <a:rPr lang="en-US" sz="3600" b="1" i="1" dirty="0">
                <a:latin typeface="Arial" panose="020B0604020202020204" pitchFamily="34" charset="0"/>
                <a:cs typeface="Arial" panose="020B0604020202020204" pitchFamily="34" charset="0"/>
              </a:rPr>
              <a:t>Present the task (show and tell)</a:t>
            </a:r>
          </a:p>
          <a:p>
            <a:pPr lvl="1"/>
            <a:r>
              <a:rPr lang="en-US" sz="3600" b="1" i="1" dirty="0">
                <a:latin typeface="Arial" panose="020B0604020202020204" pitchFamily="34" charset="0"/>
                <a:cs typeface="Arial" panose="020B0604020202020204" pitchFamily="34" charset="0"/>
              </a:rPr>
              <a:t>Monitor performance (test)</a:t>
            </a:r>
          </a:p>
          <a:p>
            <a:pPr lvl="1"/>
            <a:r>
              <a:rPr lang="en-US" sz="3600" b="1" i="1" dirty="0">
                <a:latin typeface="Arial" panose="020B0604020202020204" pitchFamily="34" charset="0"/>
                <a:cs typeface="Arial" panose="020B0604020202020204" pitchFamily="34" charset="0"/>
              </a:rPr>
              <a:t>Follow up (check)</a:t>
            </a:r>
          </a:p>
        </p:txBody>
      </p:sp>
    </p:spTree>
    <p:extLst>
      <p:ext uri="{BB962C8B-B14F-4D97-AF65-F5344CB8AC3E}">
        <p14:creationId xmlns:p14="http://schemas.microsoft.com/office/powerpoint/2010/main" val="36374619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9B42BBB0-1135-4C42-8684-AA51D14A415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AE940924-B7C4-44F7-B7EA-0917FCB59935}"/>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33B5B58-FC61-47FE-B3D0-EE50FDC9556C}"/>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33F98B6A-0A5F-4DEF-B6EF-2CD7E3A55F24}"/>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8EA4F22-C1CF-480F-A8BF-D47F58F75F54}"/>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5518000-98BF-466F-AD5F-57920ED61BB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585BD35A-8205-4DCB-BFBD-65F39B33BE4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7788BF97-34D2-4EF5-B6E2-C69232ED41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FD633F90-F247-46E3-AA44-70F54D3A243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 name="Title 1"/>
          <p:cNvSpPr>
            <a:spLocks noGrp="1"/>
          </p:cNvSpPr>
          <p:nvPr>
            <p:ph type="title"/>
          </p:nvPr>
        </p:nvSpPr>
        <p:spPr>
          <a:xfrm>
            <a:off x="4318781" y="372794"/>
            <a:ext cx="7455875" cy="1143000"/>
          </a:xfrm>
        </p:spPr>
        <p:txBody>
          <a:bodyPr>
            <a:normAutofit/>
          </a:bodyPr>
          <a:lstStyle/>
          <a:p>
            <a:pPr>
              <a:defRPr/>
            </a:pPr>
            <a:r>
              <a:rPr lang="en-US" sz="3600" dirty="0">
                <a:latin typeface="Arial" panose="020B0604020202020204" pitchFamily="34" charset="0"/>
                <a:cs typeface="Arial" panose="020B0604020202020204" pitchFamily="34" charset="0"/>
              </a:rPr>
              <a:t>Personal Communication: Methods</a:t>
            </a:r>
          </a:p>
        </p:txBody>
      </p:sp>
      <p:sp>
        <p:nvSpPr>
          <p:cNvPr id="3" name="Content Placeholder 2"/>
          <p:cNvSpPr>
            <a:spLocks noGrp="1"/>
          </p:cNvSpPr>
          <p:nvPr>
            <p:ph idx="1"/>
          </p:nvPr>
        </p:nvSpPr>
        <p:spPr>
          <a:xfrm>
            <a:off x="1169894" y="2143126"/>
            <a:ext cx="10604763" cy="4342080"/>
          </a:xfrm>
        </p:spPr>
        <p:txBody>
          <a:bodyPr>
            <a:noAutofit/>
          </a:bodyPr>
          <a:lstStyle/>
          <a:p>
            <a:pPr>
              <a:buFont typeface="Arial" charset="0"/>
              <a:buNone/>
              <a:defRPr/>
            </a:pPr>
            <a:r>
              <a:rPr lang="en-US" sz="3200" dirty="0">
                <a:latin typeface="Arial" panose="020B0604020202020204" pitchFamily="34" charset="0"/>
                <a:cs typeface="Arial" panose="020B0604020202020204" pitchFamily="34" charset="0"/>
              </a:rPr>
              <a:t>2.</a:t>
            </a:r>
            <a:r>
              <a:rPr lang="en-US" sz="3200" b="1" u="sng" dirty="0">
                <a:latin typeface="Arial" panose="020B0604020202020204" pitchFamily="34" charset="0"/>
                <a:cs typeface="Arial" panose="020B0604020202020204" pitchFamily="34" charset="0"/>
              </a:rPr>
              <a:t>Skill development coaching</a:t>
            </a:r>
            <a:r>
              <a:rPr lang="en-US" sz="3200" dirty="0">
                <a:latin typeface="Arial" panose="020B0604020202020204" pitchFamily="34" charset="0"/>
                <a:cs typeface="Arial" panose="020B0604020202020204" pitchFamily="34" charset="0"/>
              </a:rPr>
              <a:t> involves actions taken on a day-to-day basis, designed to motivate employees to improve their task skills.</a:t>
            </a:r>
          </a:p>
          <a:p>
            <a:pPr>
              <a:buFont typeface="Arial" charset="0"/>
              <a:buNone/>
              <a:defRPr/>
            </a:pPr>
            <a:r>
              <a:rPr lang="en-US" sz="3200" dirty="0">
                <a:latin typeface="Arial" panose="020B0604020202020204" pitchFamily="34" charset="0"/>
                <a:cs typeface="Arial" panose="020B0604020202020204" pitchFamily="34" charset="0"/>
              </a:rPr>
              <a:t>3. </a:t>
            </a:r>
            <a:r>
              <a:rPr lang="en-US" sz="3200" b="1" u="sng" dirty="0">
                <a:latin typeface="Arial" panose="020B0604020202020204" pitchFamily="34" charset="0"/>
                <a:cs typeface="Arial" panose="020B0604020202020204" pitchFamily="34" charset="0"/>
              </a:rPr>
              <a:t>Key point tipping</a:t>
            </a:r>
            <a:r>
              <a:rPr lang="en-US" sz="3200" dirty="0">
                <a:latin typeface="Arial" panose="020B0604020202020204" pitchFamily="34" charset="0"/>
                <a:cs typeface="Arial" panose="020B0604020202020204" pitchFamily="34" charset="0"/>
              </a:rPr>
              <a:t> is the organized process of giving employees </a:t>
            </a:r>
            <a:r>
              <a:rPr lang="en-US" sz="3200" b="1" dirty="0">
                <a:latin typeface="Arial" panose="020B0604020202020204" pitchFamily="34" charset="0"/>
                <a:cs typeface="Arial" panose="020B0604020202020204" pitchFamily="34" charset="0"/>
              </a:rPr>
              <a:t>helpful hints, suggestions, reminders </a:t>
            </a:r>
            <a:r>
              <a:rPr lang="en-US" sz="3200" dirty="0">
                <a:latin typeface="Arial" panose="020B0604020202020204" pitchFamily="34" charset="0"/>
                <a:cs typeface="Arial" panose="020B0604020202020204" pitchFamily="34" charset="0"/>
              </a:rPr>
              <a:t>or tips about key points in their work, based on the experienced supervisor’s/team leader’s knowledge of the task</a:t>
            </a:r>
          </a:p>
        </p:txBody>
      </p:sp>
    </p:spTree>
    <p:extLst>
      <p:ext uri="{BB962C8B-B14F-4D97-AF65-F5344CB8AC3E}">
        <p14:creationId xmlns:p14="http://schemas.microsoft.com/office/powerpoint/2010/main" val="26610008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C0C80FA5-EA2D-4EE0-96BB-55B30D355134}"/>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B2945818-C6E7-4AA0-9444-DF035BAD7D0A}"/>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E9DD010F-B6A2-4483-B771-8B33A7C44518}"/>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665E30E9-BE2B-40B0-8E82-4B7C1F1C94F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BDA8B701-AB23-4798-B4BA-7D7965FEB4D7}"/>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EC092563-58B1-411C-B104-8A1A8CD17C54}"/>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144BF9DA-EE5A-429E-B52F-B4E9B211D16E}"/>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502C7EA6-A524-4486-9646-7656AA3744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700E3887-33BE-4CBD-BF49-DE09722157A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6866" name="Title 1"/>
          <p:cNvSpPr>
            <a:spLocks noGrp="1"/>
          </p:cNvSpPr>
          <p:nvPr>
            <p:ph type="title"/>
          </p:nvPr>
        </p:nvSpPr>
        <p:spPr>
          <a:xfrm>
            <a:off x="3699802" y="467360"/>
            <a:ext cx="8088923" cy="728394"/>
          </a:xfrm>
        </p:spPr>
        <p:txBody>
          <a:bodyPr>
            <a:normAutofit/>
          </a:bodyPr>
          <a:lstStyle/>
          <a:p>
            <a:r>
              <a:rPr lang="en-US" sz="3600" b="1" dirty="0">
                <a:latin typeface="Arial" panose="020B0604020202020204" pitchFamily="34" charset="0"/>
                <a:cs typeface="Arial" panose="020B0604020202020204" pitchFamily="34" charset="0"/>
              </a:rPr>
              <a:t>Personal Communication: Methods</a:t>
            </a:r>
          </a:p>
        </p:txBody>
      </p:sp>
      <p:sp>
        <p:nvSpPr>
          <p:cNvPr id="3" name="Content Placeholder 2"/>
          <p:cNvSpPr>
            <a:spLocks noGrp="1"/>
          </p:cNvSpPr>
          <p:nvPr>
            <p:ph idx="1"/>
          </p:nvPr>
        </p:nvSpPr>
        <p:spPr>
          <a:xfrm>
            <a:off x="1341119" y="1901952"/>
            <a:ext cx="10588283" cy="4127627"/>
          </a:xfrm>
        </p:spPr>
        <p:txBody>
          <a:bodyPr>
            <a:noAutofit/>
          </a:bodyPr>
          <a:lstStyle/>
          <a:p>
            <a:pPr>
              <a:buFont typeface="Arial" panose="020B0604020202020204" pitchFamily="34" charset="0"/>
              <a:buNone/>
            </a:pPr>
            <a:r>
              <a:rPr lang="en-US" sz="3600" dirty="0">
                <a:latin typeface="Arial" panose="020B0604020202020204" pitchFamily="34" charset="0"/>
                <a:cs typeface="Arial" panose="020B0604020202020204" pitchFamily="34" charset="0"/>
              </a:rPr>
              <a:t>4. </a:t>
            </a:r>
            <a:r>
              <a:rPr lang="en-US" sz="3600" b="1" u="sng" dirty="0">
                <a:latin typeface="Arial" panose="020B0604020202020204" pitchFamily="34" charset="0"/>
                <a:cs typeface="Arial" panose="020B0604020202020204" pitchFamily="34" charset="0"/>
              </a:rPr>
              <a:t>Presentation skills</a:t>
            </a:r>
            <a:r>
              <a:rPr lang="en-US" sz="3600" dirty="0">
                <a:latin typeface="Arial" panose="020B0604020202020204" pitchFamily="34" charset="0"/>
                <a:cs typeface="Arial" panose="020B0604020202020204" pitchFamily="34" charset="0"/>
              </a:rPr>
              <a:t> – these skills provide a supervisor/tea leader with the ability to pass on information and communicate in both a group and one-on-one situation. </a:t>
            </a:r>
          </a:p>
          <a:p>
            <a:pPr>
              <a:buFont typeface="Arial" panose="020B0604020202020204" pitchFamily="34" charset="0"/>
              <a:buNone/>
            </a:pPr>
            <a:r>
              <a:rPr lang="en-US" sz="3600" dirty="0">
                <a:latin typeface="Arial" panose="020B0604020202020204" pitchFamily="34" charset="0"/>
                <a:cs typeface="Arial" panose="020B0604020202020204" pitchFamily="34" charset="0"/>
              </a:rPr>
              <a:t>5. Effective </a:t>
            </a:r>
            <a:r>
              <a:rPr lang="en-US" sz="3600" b="1" u="sng" dirty="0">
                <a:latin typeface="Arial" panose="020B0604020202020204" pitchFamily="34" charset="0"/>
                <a:cs typeface="Arial" panose="020B0604020202020204" pitchFamily="34" charset="0"/>
              </a:rPr>
              <a:t>job inductions</a:t>
            </a:r>
            <a:r>
              <a:rPr lang="en-US" sz="3600" dirty="0">
                <a:latin typeface="Arial" panose="020B0604020202020204" pitchFamily="34" charset="0"/>
                <a:cs typeface="Arial" panose="020B0604020202020204" pitchFamily="34" charset="0"/>
              </a:rPr>
              <a:t> are best achieved when the supervisor/team leader understands and applies a formal process of introducing people to their work environment</a:t>
            </a:r>
          </a:p>
        </p:txBody>
      </p:sp>
    </p:spTree>
    <p:extLst>
      <p:ext uri="{BB962C8B-B14F-4D97-AF65-F5344CB8AC3E}">
        <p14:creationId xmlns:p14="http://schemas.microsoft.com/office/powerpoint/2010/main" val="30409061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12067ACF-BB4C-49C9-B0CC-103ED5E55C0E}"/>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72A34825-3E9C-4C8B-A65D-86B6C66B6093}"/>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DA2B5FA-9ECA-4809-931D-7541FADEA71D}"/>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214F62A1-6887-4DE0-B72D-825C0526B79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FC029AA8-70C9-4E5E-AC58-1762926DC880}"/>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EAE2A22E-2BF8-493B-B806-8A367FAC7E41}"/>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C11EDDA5-9B77-46C7-B653-2FB987E97AF8}"/>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E94BE29F-9A02-496B-89E6-D1250A995B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B7E31827-2D5D-4763-A91E-3869CB15A76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 name="Title 1"/>
          <p:cNvSpPr>
            <a:spLocks noGrp="1"/>
          </p:cNvSpPr>
          <p:nvPr>
            <p:ph type="title"/>
          </p:nvPr>
        </p:nvSpPr>
        <p:spPr>
          <a:xfrm>
            <a:off x="4515728" y="750888"/>
            <a:ext cx="6403283" cy="1143000"/>
          </a:xfrm>
        </p:spPr>
        <p:txBody>
          <a:bodyPr>
            <a:normAutofit/>
          </a:bodyPr>
          <a:lstStyle/>
          <a:p>
            <a:pPr>
              <a:defRPr/>
            </a:pPr>
            <a:r>
              <a:rPr lang="en-US" dirty="0">
                <a:latin typeface="Arial" panose="020B0604020202020204" pitchFamily="34" charset="0"/>
                <a:cs typeface="Arial" panose="020B0604020202020204" pitchFamily="34" charset="0"/>
              </a:rPr>
              <a:t>Personal Communication: </a:t>
            </a:r>
            <a:br>
              <a:rPr lang="en-US"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Job Induction</a:t>
            </a:r>
          </a:p>
        </p:txBody>
      </p:sp>
      <p:sp>
        <p:nvSpPr>
          <p:cNvPr id="3" name="Content Placeholder 2"/>
          <p:cNvSpPr>
            <a:spLocks noGrp="1"/>
          </p:cNvSpPr>
          <p:nvPr>
            <p:ph idx="1"/>
          </p:nvPr>
        </p:nvSpPr>
        <p:spPr>
          <a:xfrm>
            <a:off x="1075765" y="1928813"/>
            <a:ext cx="10192870" cy="3903662"/>
          </a:xfrm>
        </p:spPr>
        <p:txBody>
          <a:bodyPr>
            <a:noAutofit/>
          </a:bodyPr>
          <a:lstStyle/>
          <a:p>
            <a:pPr marL="0" indent="0">
              <a:buNone/>
              <a:defRPr/>
            </a:pPr>
            <a:r>
              <a:rPr lang="en-US" sz="3200" dirty="0">
                <a:latin typeface="Arial" panose="020B0604020202020204" pitchFamily="34" charset="0"/>
                <a:cs typeface="Arial" panose="020B0604020202020204" pitchFamily="34" charset="0"/>
              </a:rPr>
              <a:t>Companies with formal orientation/induction for all new employees have </a:t>
            </a:r>
            <a:r>
              <a:rPr lang="en-US" sz="3200" b="1" i="1" dirty="0">
                <a:latin typeface="Arial" panose="020B0604020202020204" pitchFamily="34" charset="0"/>
                <a:cs typeface="Arial" panose="020B0604020202020204" pitchFamily="34" charset="0"/>
              </a:rPr>
              <a:t>lower incidents of loss</a:t>
            </a:r>
            <a:r>
              <a:rPr lang="en-US" sz="3200" b="1"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than companies without.</a:t>
            </a:r>
          </a:p>
          <a:p>
            <a:pPr>
              <a:buFont typeface="Arial" charset="0"/>
              <a:buChar char="•"/>
              <a:defRPr/>
            </a:pPr>
            <a:r>
              <a:rPr lang="en-US" sz="3200" dirty="0">
                <a:latin typeface="Arial" panose="020B0604020202020204" pitchFamily="34" charset="0"/>
                <a:cs typeface="Arial" panose="020B0604020202020204" pitchFamily="34" charset="0"/>
              </a:rPr>
              <a:t>Roles and responsibilities</a:t>
            </a:r>
          </a:p>
          <a:p>
            <a:pPr>
              <a:buFont typeface="Arial" charset="0"/>
              <a:buChar char="•"/>
              <a:defRPr/>
            </a:pPr>
            <a:r>
              <a:rPr lang="en-US" sz="3200" dirty="0">
                <a:latin typeface="Arial" panose="020B0604020202020204" pitchFamily="34" charset="0"/>
                <a:cs typeface="Arial" panose="020B0604020202020204" pitchFamily="34" charset="0"/>
              </a:rPr>
              <a:t>Reporting relationships</a:t>
            </a:r>
          </a:p>
          <a:p>
            <a:pPr>
              <a:buFont typeface="Arial" charset="0"/>
              <a:buChar char="•"/>
              <a:defRPr/>
            </a:pPr>
            <a:r>
              <a:rPr lang="en-US" sz="3200" dirty="0">
                <a:latin typeface="Arial" panose="020B0604020202020204" pitchFamily="34" charset="0"/>
                <a:cs typeface="Arial" panose="020B0604020202020204" pitchFamily="34" charset="0"/>
              </a:rPr>
              <a:t>Communication Tools/Systems</a:t>
            </a:r>
          </a:p>
          <a:p>
            <a:pPr>
              <a:buFont typeface="Arial" charset="0"/>
              <a:buChar char="•"/>
              <a:defRPr/>
            </a:pPr>
            <a:r>
              <a:rPr lang="en-US" sz="3200" dirty="0">
                <a:latin typeface="Arial" panose="020B0604020202020204" pitchFamily="34" charset="0"/>
                <a:cs typeface="Arial" panose="020B0604020202020204" pitchFamily="34" charset="0"/>
              </a:rPr>
              <a:t>Legislative requirements/compliance</a:t>
            </a:r>
          </a:p>
          <a:p>
            <a:pPr>
              <a:buFont typeface="Arial" charset="0"/>
              <a:buChar char="•"/>
              <a:defRPr/>
            </a:pPr>
            <a:r>
              <a:rPr lang="en-US" sz="3200" dirty="0">
                <a:latin typeface="Arial" panose="020B0604020202020204" pitchFamily="34" charset="0"/>
                <a:cs typeface="Arial" panose="020B0604020202020204" pitchFamily="34" charset="0"/>
              </a:rPr>
              <a:t>Administrative functions</a:t>
            </a:r>
          </a:p>
        </p:txBody>
      </p:sp>
    </p:spTree>
    <p:extLst>
      <p:ext uri="{BB962C8B-B14F-4D97-AF65-F5344CB8AC3E}">
        <p14:creationId xmlns:p14="http://schemas.microsoft.com/office/powerpoint/2010/main" val="20099453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ox(i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5">
            <a:extLst>
              <a:ext uri="{FF2B5EF4-FFF2-40B4-BE49-F238E27FC236}">
                <a16:creationId xmlns:a16="http://schemas.microsoft.com/office/drawing/2014/main" id="{ABD71313-A53F-4D81-9B19-DE9DE206AF7B}"/>
              </a:ext>
            </a:extLst>
          </p:cNvPr>
          <p:cNvGrpSpPr>
            <a:grpSpLocks/>
          </p:cNvGrpSpPr>
          <p:nvPr/>
        </p:nvGrpSpPr>
        <p:grpSpPr bwMode="auto">
          <a:xfrm>
            <a:off x="-1" y="-52388"/>
            <a:ext cx="12407705" cy="6910388"/>
            <a:chOff x="0" y="-52708"/>
            <a:chExt cx="9296400" cy="6910708"/>
          </a:xfrm>
        </p:grpSpPr>
        <p:grpSp>
          <p:nvGrpSpPr>
            <p:cNvPr id="6" name="Group 7">
              <a:extLst>
                <a:ext uri="{FF2B5EF4-FFF2-40B4-BE49-F238E27FC236}">
                  <a16:creationId xmlns:a16="http://schemas.microsoft.com/office/drawing/2014/main" id="{920DB343-33D9-4EC1-A480-689B464AA3DD}"/>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E8BD2E60-6F50-49B4-8851-F0A868002DB4}"/>
                  </a:ext>
                </a:extLst>
              </p:cNvPr>
              <p:cNvGrpSpPr>
                <a:grpSpLocks/>
              </p:cNvGrpSpPr>
              <p:nvPr/>
            </p:nvGrpSpPr>
            <p:grpSpPr bwMode="auto">
              <a:xfrm>
                <a:off x="0" y="-52708"/>
                <a:ext cx="9296400" cy="4548508"/>
                <a:chOff x="0" y="0"/>
                <a:chExt cx="3218687" cy="2028766"/>
              </a:xfrm>
            </p:grpSpPr>
            <p:sp>
              <p:nvSpPr>
                <p:cNvPr id="10" name="Rectangle 9">
                  <a:extLst>
                    <a:ext uri="{FF2B5EF4-FFF2-40B4-BE49-F238E27FC236}">
                      <a16:creationId xmlns:a16="http://schemas.microsoft.com/office/drawing/2014/main" id="{4719AA19-F4B6-4065-982D-50828D32501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0">
                  <a:extLst>
                    <a:ext uri="{FF2B5EF4-FFF2-40B4-BE49-F238E27FC236}">
                      <a16:creationId xmlns:a16="http://schemas.microsoft.com/office/drawing/2014/main" id="{331C6844-2D36-4003-A88C-2CF98C4E604B}"/>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641D63C2-52F9-4E63-9F75-2A1771EF257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2">
                    <a:extLst>
                      <a:ext uri="{FF2B5EF4-FFF2-40B4-BE49-F238E27FC236}">
                        <a16:creationId xmlns:a16="http://schemas.microsoft.com/office/drawing/2014/main" id="{FB14A6DB-E8E7-4337-8940-7E74047EE705}"/>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8">
                <a:extLst>
                  <a:ext uri="{FF2B5EF4-FFF2-40B4-BE49-F238E27FC236}">
                    <a16:creationId xmlns:a16="http://schemas.microsoft.com/office/drawing/2014/main" id="{AFE24891-BC7A-491A-8D90-B5E0032A5B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471F83CA-1E10-4332-A4A9-0D13B159519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8914" name="Title 1"/>
          <p:cNvSpPr>
            <a:spLocks noGrp="1"/>
          </p:cNvSpPr>
          <p:nvPr>
            <p:ph type="title"/>
          </p:nvPr>
        </p:nvSpPr>
        <p:spPr>
          <a:xfrm>
            <a:off x="6808763" y="-108229"/>
            <a:ext cx="4742742" cy="1143000"/>
          </a:xfrm>
        </p:spPr>
        <p:txBody>
          <a:bodyPr>
            <a:normAutofit/>
          </a:bodyPr>
          <a:lstStyle/>
          <a:p>
            <a:r>
              <a:rPr lang="en-US" sz="3200" b="1" dirty="0">
                <a:latin typeface="Arial" panose="020B0604020202020204" pitchFamily="34" charset="0"/>
                <a:cs typeface="Arial" panose="020B0604020202020204" pitchFamily="34" charset="0"/>
              </a:rPr>
              <a:t>Group Communication</a:t>
            </a:r>
          </a:p>
        </p:txBody>
      </p:sp>
      <p:sp>
        <p:nvSpPr>
          <p:cNvPr id="3" name="Content Placeholder 2"/>
          <p:cNvSpPr>
            <a:spLocks noGrp="1"/>
          </p:cNvSpPr>
          <p:nvPr>
            <p:ph idx="1"/>
          </p:nvPr>
        </p:nvSpPr>
        <p:spPr>
          <a:xfrm>
            <a:off x="376517" y="1767075"/>
            <a:ext cx="8511989" cy="4233862"/>
          </a:xfrm>
        </p:spPr>
        <p:txBody>
          <a:bodyPr>
            <a:noAutofit/>
          </a:bodyPr>
          <a:lstStyle/>
          <a:p>
            <a:pPr>
              <a:buFont typeface="Arial" charset="0"/>
              <a:buChar char="•"/>
              <a:defRPr/>
            </a:pPr>
            <a:r>
              <a:rPr lang="en-US" sz="3200" dirty="0">
                <a:latin typeface="Arial" panose="020B0604020202020204" pitchFamily="34" charset="0"/>
                <a:cs typeface="Arial" panose="020B0604020202020204" pitchFamily="34" charset="0"/>
              </a:rPr>
              <a:t>Group communication is an important method of ensuring successful supervisor/team leader-employee communications, by making effective use of communication time, allowing employee participation and providing </a:t>
            </a:r>
            <a:r>
              <a:rPr lang="en-US" sz="3200" b="1" dirty="0">
                <a:latin typeface="Arial" panose="020B0604020202020204" pitchFamily="34" charset="0"/>
                <a:cs typeface="Arial" panose="020B0604020202020204" pitchFamily="34" charset="0"/>
              </a:rPr>
              <a:t>equal exposure to vital information.</a:t>
            </a:r>
          </a:p>
          <a:p>
            <a:pPr>
              <a:buFont typeface="Arial" charset="0"/>
              <a:buChar char="•"/>
              <a:defRPr/>
            </a:pPr>
            <a:r>
              <a:rPr lang="en-US" sz="3200" dirty="0">
                <a:latin typeface="Arial" panose="020B0604020202020204" pitchFamily="34" charset="0"/>
                <a:cs typeface="Arial" panose="020B0604020202020204" pitchFamily="34" charset="0"/>
              </a:rPr>
              <a:t>Most effective meetings are held </a:t>
            </a:r>
            <a:r>
              <a:rPr lang="en-US" sz="3200" b="1" i="1" dirty="0">
                <a:latin typeface="Arial" panose="020B0604020202020204" pitchFamily="34" charset="0"/>
                <a:cs typeface="Arial" panose="020B0604020202020204" pitchFamily="34" charset="0"/>
              </a:rPr>
              <a:t>regularly, frequently, and at a time when people will be attentive (e.g. mid morning, etc.)</a:t>
            </a:r>
          </a:p>
        </p:txBody>
      </p:sp>
      <p:pic>
        <p:nvPicPr>
          <p:cNvPr id="2" name="Picture 1"/>
          <p:cNvPicPr>
            <a:picLocks noChangeAspect="1"/>
          </p:cNvPicPr>
          <p:nvPr/>
        </p:nvPicPr>
        <p:blipFill>
          <a:blip r:embed="rId5"/>
          <a:stretch>
            <a:fillRect/>
          </a:stretch>
        </p:blipFill>
        <p:spPr>
          <a:xfrm>
            <a:off x="8780929" y="1186237"/>
            <a:ext cx="3290047" cy="4663234"/>
          </a:xfrm>
          <a:prstGeom prst="rect">
            <a:avLst/>
          </a:prstGeom>
        </p:spPr>
      </p:pic>
    </p:spTree>
    <p:extLst>
      <p:ext uri="{BB962C8B-B14F-4D97-AF65-F5344CB8AC3E}">
        <p14:creationId xmlns:p14="http://schemas.microsoft.com/office/powerpoint/2010/main" val="17593750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5F27E8AE-42C2-4833-B3B1-EA45126FE09A}"/>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26000F0C-667B-4DE8-BF0A-802BED9DFC53}"/>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1C3BA3E4-C321-4768-8C0E-F0E588582027}"/>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4D85D47-48EA-4A77-89B0-F281ED48A67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B6407C62-EA7F-46E9-88E4-18E8E4088F1C}"/>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78FC8FFB-B51C-49E0-85AB-24E87637FC9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AE40E57F-562A-4479-B48B-C4237C46505D}"/>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A65F1115-D2F6-4190-89B1-83544BC1DE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FF8EC62A-828F-4B9D-85CD-C80EF688349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 name="Title 1"/>
          <p:cNvSpPr>
            <a:spLocks noGrp="1"/>
          </p:cNvSpPr>
          <p:nvPr>
            <p:ph type="title"/>
          </p:nvPr>
        </p:nvSpPr>
        <p:spPr>
          <a:xfrm>
            <a:off x="3573194" y="131194"/>
            <a:ext cx="8398412" cy="839477"/>
          </a:xfrm>
        </p:spPr>
        <p:txBody>
          <a:bodyPr>
            <a:normAutofit/>
          </a:bodyPr>
          <a:lstStyle/>
          <a:p>
            <a:pPr>
              <a:defRPr/>
            </a:pPr>
            <a:r>
              <a:rPr lang="en-US" sz="3200" b="1" dirty="0">
                <a:latin typeface="Arial" panose="020B0604020202020204" pitchFamily="34" charset="0"/>
                <a:cs typeface="Arial" panose="020B0604020202020204" pitchFamily="34" charset="0"/>
              </a:rPr>
              <a:t>Group Communication: Toolbox Meetings</a:t>
            </a:r>
          </a:p>
        </p:txBody>
      </p:sp>
      <p:sp>
        <p:nvSpPr>
          <p:cNvPr id="3" name="Content Placeholder 2"/>
          <p:cNvSpPr>
            <a:spLocks noGrp="1"/>
          </p:cNvSpPr>
          <p:nvPr>
            <p:ph idx="1"/>
          </p:nvPr>
        </p:nvSpPr>
        <p:spPr>
          <a:xfrm>
            <a:off x="1341120" y="1364567"/>
            <a:ext cx="10461674" cy="4705354"/>
          </a:xfrm>
        </p:spPr>
        <p:txBody>
          <a:bodyPr>
            <a:noAutofit/>
          </a:bodyPr>
          <a:lstStyle/>
          <a:p>
            <a:pPr marL="68263" indent="0">
              <a:buNone/>
            </a:pPr>
            <a:r>
              <a:rPr lang="en-US" sz="4000" b="1" dirty="0">
                <a:latin typeface="Arial" panose="020B0604020202020204" pitchFamily="34" charset="0"/>
                <a:cs typeface="Arial" panose="020B0604020202020204" pitchFamily="34" charset="0"/>
              </a:rPr>
              <a:t>Sample Agenda:</a:t>
            </a:r>
          </a:p>
          <a:p>
            <a:pPr marL="68263" indent="0">
              <a:buNone/>
            </a:pPr>
            <a:r>
              <a:rPr lang="en-US" sz="4000" b="1" dirty="0">
                <a:latin typeface="Arial" panose="020B0604020202020204" pitchFamily="34" charset="0"/>
                <a:cs typeface="Arial" panose="020B0604020202020204" pitchFamily="34" charset="0"/>
              </a:rPr>
              <a:t>   1. Work to be done</a:t>
            </a:r>
          </a:p>
          <a:p>
            <a:pPr marL="68263" indent="0">
              <a:buNone/>
            </a:pPr>
            <a:r>
              <a:rPr lang="en-US" sz="4000" b="1" dirty="0">
                <a:latin typeface="Arial" panose="020B0604020202020204" pitchFamily="34" charset="0"/>
                <a:cs typeface="Arial" panose="020B0604020202020204" pitchFamily="34" charset="0"/>
              </a:rPr>
              <a:t>   2. Goal for the day (e.g. 1 meter, etc.)</a:t>
            </a:r>
          </a:p>
          <a:p>
            <a:pPr marL="68263" indent="0">
              <a:buNone/>
            </a:pPr>
            <a:r>
              <a:rPr lang="en-US" sz="4000" b="1" dirty="0">
                <a:latin typeface="Arial" panose="020B0604020202020204" pitchFamily="34" charset="0"/>
                <a:cs typeface="Arial" panose="020B0604020202020204" pitchFamily="34" charset="0"/>
              </a:rPr>
              <a:t>   3. Safety policy for the day</a:t>
            </a:r>
          </a:p>
          <a:p>
            <a:pPr marL="68263" indent="0">
              <a:buNone/>
            </a:pPr>
            <a:r>
              <a:rPr lang="en-US" sz="4000" b="1" dirty="0">
                <a:latin typeface="Arial" panose="020B0604020202020204" pitchFamily="34" charset="0"/>
                <a:cs typeface="Arial" panose="020B0604020202020204" pitchFamily="34" charset="0"/>
              </a:rPr>
              <a:t>   4. Items for coordination </a:t>
            </a:r>
          </a:p>
          <a:p>
            <a:pPr marL="68263" indent="0">
              <a:buNone/>
            </a:pPr>
            <a:r>
              <a:rPr lang="en-US" sz="4000" b="1" dirty="0">
                <a:latin typeface="Arial" panose="020B0604020202020204" pitchFamily="34" charset="0"/>
                <a:cs typeface="Arial" panose="020B0604020202020204" pitchFamily="34" charset="0"/>
              </a:rPr>
              <a:t>   5. Announcements</a:t>
            </a:r>
          </a:p>
        </p:txBody>
      </p:sp>
    </p:spTree>
    <p:extLst>
      <p:ext uri="{BB962C8B-B14F-4D97-AF65-F5344CB8AC3E}">
        <p14:creationId xmlns:p14="http://schemas.microsoft.com/office/powerpoint/2010/main" val="1020807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3">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3">
                                            <p:txEl>
                                              <p:pRg st="3" end="3"/>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3">
                                            <p:txEl>
                                              <p:pRg st="4" end="4"/>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 calcmode="lin" valueType="num">
                                      <p:cBhvr>
                                        <p:cTn id="52" dur="500" fill="hold"/>
                                        <p:tgtEl>
                                          <p:spTgt spid="3">
                                            <p:txEl>
                                              <p:pRg st="5" end="5"/>
                                            </p:txEl>
                                          </p:spTgt>
                                        </p:tgtEl>
                                        <p:attrNameLst>
                                          <p:attrName>ppt_w</p:attrName>
                                        </p:attrNameLst>
                                      </p:cBhvr>
                                      <p:tavLst>
                                        <p:tav tm="0">
                                          <p:val>
                                            <p:strVal val="#ppt_w*0.05"/>
                                          </p:val>
                                        </p:tav>
                                        <p:tav tm="100000">
                                          <p:val>
                                            <p:strVal val="#ppt_w"/>
                                          </p:val>
                                        </p:tav>
                                      </p:tavLst>
                                    </p:anim>
                                    <p:anim calcmode="lin" valueType="num">
                                      <p:cBhvr>
                                        <p:cTn id="53" dur="5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54" dur="5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55" dur="5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5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6D2C3DE2-BF93-48F6-A3EB-0AE012FBFBBE}"/>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5A5170EE-FDD5-4730-A350-2105FF8C53B7}"/>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90948172-CDCD-4704-8E1B-F0D88916C573}"/>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E324745-BE76-42FC-94E6-74CC508DD0E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F155B884-ABB5-4E7A-8BCA-1CC156BDFBEA}"/>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6B6CED53-F914-4D01-A591-774B2EB2367A}"/>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FFA8BB0F-F0EC-4C93-9E83-DF5D3A0130C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437F13C9-2457-4877-AFF0-403ECA192B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0AA9F1D0-FF6B-4A85-B2FA-77D0C023041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0962" name="Title 1"/>
          <p:cNvSpPr>
            <a:spLocks noGrp="1"/>
          </p:cNvSpPr>
          <p:nvPr>
            <p:ph type="title"/>
          </p:nvPr>
        </p:nvSpPr>
        <p:spPr>
          <a:xfrm>
            <a:off x="2447778" y="498476"/>
            <a:ext cx="9537895" cy="2092325"/>
          </a:xfrm>
        </p:spPr>
        <p:txBody>
          <a:bodyPr/>
          <a:lstStyle/>
          <a:p>
            <a:r>
              <a:rPr lang="en-US" dirty="0">
                <a:latin typeface="Arial" panose="020B0604020202020204" pitchFamily="34" charset="0"/>
                <a:cs typeface="Arial" panose="020B0604020202020204" pitchFamily="34" charset="0"/>
              </a:rPr>
              <a:t>Group Communication: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Group Loss Control Meetings/ Safety Committee meetings</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237129" y="2324100"/>
            <a:ext cx="10233212" cy="3836988"/>
          </a:xfrm>
        </p:spPr>
        <p:txBody>
          <a:bodyPr>
            <a:noAutofit/>
          </a:bodyPr>
          <a:lstStyle/>
          <a:p>
            <a:pPr>
              <a:buFont typeface="Arial" charset="0"/>
              <a:buChar char="•"/>
              <a:defRPr/>
            </a:pPr>
            <a:r>
              <a:rPr lang="en-US" sz="3200" dirty="0">
                <a:latin typeface="Arial" panose="020B0604020202020204" pitchFamily="34" charset="0"/>
                <a:cs typeface="Arial" panose="020B0604020202020204" pitchFamily="34" charset="0"/>
              </a:rPr>
              <a:t>Best practice: 40 minutes per month:</a:t>
            </a:r>
          </a:p>
          <a:p>
            <a:pPr lvl="1">
              <a:buFont typeface="Arial" charset="0"/>
              <a:buChar char="–"/>
              <a:defRPr/>
            </a:pPr>
            <a:r>
              <a:rPr lang="en-US" sz="3200" dirty="0">
                <a:latin typeface="Arial" panose="020B0604020202020204" pitchFamily="34" charset="0"/>
                <a:cs typeface="Arial" panose="020B0604020202020204" pitchFamily="34" charset="0"/>
              </a:rPr>
              <a:t>1 x 10 minute meetings per week</a:t>
            </a:r>
          </a:p>
          <a:p>
            <a:pPr lvl="1">
              <a:buFont typeface="Arial" charset="0"/>
              <a:buChar char="–"/>
              <a:defRPr/>
            </a:pPr>
            <a:r>
              <a:rPr lang="en-US" sz="3200" dirty="0">
                <a:latin typeface="Arial" panose="020B0604020202020204" pitchFamily="34" charset="0"/>
                <a:cs typeface="Arial" panose="020B0604020202020204" pitchFamily="34" charset="0"/>
              </a:rPr>
              <a:t>2 x 20 minute meetings per month</a:t>
            </a:r>
          </a:p>
          <a:p>
            <a:pPr lvl="1">
              <a:buFont typeface="Arial" charset="0"/>
              <a:buChar char="–"/>
              <a:defRPr/>
            </a:pPr>
            <a:r>
              <a:rPr lang="en-US" sz="3200" dirty="0">
                <a:latin typeface="Arial" panose="020B0604020202020204" pitchFamily="34" charset="0"/>
                <a:cs typeface="Arial" panose="020B0604020202020204" pitchFamily="34" charset="0"/>
              </a:rPr>
              <a:t>1 x 40 minute meetings per month</a:t>
            </a:r>
          </a:p>
          <a:p>
            <a:pPr>
              <a:buFont typeface="Arial" charset="0"/>
              <a:buNone/>
              <a:defRPr/>
            </a:pPr>
            <a:r>
              <a:rPr lang="en-US" sz="3200" dirty="0">
                <a:latin typeface="Arial" panose="020B0604020202020204" pitchFamily="34" charset="0"/>
                <a:cs typeface="Arial" panose="020B0604020202020204" pitchFamily="34" charset="0"/>
              </a:rPr>
              <a:t>	Talk topics: can be developed from </a:t>
            </a:r>
            <a:r>
              <a:rPr lang="en-US" sz="3200" b="1" i="1" dirty="0">
                <a:latin typeface="Arial" panose="020B0604020202020204" pitchFamily="34" charset="0"/>
                <a:cs typeface="Arial" panose="020B0604020202020204" pitchFamily="34" charset="0"/>
              </a:rPr>
              <a:t>accident reports, task procedures and work practices, health surveys, rules and regulations and standards.  </a:t>
            </a:r>
          </a:p>
          <a:p>
            <a:pPr>
              <a:buFont typeface="Arial" charset="0"/>
              <a:buChar char="•"/>
              <a:defRPr/>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73883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73EBD07-87C2-4115-95B0-900CB4333352}"/>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ABA26208-4F6E-4128-AB5E-E58850D7D1D4}"/>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DB95DA63-2817-4DC4-AFFD-975C546EA66F}"/>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ED9DA5CB-0EF8-4352-9408-A3A7239E300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C3F3EE2D-E21A-46A7-B9F3-BE081A0A8A25}"/>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88BB7503-ED98-4AC3-99B7-4E23A9D9E97E}"/>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E48052C3-BE78-479D-B36D-0F22A876BDF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D1CDBB9-7ED5-402B-8188-7733894435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B3F02BE7-3918-4545-A8B6-46357B7783BD}"/>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1986" name="Title 1"/>
          <p:cNvSpPr>
            <a:spLocks noGrp="1"/>
          </p:cNvSpPr>
          <p:nvPr>
            <p:ph type="title"/>
          </p:nvPr>
        </p:nvSpPr>
        <p:spPr>
          <a:xfrm>
            <a:off x="2184400" y="131194"/>
            <a:ext cx="9618394" cy="672081"/>
          </a:xfrm>
        </p:spPr>
        <p:txBody>
          <a:bodyPr/>
          <a:lstStyle/>
          <a:p>
            <a:pPr algn="r"/>
            <a:r>
              <a:rPr lang="en-US" b="1" dirty="0">
                <a:latin typeface="Arial" panose="020B0604020202020204" pitchFamily="34" charset="0"/>
                <a:cs typeface="Arial" panose="020B0604020202020204" pitchFamily="34" charset="0"/>
              </a:rPr>
              <a:t>Five Point Technique</a:t>
            </a:r>
          </a:p>
        </p:txBody>
      </p:sp>
      <p:sp>
        <p:nvSpPr>
          <p:cNvPr id="3" name="Content Placeholder 2"/>
          <p:cNvSpPr>
            <a:spLocks noGrp="1"/>
          </p:cNvSpPr>
          <p:nvPr>
            <p:ph idx="1"/>
          </p:nvPr>
        </p:nvSpPr>
        <p:spPr>
          <a:xfrm>
            <a:off x="1381323" y="1285875"/>
            <a:ext cx="10421471" cy="4286250"/>
          </a:xfrm>
        </p:spPr>
        <p:txBody>
          <a:bodyPr>
            <a:noAutofit/>
          </a:bodyPr>
          <a:lstStyle/>
          <a:p>
            <a:pPr marL="360363" indent="-360363">
              <a:buFont typeface="Calibri" panose="020F0502020204030204" pitchFamily="34" charset="0"/>
              <a:buAutoNum type="arabicPeriod"/>
            </a:pPr>
            <a:r>
              <a:rPr lang="en-US" sz="2800" b="1" dirty="0">
                <a:latin typeface="Arial" panose="020B0604020202020204" pitchFamily="34" charset="0"/>
                <a:cs typeface="Arial" panose="020B0604020202020204" pitchFamily="34" charset="0"/>
              </a:rPr>
              <a:t>Prepare</a:t>
            </a:r>
            <a:r>
              <a:rPr lang="en-US" sz="2800" dirty="0">
                <a:latin typeface="Arial" panose="020B0604020202020204" pitchFamily="34" charset="0"/>
                <a:cs typeface="Arial" panose="020B0604020202020204" pitchFamily="34" charset="0"/>
              </a:rPr>
              <a:t> – Think about the subject; write things down; organize and outline the talk; practice</a:t>
            </a:r>
          </a:p>
          <a:p>
            <a:pPr marL="360363" indent="-360363">
              <a:buFont typeface="Calibri" panose="020F0502020204030204" pitchFamily="34" charset="0"/>
              <a:buAutoNum type="arabicPeriod"/>
            </a:pPr>
            <a:r>
              <a:rPr lang="en-US" sz="2800" b="1" dirty="0">
                <a:latin typeface="Arial" panose="020B0604020202020204" pitchFamily="34" charset="0"/>
                <a:cs typeface="Arial" panose="020B0604020202020204" pitchFamily="34" charset="0"/>
              </a:rPr>
              <a:t>Pinpoint</a:t>
            </a:r>
            <a:r>
              <a:rPr lang="en-US" sz="2800" dirty="0">
                <a:latin typeface="Arial" panose="020B0604020202020204" pitchFamily="34" charset="0"/>
                <a:cs typeface="Arial" panose="020B0604020202020204" pitchFamily="34" charset="0"/>
              </a:rPr>
              <a:t> – One main idea that can be stated in a single sentence; do not try to cover too much ground</a:t>
            </a:r>
          </a:p>
          <a:p>
            <a:pPr marL="360363" indent="-360363">
              <a:buFont typeface="Calibri" panose="020F0502020204030204" pitchFamily="34" charset="0"/>
              <a:buAutoNum type="arabicPeriod"/>
            </a:pPr>
            <a:r>
              <a:rPr lang="en-US" sz="2800" b="1" dirty="0">
                <a:latin typeface="Arial" panose="020B0604020202020204" pitchFamily="34" charset="0"/>
                <a:cs typeface="Arial" panose="020B0604020202020204" pitchFamily="34" charset="0"/>
              </a:rPr>
              <a:t>Personalize</a:t>
            </a:r>
            <a:r>
              <a:rPr lang="en-US" sz="2800" dirty="0">
                <a:latin typeface="Arial" panose="020B0604020202020204" pitchFamily="34" charset="0"/>
                <a:cs typeface="Arial" panose="020B0604020202020204" pitchFamily="34" charset="0"/>
              </a:rPr>
              <a:t> – Relate the topic to the listeners’ situation; make it important to them; make it meaningful to them</a:t>
            </a:r>
          </a:p>
          <a:p>
            <a:pPr marL="360363" indent="-360363">
              <a:buFont typeface="Calibri" panose="020F0502020204030204" pitchFamily="34" charset="0"/>
              <a:buAutoNum type="arabicPeriod"/>
            </a:pPr>
            <a:r>
              <a:rPr lang="en-US" sz="2800" b="1" dirty="0">
                <a:latin typeface="Arial" panose="020B0604020202020204" pitchFamily="34" charset="0"/>
                <a:cs typeface="Arial" panose="020B0604020202020204" pitchFamily="34" charset="0"/>
              </a:rPr>
              <a:t>Picture</a:t>
            </a:r>
            <a:r>
              <a:rPr lang="en-US" sz="2800" dirty="0">
                <a:latin typeface="Arial" panose="020B0604020202020204" pitchFamily="34" charset="0"/>
                <a:cs typeface="Arial" panose="020B0604020202020204" pitchFamily="34" charset="0"/>
              </a:rPr>
              <a:t> – Create clear mental images; appeal to both ears and eyes; use visual aids</a:t>
            </a:r>
          </a:p>
          <a:p>
            <a:pPr marL="360363" indent="-360363">
              <a:buFont typeface="Calibri" panose="020F0502020204030204" pitchFamily="34" charset="0"/>
              <a:buAutoNum type="arabicPeriod"/>
            </a:pPr>
            <a:r>
              <a:rPr lang="en-US" sz="2800" b="1" dirty="0">
                <a:latin typeface="Arial" panose="020B0604020202020204" pitchFamily="34" charset="0"/>
                <a:cs typeface="Arial" panose="020B0604020202020204" pitchFamily="34" charset="0"/>
              </a:rPr>
              <a:t>Prescribe</a:t>
            </a:r>
            <a:r>
              <a:rPr lang="en-US" sz="2800" dirty="0">
                <a:latin typeface="Arial" panose="020B0604020202020204" pitchFamily="34" charset="0"/>
                <a:cs typeface="Arial" panose="020B0604020202020204" pitchFamily="34" charset="0"/>
              </a:rPr>
              <a:t> – Close out the talk by telling</a:t>
            </a:r>
            <a:r>
              <a:rPr lang="en-US" sz="3200" dirty="0">
                <a:latin typeface="Arial" panose="020B0604020202020204" pitchFamily="34" charset="0"/>
                <a:cs typeface="Arial" panose="020B0604020202020204" pitchFamily="34" charset="0"/>
              </a:rPr>
              <a:t> the listeners what </a:t>
            </a:r>
            <a:r>
              <a:rPr lang="en-US" sz="2800" dirty="0">
                <a:latin typeface="Arial" panose="020B0604020202020204" pitchFamily="34" charset="0"/>
                <a:cs typeface="Arial" panose="020B0604020202020204" pitchFamily="34" charset="0"/>
              </a:rPr>
              <a:t>to do; ask for special action. </a:t>
            </a:r>
          </a:p>
          <a:p>
            <a:pPr marL="360363" indent="-360363">
              <a:buFont typeface="Calibri" panose="020F0502020204030204" pitchFamily="34" charset="0"/>
              <a:buAutoNum type="arabicPeriod"/>
            </a:pP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55549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5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3">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35"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36"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38" dur="500"/>
                                        <p:tgtEl>
                                          <p:spTgt spid="3">
                                            <p:txEl>
                                              <p:pRg st="3" end="3"/>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44"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45"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46"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4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369FB9AF-2F87-44AF-8579-3A4CDDA3FB08}"/>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0E7B9855-ACC9-4841-9FEF-52AD7AEAC282}"/>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95C169F7-9B86-4CEE-8F71-4CC881A990DA}"/>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5BD131C7-607C-4F47-A23A-F50316BC6625}"/>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409D0F4F-AECA-4CD4-BF35-781B9B2A883F}"/>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665FFDF9-7F31-4283-913E-EA991FB8D728}"/>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5CD0055E-09DE-4F25-834F-7E2A0EAC2F92}"/>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5C301AD-0BE6-4C82-AD97-BD5FBF54F9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3C6F8168-49D4-42BB-A9FC-DBDF325F1B5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3010" name="Title 1"/>
          <p:cNvSpPr>
            <a:spLocks noGrp="1"/>
          </p:cNvSpPr>
          <p:nvPr>
            <p:ph type="title"/>
          </p:nvPr>
        </p:nvSpPr>
        <p:spPr/>
        <p:txBody>
          <a:bodyPr>
            <a:normAutofit/>
          </a:bodyPr>
          <a:lstStyle/>
          <a:p>
            <a:r>
              <a:rPr lang="en-US" sz="3600" b="1" dirty="0">
                <a:latin typeface="Arial" panose="020B0604020202020204" pitchFamily="34" charset="0"/>
                <a:cs typeface="Arial" panose="020B0604020202020204" pitchFamily="34" charset="0"/>
              </a:rPr>
              <a:t>Practice:</a:t>
            </a:r>
          </a:p>
        </p:txBody>
      </p:sp>
      <p:sp>
        <p:nvSpPr>
          <p:cNvPr id="3" name="Content Placeholder 2"/>
          <p:cNvSpPr>
            <a:spLocks noGrp="1"/>
          </p:cNvSpPr>
          <p:nvPr>
            <p:ph idx="1"/>
          </p:nvPr>
        </p:nvSpPr>
        <p:spPr/>
        <p:txBody>
          <a:bodyPr/>
          <a:lstStyle/>
          <a:p>
            <a:r>
              <a:rPr lang="en-US" sz="3200" dirty="0">
                <a:latin typeface="Arial" panose="020B0604020202020204" pitchFamily="34" charset="0"/>
                <a:cs typeface="Arial" panose="020B0604020202020204" pitchFamily="34" charset="0"/>
              </a:rPr>
              <a:t>Think of a current accident report, task procedure and work practice, health surveys, rules and regulations and standards that have happened in any of your companies. </a:t>
            </a:r>
          </a:p>
          <a:p>
            <a:r>
              <a:rPr lang="en-US" sz="3200" dirty="0">
                <a:latin typeface="Arial" panose="020B0604020202020204" pitchFamily="34" charset="0"/>
                <a:cs typeface="Arial" panose="020B0604020202020204" pitchFamily="34" charset="0"/>
              </a:rPr>
              <a:t>Prepare a 5-10 minute meeting using the 5 point technique</a:t>
            </a:r>
          </a:p>
          <a:p>
            <a:r>
              <a:rPr lang="en-US" sz="3200" dirty="0">
                <a:latin typeface="Arial" panose="020B0604020202020204" pitchFamily="34" charset="0"/>
                <a:cs typeface="Arial" panose="020B0604020202020204" pitchFamily="34" charset="0"/>
              </a:rPr>
              <a:t>Choose a person/people to present a mock meeting</a:t>
            </a:r>
          </a:p>
          <a:p>
            <a:endParaRPr lang="en-US" dirty="0"/>
          </a:p>
        </p:txBody>
      </p:sp>
    </p:spTree>
    <p:extLst>
      <p:ext uri="{BB962C8B-B14F-4D97-AF65-F5344CB8AC3E}">
        <p14:creationId xmlns:p14="http://schemas.microsoft.com/office/powerpoint/2010/main" val="400165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49130011-EBE3-44DF-A7A9-3280AEB19E7F}"/>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326DD301-7761-4997-BEAD-8BC7EB96666E}"/>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FFABC12A-80FF-45F3-995B-E3141E3B427C}"/>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BA78AA2C-0D9C-4E2C-B7F3-3272E809A8D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90A3DF8-1CD1-4941-B7E6-0B912727EE24}"/>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85B44C0-77C1-4FA0-AC6D-9DCAF67CA5AB}"/>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9763D640-4E20-43D7-8721-7CF4F8B60FBB}"/>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E56DBC4-3976-4205-A368-58C0B97A26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A86B671-F030-48F5-A530-CF82F111301A}"/>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8194" name="Rectangle 4"/>
          <p:cNvSpPr>
            <a:spLocks noGrp="1" noChangeArrowheads="1"/>
          </p:cNvSpPr>
          <p:nvPr>
            <p:ph type="title"/>
          </p:nvPr>
        </p:nvSpPr>
        <p:spPr/>
        <p:txBody>
          <a:bodyPr>
            <a:normAutofit/>
          </a:bodyPr>
          <a:lstStyle/>
          <a:p>
            <a:pPr algn="ctr"/>
            <a:r>
              <a:rPr lang="en-US" sz="4800" b="1" dirty="0">
                <a:latin typeface="Arial" panose="020B0604020202020204" pitchFamily="34" charset="0"/>
                <a:cs typeface="Arial" panose="020B0604020202020204" pitchFamily="34" charset="0"/>
              </a:rPr>
              <a:t>Communication Goals</a:t>
            </a:r>
          </a:p>
        </p:txBody>
      </p:sp>
      <p:sp>
        <p:nvSpPr>
          <p:cNvPr id="8195" name="Rectangle 5"/>
          <p:cNvSpPr>
            <a:spLocks noGrp="1" noChangeArrowheads="1"/>
          </p:cNvSpPr>
          <p:nvPr>
            <p:ph type="body" idx="1"/>
          </p:nvPr>
        </p:nvSpPr>
        <p:spPr>
          <a:xfrm>
            <a:off x="365759" y="1901952"/>
            <a:ext cx="11479237" cy="4600990"/>
          </a:xfrm>
        </p:spPr>
        <p:txBody>
          <a:bodyPr>
            <a:normAutofit/>
          </a:bodyPr>
          <a:lstStyle/>
          <a:p>
            <a:r>
              <a:rPr lang="en-US" sz="4000" dirty="0">
                <a:latin typeface="Arial" panose="020B0604020202020204" pitchFamily="34" charset="0"/>
                <a:cs typeface="Arial" panose="020B0604020202020204" pitchFamily="34" charset="0"/>
              </a:rPr>
              <a:t>Successful communication is designed to accomplish a minimum of one of the following goals:</a:t>
            </a:r>
          </a:p>
          <a:p>
            <a:pPr lvl="1"/>
            <a:r>
              <a:rPr lang="en-US" sz="4000" dirty="0">
                <a:latin typeface="Arial" panose="020B0604020202020204" pitchFamily="34" charset="0"/>
                <a:cs typeface="Arial" panose="020B0604020202020204" pitchFamily="34" charset="0"/>
              </a:rPr>
              <a:t>to get action</a:t>
            </a:r>
          </a:p>
          <a:p>
            <a:pPr lvl="1"/>
            <a:r>
              <a:rPr lang="en-US" sz="4000" dirty="0">
                <a:latin typeface="Arial" panose="020B0604020202020204" pitchFamily="34" charset="0"/>
                <a:cs typeface="Arial" panose="020B0604020202020204" pitchFamily="34" charset="0"/>
              </a:rPr>
              <a:t>to inform</a:t>
            </a:r>
          </a:p>
          <a:p>
            <a:pPr lvl="1"/>
            <a:r>
              <a:rPr lang="en-US" sz="4000" dirty="0">
                <a:latin typeface="Arial" panose="020B0604020202020204" pitchFamily="34" charset="0"/>
                <a:cs typeface="Arial" panose="020B0604020202020204" pitchFamily="34" charset="0"/>
              </a:rPr>
              <a:t>to convince</a:t>
            </a:r>
          </a:p>
          <a:p>
            <a:pPr lvl="1"/>
            <a:r>
              <a:rPr lang="en-US" sz="4000" dirty="0">
                <a:latin typeface="Arial" panose="020B0604020202020204" pitchFamily="34" charset="0"/>
                <a:cs typeface="Arial" panose="020B0604020202020204" pitchFamily="34" charset="0"/>
              </a:rPr>
              <a:t>to entertain</a:t>
            </a:r>
          </a:p>
        </p:txBody>
      </p:sp>
    </p:spTree>
    <p:extLst>
      <p:ext uri="{BB962C8B-B14F-4D97-AF65-F5344CB8AC3E}">
        <p14:creationId xmlns:p14="http://schemas.microsoft.com/office/powerpoint/2010/main" val="2660115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7B610AB-3BE9-4AE6-B796-998BFF9DFD8E}"/>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7E8A9B8D-A8CF-4B6F-80FC-31ABEA69733A}"/>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AADEDF9D-7CAE-4B02-B093-67574D316D9D}"/>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2724FD62-3AE6-48D7-AA58-1CB0CE210815}"/>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0A9EDCD-D9EC-4922-8B3B-F8A06825A65E}"/>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7335A224-0758-481D-A447-E6668BB05990}"/>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6ACECBB6-A8F0-4612-B5D9-248051562C08}"/>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F1AF9B82-0373-4EE4-8E94-4069D44968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2AAD6D51-3F17-45BA-A76C-F695783672B0}"/>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4034" name="Title 1"/>
          <p:cNvSpPr>
            <a:spLocks noGrp="1"/>
          </p:cNvSpPr>
          <p:nvPr>
            <p:ph type="title"/>
          </p:nvPr>
        </p:nvSpPr>
        <p:spPr/>
        <p:txBody>
          <a:bodyPr/>
          <a:lstStyle/>
          <a:p>
            <a:pPr algn="r"/>
            <a:r>
              <a:rPr lang="en-US" b="1" dirty="0">
                <a:latin typeface="Arial" panose="020B0604020202020204" pitchFamily="34" charset="0"/>
                <a:cs typeface="Arial" panose="020B0604020202020204" pitchFamily="34" charset="0"/>
              </a:rPr>
              <a:t>General Promotions</a:t>
            </a:r>
          </a:p>
        </p:txBody>
      </p:sp>
      <p:sp>
        <p:nvSpPr>
          <p:cNvPr id="3" name="Content Placeholder 2"/>
          <p:cNvSpPr>
            <a:spLocks noGrp="1"/>
          </p:cNvSpPr>
          <p:nvPr>
            <p:ph idx="1"/>
          </p:nvPr>
        </p:nvSpPr>
        <p:spPr/>
        <p:txBody>
          <a:bodyPr>
            <a:normAutofit/>
          </a:bodyPr>
          <a:lstStyle/>
          <a:p>
            <a:r>
              <a:rPr lang="en-US" sz="3200" b="1" dirty="0">
                <a:latin typeface="Arial" panose="020B0604020202020204" pitchFamily="34" charset="0"/>
                <a:cs typeface="Arial" panose="020B0604020202020204" pitchFamily="34" charset="0"/>
              </a:rPr>
              <a:t>Bulletin Boards</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Critical Topic Promotion</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Individual Awards and Recognition</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Group Awards and Recognition</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Housekeeping Promotion System</a:t>
            </a:r>
            <a:endParaRPr lang="en-US" sz="3200" dirty="0">
              <a:latin typeface="Arial" panose="020B0604020202020204" pitchFamily="34" charset="0"/>
              <a:cs typeface="Arial" panose="020B0604020202020204" pitchFamily="34" charset="0"/>
            </a:endParaRPr>
          </a:p>
          <a:p>
            <a:r>
              <a:rPr lang="en-US" sz="3200" b="1" dirty="0">
                <a:latin typeface="Arial" panose="020B0604020202020204" pitchFamily="34" charset="0"/>
                <a:cs typeface="Arial" panose="020B0604020202020204" pitchFamily="34" charset="0"/>
              </a:rPr>
              <a:t>External Promotions</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56331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amond(in)">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grpSp>
        <p:nvGrpSpPr>
          <p:cNvPr id="9" name="Group 5">
            <a:extLst>
              <a:ext uri="{FF2B5EF4-FFF2-40B4-BE49-F238E27FC236}">
                <a16:creationId xmlns:a16="http://schemas.microsoft.com/office/drawing/2014/main" id="{819BB9EE-268F-4575-B923-8671559B64AE}"/>
              </a:ext>
            </a:extLst>
          </p:cNvPr>
          <p:cNvGrpSpPr>
            <a:grpSpLocks/>
          </p:cNvGrpSpPr>
          <p:nvPr/>
        </p:nvGrpSpPr>
        <p:grpSpPr bwMode="auto">
          <a:xfrm>
            <a:off x="-1" y="-52388"/>
            <a:ext cx="12407705" cy="6910388"/>
            <a:chOff x="0" y="-52708"/>
            <a:chExt cx="9296400" cy="6910708"/>
          </a:xfrm>
        </p:grpSpPr>
        <p:grpSp>
          <p:nvGrpSpPr>
            <p:cNvPr id="10" name="Group 7">
              <a:extLst>
                <a:ext uri="{FF2B5EF4-FFF2-40B4-BE49-F238E27FC236}">
                  <a16:creationId xmlns:a16="http://schemas.microsoft.com/office/drawing/2014/main" id="{EBAA6BCC-79A7-4D31-AB61-70E1FB40D027}"/>
                </a:ext>
              </a:extLst>
            </p:cNvPr>
            <p:cNvGrpSpPr>
              <a:grpSpLocks/>
            </p:cNvGrpSpPr>
            <p:nvPr/>
          </p:nvGrpSpPr>
          <p:grpSpPr bwMode="auto">
            <a:xfrm>
              <a:off x="0" y="-52708"/>
              <a:ext cx="9296400" cy="4548508"/>
              <a:chOff x="0" y="-52708"/>
              <a:chExt cx="9296400" cy="4548508"/>
            </a:xfrm>
          </p:grpSpPr>
          <p:grpSp>
            <p:nvGrpSpPr>
              <p:cNvPr id="12" name="Group 11">
                <a:extLst>
                  <a:ext uri="{FF2B5EF4-FFF2-40B4-BE49-F238E27FC236}">
                    <a16:creationId xmlns:a16="http://schemas.microsoft.com/office/drawing/2014/main" id="{A88F7747-89A3-4153-9CD2-F1C3314CB038}"/>
                  </a:ext>
                </a:extLst>
              </p:cNvPr>
              <p:cNvGrpSpPr>
                <a:grpSpLocks/>
              </p:cNvGrpSpPr>
              <p:nvPr/>
            </p:nvGrpSpPr>
            <p:grpSpPr bwMode="auto">
              <a:xfrm>
                <a:off x="0" y="-52708"/>
                <a:ext cx="9296400" cy="4548508"/>
                <a:chOff x="0" y="0"/>
                <a:chExt cx="3218687" cy="2028766"/>
              </a:xfrm>
            </p:grpSpPr>
            <p:sp>
              <p:nvSpPr>
                <p:cNvPr id="14" name="Rectangle 13">
                  <a:extLst>
                    <a:ext uri="{FF2B5EF4-FFF2-40B4-BE49-F238E27FC236}">
                      <a16:creationId xmlns:a16="http://schemas.microsoft.com/office/drawing/2014/main" id="{B830F9E8-B460-4B48-BC3A-F4A44992B6C5}"/>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5" name="Group 14">
                  <a:extLst>
                    <a:ext uri="{FF2B5EF4-FFF2-40B4-BE49-F238E27FC236}">
                      <a16:creationId xmlns:a16="http://schemas.microsoft.com/office/drawing/2014/main" id="{B277CE99-6431-4E2D-98A4-2D835E4001B6}"/>
                    </a:ext>
                  </a:extLst>
                </p:cNvPr>
                <p:cNvGrpSpPr>
                  <a:grpSpLocks/>
                </p:cNvGrpSpPr>
                <p:nvPr/>
              </p:nvGrpSpPr>
              <p:grpSpPr bwMode="auto">
                <a:xfrm>
                  <a:off x="0" y="19050"/>
                  <a:ext cx="2249424" cy="832104"/>
                  <a:chOff x="228600" y="0"/>
                  <a:chExt cx="1472184" cy="1024128"/>
                </a:xfrm>
              </p:grpSpPr>
              <p:sp>
                <p:nvSpPr>
                  <p:cNvPr id="16" name="Rectangle 10">
                    <a:extLst>
                      <a:ext uri="{FF2B5EF4-FFF2-40B4-BE49-F238E27FC236}">
                        <a16:creationId xmlns:a16="http://schemas.microsoft.com/office/drawing/2014/main" id="{2212B02C-BBE6-4E5D-8983-708D649C502F}"/>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7" name="Rectangle 16">
                    <a:extLst>
                      <a:ext uri="{FF2B5EF4-FFF2-40B4-BE49-F238E27FC236}">
                        <a16:creationId xmlns:a16="http://schemas.microsoft.com/office/drawing/2014/main" id="{87E47275-F80C-4D93-982D-A8A9311488A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13" name="Picture 12">
                <a:extLst>
                  <a:ext uri="{FF2B5EF4-FFF2-40B4-BE49-F238E27FC236}">
                    <a16:creationId xmlns:a16="http://schemas.microsoft.com/office/drawing/2014/main" id="{C95C1B8B-DBC0-45E3-954E-6EE9EBF641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a:extLst>
                <a:ext uri="{FF2B5EF4-FFF2-40B4-BE49-F238E27FC236}">
                  <a16:creationId xmlns:a16="http://schemas.microsoft.com/office/drawing/2014/main" id="{1292808D-5C93-4BB9-9D13-58EA8FB09C81}"/>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5058" name="Rectangle 5"/>
          <p:cNvSpPr>
            <a:spLocks noChangeArrowheads="1"/>
          </p:cNvSpPr>
          <p:nvPr/>
        </p:nvSpPr>
        <p:spPr bwMode="auto">
          <a:xfrm>
            <a:off x="-203406" y="1899590"/>
            <a:ext cx="12407705" cy="3416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8" rIns="91435" bIns="45718" anchor="ctr">
            <a:spAutoFit/>
          </a:bodyPr>
          <a:lstStyle>
            <a:lvl1pPr marL="342900" indent="-342900" eaLnBrk="0" hangingPunct="0">
              <a:tabLst>
                <a:tab pos="912813" algn="l"/>
              </a:tabLst>
              <a:defRPr>
                <a:solidFill>
                  <a:schemeClr val="tx1"/>
                </a:solidFill>
                <a:latin typeface="Arial" panose="020B0604020202020204" pitchFamily="34" charset="0"/>
                <a:cs typeface="Arial" panose="020B0604020202020204" pitchFamily="34" charset="0"/>
              </a:defRPr>
            </a:lvl1pPr>
            <a:lvl2pPr eaLnBrk="0" hangingPunct="0">
              <a:tabLst>
                <a:tab pos="912813" algn="l"/>
              </a:tabLst>
              <a:defRPr>
                <a:solidFill>
                  <a:schemeClr val="tx1"/>
                </a:solidFill>
                <a:latin typeface="Arial" panose="020B0604020202020204" pitchFamily="34" charset="0"/>
                <a:cs typeface="Arial" panose="020B0604020202020204" pitchFamily="34" charset="0"/>
              </a:defRPr>
            </a:lvl2pPr>
            <a:lvl3pPr marL="1143000" indent="-228600" eaLnBrk="0" hangingPunct="0">
              <a:tabLst>
                <a:tab pos="912813" algn="l"/>
              </a:tabLst>
              <a:defRPr>
                <a:solidFill>
                  <a:schemeClr val="tx1"/>
                </a:solidFill>
                <a:latin typeface="Arial" panose="020B0604020202020204" pitchFamily="34" charset="0"/>
                <a:cs typeface="Arial" panose="020B0604020202020204" pitchFamily="34" charset="0"/>
              </a:defRPr>
            </a:lvl3pPr>
            <a:lvl4pPr marL="1600200" indent="-228600" eaLnBrk="0" hangingPunct="0">
              <a:tabLst>
                <a:tab pos="912813" algn="l"/>
              </a:tabLst>
              <a:defRPr>
                <a:solidFill>
                  <a:schemeClr val="tx1"/>
                </a:solidFill>
                <a:latin typeface="Arial" panose="020B0604020202020204" pitchFamily="34" charset="0"/>
                <a:cs typeface="Arial" panose="020B0604020202020204" pitchFamily="34" charset="0"/>
              </a:defRPr>
            </a:lvl4pPr>
            <a:lvl5pPr marL="2057400" indent="-228600" eaLnBrk="0" hangingPunct="0">
              <a:tabLst>
                <a:tab pos="912813" algn="l"/>
              </a:tabLst>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tabLst>
                <a:tab pos="912813" algn="l"/>
              </a:tabLs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tabLst>
                <a:tab pos="912813" algn="l"/>
              </a:tabLs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tabLst>
                <a:tab pos="912813" algn="l"/>
              </a:tabLs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tabLst>
                <a:tab pos="912813" algn="l"/>
              </a:tabLst>
              <a:defRPr>
                <a:solidFill>
                  <a:schemeClr val="tx1"/>
                </a:solidFill>
                <a:latin typeface="Arial" panose="020B0604020202020204" pitchFamily="34" charset="0"/>
                <a:cs typeface="Arial" panose="020B0604020202020204" pitchFamily="34" charset="0"/>
              </a:defRPr>
            </a:lvl9pPr>
          </a:lstStyle>
          <a:p>
            <a:pPr lvl="1" eaLnBrk="1" hangingPunct="1">
              <a:buFontTx/>
              <a:buAutoNum type="arabicPeriod"/>
            </a:pPr>
            <a:r>
              <a:rPr lang="en-US" sz="3600" dirty="0">
                <a:latin typeface="Verdana" panose="020B0604030504040204" pitchFamily="34" charset="0"/>
              </a:rPr>
              <a:t>  Identify the common culture needed/wanted</a:t>
            </a:r>
          </a:p>
          <a:p>
            <a:pPr lvl="1" eaLnBrk="1" hangingPunct="1">
              <a:buFontTx/>
              <a:buAutoNum type="arabicPeriod"/>
            </a:pPr>
            <a:r>
              <a:rPr lang="en-PH" sz="3600" dirty="0">
                <a:latin typeface="Verdana" panose="020B0604030504040204" pitchFamily="34" charset="0"/>
              </a:rPr>
              <a:t>  Identify the available communication tools</a:t>
            </a:r>
          </a:p>
          <a:p>
            <a:pPr lvl="1" eaLnBrk="1" hangingPunct="1">
              <a:buFontTx/>
              <a:buAutoNum type="arabicPeriod"/>
            </a:pPr>
            <a:r>
              <a:rPr lang="en-PH" sz="3600" dirty="0">
                <a:latin typeface="Verdana" panose="020B0604030504040204" pitchFamily="34" charset="0"/>
              </a:rPr>
              <a:t>Determine the tools suitable to a specific goal</a:t>
            </a:r>
          </a:p>
          <a:p>
            <a:pPr lvl="1" eaLnBrk="1" hangingPunct="1">
              <a:buFontTx/>
              <a:buAutoNum type="arabicPeriod"/>
            </a:pPr>
            <a:r>
              <a:rPr lang="en-PH" sz="3600" dirty="0">
                <a:latin typeface="Verdana" panose="020B0604030504040204" pitchFamily="34" charset="0"/>
              </a:rPr>
              <a:t>Plan for Implementation</a:t>
            </a:r>
          </a:p>
          <a:p>
            <a:pPr lvl="1" eaLnBrk="1" hangingPunct="1">
              <a:buFontTx/>
              <a:buAutoNum type="arabicPeriod"/>
            </a:pPr>
            <a:r>
              <a:rPr lang="en-PH" sz="3600" dirty="0">
                <a:latin typeface="Verdana" panose="020B0604030504040204" pitchFamily="34" charset="0"/>
              </a:rPr>
              <a:t>Implement and continuously monitor and revise</a:t>
            </a:r>
          </a:p>
          <a:p>
            <a:pPr lvl="1" eaLnBrk="1" hangingPunct="1">
              <a:buFontTx/>
              <a:buAutoNum type="arabicPeriod"/>
            </a:pPr>
            <a:endParaRPr lang="en-US" sz="3600" dirty="0">
              <a:latin typeface="Verdana" panose="020B0604030504040204" pitchFamily="34" charset="0"/>
            </a:endParaRPr>
          </a:p>
        </p:txBody>
      </p:sp>
      <p:sp>
        <p:nvSpPr>
          <p:cNvPr id="8" name="Rectangle 2"/>
          <p:cNvSpPr txBox="1">
            <a:spLocks noChangeArrowheads="1"/>
          </p:cNvSpPr>
          <p:nvPr/>
        </p:nvSpPr>
        <p:spPr bwMode="auto">
          <a:xfrm>
            <a:off x="1981200" y="571500"/>
            <a:ext cx="9727904" cy="723792"/>
          </a:xfrm>
          <a:prstGeom prst="rect">
            <a:avLst/>
          </a:prstGeom>
          <a:noFill/>
          <a:ln w="9525">
            <a:noFill/>
            <a:miter lim="800000"/>
            <a:headEnd/>
            <a:tailEnd/>
          </a:ln>
        </p:spPr>
        <p:txBody>
          <a:bodyPr lIns="91435" tIns="45718" rIns="91435" bIns="45718" anchor="ctr"/>
          <a:lstStyle/>
          <a:p>
            <a:pPr eaLnBrk="0" hangingPunct="0">
              <a:defRPr/>
            </a:pPr>
            <a:r>
              <a:rPr lang="en-US" sz="3600" b="1" dirty="0">
                <a:latin typeface="Arial" panose="020B0604020202020204" pitchFamily="34" charset="0"/>
                <a:ea typeface="+mj-ea"/>
                <a:cs typeface="Arial" panose="020B0604020202020204" pitchFamily="34" charset="0"/>
              </a:rPr>
              <a:t>General Process of a Communication Plan</a:t>
            </a:r>
          </a:p>
        </p:txBody>
      </p:sp>
    </p:spTree>
    <p:extLst>
      <p:ext uri="{BB962C8B-B14F-4D97-AF65-F5344CB8AC3E}">
        <p14:creationId xmlns:p14="http://schemas.microsoft.com/office/powerpoint/2010/main" val="389826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5301C6DE-D8DF-4BC8-8BF3-090A3A4554A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B48D077F-E5F8-4DBA-AE8D-A56F167E68E7}"/>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72E3EDF2-840D-4EBE-83D8-53982DC900A0}"/>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3D6432CB-9C5A-4A43-AA86-C47A41C3885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53839821-6C0F-4F12-80C1-A268344BBE54}"/>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9886E13F-6AD5-441E-8909-34DD3B00DF23}"/>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717A903D-8255-4ED9-8E88-77B8712FDED7}"/>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D98FA8F2-0CEB-48F8-A942-31DB36D4B2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82B1BCB3-8033-4471-9BB5-023473B12679}"/>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80226" name="Rectangle 2"/>
          <p:cNvSpPr>
            <a:spLocks noGrp="1" noChangeArrowheads="1"/>
          </p:cNvSpPr>
          <p:nvPr>
            <p:ph idx="1"/>
          </p:nvPr>
        </p:nvSpPr>
        <p:spPr>
          <a:xfrm>
            <a:off x="2078039" y="1554163"/>
            <a:ext cx="8035925" cy="4017962"/>
          </a:xfrm>
        </p:spPr>
        <p:txBody>
          <a:bodyPr/>
          <a:lstStyle/>
          <a:p>
            <a:pPr>
              <a:buFont typeface="Wingdings" panose="05000000000000000000" pitchFamily="2" charset="2"/>
              <a:buNone/>
            </a:pPr>
            <a:r>
              <a:rPr lang="en-US" sz="3400" dirty="0">
                <a:latin typeface="Arial" panose="020B0604020202020204" pitchFamily="34" charset="0"/>
                <a:cs typeface="Arial" panose="020B0604020202020204" pitchFamily="34" charset="0"/>
              </a:rPr>
              <a:t>To do:</a:t>
            </a:r>
          </a:p>
          <a:p>
            <a:pPr>
              <a:buFontTx/>
              <a:buChar char="-"/>
            </a:pPr>
            <a:r>
              <a:rPr lang="en-US" sz="3400" dirty="0">
                <a:latin typeface="Arial" panose="020B0604020202020204" pitchFamily="34" charset="0"/>
                <a:cs typeface="Arial" panose="020B0604020202020204" pitchFamily="34" charset="0"/>
              </a:rPr>
              <a:t>Policies and Procedures  for communication</a:t>
            </a:r>
          </a:p>
          <a:p>
            <a:pPr>
              <a:buFontTx/>
              <a:buChar char="-"/>
            </a:pPr>
            <a:r>
              <a:rPr lang="en-US" sz="3400" dirty="0">
                <a:latin typeface="Arial" panose="020B0604020202020204" pitchFamily="34" charset="0"/>
                <a:cs typeface="Arial" panose="020B0604020202020204" pitchFamily="34" charset="0"/>
              </a:rPr>
              <a:t>Communication forms</a:t>
            </a:r>
          </a:p>
        </p:txBody>
      </p:sp>
    </p:spTree>
    <p:extLst>
      <p:ext uri="{BB962C8B-B14F-4D97-AF65-F5344CB8AC3E}">
        <p14:creationId xmlns:p14="http://schemas.microsoft.com/office/powerpoint/2010/main" val="142088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80226">
                                            <p:txEl>
                                              <p:pRg st="0" end="0"/>
                                            </p:txEl>
                                          </p:spTgt>
                                        </p:tgtEl>
                                        <p:attrNameLst>
                                          <p:attrName>style.visibility</p:attrName>
                                        </p:attrNameLst>
                                      </p:cBhvr>
                                      <p:to>
                                        <p:strVal val="visible"/>
                                      </p:to>
                                    </p:set>
                                    <p:animEffect transition="in" filter="checkerboard(across)">
                                      <p:cBhvr>
                                        <p:cTn id="7" dur="500"/>
                                        <p:tgtEl>
                                          <p:spTgt spid="1802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80226">
                                            <p:txEl>
                                              <p:pRg st="1" end="1"/>
                                            </p:txEl>
                                          </p:spTgt>
                                        </p:tgtEl>
                                        <p:attrNameLst>
                                          <p:attrName>style.visibility</p:attrName>
                                        </p:attrNameLst>
                                      </p:cBhvr>
                                      <p:to>
                                        <p:strVal val="visible"/>
                                      </p:to>
                                    </p:set>
                                    <p:animEffect transition="in" filter="checkerboard(across)">
                                      <p:cBhvr>
                                        <p:cTn id="12" dur="500"/>
                                        <p:tgtEl>
                                          <p:spTgt spid="18022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80226">
                                            <p:txEl>
                                              <p:pRg st="2" end="2"/>
                                            </p:txEl>
                                          </p:spTgt>
                                        </p:tgtEl>
                                        <p:attrNameLst>
                                          <p:attrName>style.visibility</p:attrName>
                                        </p:attrNameLst>
                                      </p:cBhvr>
                                      <p:to>
                                        <p:strVal val="visible"/>
                                      </p:to>
                                    </p:set>
                                    <p:animEffect transition="in" filter="checkerboard(across)">
                                      <p:cBhvr>
                                        <p:cTn id="17" dur="500"/>
                                        <p:tgtEl>
                                          <p:spTgt spid="1802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07C66E1F-B78D-4361-B4FF-BE23F0599C8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A75E6175-C9FE-4FF0-8FBD-8280871A41BA}"/>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72E680E-63DC-434D-98F3-CBFA8305F170}"/>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EA5EFE5E-2B8D-4B99-A839-CF591012172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B464E47-234F-409D-BB4C-70927753301A}"/>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0B30BD6D-2A4F-438C-8219-C1EEE96B5CC7}"/>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46123341-024C-420B-9A4D-90E23CE8CE17}"/>
                      </a:ext>
                    </a:extLst>
                  </p:cNvPr>
                  <p:cNvSpPr>
                    <a:spLocks noChangeArrowheads="1"/>
                  </p:cNvSpPr>
                  <p:nvPr/>
                </p:nvSpPr>
                <p:spPr bwMode="auto">
                  <a:xfrm>
                    <a:off x="228600" y="0"/>
                    <a:ext cx="1472184" cy="1024128"/>
                  </a:xfrm>
                  <a:prstGeom prst="rect">
                    <a:avLst/>
                  </a:prstGeom>
                  <a:blipFill dpi="0" rotWithShape="1">
                    <a:blip r:embed="rId4"/>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33A64495-E320-4E94-997F-AF5DBBA418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CD7F67A0-7EEF-44A1-AE3F-5D61A03C5318}"/>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3075" name="Rectangle 4"/>
          <p:cNvSpPr>
            <a:spLocks noGrp="1" noChangeArrowheads="1"/>
          </p:cNvSpPr>
          <p:nvPr>
            <p:ph type="title"/>
          </p:nvPr>
        </p:nvSpPr>
        <p:spPr/>
        <p:txBody>
          <a:bodyPr/>
          <a:lstStyle/>
          <a:p>
            <a:r>
              <a:rPr lang="en-US"/>
              <a:t>Thank Them for Doing the Job Safely</a:t>
            </a:r>
          </a:p>
        </p:txBody>
      </p:sp>
      <p:graphicFrame>
        <p:nvGraphicFramePr>
          <p:cNvPr id="3074" name="Object 0"/>
          <p:cNvGraphicFramePr>
            <a:graphicFrameLocks noChangeAspect="1"/>
          </p:cNvGraphicFramePr>
          <p:nvPr/>
        </p:nvGraphicFramePr>
        <p:xfrm>
          <a:off x="3581400" y="2286001"/>
          <a:ext cx="4960938" cy="2811463"/>
        </p:xfrm>
        <a:graphic>
          <a:graphicData uri="http://schemas.openxmlformats.org/presentationml/2006/ole">
            <mc:AlternateContent xmlns:mc="http://schemas.openxmlformats.org/markup-compatibility/2006">
              <mc:Choice xmlns:v="urn:schemas-microsoft-com:vml" Requires="v">
                <p:oleObj spid="_x0000_s10252" name="Clip" r:id="rId6" imgW="4960800" imgH="2811240" progId="MS_ClipArt_Gallery.2">
                  <p:embed/>
                </p:oleObj>
              </mc:Choice>
              <mc:Fallback>
                <p:oleObj name="Clip" r:id="rId6" imgW="4960800" imgH="281124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81400" y="2286001"/>
                        <a:ext cx="4960938" cy="2811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45225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D0F558CD-D143-4555-BEB6-11FB19658F83}"/>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A54B5940-430B-4763-B637-75E0C4BD7DE3}"/>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9389D206-2923-4834-AF64-27CC028AF69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7813DF04-E4DE-48BF-B018-82D61DB77460}"/>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90B3D9AA-CA02-46B1-88D8-8FC79FB01DCC}"/>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0CAFC8C6-D90B-40F8-A326-5ED7DC41A12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DF4F9BF1-F2F1-49CB-A9BD-F081D5EF6CE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751722BC-8F51-4E40-863D-43ED7287DD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14370CA6-5E81-4788-8E2A-6383C5533AF2}"/>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47106" name="Rectangle 2"/>
          <p:cNvSpPr>
            <a:spLocks noGrp="1" noChangeArrowheads="1"/>
          </p:cNvSpPr>
          <p:nvPr>
            <p:ph type="title"/>
          </p:nvPr>
        </p:nvSpPr>
        <p:spPr/>
        <p:txBody>
          <a:bodyPr/>
          <a:lstStyle/>
          <a:p>
            <a:r>
              <a:rPr lang="en-US"/>
              <a:t>Group Exercise- Meeting</a:t>
            </a:r>
          </a:p>
        </p:txBody>
      </p:sp>
      <p:pic>
        <p:nvPicPr>
          <p:cNvPr id="3" name="Picture 2"/>
          <p:cNvPicPr>
            <a:picLocks noChangeAspect="1"/>
          </p:cNvPicPr>
          <p:nvPr/>
        </p:nvPicPr>
        <p:blipFill>
          <a:blip r:embed="rId5"/>
          <a:stretch>
            <a:fillRect/>
          </a:stretch>
        </p:blipFill>
        <p:spPr>
          <a:xfrm>
            <a:off x="1450040" y="1813672"/>
            <a:ext cx="9400839" cy="4708152"/>
          </a:xfrm>
          <a:prstGeom prst="rect">
            <a:avLst/>
          </a:prstGeom>
        </p:spPr>
      </p:pic>
    </p:spTree>
    <p:extLst>
      <p:ext uri="{BB962C8B-B14F-4D97-AF65-F5344CB8AC3E}">
        <p14:creationId xmlns:p14="http://schemas.microsoft.com/office/powerpoint/2010/main" val="1608652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42" name="Group 24">
            <a:extLst>
              <a:ext uri="{FF2B5EF4-FFF2-40B4-BE49-F238E27FC236}">
                <a16:creationId xmlns:a16="http://schemas.microsoft.com/office/drawing/2014/main" id="{71EF53A9-1FF5-4873-B327-7AFFB73686D2}"/>
              </a:ext>
            </a:extLst>
          </p:cNvPr>
          <p:cNvGrpSpPr>
            <a:grpSpLocks/>
          </p:cNvGrpSpPr>
          <p:nvPr/>
        </p:nvGrpSpPr>
        <p:grpSpPr bwMode="auto">
          <a:xfrm>
            <a:off x="-1" y="-52388"/>
            <a:ext cx="12407705" cy="6910388"/>
            <a:chOff x="0" y="-52708"/>
            <a:chExt cx="9296400" cy="6910708"/>
          </a:xfrm>
        </p:grpSpPr>
        <p:grpSp>
          <p:nvGrpSpPr>
            <p:cNvPr id="61451" name="Group 25">
              <a:extLst>
                <a:ext uri="{FF2B5EF4-FFF2-40B4-BE49-F238E27FC236}">
                  <a16:creationId xmlns:a16="http://schemas.microsoft.com/office/drawing/2014/main" id="{AD948833-3D9F-4B68-9012-C6CAD784F3A0}"/>
                </a:ext>
              </a:extLst>
            </p:cNvPr>
            <p:cNvGrpSpPr>
              <a:grpSpLocks/>
            </p:cNvGrpSpPr>
            <p:nvPr/>
          </p:nvGrpSpPr>
          <p:grpSpPr bwMode="auto">
            <a:xfrm>
              <a:off x="0" y="-52708"/>
              <a:ext cx="9296400" cy="4548508"/>
              <a:chOff x="0" y="-52708"/>
              <a:chExt cx="9296400" cy="4548508"/>
            </a:xfrm>
          </p:grpSpPr>
          <p:grpSp>
            <p:nvGrpSpPr>
              <p:cNvPr id="61453" name="Group 27">
                <a:extLst>
                  <a:ext uri="{FF2B5EF4-FFF2-40B4-BE49-F238E27FC236}">
                    <a16:creationId xmlns:a16="http://schemas.microsoft.com/office/drawing/2014/main" id="{C3256781-CB2E-4E52-940E-801B3EC34A18}"/>
                  </a:ext>
                </a:extLst>
              </p:cNvPr>
              <p:cNvGrpSpPr>
                <a:grpSpLocks/>
              </p:cNvGrpSpPr>
              <p:nvPr/>
            </p:nvGrpSpPr>
            <p:grpSpPr bwMode="auto">
              <a:xfrm>
                <a:off x="0" y="-52708"/>
                <a:ext cx="9296400" cy="4548508"/>
                <a:chOff x="0" y="0"/>
                <a:chExt cx="3218687" cy="2028766"/>
              </a:xfrm>
            </p:grpSpPr>
            <p:sp>
              <p:nvSpPr>
                <p:cNvPr id="61455" name="Rectangle 29">
                  <a:extLst>
                    <a:ext uri="{FF2B5EF4-FFF2-40B4-BE49-F238E27FC236}">
                      <a16:creationId xmlns:a16="http://schemas.microsoft.com/office/drawing/2014/main" id="{4FF190DF-FBA8-4419-875A-F55363AB4C8D}"/>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61456" name="Group 30">
                  <a:extLst>
                    <a:ext uri="{FF2B5EF4-FFF2-40B4-BE49-F238E27FC236}">
                      <a16:creationId xmlns:a16="http://schemas.microsoft.com/office/drawing/2014/main" id="{7952918E-7A37-4E4C-906A-A8914AAA5CB3}"/>
                    </a:ext>
                  </a:extLst>
                </p:cNvPr>
                <p:cNvGrpSpPr>
                  <a:grpSpLocks/>
                </p:cNvGrpSpPr>
                <p:nvPr/>
              </p:nvGrpSpPr>
              <p:grpSpPr bwMode="auto">
                <a:xfrm>
                  <a:off x="0" y="19050"/>
                  <a:ext cx="2249424" cy="832104"/>
                  <a:chOff x="228600" y="0"/>
                  <a:chExt cx="1472184" cy="1024128"/>
                </a:xfrm>
              </p:grpSpPr>
              <p:sp>
                <p:nvSpPr>
                  <p:cNvPr id="61457" name="Rectangle 10">
                    <a:extLst>
                      <a:ext uri="{FF2B5EF4-FFF2-40B4-BE49-F238E27FC236}">
                        <a16:creationId xmlns:a16="http://schemas.microsoft.com/office/drawing/2014/main" id="{DBBDCD27-0976-436F-9EDA-B2A8FDA166C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61458" name="Rectangle 32">
                    <a:extLst>
                      <a:ext uri="{FF2B5EF4-FFF2-40B4-BE49-F238E27FC236}">
                        <a16:creationId xmlns:a16="http://schemas.microsoft.com/office/drawing/2014/main" id="{B36D7658-26D2-4A76-AAF2-1BE30200B1D6}"/>
                      </a:ext>
                    </a:extLst>
                  </p:cNvPr>
                  <p:cNvSpPr>
                    <a:spLocks noChangeArrowheads="1"/>
                  </p:cNvSpPr>
                  <p:nvPr/>
                </p:nvSpPr>
                <p:spPr bwMode="auto">
                  <a:xfrm>
                    <a:off x="228600" y="0"/>
                    <a:ext cx="1472184" cy="1024128"/>
                  </a:xfrm>
                  <a:prstGeom prst="rect">
                    <a:avLst/>
                  </a:prstGeom>
                  <a:blipFill dpi="0" rotWithShape="1">
                    <a:blip r:embed="rId2"/>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61454" name="Picture 28">
                <a:extLst>
                  <a:ext uri="{FF2B5EF4-FFF2-40B4-BE49-F238E27FC236}">
                    <a16:creationId xmlns:a16="http://schemas.microsoft.com/office/drawing/2014/main" id="{35914B6C-FDED-4398-8929-C8CDB2820C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40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 name="Rectangle 26">
              <a:extLst>
                <a:ext uri="{FF2B5EF4-FFF2-40B4-BE49-F238E27FC236}">
                  <a16:creationId xmlns:a16="http://schemas.microsoft.com/office/drawing/2014/main" id="{92CAF0A4-B697-4BD7-AF6F-A5C50BEAD5B5}"/>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61443" name="object 4">
            <a:extLst>
              <a:ext uri="{FF2B5EF4-FFF2-40B4-BE49-F238E27FC236}">
                <a16:creationId xmlns:a16="http://schemas.microsoft.com/office/drawing/2014/main" id="{97F5F929-75CB-4189-BD99-865505212F92}"/>
              </a:ext>
            </a:extLst>
          </p:cNvPr>
          <p:cNvSpPr>
            <a:spLocks noChangeArrowheads="1"/>
          </p:cNvSpPr>
          <p:nvPr/>
        </p:nvSpPr>
        <p:spPr bwMode="auto">
          <a:xfrm>
            <a:off x="6054725" y="3644901"/>
            <a:ext cx="857250" cy="12350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4" name="object 6">
            <a:extLst>
              <a:ext uri="{FF2B5EF4-FFF2-40B4-BE49-F238E27FC236}">
                <a16:creationId xmlns:a16="http://schemas.microsoft.com/office/drawing/2014/main" id="{E9DC62F2-2BE1-43E1-97D9-D72AE932716E}"/>
              </a:ext>
            </a:extLst>
          </p:cNvPr>
          <p:cNvSpPr>
            <a:spLocks noChangeArrowheads="1"/>
          </p:cNvSpPr>
          <p:nvPr/>
        </p:nvSpPr>
        <p:spPr bwMode="auto">
          <a:xfrm>
            <a:off x="8053388" y="3644901"/>
            <a:ext cx="857250" cy="123507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5" name="object 8">
            <a:extLst>
              <a:ext uri="{FF2B5EF4-FFF2-40B4-BE49-F238E27FC236}">
                <a16:creationId xmlns:a16="http://schemas.microsoft.com/office/drawing/2014/main" id="{6FCB99FF-6CCA-4892-AA90-496EE57C1283}"/>
              </a:ext>
            </a:extLst>
          </p:cNvPr>
          <p:cNvSpPr>
            <a:spLocks noChangeArrowheads="1"/>
          </p:cNvSpPr>
          <p:nvPr/>
        </p:nvSpPr>
        <p:spPr bwMode="auto">
          <a:xfrm>
            <a:off x="4067176" y="3048000"/>
            <a:ext cx="2366963" cy="5032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6" name="object 9">
            <a:extLst>
              <a:ext uri="{FF2B5EF4-FFF2-40B4-BE49-F238E27FC236}">
                <a16:creationId xmlns:a16="http://schemas.microsoft.com/office/drawing/2014/main" id="{429B109A-B868-4F06-B157-104668035BE0}"/>
              </a:ext>
            </a:extLst>
          </p:cNvPr>
          <p:cNvSpPr>
            <a:spLocks noChangeArrowheads="1"/>
          </p:cNvSpPr>
          <p:nvPr/>
        </p:nvSpPr>
        <p:spPr bwMode="auto">
          <a:xfrm>
            <a:off x="6570663" y="3989388"/>
            <a:ext cx="1841500" cy="385762"/>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7" name="object 10">
            <a:extLst>
              <a:ext uri="{FF2B5EF4-FFF2-40B4-BE49-F238E27FC236}">
                <a16:creationId xmlns:a16="http://schemas.microsoft.com/office/drawing/2014/main" id="{F7BA0C01-884A-42A7-B75F-642BC1D84D36}"/>
              </a:ext>
            </a:extLst>
          </p:cNvPr>
          <p:cNvSpPr>
            <a:spLocks noChangeArrowheads="1"/>
          </p:cNvSpPr>
          <p:nvPr/>
        </p:nvSpPr>
        <p:spPr bwMode="auto">
          <a:xfrm>
            <a:off x="6554788" y="3048000"/>
            <a:ext cx="1873250" cy="419100"/>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8" name="object 12">
            <a:extLst>
              <a:ext uri="{FF2B5EF4-FFF2-40B4-BE49-F238E27FC236}">
                <a16:creationId xmlns:a16="http://schemas.microsoft.com/office/drawing/2014/main" id="{0AE7B291-DD52-4240-8361-19B81E012AA3}"/>
              </a:ext>
            </a:extLst>
          </p:cNvPr>
          <p:cNvSpPr>
            <a:spLocks noChangeArrowheads="1"/>
          </p:cNvSpPr>
          <p:nvPr/>
        </p:nvSpPr>
        <p:spPr bwMode="auto">
          <a:xfrm>
            <a:off x="8097838" y="4779963"/>
            <a:ext cx="336550" cy="457200"/>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61449" name="object 14">
            <a:extLst>
              <a:ext uri="{FF2B5EF4-FFF2-40B4-BE49-F238E27FC236}">
                <a16:creationId xmlns:a16="http://schemas.microsoft.com/office/drawing/2014/main" id="{9A2C69B3-A2EC-4E4C-A43B-CAC452F526AA}"/>
              </a:ext>
            </a:extLst>
          </p:cNvPr>
          <p:cNvSpPr>
            <a:spLocks noChangeArrowheads="1"/>
          </p:cNvSpPr>
          <p:nvPr/>
        </p:nvSpPr>
        <p:spPr bwMode="auto">
          <a:xfrm>
            <a:off x="7788276" y="5022850"/>
            <a:ext cx="334963" cy="457200"/>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2" name="object 22">
            <a:extLst>
              <a:ext uri="{FF2B5EF4-FFF2-40B4-BE49-F238E27FC236}">
                <a16:creationId xmlns:a16="http://schemas.microsoft.com/office/drawing/2014/main" id="{AE65574E-6FA5-4836-9D24-6AFE6D04894A}"/>
              </a:ext>
            </a:extLst>
          </p:cNvPr>
          <p:cNvSpPr txBox="1"/>
          <p:nvPr/>
        </p:nvSpPr>
        <p:spPr>
          <a:xfrm>
            <a:off x="1524000" y="4418013"/>
            <a:ext cx="9144000" cy="1168400"/>
          </a:xfrm>
          <a:prstGeom prst="rect">
            <a:avLst/>
          </a:prstGeom>
        </p:spPr>
        <p:txBody>
          <a:bodyPr lIns="0" tIns="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PH" altLang="en-US" sz="2000" b="1" dirty="0">
                <a:solidFill>
                  <a:srgbClr val="003300"/>
                </a:solidFill>
                <a:latin typeface="Trebuchet MS" panose="020B0603020202020204" pitchFamily="34" charset="0"/>
              </a:rPr>
              <a:t>RBA-ENVIRONMENT, HEALTH &amp; SAFETY CONSULTANCY &amp; TRAINING SOLUTION</a:t>
            </a:r>
            <a:endParaRPr lang="en-US" altLang="en-US" sz="2000" b="1" dirty="0">
              <a:solidFill>
                <a:srgbClr val="003300"/>
              </a:solidFill>
              <a:latin typeface="Trebuchet MS" panose="020B0603020202020204" pitchFamily="34" charset="0"/>
            </a:endParaRPr>
          </a:p>
          <a:p>
            <a:pPr algn="ctr">
              <a:spcBef>
                <a:spcPts val="13"/>
              </a:spcBef>
            </a:pPr>
            <a:r>
              <a:rPr lang="en-US" altLang="en-US" sz="2800" b="1" dirty="0">
                <a:latin typeface="Trebuchet MS" panose="020B0603020202020204" pitchFamily="34" charset="0"/>
              </a:rPr>
              <a:t>Website</a:t>
            </a:r>
            <a:r>
              <a:rPr lang="en-PH" altLang="en-US" sz="2800" b="1" dirty="0">
                <a:latin typeface="Trebuchet MS" panose="020B0603020202020204" pitchFamily="34" charset="0"/>
              </a:rPr>
              <a:t>: </a:t>
            </a:r>
            <a:r>
              <a:rPr lang="en-US" altLang="en-US" sz="2800" b="1" dirty="0">
                <a:solidFill>
                  <a:srgbClr val="0000FF"/>
                </a:solidFill>
                <a:latin typeface="Trebuchet MS" panose="020B0603020202020204" pitchFamily="34" charset="0"/>
              </a:rPr>
              <a:t>www.</a:t>
            </a:r>
            <a:r>
              <a:rPr lang="en-PH" altLang="en-US" sz="2800" b="1" dirty="0">
                <a:solidFill>
                  <a:srgbClr val="0000FF"/>
                </a:solidFill>
                <a:latin typeface="Trebuchet MS" panose="020B0603020202020204" pitchFamily="34" charset="0"/>
              </a:rPr>
              <a:t>rba-ehscts.com</a:t>
            </a:r>
          </a:p>
          <a:p>
            <a:pPr algn="ctr">
              <a:spcBef>
                <a:spcPts val="13"/>
              </a:spcBef>
            </a:pPr>
            <a:r>
              <a:rPr lang="en-US" altLang="en-US" sz="2800" b="1" dirty="0">
                <a:latin typeface="Trebuchet MS" panose="020B0603020202020204" pitchFamily="34" charset="0"/>
              </a:rPr>
              <a:t>Email:</a:t>
            </a:r>
            <a:r>
              <a:rPr lang="en-PH" altLang="en-US" sz="2800" b="1" dirty="0">
                <a:solidFill>
                  <a:srgbClr val="0000FF"/>
                </a:solidFill>
                <a:latin typeface="Trebuchet MS" panose="020B0603020202020204" pitchFamily="34" charset="0"/>
              </a:rPr>
              <a:t>rba.info@yahoo.com</a:t>
            </a:r>
            <a:endParaRPr lang="en-US" altLang="en-US" sz="2800" b="1" dirty="0">
              <a:solidFill>
                <a:srgbClr val="0000FF"/>
              </a:solidFill>
              <a:latin typeface="Trebuchet MS" panose="020B0603020202020204" pitchFamily="34" charset="0"/>
            </a:endParaRPr>
          </a:p>
        </p:txBody>
      </p:sp>
    </p:spTree>
    <p:extLst>
      <p:ext uri="{BB962C8B-B14F-4D97-AF65-F5344CB8AC3E}">
        <p14:creationId xmlns:p14="http://schemas.microsoft.com/office/powerpoint/2010/main" val="277095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5C21D8FD-AB9A-4869-87E8-F61CB512F056}"/>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33D98FB2-E5B7-471A-A420-C177AC63DDE6}"/>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3AC2930D-80FE-4961-B371-FE7406ADF91F}"/>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386FB172-8E7E-40E3-AF46-592FC07328E6}"/>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233C23E4-C89C-4FBE-9C87-03D86A952D77}"/>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2AAF30D1-8C73-49C5-B611-D4ED00C26CE6}"/>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7E9AEBD9-7D0F-450D-82F6-1FF5054BF31C}"/>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630F9349-7533-47D5-A666-6E8090875E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25359130-ECBF-47B8-A1D2-674153662EDE}"/>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9218" name="Rectangle 2"/>
          <p:cNvSpPr>
            <a:spLocks noGrp="1" noChangeArrowheads="1"/>
          </p:cNvSpPr>
          <p:nvPr>
            <p:ph type="title"/>
          </p:nvPr>
        </p:nvSpPr>
        <p:spPr/>
        <p:txBody>
          <a:bodyPr>
            <a:normAutofit/>
          </a:bodyPr>
          <a:lstStyle/>
          <a:p>
            <a:pPr algn="ctr"/>
            <a:r>
              <a:rPr lang="en-US" sz="3600" b="1" dirty="0">
                <a:latin typeface="Arial" panose="020B0604020202020204" pitchFamily="34" charset="0"/>
                <a:cs typeface="Arial" panose="020B0604020202020204" pitchFamily="34" charset="0"/>
              </a:rPr>
              <a:t>Communication Process</a:t>
            </a:r>
          </a:p>
        </p:txBody>
      </p:sp>
      <p:pic>
        <p:nvPicPr>
          <p:cNvPr id="2" name="Picture 1"/>
          <p:cNvPicPr>
            <a:picLocks noChangeAspect="1"/>
          </p:cNvPicPr>
          <p:nvPr/>
        </p:nvPicPr>
        <p:blipFill>
          <a:blip r:embed="rId5"/>
          <a:stretch>
            <a:fillRect/>
          </a:stretch>
        </p:blipFill>
        <p:spPr>
          <a:xfrm>
            <a:off x="0" y="1901951"/>
            <a:ext cx="12192000" cy="4767789"/>
          </a:xfrm>
          <a:prstGeom prst="rect">
            <a:avLst/>
          </a:prstGeom>
        </p:spPr>
      </p:pic>
    </p:spTree>
    <p:extLst>
      <p:ext uri="{BB962C8B-B14F-4D97-AF65-F5344CB8AC3E}">
        <p14:creationId xmlns:p14="http://schemas.microsoft.com/office/powerpoint/2010/main" val="1950306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5" name="Group 5">
            <a:extLst>
              <a:ext uri="{FF2B5EF4-FFF2-40B4-BE49-F238E27FC236}">
                <a16:creationId xmlns:a16="http://schemas.microsoft.com/office/drawing/2014/main" id="{863616EC-C607-4B91-AD78-E1E72A469ED7}"/>
              </a:ext>
            </a:extLst>
          </p:cNvPr>
          <p:cNvGrpSpPr>
            <a:grpSpLocks/>
          </p:cNvGrpSpPr>
          <p:nvPr/>
        </p:nvGrpSpPr>
        <p:grpSpPr bwMode="auto">
          <a:xfrm>
            <a:off x="-1" y="-52388"/>
            <a:ext cx="12407705" cy="6910388"/>
            <a:chOff x="0" y="-52708"/>
            <a:chExt cx="9296400" cy="6910708"/>
          </a:xfrm>
        </p:grpSpPr>
        <p:grpSp>
          <p:nvGrpSpPr>
            <p:cNvPr id="6" name="Group 7">
              <a:extLst>
                <a:ext uri="{FF2B5EF4-FFF2-40B4-BE49-F238E27FC236}">
                  <a16:creationId xmlns:a16="http://schemas.microsoft.com/office/drawing/2014/main" id="{87B18462-9BF4-42F3-91AD-9C812D897D60}"/>
                </a:ext>
              </a:extLst>
            </p:cNvPr>
            <p:cNvGrpSpPr>
              <a:grpSpLocks/>
            </p:cNvGrpSpPr>
            <p:nvPr/>
          </p:nvGrpSpPr>
          <p:grpSpPr bwMode="auto">
            <a:xfrm>
              <a:off x="0" y="-52708"/>
              <a:ext cx="9296400" cy="4548508"/>
              <a:chOff x="0" y="-52708"/>
              <a:chExt cx="9296400" cy="4548508"/>
            </a:xfrm>
          </p:grpSpPr>
          <p:grpSp>
            <p:nvGrpSpPr>
              <p:cNvPr id="8" name="Group 7">
                <a:extLst>
                  <a:ext uri="{FF2B5EF4-FFF2-40B4-BE49-F238E27FC236}">
                    <a16:creationId xmlns:a16="http://schemas.microsoft.com/office/drawing/2014/main" id="{F5D52B82-609F-40BD-945D-E14E06425B1E}"/>
                  </a:ext>
                </a:extLst>
              </p:cNvPr>
              <p:cNvGrpSpPr>
                <a:grpSpLocks/>
              </p:cNvGrpSpPr>
              <p:nvPr/>
            </p:nvGrpSpPr>
            <p:grpSpPr bwMode="auto">
              <a:xfrm>
                <a:off x="0" y="-52708"/>
                <a:ext cx="9296400" cy="4548508"/>
                <a:chOff x="0" y="0"/>
                <a:chExt cx="3218687" cy="2028766"/>
              </a:xfrm>
            </p:grpSpPr>
            <p:sp>
              <p:nvSpPr>
                <p:cNvPr id="10" name="Rectangle 9">
                  <a:extLst>
                    <a:ext uri="{FF2B5EF4-FFF2-40B4-BE49-F238E27FC236}">
                      <a16:creationId xmlns:a16="http://schemas.microsoft.com/office/drawing/2014/main" id="{D09ADD64-6849-428D-81E3-60E57AAAE2CE}"/>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1" name="Group 10">
                  <a:extLst>
                    <a:ext uri="{FF2B5EF4-FFF2-40B4-BE49-F238E27FC236}">
                      <a16:creationId xmlns:a16="http://schemas.microsoft.com/office/drawing/2014/main" id="{E264C7A1-EB76-4DB9-A6D3-E84A3023511C}"/>
                    </a:ext>
                  </a:extLst>
                </p:cNvPr>
                <p:cNvGrpSpPr>
                  <a:grpSpLocks/>
                </p:cNvGrpSpPr>
                <p:nvPr/>
              </p:nvGrpSpPr>
              <p:grpSpPr bwMode="auto">
                <a:xfrm>
                  <a:off x="0" y="19050"/>
                  <a:ext cx="2249424" cy="832104"/>
                  <a:chOff x="228600" y="0"/>
                  <a:chExt cx="1472184" cy="1024128"/>
                </a:xfrm>
              </p:grpSpPr>
              <p:sp>
                <p:nvSpPr>
                  <p:cNvPr id="12" name="Rectangle 10">
                    <a:extLst>
                      <a:ext uri="{FF2B5EF4-FFF2-40B4-BE49-F238E27FC236}">
                        <a16:creationId xmlns:a16="http://schemas.microsoft.com/office/drawing/2014/main" id="{1CC02BAC-BDD1-4AA3-9091-8942CAAD026A}"/>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3" name="Rectangle 12">
                    <a:extLst>
                      <a:ext uri="{FF2B5EF4-FFF2-40B4-BE49-F238E27FC236}">
                        <a16:creationId xmlns:a16="http://schemas.microsoft.com/office/drawing/2014/main" id="{74A073DA-A81C-4CFA-B514-019557086698}"/>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9" name="Picture 8">
                <a:extLst>
                  <a:ext uri="{FF2B5EF4-FFF2-40B4-BE49-F238E27FC236}">
                    <a16:creationId xmlns:a16="http://schemas.microsoft.com/office/drawing/2014/main" id="{553475BC-E23A-4CED-B53E-FA57B96588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6">
              <a:extLst>
                <a:ext uri="{FF2B5EF4-FFF2-40B4-BE49-F238E27FC236}">
                  <a16:creationId xmlns:a16="http://schemas.microsoft.com/office/drawing/2014/main" id="{A4BE2E59-0458-49F1-A06D-75FB27A547CC}"/>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027" name="Rectangle 2"/>
          <p:cNvSpPr>
            <a:spLocks noGrp="1" noChangeArrowheads="1"/>
          </p:cNvSpPr>
          <p:nvPr>
            <p:ph type="title"/>
          </p:nvPr>
        </p:nvSpPr>
        <p:spPr>
          <a:xfrm>
            <a:off x="2461846" y="467360"/>
            <a:ext cx="8389034" cy="689087"/>
          </a:xfrm>
        </p:spPr>
        <p:txBody>
          <a:bodyPr>
            <a:normAutofit/>
          </a:bodyPr>
          <a:lstStyle/>
          <a:p>
            <a:r>
              <a:rPr lang="en-US" sz="3600" b="1" dirty="0">
                <a:latin typeface="Arial" panose="020B0604020202020204" pitchFamily="34" charset="0"/>
                <a:cs typeface="Arial" panose="020B0604020202020204" pitchFamily="34" charset="0"/>
              </a:rPr>
              <a:t>Is Anyone Listening?</a:t>
            </a:r>
          </a:p>
        </p:txBody>
      </p:sp>
      <p:sp>
        <p:nvSpPr>
          <p:cNvPr id="1028" name="Rectangle 3"/>
          <p:cNvSpPr>
            <a:spLocks noGrp="1" noChangeArrowheads="1"/>
          </p:cNvSpPr>
          <p:nvPr>
            <p:ph type="body" idx="1"/>
          </p:nvPr>
        </p:nvSpPr>
        <p:spPr>
          <a:xfrm>
            <a:off x="2109788" y="1473201"/>
            <a:ext cx="4367212" cy="4473575"/>
          </a:xfrm>
        </p:spPr>
        <p:txBody>
          <a:bodyPr>
            <a:noAutofit/>
          </a:bodyPr>
          <a:lstStyle/>
          <a:p>
            <a:r>
              <a:rPr lang="en-US" sz="2800" b="1" dirty="0">
                <a:latin typeface="Arial" panose="020B0604020202020204" pitchFamily="34" charset="0"/>
                <a:cs typeface="Arial" panose="020B0604020202020204" pitchFamily="34" charset="0"/>
              </a:rPr>
              <a:t>Barriers that get in the way of communication:</a:t>
            </a:r>
          </a:p>
          <a:p>
            <a:pPr lvl="1"/>
            <a:r>
              <a:rPr lang="en-US" sz="2800" b="1" dirty="0">
                <a:latin typeface="Arial" panose="020B0604020202020204" pitchFamily="34" charset="0"/>
                <a:cs typeface="Arial" panose="020B0604020202020204" pitchFamily="34" charset="0"/>
              </a:rPr>
              <a:t>noise</a:t>
            </a:r>
          </a:p>
          <a:p>
            <a:pPr lvl="1"/>
            <a:r>
              <a:rPr lang="en-US" sz="2800" b="1" dirty="0">
                <a:latin typeface="Arial" panose="020B0604020202020204" pitchFamily="34" charset="0"/>
                <a:cs typeface="Arial" panose="020B0604020202020204" pitchFamily="34" charset="0"/>
              </a:rPr>
              <a:t>confusion</a:t>
            </a:r>
          </a:p>
          <a:p>
            <a:pPr lvl="1"/>
            <a:r>
              <a:rPr lang="en-US" sz="2800" b="1" dirty="0">
                <a:latin typeface="Arial" panose="020B0604020202020204" pitchFamily="34" charset="0"/>
                <a:cs typeface="Arial" panose="020B0604020202020204" pitchFamily="34" charset="0"/>
              </a:rPr>
              <a:t>fatigued</a:t>
            </a:r>
          </a:p>
          <a:p>
            <a:pPr lvl="1"/>
            <a:r>
              <a:rPr lang="en-US" sz="2800" b="1" dirty="0">
                <a:latin typeface="Arial" panose="020B0604020202020204" pitchFamily="34" charset="0"/>
                <a:cs typeface="Arial" panose="020B0604020202020204" pitchFamily="34" charset="0"/>
              </a:rPr>
              <a:t>stress</a:t>
            </a:r>
          </a:p>
          <a:p>
            <a:pPr lvl="1"/>
            <a:r>
              <a:rPr lang="en-US" sz="2800" b="1" dirty="0">
                <a:latin typeface="Arial" panose="020B0604020202020204" pitchFamily="34" charset="0"/>
                <a:cs typeface="Arial" panose="020B0604020202020204" pitchFamily="34" charset="0"/>
              </a:rPr>
              <a:t>angry</a:t>
            </a:r>
          </a:p>
          <a:p>
            <a:pPr lvl="1"/>
            <a:r>
              <a:rPr lang="en-US" sz="2800" b="1" dirty="0">
                <a:latin typeface="Arial" panose="020B0604020202020204" pitchFamily="34" charset="0"/>
                <a:cs typeface="Arial" panose="020B0604020202020204" pitchFamily="34" charset="0"/>
              </a:rPr>
              <a:t>eager</a:t>
            </a:r>
          </a:p>
          <a:p>
            <a:pPr lvl="1"/>
            <a:r>
              <a:rPr lang="en-US" sz="2800" b="1" dirty="0">
                <a:latin typeface="Arial" panose="020B0604020202020204" pitchFamily="34" charset="0"/>
                <a:cs typeface="Arial" panose="020B0604020202020204" pitchFamily="34" charset="0"/>
              </a:rPr>
              <a:t>language differences</a:t>
            </a:r>
            <a:endParaRPr lang="en-US" sz="2800" dirty="0">
              <a:latin typeface="Arial" panose="020B0604020202020204" pitchFamily="34" charset="0"/>
              <a:cs typeface="Arial" panose="020B0604020202020204" pitchFamily="34" charset="0"/>
            </a:endParaRPr>
          </a:p>
        </p:txBody>
      </p:sp>
      <p:pic>
        <p:nvPicPr>
          <p:cNvPr id="2050" name="Picture 2" descr="http://2012books.lardbucket.org/books/a-primer-on-communication-studies/section_05/1e266fe2f4feab12a558016e9230a7d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0964" y="1631851"/>
            <a:ext cx="5096070" cy="4178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89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28" name="Group 5">
            <a:extLst>
              <a:ext uri="{FF2B5EF4-FFF2-40B4-BE49-F238E27FC236}">
                <a16:creationId xmlns:a16="http://schemas.microsoft.com/office/drawing/2014/main" id="{51CD1D67-5C42-4BDC-8164-AA488AF77004}"/>
              </a:ext>
            </a:extLst>
          </p:cNvPr>
          <p:cNvGrpSpPr>
            <a:grpSpLocks/>
          </p:cNvGrpSpPr>
          <p:nvPr/>
        </p:nvGrpSpPr>
        <p:grpSpPr bwMode="auto">
          <a:xfrm>
            <a:off x="-1" y="-52388"/>
            <a:ext cx="12407705" cy="6910388"/>
            <a:chOff x="0" y="-52708"/>
            <a:chExt cx="9296400" cy="6910708"/>
          </a:xfrm>
        </p:grpSpPr>
        <p:grpSp>
          <p:nvGrpSpPr>
            <p:cNvPr id="29" name="Group 7">
              <a:extLst>
                <a:ext uri="{FF2B5EF4-FFF2-40B4-BE49-F238E27FC236}">
                  <a16:creationId xmlns:a16="http://schemas.microsoft.com/office/drawing/2014/main" id="{79D16EEC-8BBE-4D63-8970-4B419C433C1F}"/>
                </a:ext>
              </a:extLst>
            </p:cNvPr>
            <p:cNvGrpSpPr>
              <a:grpSpLocks/>
            </p:cNvGrpSpPr>
            <p:nvPr/>
          </p:nvGrpSpPr>
          <p:grpSpPr bwMode="auto">
            <a:xfrm>
              <a:off x="0" y="-52708"/>
              <a:ext cx="9296400" cy="4548508"/>
              <a:chOff x="0" y="-52708"/>
              <a:chExt cx="9296400" cy="4548508"/>
            </a:xfrm>
          </p:grpSpPr>
          <p:grpSp>
            <p:nvGrpSpPr>
              <p:cNvPr id="31" name="Group 30">
                <a:extLst>
                  <a:ext uri="{FF2B5EF4-FFF2-40B4-BE49-F238E27FC236}">
                    <a16:creationId xmlns:a16="http://schemas.microsoft.com/office/drawing/2014/main" id="{02735E92-54E0-4423-97D5-DBFE27B7A47B}"/>
                  </a:ext>
                </a:extLst>
              </p:cNvPr>
              <p:cNvGrpSpPr>
                <a:grpSpLocks/>
              </p:cNvGrpSpPr>
              <p:nvPr/>
            </p:nvGrpSpPr>
            <p:grpSpPr bwMode="auto">
              <a:xfrm>
                <a:off x="0" y="-52708"/>
                <a:ext cx="9296400" cy="4548508"/>
                <a:chOff x="0" y="0"/>
                <a:chExt cx="3218687" cy="2028766"/>
              </a:xfrm>
            </p:grpSpPr>
            <p:sp>
              <p:nvSpPr>
                <p:cNvPr id="33" name="Rectangle 32">
                  <a:extLst>
                    <a:ext uri="{FF2B5EF4-FFF2-40B4-BE49-F238E27FC236}">
                      <a16:creationId xmlns:a16="http://schemas.microsoft.com/office/drawing/2014/main" id="{9F988B0B-41A4-4E4E-B0BD-0F12F9154A5B}"/>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34" name="Group 33">
                  <a:extLst>
                    <a:ext uri="{FF2B5EF4-FFF2-40B4-BE49-F238E27FC236}">
                      <a16:creationId xmlns:a16="http://schemas.microsoft.com/office/drawing/2014/main" id="{B55D4CFA-7E46-4880-A7BD-B9A34F7ED4CF}"/>
                    </a:ext>
                  </a:extLst>
                </p:cNvPr>
                <p:cNvGrpSpPr>
                  <a:grpSpLocks/>
                </p:cNvGrpSpPr>
                <p:nvPr/>
              </p:nvGrpSpPr>
              <p:grpSpPr bwMode="auto">
                <a:xfrm>
                  <a:off x="0" y="19050"/>
                  <a:ext cx="2249424" cy="832104"/>
                  <a:chOff x="228600" y="0"/>
                  <a:chExt cx="1472184" cy="1024128"/>
                </a:xfrm>
              </p:grpSpPr>
              <p:sp>
                <p:nvSpPr>
                  <p:cNvPr id="35" name="Rectangle 10">
                    <a:extLst>
                      <a:ext uri="{FF2B5EF4-FFF2-40B4-BE49-F238E27FC236}">
                        <a16:creationId xmlns:a16="http://schemas.microsoft.com/office/drawing/2014/main" id="{5CA5BBE9-9287-4F52-BF5D-A6921BB77D9C}"/>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36" name="Rectangle 35">
                    <a:extLst>
                      <a:ext uri="{FF2B5EF4-FFF2-40B4-BE49-F238E27FC236}">
                        <a16:creationId xmlns:a16="http://schemas.microsoft.com/office/drawing/2014/main" id="{53F35031-5B3A-414F-B385-4F83032A462D}"/>
                      </a:ext>
                    </a:extLst>
                  </p:cNvPr>
                  <p:cNvSpPr>
                    <a:spLocks noChangeArrowheads="1"/>
                  </p:cNvSpPr>
                  <p:nvPr/>
                </p:nvSpPr>
                <p:spPr bwMode="auto">
                  <a:xfrm>
                    <a:off x="228600" y="0"/>
                    <a:ext cx="1472184" cy="1024128"/>
                  </a:xfrm>
                  <a:prstGeom prst="rect">
                    <a:avLst/>
                  </a:prstGeom>
                  <a:blipFill dpi="0" rotWithShape="1">
                    <a:blip r:embed="rId4"/>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32" name="Picture 31">
                <a:extLst>
                  <a:ext uri="{FF2B5EF4-FFF2-40B4-BE49-F238E27FC236}">
                    <a16:creationId xmlns:a16="http://schemas.microsoft.com/office/drawing/2014/main" id="{44D94930-1F58-486E-8EDC-5E5F9A2E93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Rectangle 29">
              <a:extLst>
                <a:ext uri="{FF2B5EF4-FFF2-40B4-BE49-F238E27FC236}">
                  <a16:creationId xmlns:a16="http://schemas.microsoft.com/office/drawing/2014/main" id="{71256181-536E-45C9-8E51-88279B966990}"/>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2055" name="Rectangle 1052"/>
          <p:cNvSpPr>
            <a:spLocks noGrp="1" noChangeArrowheads="1"/>
          </p:cNvSpPr>
          <p:nvPr>
            <p:ph type="title"/>
          </p:nvPr>
        </p:nvSpPr>
        <p:spPr>
          <a:xfrm>
            <a:off x="2740760" y="1551"/>
            <a:ext cx="9509760" cy="1233424"/>
          </a:xfrm>
        </p:spPr>
        <p:txBody>
          <a:bodyPr>
            <a:normAutofit/>
          </a:bodyPr>
          <a:lstStyle/>
          <a:p>
            <a:r>
              <a:rPr lang="en-US" sz="4800" dirty="0"/>
              <a:t>Communication Filters/Barriers</a:t>
            </a:r>
          </a:p>
        </p:txBody>
      </p:sp>
      <p:graphicFrame>
        <p:nvGraphicFramePr>
          <p:cNvPr id="55299" name="Object 1027"/>
          <p:cNvGraphicFramePr>
            <a:graphicFrameLocks noChangeAspect="1"/>
          </p:cNvGraphicFramePr>
          <p:nvPr/>
        </p:nvGraphicFramePr>
        <p:xfrm>
          <a:off x="5715001" y="3657600"/>
          <a:ext cx="1209675" cy="1809750"/>
        </p:xfrm>
        <a:graphic>
          <a:graphicData uri="http://schemas.openxmlformats.org/presentationml/2006/ole">
            <mc:AlternateContent xmlns:mc="http://schemas.openxmlformats.org/markup-compatibility/2006">
              <mc:Choice xmlns:v="urn:schemas-microsoft-com:vml" Requires="v">
                <p:oleObj spid="_x0000_s9268" name="Clip" r:id="rId6" imgW="3031560" imgH="4533480" progId="MS_ClipArt_Gallery.2">
                  <p:embed/>
                </p:oleObj>
              </mc:Choice>
              <mc:Fallback>
                <p:oleObj name="Clip" r:id="rId6" imgW="3031560" imgH="453348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15001" y="3657600"/>
                        <a:ext cx="1209675" cy="180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300" name="Text Box 1028"/>
          <p:cNvSpPr txBox="1">
            <a:spLocks noChangeArrowheads="1"/>
          </p:cNvSpPr>
          <p:nvPr/>
        </p:nvSpPr>
        <p:spPr bwMode="auto">
          <a:xfrm>
            <a:off x="8899526" y="4384675"/>
            <a:ext cx="184731" cy="369332"/>
          </a:xfrm>
          <a:prstGeom prst="rect">
            <a:avLst/>
          </a:prstGeom>
          <a:noFill/>
          <a:ln w="9525">
            <a:noFill/>
            <a:miter lim="800000"/>
            <a:headEnd/>
            <a:tailEnd/>
          </a:ln>
          <a:effectLst/>
        </p:spPr>
        <p:txBody>
          <a:bodyPr wrap="none">
            <a:spAutoFit/>
          </a:bodyPr>
          <a:lstStyle/>
          <a:p>
            <a:pPr>
              <a:defRPr/>
            </a:pPr>
            <a:endParaRPr lang="en-US" b="1">
              <a:effectLst>
                <a:outerShdw blurRad="38100" dist="38100" dir="2700000" algn="tl">
                  <a:srgbClr val="C0C0C0"/>
                </a:outerShdw>
              </a:effectLst>
              <a:latin typeface="Arial" charset="0"/>
              <a:cs typeface="Arial" charset="0"/>
            </a:endParaRPr>
          </a:p>
        </p:txBody>
      </p:sp>
      <p:graphicFrame>
        <p:nvGraphicFramePr>
          <p:cNvPr id="55301" name="Object 1029"/>
          <p:cNvGraphicFramePr>
            <a:graphicFrameLocks noChangeAspect="1"/>
          </p:cNvGraphicFramePr>
          <p:nvPr/>
        </p:nvGraphicFramePr>
        <p:xfrm>
          <a:off x="7010401" y="2895600"/>
          <a:ext cx="1209675" cy="2571750"/>
        </p:xfrm>
        <a:graphic>
          <a:graphicData uri="http://schemas.openxmlformats.org/presentationml/2006/ole">
            <mc:AlternateContent xmlns:mc="http://schemas.openxmlformats.org/markup-compatibility/2006">
              <mc:Choice xmlns:v="urn:schemas-microsoft-com:vml" Requires="v">
                <p:oleObj spid="_x0000_s9269" name="Clip" r:id="rId8" imgW="3031560" imgH="4533480" progId="MS_ClipArt_Gallery.2">
                  <p:embed/>
                </p:oleObj>
              </mc:Choice>
              <mc:Fallback>
                <p:oleObj name="Clip" r:id="rId8" imgW="3031560" imgH="453348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1" y="2895600"/>
                        <a:ext cx="1209675" cy="2571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302" name="Object 1030"/>
          <p:cNvGraphicFramePr>
            <a:graphicFrameLocks noChangeAspect="1"/>
          </p:cNvGraphicFramePr>
          <p:nvPr/>
        </p:nvGraphicFramePr>
        <p:xfrm>
          <a:off x="4114801" y="2209800"/>
          <a:ext cx="1209675" cy="3257550"/>
        </p:xfrm>
        <a:graphic>
          <a:graphicData uri="http://schemas.openxmlformats.org/presentationml/2006/ole">
            <mc:AlternateContent xmlns:mc="http://schemas.openxmlformats.org/markup-compatibility/2006">
              <mc:Choice xmlns:v="urn:schemas-microsoft-com:vml" Requires="v">
                <p:oleObj spid="_x0000_s9270" name="Clip" r:id="rId9" imgW="3031560" imgH="4533480" progId="MS_ClipArt_Gallery.2">
                  <p:embed/>
                </p:oleObj>
              </mc:Choice>
              <mc:Fallback>
                <p:oleObj name="Clip" r:id="rId9" imgW="3031560" imgH="4533480" progId="MS_ClipArt_Gallery.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801" y="2209800"/>
                        <a:ext cx="1209675" cy="3257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1031"/>
          <p:cNvGrpSpPr>
            <a:grpSpLocks/>
          </p:cNvGrpSpPr>
          <p:nvPr/>
        </p:nvGrpSpPr>
        <p:grpSpPr bwMode="auto">
          <a:xfrm>
            <a:off x="3352800" y="4267201"/>
            <a:ext cx="914400" cy="1300163"/>
            <a:chOff x="960" y="2784"/>
            <a:chExt cx="576" cy="819"/>
          </a:xfrm>
        </p:grpSpPr>
        <p:sp>
          <p:nvSpPr>
            <p:cNvPr id="2074" name="Line 1032"/>
            <p:cNvSpPr>
              <a:spLocks noChangeShapeType="1"/>
            </p:cNvSpPr>
            <p:nvPr/>
          </p:nvSpPr>
          <p:spPr bwMode="auto">
            <a:xfrm>
              <a:off x="960" y="2784"/>
              <a:ext cx="576" cy="0"/>
            </a:xfrm>
            <a:prstGeom prst="line">
              <a:avLst/>
            </a:prstGeom>
            <a:noFill/>
            <a:ln w="1143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PH"/>
            </a:p>
          </p:txBody>
        </p:sp>
        <p:sp>
          <p:nvSpPr>
            <p:cNvPr id="2075" name="Text Box 1033"/>
            <p:cNvSpPr txBox="1">
              <a:spLocks noChangeArrowheads="1"/>
            </p:cNvSpPr>
            <p:nvPr/>
          </p:nvSpPr>
          <p:spPr bwMode="auto">
            <a:xfrm rot="16822489">
              <a:off x="882" y="3121"/>
              <a:ext cx="73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t>Message</a:t>
              </a:r>
              <a:endParaRPr lang="en-US"/>
            </a:p>
          </p:txBody>
        </p:sp>
      </p:grpSp>
      <p:grpSp>
        <p:nvGrpSpPr>
          <p:cNvPr id="3" name="Group 1034"/>
          <p:cNvGrpSpPr>
            <a:grpSpLocks/>
          </p:cNvGrpSpPr>
          <p:nvPr/>
        </p:nvGrpSpPr>
        <p:grpSpPr bwMode="auto">
          <a:xfrm>
            <a:off x="1524001" y="2057400"/>
            <a:ext cx="1851025" cy="2581276"/>
            <a:chOff x="0" y="1296"/>
            <a:chExt cx="1166" cy="1626"/>
          </a:xfrm>
        </p:grpSpPr>
        <p:sp>
          <p:nvSpPr>
            <p:cNvPr id="55307" name="Text Box 1035"/>
            <p:cNvSpPr txBox="1">
              <a:spLocks noChangeArrowheads="1"/>
            </p:cNvSpPr>
            <p:nvPr/>
          </p:nvSpPr>
          <p:spPr bwMode="auto">
            <a:xfrm>
              <a:off x="0" y="2592"/>
              <a:ext cx="884" cy="330"/>
            </a:xfrm>
            <a:prstGeom prst="rect">
              <a:avLst/>
            </a:prstGeom>
            <a:noFill/>
            <a:ln w="9525">
              <a:noFill/>
              <a:miter lim="800000"/>
              <a:headEnd/>
              <a:tailEnd/>
            </a:ln>
            <a:effectLst/>
          </p:spPr>
          <p:txBody>
            <a:bodyPr wrap="none">
              <a:spAutoFit/>
            </a:bodyPr>
            <a:lstStyle/>
            <a:p>
              <a:pPr>
                <a:defRPr/>
              </a:pPr>
              <a:r>
                <a:rPr lang="en-US" sz="2800" b="1">
                  <a:effectLst>
                    <a:outerShdw blurRad="38100" dist="38100" dir="2700000" algn="tl">
                      <a:srgbClr val="C0C0C0"/>
                    </a:outerShdw>
                  </a:effectLst>
                  <a:latin typeface="Arial" charset="0"/>
                  <a:cs typeface="Arial" charset="0"/>
                </a:rPr>
                <a:t>Sender</a:t>
              </a:r>
              <a:endParaRPr lang="en-US" b="1">
                <a:effectLst>
                  <a:outerShdw blurRad="38100" dist="38100" dir="2700000" algn="tl">
                    <a:srgbClr val="C0C0C0"/>
                  </a:outerShdw>
                </a:effectLst>
                <a:latin typeface="Arial" charset="0"/>
                <a:cs typeface="Arial" charset="0"/>
              </a:endParaRPr>
            </a:p>
          </p:txBody>
        </p:sp>
        <p:graphicFrame>
          <p:nvGraphicFramePr>
            <p:cNvPr id="2054" name="Object 1036"/>
            <p:cNvGraphicFramePr>
              <a:graphicFrameLocks noChangeAspect="1"/>
            </p:cNvGraphicFramePr>
            <p:nvPr/>
          </p:nvGraphicFramePr>
          <p:xfrm>
            <a:off x="192" y="1296"/>
            <a:ext cx="974" cy="1274"/>
          </p:xfrm>
          <a:graphic>
            <a:graphicData uri="http://schemas.openxmlformats.org/presentationml/2006/ole">
              <mc:AlternateContent xmlns:mc="http://schemas.openxmlformats.org/markup-compatibility/2006">
                <mc:Choice xmlns:v="urn:schemas-microsoft-com:vml" Requires="v">
                  <p:oleObj spid="_x0000_s9271" name="Clip" r:id="rId10" imgW="3793680" imgH="4960800" progId="MS_ClipArt_Gallery.2">
                    <p:embed/>
                  </p:oleObj>
                </mc:Choice>
                <mc:Fallback>
                  <p:oleObj name="Clip" r:id="rId10" imgW="3793680" imgH="4960800" progId="MS_ClipArt_Gallery.2">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2" y="1296"/>
                          <a:ext cx="974" cy="12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 name="Group 1037"/>
          <p:cNvGrpSpPr>
            <a:grpSpLocks/>
          </p:cNvGrpSpPr>
          <p:nvPr/>
        </p:nvGrpSpPr>
        <p:grpSpPr bwMode="auto">
          <a:xfrm>
            <a:off x="8489950" y="1371600"/>
            <a:ext cx="2178050" cy="2884488"/>
            <a:chOff x="4176" y="1008"/>
            <a:chExt cx="1372" cy="1817"/>
          </a:xfrm>
        </p:grpSpPr>
        <p:sp>
          <p:nvSpPr>
            <p:cNvPr id="55310" name="Rectangle 1038"/>
            <p:cNvSpPr>
              <a:spLocks noChangeArrowheads="1"/>
            </p:cNvSpPr>
            <p:nvPr/>
          </p:nvSpPr>
          <p:spPr bwMode="auto">
            <a:xfrm>
              <a:off x="4416" y="2592"/>
              <a:ext cx="722" cy="233"/>
            </a:xfrm>
            <a:prstGeom prst="rect">
              <a:avLst/>
            </a:prstGeom>
            <a:noFill/>
            <a:ln w="76200">
              <a:noFill/>
              <a:miter lim="800000"/>
              <a:headEnd/>
              <a:tailEnd/>
            </a:ln>
            <a:effectLst/>
          </p:spPr>
          <p:txBody>
            <a:bodyPr wrap="none">
              <a:spAutoFit/>
            </a:bodyPr>
            <a:lstStyle/>
            <a:p>
              <a:pPr>
                <a:defRPr/>
              </a:pPr>
              <a:r>
                <a:rPr lang="en-US" b="1">
                  <a:effectLst>
                    <a:outerShdw blurRad="38100" dist="38100" dir="2700000" algn="tl">
                      <a:srgbClr val="C0C0C0"/>
                    </a:outerShdw>
                  </a:effectLst>
                  <a:latin typeface="Arial" charset="0"/>
                  <a:cs typeface="Arial" charset="0"/>
                </a:rPr>
                <a:t>Receiver</a:t>
              </a:r>
            </a:p>
          </p:txBody>
        </p:sp>
        <p:graphicFrame>
          <p:nvGraphicFramePr>
            <p:cNvPr id="2053" name="Object 1039"/>
            <p:cNvGraphicFramePr>
              <a:graphicFrameLocks noChangeAspect="1"/>
            </p:cNvGraphicFramePr>
            <p:nvPr/>
          </p:nvGraphicFramePr>
          <p:xfrm>
            <a:off x="4176" y="1008"/>
            <a:ext cx="1372" cy="1541"/>
          </p:xfrm>
          <a:graphic>
            <a:graphicData uri="http://schemas.openxmlformats.org/presentationml/2006/ole">
              <mc:AlternateContent xmlns:mc="http://schemas.openxmlformats.org/markup-compatibility/2006">
                <mc:Choice xmlns:v="urn:schemas-microsoft-com:vml" Requires="v">
                  <p:oleObj spid="_x0000_s9272" name="Clip" r:id="rId12" imgW="1129680" imgH="1151640" progId="MS_ClipArt_Gallery.2">
                    <p:embed/>
                  </p:oleObj>
                </mc:Choice>
                <mc:Fallback>
                  <p:oleObj name="Clip" r:id="rId12" imgW="1129680" imgH="1151640" progId="MS_ClipArt_Gallery.2">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76" y="1008"/>
                          <a:ext cx="1372" cy="15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 name="Group 1040"/>
          <p:cNvGrpSpPr>
            <a:grpSpLocks/>
          </p:cNvGrpSpPr>
          <p:nvPr/>
        </p:nvGrpSpPr>
        <p:grpSpPr bwMode="auto">
          <a:xfrm>
            <a:off x="5257800" y="4343403"/>
            <a:ext cx="914400" cy="1243013"/>
            <a:chOff x="2448" y="2832"/>
            <a:chExt cx="576" cy="783"/>
          </a:xfrm>
        </p:grpSpPr>
        <p:sp>
          <p:nvSpPr>
            <p:cNvPr id="2070" name="Line 1041"/>
            <p:cNvSpPr>
              <a:spLocks noChangeShapeType="1"/>
            </p:cNvSpPr>
            <p:nvPr/>
          </p:nvSpPr>
          <p:spPr bwMode="auto">
            <a:xfrm>
              <a:off x="2448" y="2832"/>
              <a:ext cx="576" cy="0"/>
            </a:xfrm>
            <a:prstGeom prst="line">
              <a:avLst/>
            </a:prstGeom>
            <a:noFill/>
            <a:ln w="1143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PH"/>
            </a:p>
          </p:txBody>
        </p:sp>
        <p:sp>
          <p:nvSpPr>
            <p:cNvPr id="2071" name="Text Box 1042"/>
            <p:cNvSpPr txBox="1">
              <a:spLocks noChangeArrowheads="1"/>
            </p:cNvSpPr>
            <p:nvPr/>
          </p:nvSpPr>
          <p:spPr bwMode="auto">
            <a:xfrm rot="16822489">
              <a:off x="2267" y="3174"/>
              <a:ext cx="64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t>Messag</a:t>
              </a:r>
              <a:endParaRPr lang="en-US"/>
            </a:p>
          </p:txBody>
        </p:sp>
      </p:grpSp>
      <p:grpSp>
        <p:nvGrpSpPr>
          <p:cNvPr id="6" name="Group 1043"/>
          <p:cNvGrpSpPr>
            <a:grpSpLocks/>
          </p:cNvGrpSpPr>
          <p:nvPr/>
        </p:nvGrpSpPr>
        <p:grpSpPr bwMode="auto">
          <a:xfrm>
            <a:off x="6750050" y="4267203"/>
            <a:ext cx="793750" cy="1173163"/>
            <a:chOff x="3340" y="2832"/>
            <a:chExt cx="500" cy="739"/>
          </a:xfrm>
        </p:grpSpPr>
        <p:sp>
          <p:nvSpPr>
            <p:cNvPr id="2068" name="Line 1044"/>
            <p:cNvSpPr>
              <a:spLocks noChangeShapeType="1"/>
            </p:cNvSpPr>
            <p:nvPr/>
          </p:nvSpPr>
          <p:spPr bwMode="auto">
            <a:xfrm>
              <a:off x="3408" y="2832"/>
              <a:ext cx="432" cy="0"/>
            </a:xfrm>
            <a:prstGeom prst="line">
              <a:avLst/>
            </a:prstGeom>
            <a:noFill/>
            <a:ln w="1143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PH"/>
            </a:p>
          </p:txBody>
        </p:sp>
        <p:sp>
          <p:nvSpPr>
            <p:cNvPr id="2069" name="Text Box 1045"/>
            <p:cNvSpPr txBox="1">
              <a:spLocks noChangeArrowheads="1"/>
            </p:cNvSpPr>
            <p:nvPr/>
          </p:nvSpPr>
          <p:spPr bwMode="auto">
            <a:xfrm rot="16822489">
              <a:off x="3176" y="3174"/>
              <a:ext cx="56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t>Messa</a:t>
              </a:r>
              <a:endParaRPr lang="en-US"/>
            </a:p>
          </p:txBody>
        </p:sp>
      </p:grpSp>
      <p:grpSp>
        <p:nvGrpSpPr>
          <p:cNvPr id="7" name="Group 1046"/>
          <p:cNvGrpSpPr>
            <a:grpSpLocks/>
          </p:cNvGrpSpPr>
          <p:nvPr/>
        </p:nvGrpSpPr>
        <p:grpSpPr bwMode="auto">
          <a:xfrm>
            <a:off x="8153400" y="4267203"/>
            <a:ext cx="793750" cy="1033463"/>
            <a:chOff x="4176" y="2784"/>
            <a:chExt cx="500" cy="651"/>
          </a:xfrm>
        </p:grpSpPr>
        <p:sp>
          <p:nvSpPr>
            <p:cNvPr id="2066" name="Line 1047"/>
            <p:cNvSpPr>
              <a:spLocks noChangeShapeType="1"/>
            </p:cNvSpPr>
            <p:nvPr/>
          </p:nvSpPr>
          <p:spPr bwMode="auto">
            <a:xfrm>
              <a:off x="4176" y="2784"/>
              <a:ext cx="240" cy="0"/>
            </a:xfrm>
            <a:prstGeom prst="line">
              <a:avLst/>
            </a:prstGeom>
            <a:noFill/>
            <a:ln w="1143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PH"/>
            </a:p>
          </p:txBody>
        </p:sp>
        <p:sp>
          <p:nvSpPr>
            <p:cNvPr id="2067" name="Text Box 1048"/>
            <p:cNvSpPr txBox="1">
              <a:spLocks noChangeArrowheads="1"/>
            </p:cNvSpPr>
            <p:nvPr/>
          </p:nvSpPr>
          <p:spPr bwMode="auto">
            <a:xfrm rot="16822489">
              <a:off x="4320" y="3078"/>
              <a:ext cx="48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t>Mess</a:t>
              </a:r>
              <a:endParaRPr lang="en-US"/>
            </a:p>
          </p:txBody>
        </p:sp>
      </p:grpSp>
      <p:grpSp>
        <p:nvGrpSpPr>
          <p:cNvPr id="8" name="Group 1049"/>
          <p:cNvGrpSpPr>
            <a:grpSpLocks/>
          </p:cNvGrpSpPr>
          <p:nvPr/>
        </p:nvGrpSpPr>
        <p:grpSpPr bwMode="auto">
          <a:xfrm>
            <a:off x="6248400" y="1371600"/>
            <a:ext cx="2819400" cy="1447800"/>
            <a:chOff x="2976" y="816"/>
            <a:chExt cx="1776" cy="768"/>
          </a:xfrm>
        </p:grpSpPr>
        <p:sp>
          <p:nvSpPr>
            <p:cNvPr id="2064" name="Oval 1050"/>
            <p:cNvSpPr>
              <a:spLocks noChangeArrowheads="1"/>
            </p:cNvSpPr>
            <p:nvPr/>
          </p:nvSpPr>
          <p:spPr bwMode="auto">
            <a:xfrm>
              <a:off x="2976" y="816"/>
              <a:ext cx="912" cy="57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b="1"/>
                <a:t>Not</a:t>
              </a:r>
            </a:p>
            <a:p>
              <a:pPr eaLnBrk="1" hangingPunct="1"/>
              <a:r>
                <a:rPr lang="en-US" sz="2000" b="1"/>
                <a:t>Tied</a:t>
              </a:r>
            </a:p>
            <a:p>
              <a:pPr eaLnBrk="1" hangingPunct="1"/>
              <a:r>
                <a:rPr lang="en-US" sz="2000" b="1"/>
                <a:t>Off</a:t>
              </a:r>
              <a:endParaRPr lang="en-US" sz="1400" b="1"/>
            </a:p>
          </p:txBody>
        </p:sp>
        <p:sp>
          <p:nvSpPr>
            <p:cNvPr id="2065" name="Line 1051"/>
            <p:cNvSpPr>
              <a:spLocks noChangeShapeType="1"/>
            </p:cNvSpPr>
            <p:nvPr/>
          </p:nvSpPr>
          <p:spPr bwMode="auto">
            <a:xfrm>
              <a:off x="3888" y="1104"/>
              <a:ext cx="864" cy="48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PH"/>
            </a:p>
          </p:txBody>
        </p:sp>
      </p:grpSp>
    </p:spTree>
    <p:extLst>
      <p:ext uri="{BB962C8B-B14F-4D97-AF65-F5344CB8AC3E}">
        <p14:creationId xmlns:p14="http://schemas.microsoft.com/office/powerpoint/2010/main" val="2595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55302"/>
                                        </p:tgtEl>
                                        <p:attrNameLst>
                                          <p:attrName>style.visibility</p:attrName>
                                        </p:attrNameLst>
                                      </p:cBhvr>
                                      <p:to>
                                        <p:strVal val="visible"/>
                                      </p:to>
                                    </p:set>
                                    <p:anim calcmode="lin" valueType="num">
                                      <p:cBhvr additive="base">
                                        <p:cTn id="19" dur="500" fill="hold"/>
                                        <p:tgtEl>
                                          <p:spTgt spid="55302"/>
                                        </p:tgtEl>
                                        <p:attrNameLst>
                                          <p:attrName>ppt_x</p:attrName>
                                        </p:attrNameLst>
                                      </p:cBhvr>
                                      <p:tavLst>
                                        <p:tav tm="0">
                                          <p:val>
                                            <p:strVal val="0-#ppt_w/2"/>
                                          </p:val>
                                        </p:tav>
                                        <p:tav tm="100000">
                                          <p:val>
                                            <p:strVal val="#ppt_x"/>
                                          </p:val>
                                        </p:tav>
                                      </p:tavLst>
                                    </p:anim>
                                    <p:anim calcmode="lin" valueType="num">
                                      <p:cBhvr additive="base">
                                        <p:cTn id="20" dur="500" fill="hold"/>
                                        <p:tgtEl>
                                          <p:spTgt spid="5530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55299"/>
                                        </p:tgtEl>
                                        <p:attrNameLst>
                                          <p:attrName>style.visibility</p:attrName>
                                        </p:attrNameLst>
                                      </p:cBhvr>
                                      <p:to>
                                        <p:strVal val="visible"/>
                                      </p:to>
                                    </p:set>
                                    <p:anim calcmode="lin" valueType="num">
                                      <p:cBhvr additive="base">
                                        <p:cTn id="31" dur="500" fill="hold"/>
                                        <p:tgtEl>
                                          <p:spTgt spid="55299"/>
                                        </p:tgtEl>
                                        <p:attrNameLst>
                                          <p:attrName>ppt_x</p:attrName>
                                        </p:attrNameLst>
                                      </p:cBhvr>
                                      <p:tavLst>
                                        <p:tav tm="0">
                                          <p:val>
                                            <p:strVal val="0-#ppt_w/2"/>
                                          </p:val>
                                        </p:tav>
                                        <p:tav tm="100000">
                                          <p:val>
                                            <p:strVal val="#ppt_x"/>
                                          </p:val>
                                        </p:tav>
                                      </p:tavLst>
                                    </p:anim>
                                    <p:anim calcmode="lin" valueType="num">
                                      <p:cBhvr additive="base">
                                        <p:cTn id="32" dur="500" fill="hold"/>
                                        <p:tgtEl>
                                          <p:spTgt spid="5529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55301"/>
                                        </p:tgtEl>
                                        <p:attrNameLst>
                                          <p:attrName>style.visibility</p:attrName>
                                        </p:attrNameLst>
                                      </p:cBhvr>
                                      <p:to>
                                        <p:strVal val="visible"/>
                                      </p:to>
                                    </p:set>
                                    <p:anim calcmode="lin" valueType="num">
                                      <p:cBhvr additive="base">
                                        <p:cTn id="43" dur="500" fill="hold"/>
                                        <p:tgtEl>
                                          <p:spTgt spid="55301"/>
                                        </p:tgtEl>
                                        <p:attrNameLst>
                                          <p:attrName>ppt_x</p:attrName>
                                        </p:attrNameLst>
                                      </p:cBhvr>
                                      <p:tavLst>
                                        <p:tav tm="0">
                                          <p:val>
                                            <p:strVal val="0-#ppt_w/2"/>
                                          </p:val>
                                        </p:tav>
                                        <p:tav tm="100000">
                                          <p:val>
                                            <p:strVal val="#ppt_x"/>
                                          </p:val>
                                        </p:tav>
                                      </p:tavLst>
                                    </p:anim>
                                    <p:anim calcmode="lin" valueType="num">
                                      <p:cBhvr additive="base">
                                        <p:cTn id="44" dur="500" fill="hold"/>
                                        <p:tgtEl>
                                          <p:spTgt spid="55301"/>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0-#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E8B7006B-A24C-4909-AAE4-C5309B32D39D}"/>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21E17FB2-CE09-43F3-9782-5EF089B9714D}"/>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C3688E1D-6558-412B-855C-258131605F23}"/>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68D09065-B5DC-4060-81BB-5B3EC4A5AB41}"/>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6B872E8D-87AC-4514-B7F8-54F9B5324C81}"/>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5902C8D3-76C5-459E-A1C1-3B913CF072E8}"/>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5072267E-765F-4BFF-B32A-49FCCA0B8656}"/>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27866520-DEDE-48C8-924B-EA9BE461E0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DF1C1E65-31FE-4496-8BA7-7AC29536E477}"/>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0242" name="Rectangle 2052"/>
          <p:cNvSpPr>
            <a:spLocks noGrp="1" noChangeArrowheads="1"/>
          </p:cNvSpPr>
          <p:nvPr>
            <p:ph type="title"/>
          </p:nvPr>
        </p:nvSpPr>
        <p:spPr/>
        <p:txBody>
          <a:bodyPr>
            <a:normAutofit/>
          </a:bodyPr>
          <a:lstStyle/>
          <a:p>
            <a:pPr algn="ctr"/>
            <a:r>
              <a:rPr lang="en-US" sz="4400" b="1" dirty="0">
                <a:latin typeface="Arial" panose="020B0604020202020204" pitchFamily="34" charset="0"/>
                <a:cs typeface="Arial" panose="020B0604020202020204" pitchFamily="34" charset="0"/>
              </a:rPr>
              <a:t>Methods of Communication</a:t>
            </a:r>
          </a:p>
        </p:txBody>
      </p:sp>
      <p:sp>
        <p:nvSpPr>
          <p:cNvPr id="10243" name="Rectangle 2053"/>
          <p:cNvSpPr>
            <a:spLocks noGrp="1" noChangeArrowheads="1"/>
          </p:cNvSpPr>
          <p:nvPr>
            <p:ph type="body" idx="1"/>
          </p:nvPr>
        </p:nvSpPr>
        <p:spPr>
          <a:xfrm>
            <a:off x="2940148" y="1901952"/>
            <a:ext cx="7910732" cy="4127627"/>
          </a:xfrm>
        </p:spPr>
        <p:txBody>
          <a:bodyPr>
            <a:normAutofit/>
          </a:bodyPr>
          <a:lstStyle/>
          <a:p>
            <a:r>
              <a:rPr lang="en-US" sz="4800" b="1" dirty="0">
                <a:latin typeface="Arial" panose="020B0604020202020204" pitchFamily="34" charset="0"/>
                <a:cs typeface="Arial" panose="020B0604020202020204" pitchFamily="34" charset="0"/>
              </a:rPr>
              <a:t>Verbal</a:t>
            </a:r>
          </a:p>
          <a:p>
            <a:r>
              <a:rPr lang="en-US" sz="4800" b="1" dirty="0">
                <a:latin typeface="Arial" panose="020B0604020202020204" pitchFamily="34" charset="0"/>
                <a:cs typeface="Arial" panose="020B0604020202020204" pitchFamily="34" charset="0"/>
              </a:rPr>
              <a:t>Non-verbal</a:t>
            </a:r>
          </a:p>
          <a:p>
            <a:r>
              <a:rPr lang="en-US" sz="4800" b="1" dirty="0">
                <a:latin typeface="Arial" panose="020B0604020202020204" pitchFamily="34" charset="0"/>
                <a:cs typeface="Arial" panose="020B0604020202020204" pitchFamily="34" charset="0"/>
              </a:rPr>
              <a:t>Written</a:t>
            </a:r>
          </a:p>
        </p:txBody>
      </p:sp>
    </p:spTree>
    <p:extLst>
      <p:ext uri="{BB962C8B-B14F-4D97-AF65-F5344CB8AC3E}">
        <p14:creationId xmlns:p14="http://schemas.microsoft.com/office/powerpoint/2010/main" val="174308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4" name="Group 5">
            <a:extLst>
              <a:ext uri="{FF2B5EF4-FFF2-40B4-BE49-F238E27FC236}">
                <a16:creationId xmlns:a16="http://schemas.microsoft.com/office/drawing/2014/main" id="{3041511E-5135-4BF3-AC99-FD4C05309792}"/>
              </a:ext>
            </a:extLst>
          </p:cNvPr>
          <p:cNvGrpSpPr>
            <a:grpSpLocks/>
          </p:cNvGrpSpPr>
          <p:nvPr/>
        </p:nvGrpSpPr>
        <p:grpSpPr bwMode="auto">
          <a:xfrm>
            <a:off x="-1" y="-52388"/>
            <a:ext cx="12407705" cy="6910388"/>
            <a:chOff x="0" y="-52708"/>
            <a:chExt cx="9296400" cy="6910708"/>
          </a:xfrm>
        </p:grpSpPr>
        <p:grpSp>
          <p:nvGrpSpPr>
            <p:cNvPr id="5" name="Group 7">
              <a:extLst>
                <a:ext uri="{FF2B5EF4-FFF2-40B4-BE49-F238E27FC236}">
                  <a16:creationId xmlns:a16="http://schemas.microsoft.com/office/drawing/2014/main" id="{F13C25D9-CA50-4750-9ED0-376814E4A6DA}"/>
                </a:ext>
              </a:extLst>
            </p:cNvPr>
            <p:cNvGrpSpPr>
              <a:grpSpLocks/>
            </p:cNvGrpSpPr>
            <p:nvPr/>
          </p:nvGrpSpPr>
          <p:grpSpPr bwMode="auto">
            <a:xfrm>
              <a:off x="0" y="-52708"/>
              <a:ext cx="9296400" cy="4548508"/>
              <a:chOff x="0" y="-52708"/>
              <a:chExt cx="9296400" cy="4548508"/>
            </a:xfrm>
          </p:grpSpPr>
          <p:grpSp>
            <p:nvGrpSpPr>
              <p:cNvPr id="7" name="Group 6">
                <a:extLst>
                  <a:ext uri="{FF2B5EF4-FFF2-40B4-BE49-F238E27FC236}">
                    <a16:creationId xmlns:a16="http://schemas.microsoft.com/office/drawing/2014/main" id="{FB035F37-7DC1-444C-8B50-1FBFCC8187C6}"/>
                  </a:ext>
                </a:extLst>
              </p:cNvPr>
              <p:cNvGrpSpPr>
                <a:grpSpLocks/>
              </p:cNvGrpSpPr>
              <p:nvPr/>
            </p:nvGrpSpPr>
            <p:grpSpPr bwMode="auto">
              <a:xfrm>
                <a:off x="0" y="-52708"/>
                <a:ext cx="9296400" cy="4548508"/>
                <a:chOff x="0" y="0"/>
                <a:chExt cx="3218687" cy="2028766"/>
              </a:xfrm>
            </p:grpSpPr>
            <p:sp>
              <p:nvSpPr>
                <p:cNvPr id="9" name="Rectangle 8">
                  <a:extLst>
                    <a:ext uri="{FF2B5EF4-FFF2-40B4-BE49-F238E27FC236}">
                      <a16:creationId xmlns:a16="http://schemas.microsoft.com/office/drawing/2014/main" id="{1BEE32D6-F967-41EB-AD3B-82C80C60692C}"/>
                    </a:ext>
                  </a:extLst>
                </p:cNvPr>
                <p:cNvSpPr>
                  <a:spLocks noChangeArrowheads="1"/>
                </p:cNvSpPr>
                <p:nvPr/>
              </p:nvSpPr>
              <p:spPr bwMode="auto">
                <a:xfrm>
                  <a:off x="695168" y="0"/>
                  <a:ext cx="2523519" cy="2028766"/>
                </a:xfrm>
                <a:prstGeom prst="rect">
                  <a:avLst/>
                </a:prstGeom>
                <a:solidFill>
                  <a:srgbClr val="FFFFFF">
                    <a:alpha val="0"/>
                  </a:srgbClr>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nvGrpSpPr>
                <p:cNvPr id="10" name="Group 9">
                  <a:extLst>
                    <a:ext uri="{FF2B5EF4-FFF2-40B4-BE49-F238E27FC236}">
                      <a16:creationId xmlns:a16="http://schemas.microsoft.com/office/drawing/2014/main" id="{04D25819-8171-4422-A2D1-4E2A76B49CB8}"/>
                    </a:ext>
                  </a:extLst>
                </p:cNvPr>
                <p:cNvGrpSpPr>
                  <a:grpSpLocks/>
                </p:cNvGrpSpPr>
                <p:nvPr/>
              </p:nvGrpSpPr>
              <p:grpSpPr bwMode="auto">
                <a:xfrm>
                  <a:off x="0" y="19050"/>
                  <a:ext cx="2249424" cy="832104"/>
                  <a:chOff x="228600" y="0"/>
                  <a:chExt cx="1472184" cy="1024128"/>
                </a:xfrm>
              </p:grpSpPr>
              <p:sp>
                <p:nvSpPr>
                  <p:cNvPr id="11" name="Rectangle 10">
                    <a:extLst>
                      <a:ext uri="{FF2B5EF4-FFF2-40B4-BE49-F238E27FC236}">
                        <a16:creationId xmlns:a16="http://schemas.microsoft.com/office/drawing/2014/main" id="{8FD26C46-BA3A-4C12-A8C4-64CD210106A3}"/>
                      </a:ext>
                    </a:extLst>
                  </p:cNvPr>
                  <p:cNvSpPr>
                    <a:spLocks/>
                  </p:cNvSpPr>
                  <p:nvPr/>
                </p:nvSpPr>
                <p:spPr bwMode="auto">
                  <a:xfrm>
                    <a:off x="228600" y="0"/>
                    <a:ext cx="1466258" cy="1012274"/>
                  </a:xfrm>
                  <a:custGeom>
                    <a:avLst/>
                    <a:gdLst>
                      <a:gd name="T0" fmla="*/ 0 w 2240281"/>
                      <a:gd name="T1" fmla="*/ 0 h 822960"/>
                      <a:gd name="T2" fmla="*/ 1466258 w 2240281"/>
                      <a:gd name="T3" fmla="*/ 0 h 822960"/>
                      <a:gd name="T4" fmla="*/ 1085979 w 2240281"/>
                      <a:gd name="T5" fmla="*/ 274158 h 822960"/>
                      <a:gd name="T6" fmla="*/ 0 w 2240281"/>
                      <a:gd name="T7" fmla="*/ 1012274 h 822960"/>
                      <a:gd name="T8" fmla="*/ 0 w 2240281"/>
                      <a:gd name="T9" fmla="*/ 0 h 822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40281" h="822960">
                        <a:moveTo>
                          <a:pt x="0" y="0"/>
                        </a:moveTo>
                        <a:lnTo>
                          <a:pt x="2240281" y="0"/>
                        </a:lnTo>
                        <a:lnTo>
                          <a:pt x="1659256" y="222885"/>
                        </a:lnTo>
                        <a:lnTo>
                          <a:pt x="0" y="822960"/>
                        </a:lnTo>
                        <a:lnTo>
                          <a:pt x="0" y="0"/>
                        </a:lnTo>
                        <a:close/>
                      </a:path>
                    </a:pathLst>
                  </a:custGeom>
                  <a:solidFill>
                    <a:srgbClr val="4472C4"/>
                  </a:solidFill>
                  <a:ln>
                    <a:noFill/>
                  </a:ln>
                  <a:extLst>
                    <a:ext uri="{91240B29-F687-4F45-9708-019B960494DF}">
                      <a14:hiddenLine xmlns:a14="http://schemas.microsoft.com/office/drawing/2010/main" w="12700" cap="flat" cmpd="sng" algn="ctr">
                        <a:solidFill>
                          <a:srgbClr val="000000"/>
                        </a:solidFill>
                        <a:prstDash val="solid"/>
                        <a:miter lim="800000"/>
                        <a:headEnd/>
                        <a:tailEnd/>
                      </a14:hiddenLine>
                    </a:ext>
                  </a:extLst>
                </p:spPr>
                <p:txBody>
                  <a:bodyPr anchor="ctr"/>
                  <a:lstStyle/>
                  <a:p>
                    <a:endParaRPr lang="en-PH"/>
                  </a:p>
                </p:txBody>
              </p:sp>
              <p:sp>
                <p:nvSpPr>
                  <p:cNvPr id="12" name="Rectangle 11">
                    <a:extLst>
                      <a:ext uri="{FF2B5EF4-FFF2-40B4-BE49-F238E27FC236}">
                        <a16:creationId xmlns:a16="http://schemas.microsoft.com/office/drawing/2014/main" id="{92D03872-6D82-4F5B-8801-31DC409D353A}"/>
                      </a:ext>
                    </a:extLst>
                  </p:cNvPr>
                  <p:cNvSpPr>
                    <a:spLocks noChangeArrowheads="1"/>
                  </p:cNvSpPr>
                  <p:nvPr/>
                </p:nvSpPr>
                <p:spPr bwMode="auto">
                  <a:xfrm>
                    <a:off x="228600" y="0"/>
                    <a:ext cx="1472184" cy="1024128"/>
                  </a:xfrm>
                  <a:prstGeom prst="rect">
                    <a:avLst/>
                  </a:prstGeom>
                  <a:blipFill dpi="0" rotWithShape="1">
                    <a:blip r:embed="rId3"/>
                    <a:srcRect/>
                    <a:stretch>
                      <a:fillRect/>
                    </a:stretch>
                  </a:blip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PH" altLang="en-US"/>
                  </a:p>
                </p:txBody>
              </p:sp>
            </p:grpSp>
          </p:grpSp>
          <p:pic>
            <p:nvPicPr>
              <p:cNvPr id="8" name="Picture 7">
                <a:extLst>
                  <a:ext uri="{FF2B5EF4-FFF2-40B4-BE49-F238E27FC236}">
                    <a16:creationId xmlns:a16="http://schemas.microsoft.com/office/drawing/2014/main" id="{16481B93-161F-48D3-81CA-6C7E0571E2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45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05B98D07-EBB5-4564-9505-3ECA2786BD34}"/>
                </a:ext>
              </a:extLst>
            </p:cNvPr>
            <p:cNvSpPr/>
            <p:nvPr/>
          </p:nvSpPr>
          <p:spPr>
            <a:xfrm>
              <a:off x="0" y="6657966"/>
              <a:ext cx="9144000" cy="200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PH"/>
            </a:p>
          </p:txBody>
        </p:sp>
      </p:grpSp>
      <p:sp>
        <p:nvSpPr>
          <p:cNvPr id="11266" name="Rectangle 6"/>
          <p:cNvSpPr>
            <a:spLocks noGrp="1" noChangeArrowheads="1"/>
          </p:cNvSpPr>
          <p:nvPr>
            <p:ph type="title"/>
          </p:nvPr>
        </p:nvSpPr>
        <p:spPr>
          <a:xfrm>
            <a:off x="1988234" y="28749"/>
            <a:ext cx="9509760" cy="1233424"/>
          </a:xfrm>
        </p:spPr>
        <p:txBody>
          <a:bodyPr>
            <a:normAutofit/>
          </a:bodyPr>
          <a:lstStyle/>
          <a:p>
            <a:pPr algn="ctr"/>
            <a:r>
              <a:rPr lang="en-US" sz="5400" dirty="0">
                <a:latin typeface="Arial" panose="020B0604020202020204" pitchFamily="34" charset="0"/>
                <a:cs typeface="Arial" panose="020B0604020202020204" pitchFamily="34" charset="0"/>
              </a:rPr>
              <a:t>Methods of Communication</a:t>
            </a:r>
          </a:p>
        </p:txBody>
      </p:sp>
      <p:sp>
        <p:nvSpPr>
          <p:cNvPr id="11267" name="Rectangle 7"/>
          <p:cNvSpPr>
            <a:spLocks noGrp="1" noChangeArrowheads="1"/>
          </p:cNvSpPr>
          <p:nvPr>
            <p:ph type="body" idx="1"/>
          </p:nvPr>
        </p:nvSpPr>
        <p:spPr>
          <a:xfrm>
            <a:off x="1691142" y="1112050"/>
            <a:ext cx="11855836" cy="4127627"/>
          </a:xfrm>
        </p:spPr>
        <p:txBody>
          <a:bodyPr>
            <a:noAutofit/>
          </a:bodyPr>
          <a:lstStyle/>
          <a:p>
            <a:pPr>
              <a:lnSpc>
                <a:spcPct val="90000"/>
              </a:lnSpc>
            </a:pPr>
            <a:r>
              <a:rPr lang="en-US" sz="3200" dirty="0">
                <a:latin typeface="Arial" panose="020B0604020202020204" pitchFamily="34" charset="0"/>
                <a:cs typeface="Arial" panose="020B0604020202020204" pitchFamily="34" charset="0"/>
              </a:rPr>
              <a:t>What you say tells only part of the story.</a:t>
            </a:r>
          </a:p>
          <a:p>
            <a:pPr>
              <a:lnSpc>
                <a:spcPct val="90000"/>
              </a:lnSpc>
            </a:pPr>
            <a:r>
              <a:rPr lang="en-US" sz="3200" dirty="0">
                <a:latin typeface="Arial" panose="020B0604020202020204" pitchFamily="34" charset="0"/>
                <a:cs typeface="Arial" panose="020B0604020202020204" pitchFamily="34" charset="0"/>
              </a:rPr>
              <a:t>Consider the following statistics on retention</a:t>
            </a:r>
          </a:p>
          <a:p>
            <a:pPr>
              <a:lnSpc>
                <a:spcPct val="90000"/>
              </a:lnSpc>
            </a:pPr>
            <a:r>
              <a:rPr lang="en-US" sz="3200" dirty="0">
                <a:latin typeface="Arial" panose="020B0604020202020204" pitchFamily="34" charset="0"/>
                <a:cs typeface="Arial" panose="020B0604020202020204" pitchFamily="34" charset="0"/>
              </a:rPr>
              <a:t>We retain:</a:t>
            </a:r>
          </a:p>
          <a:p>
            <a:pPr lvl="1">
              <a:lnSpc>
                <a:spcPct val="90000"/>
              </a:lnSpc>
            </a:pPr>
            <a:r>
              <a:rPr lang="en-US" sz="3200" dirty="0">
                <a:latin typeface="Arial" panose="020B0604020202020204" pitchFamily="34" charset="0"/>
                <a:cs typeface="Arial" panose="020B0604020202020204" pitchFamily="34" charset="0"/>
              </a:rPr>
              <a:t>10% of what we read</a:t>
            </a:r>
          </a:p>
          <a:p>
            <a:pPr lvl="1">
              <a:lnSpc>
                <a:spcPct val="90000"/>
              </a:lnSpc>
            </a:pPr>
            <a:r>
              <a:rPr lang="en-US" sz="3200" dirty="0">
                <a:latin typeface="Arial" panose="020B0604020202020204" pitchFamily="34" charset="0"/>
                <a:cs typeface="Arial" panose="020B0604020202020204" pitchFamily="34" charset="0"/>
              </a:rPr>
              <a:t>20% of what we hear</a:t>
            </a:r>
          </a:p>
          <a:p>
            <a:pPr lvl="1">
              <a:lnSpc>
                <a:spcPct val="90000"/>
              </a:lnSpc>
            </a:pPr>
            <a:r>
              <a:rPr lang="en-US" sz="3200" dirty="0">
                <a:latin typeface="Arial" panose="020B0604020202020204" pitchFamily="34" charset="0"/>
                <a:cs typeface="Arial" panose="020B0604020202020204" pitchFamily="34" charset="0"/>
              </a:rPr>
              <a:t>30% of what we see</a:t>
            </a:r>
          </a:p>
          <a:p>
            <a:pPr lvl="1">
              <a:lnSpc>
                <a:spcPct val="90000"/>
              </a:lnSpc>
            </a:pPr>
            <a:r>
              <a:rPr lang="en-US" sz="3200" dirty="0">
                <a:latin typeface="Arial" panose="020B0604020202020204" pitchFamily="34" charset="0"/>
                <a:cs typeface="Arial" panose="020B0604020202020204" pitchFamily="34" charset="0"/>
              </a:rPr>
              <a:t>50% of what we hear and see</a:t>
            </a:r>
          </a:p>
          <a:p>
            <a:pPr lvl="1">
              <a:lnSpc>
                <a:spcPct val="90000"/>
              </a:lnSpc>
            </a:pPr>
            <a:r>
              <a:rPr lang="en-US" sz="3200" dirty="0">
                <a:latin typeface="Arial" panose="020B0604020202020204" pitchFamily="34" charset="0"/>
                <a:cs typeface="Arial" panose="020B0604020202020204" pitchFamily="34" charset="0"/>
              </a:rPr>
              <a:t>70% of what we say</a:t>
            </a:r>
          </a:p>
          <a:p>
            <a:pPr lvl="1">
              <a:lnSpc>
                <a:spcPct val="90000"/>
              </a:lnSpc>
            </a:pPr>
            <a:r>
              <a:rPr lang="en-US" sz="3200" dirty="0">
                <a:latin typeface="Arial" panose="020B0604020202020204" pitchFamily="34" charset="0"/>
                <a:cs typeface="Arial" panose="020B0604020202020204" pitchFamily="34" charset="0"/>
              </a:rPr>
              <a:t>90% of what we say and do</a:t>
            </a:r>
          </a:p>
        </p:txBody>
      </p:sp>
    </p:spTree>
    <p:extLst>
      <p:ext uri="{BB962C8B-B14F-4D97-AF65-F5344CB8AC3E}">
        <p14:creationId xmlns:p14="http://schemas.microsoft.com/office/powerpoint/2010/main" val="232328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nded Design Blue 16x9">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4D8109F-05D6-4A26-8F7E-3EF448E618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Blue banded nature presentation with mountain sunrise photo  (widescreen)</Template>
  <TotalTime>958</TotalTime>
  <Words>4431</Words>
  <Application>Microsoft Office PowerPoint</Application>
  <PresentationFormat>Widescreen</PresentationFormat>
  <Paragraphs>374</Paragraphs>
  <Slides>45</Slides>
  <Notes>42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6" baseType="lpstr">
      <vt:lpstr>Arial</vt:lpstr>
      <vt:lpstr>Arial Black</vt:lpstr>
      <vt:lpstr>Calibri</vt:lpstr>
      <vt:lpstr>Corbel</vt:lpstr>
      <vt:lpstr>Euphemia</vt:lpstr>
      <vt:lpstr>Times New Roman</vt:lpstr>
      <vt:lpstr>Trebuchet MS</vt:lpstr>
      <vt:lpstr>Verdana</vt:lpstr>
      <vt:lpstr>Wingdings</vt:lpstr>
      <vt:lpstr>Banded Design Blue 16x9</vt:lpstr>
      <vt:lpstr>Clip</vt:lpstr>
      <vt:lpstr>  COMMUNICATION IN SAFETY</vt:lpstr>
      <vt:lpstr>COURSE OBJECTIVES</vt:lpstr>
      <vt:lpstr>Definition of Communication</vt:lpstr>
      <vt:lpstr>Communication Goals</vt:lpstr>
      <vt:lpstr>Communication Process</vt:lpstr>
      <vt:lpstr>Is Anyone Listening?</vt:lpstr>
      <vt:lpstr>Communication Filters/Barriers</vt:lpstr>
      <vt:lpstr>Methods of Communication</vt:lpstr>
      <vt:lpstr>Methods of Communication</vt:lpstr>
      <vt:lpstr>Recognizing Unspoken Messages</vt:lpstr>
      <vt:lpstr>Effective Communication</vt:lpstr>
      <vt:lpstr>Effective Communication- Communication Model</vt:lpstr>
      <vt:lpstr>Effective Communication</vt:lpstr>
      <vt:lpstr>Message Content</vt:lpstr>
      <vt:lpstr>Message Delivery</vt:lpstr>
      <vt:lpstr>Effective Listening</vt:lpstr>
      <vt:lpstr>Ensure Understanding</vt:lpstr>
      <vt:lpstr>Ensure Understanding</vt:lpstr>
      <vt:lpstr>Opportunities for Communication</vt:lpstr>
      <vt:lpstr>Communicate to New Workers</vt:lpstr>
      <vt:lpstr>Communicate to New Workers</vt:lpstr>
      <vt:lpstr>Main Points to Conducting a Safety Meeting</vt:lpstr>
      <vt:lpstr>Main Points to Conducting a Safety Meeting</vt:lpstr>
      <vt:lpstr>Main Points to Conducting a Safety Meeting</vt:lpstr>
      <vt:lpstr>Main Points to Conducting a Safety Meeting</vt:lpstr>
      <vt:lpstr>Main Points to Conducting a Safety Meeting</vt:lpstr>
      <vt:lpstr>Task Safety Awareness Meetings</vt:lpstr>
      <vt:lpstr>TYPES OF COMMUNICATION:  Personal, Group, and General Promotions</vt:lpstr>
      <vt:lpstr>Personal Communication</vt:lpstr>
      <vt:lpstr>Personal Communication:  Who should be trained?</vt:lpstr>
      <vt:lpstr>Personal Communication: Methods</vt:lpstr>
      <vt:lpstr>Personal Communication: Methods</vt:lpstr>
      <vt:lpstr>Personal Communication: Methods</vt:lpstr>
      <vt:lpstr>Personal Communication:  Job Induction</vt:lpstr>
      <vt:lpstr>Group Communication</vt:lpstr>
      <vt:lpstr>Group Communication: Toolbox Meetings</vt:lpstr>
      <vt:lpstr>Group Communication:  Group Loss Control Meetings/ Safety Committee meetings </vt:lpstr>
      <vt:lpstr>Five Point Technique</vt:lpstr>
      <vt:lpstr>Practice:</vt:lpstr>
      <vt:lpstr>General Promotions</vt:lpstr>
      <vt:lpstr>PowerPoint Presentation</vt:lpstr>
      <vt:lpstr>PowerPoint Presentation</vt:lpstr>
      <vt:lpstr>Thank Them for Doing the Job Safely</vt:lpstr>
      <vt:lpstr>Group Exercise- Meeting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SAFEWAYS CONSULTANCY &amp; SAFETY SERVICES INC  FIRE SAFETY</dc:title>
  <dc:creator>ERDJ</dc:creator>
  <cp:lastModifiedBy>Rhelly B. Agustin</cp:lastModifiedBy>
  <cp:revision>62</cp:revision>
  <dcterms:created xsi:type="dcterms:W3CDTF">2015-11-08T03:11:13Z</dcterms:created>
  <dcterms:modified xsi:type="dcterms:W3CDTF">2018-01-28T00:33:51Z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TC028952539991</vt:lpwstr>
  </property>
</Properties>
</file>