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503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4151747A-E51B-4BFE-8713-8903F7EF219D}" type="datetimeFigureOut">
              <a:rPr lang="en-GB" smtClean="0"/>
              <a:t>28/01/2018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503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A392457-8DB0-49A3-859D-27F082F8E6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6365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E79332-FF21-4C3D-90BE-4F8CF077571E}" type="datetimeFigureOut">
              <a:rPr lang="en-PH" smtClean="0"/>
              <a:t>28/01/2018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8275" y="1173163"/>
            <a:ext cx="4225925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518025"/>
            <a:ext cx="5683250" cy="36972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CBD06-6E99-4CD4-B120-76717CCB0F8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86228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3CBD06-6E99-4CD4-B120-76717CCB0F82}" type="slidenum">
              <a:rPr lang="en-PH" smtClean="0"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37881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700527" y="163068"/>
            <a:ext cx="1344168" cy="18364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700527" y="1370075"/>
            <a:ext cx="5501639" cy="1830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126223" y="1370075"/>
            <a:ext cx="1260348" cy="1830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700527" y="2577083"/>
            <a:ext cx="1729739" cy="18303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354323" y="2577083"/>
            <a:ext cx="1260348" cy="1830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2700527" y="3784091"/>
            <a:ext cx="6187439" cy="18303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7812023" y="3784091"/>
            <a:ext cx="1260348" cy="1830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4862" y="285750"/>
            <a:ext cx="7634274" cy="1226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001F5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544573"/>
            <a:ext cx="8072119" cy="2863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42.png"/><Relationship Id="rId9" Type="http://schemas.openxmlformats.org/officeDocument/2006/relationships/image" Target="../media/image4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5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8.png"/><Relationship Id="rId7" Type="http://schemas.openxmlformats.org/officeDocument/2006/relationships/image" Target="../media/image49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53.jpg"/><Relationship Id="rId5" Type="http://schemas.openxmlformats.org/officeDocument/2006/relationships/image" Target="../media/image47.png"/><Relationship Id="rId10" Type="http://schemas.openxmlformats.org/officeDocument/2006/relationships/image" Target="../media/image52.jpg"/><Relationship Id="rId4" Type="http://schemas.openxmlformats.org/officeDocument/2006/relationships/image" Target="../media/image46.png"/><Relationship Id="rId9" Type="http://schemas.openxmlformats.org/officeDocument/2006/relationships/image" Target="../media/image5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7.png"/><Relationship Id="rId3" Type="http://schemas.openxmlformats.org/officeDocument/2006/relationships/image" Target="../media/image8.png"/><Relationship Id="rId21" Type="http://schemas.openxmlformats.org/officeDocument/2006/relationships/image" Target="../media/image80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6.png"/><Relationship Id="rId2" Type="http://schemas.openxmlformats.org/officeDocument/2006/relationships/image" Target="../media/image7.png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5" Type="http://schemas.openxmlformats.org/officeDocument/2006/relationships/image" Target="../media/image74.png"/><Relationship Id="rId23" Type="http://schemas.openxmlformats.org/officeDocument/2006/relationships/image" Target="../media/image82.jpg"/><Relationship Id="rId10" Type="http://schemas.openxmlformats.org/officeDocument/2006/relationships/image" Target="../media/image69.png"/><Relationship Id="rId19" Type="http://schemas.openxmlformats.org/officeDocument/2006/relationships/image" Target="../media/image78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image" Target="../media/image73.png"/><Relationship Id="rId22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g"/><Relationship Id="rId13" Type="http://schemas.openxmlformats.org/officeDocument/2006/relationships/image" Target="../media/image93.png"/><Relationship Id="rId3" Type="http://schemas.openxmlformats.org/officeDocument/2006/relationships/image" Target="../media/image65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" Type="http://schemas.openxmlformats.org/officeDocument/2006/relationships/image" Target="../media/image83.png"/><Relationship Id="rId16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5" Type="http://schemas.openxmlformats.org/officeDocument/2006/relationships/image" Target="../media/image95.png"/><Relationship Id="rId10" Type="http://schemas.openxmlformats.org/officeDocument/2006/relationships/image" Target="../media/image90.jpg"/><Relationship Id="rId4" Type="http://schemas.openxmlformats.org/officeDocument/2006/relationships/image" Target="../media/image84.png"/><Relationship Id="rId9" Type="http://schemas.openxmlformats.org/officeDocument/2006/relationships/image" Target="../media/image89.jpg"/><Relationship Id="rId14" Type="http://schemas.openxmlformats.org/officeDocument/2006/relationships/image" Target="../media/image9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8.png"/><Relationship Id="rId7" Type="http://schemas.openxmlformats.org/officeDocument/2006/relationships/image" Target="../media/image10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Relationship Id="rId9" Type="http://schemas.openxmlformats.org/officeDocument/2006/relationships/image" Target="../media/image10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105.jpg"/><Relationship Id="rId4" Type="http://schemas.openxmlformats.org/officeDocument/2006/relationships/image" Target="../media/image10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30.png"/><Relationship Id="rId18" Type="http://schemas.openxmlformats.org/officeDocument/2006/relationships/image" Target="../media/image34.png"/><Relationship Id="rId3" Type="http://schemas.openxmlformats.org/officeDocument/2006/relationships/image" Target="../media/image8.png"/><Relationship Id="rId21" Type="http://schemas.openxmlformats.org/officeDocument/2006/relationships/image" Target="../media/image37.png"/><Relationship Id="rId7" Type="http://schemas.openxmlformats.org/officeDocument/2006/relationships/image" Target="../media/image24.jpg"/><Relationship Id="rId12" Type="http://schemas.openxmlformats.org/officeDocument/2006/relationships/image" Target="../media/image29.png"/><Relationship Id="rId17" Type="http://schemas.openxmlformats.org/officeDocument/2006/relationships/image" Target="../media/image33.png"/><Relationship Id="rId2" Type="http://schemas.openxmlformats.org/officeDocument/2006/relationships/image" Target="../media/image7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8.png"/><Relationship Id="rId5" Type="http://schemas.openxmlformats.org/officeDocument/2006/relationships/image" Target="../media/image17.png"/><Relationship Id="rId15" Type="http://schemas.openxmlformats.org/officeDocument/2006/relationships/image" Target="../media/image31.png"/><Relationship Id="rId10" Type="http://schemas.openxmlformats.org/officeDocument/2006/relationships/image" Target="../media/image27.jpg"/><Relationship Id="rId19" Type="http://schemas.openxmlformats.org/officeDocument/2006/relationships/image" Target="../media/image35.png"/><Relationship Id="rId4" Type="http://schemas.openxmlformats.org/officeDocument/2006/relationships/image" Target="../media/image16.png"/><Relationship Id="rId9" Type="http://schemas.openxmlformats.org/officeDocument/2006/relationships/image" Target="../media/image26.jp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8.png"/><Relationship Id="rId7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4056A97-51F2-4EC5-B74B-4F256E18A927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F8A0E131-CB95-4628-9948-0D58047DFF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504A65A-6D77-453E-80DE-F1DE040D5D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3877F948-5EF4-4CDD-8FF6-7BD6FEFE18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B7DAE141-ACDC-4015-A9C9-C1369472BD0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C31962D7-7281-4A22-BE32-1E5763D83C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9FA6DA04-0260-4DAF-BBA4-E583032D0D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616790C-9480-441F-B062-6CCBD7F1CA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1257915-1EF0-4A4F-BDCE-222FDE14A332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3" name="object 3"/>
          <p:cNvSpPr/>
          <p:nvPr/>
        </p:nvSpPr>
        <p:spPr>
          <a:xfrm>
            <a:off x="1243583" y="999744"/>
            <a:ext cx="5884164" cy="13274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38543" y="859536"/>
            <a:ext cx="806196" cy="11216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66800" y="1981200"/>
            <a:ext cx="7004304" cy="24932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en-PH" sz="4000" dirty="0">
                <a:solidFill>
                  <a:schemeClr val="bg1"/>
                </a:solidFill>
              </a:rPr>
              <a:t>ENVIRONMENT CONTROL MESURES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8F7424-22D5-48A6-B028-F4F107632308}"/>
              </a:ext>
            </a:extLst>
          </p:cNvPr>
          <p:cNvSpPr txBox="1"/>
          <p:nvPr/>
        </p:nvSpPr>
        <p:spPr>
          <a:xfrm>
            <a:off x="457200" y="2221760"/>
            <a:ext cx="8000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5400" dirty="0"/>
              <a:t>Environmental Safety &amp; Occupational Health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043D1939-57DF-4F77-AD46-C4932679D5E0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789F4F22-1160-4D06-85AB-16B58CF3F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5" name="Group 10">
                <a:extLst>
                  <a:ext uri="{FF2B5EF4-FFF2-40B4-BE49-F238E27FC236}">
                    <a16:creationId xmlns:a16="http://schemas.microsoft.com/office/drawing/2014/main" id="{6C3C428C-5794-4E93-80FB-406E1308BE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7" name="Rectangle 12">
                  <a:extLst>
                    <a:ext uri="{FF2B5EF4-FFF2-40B4-BE49-F238E27FC236}">
                      <a16:creationId xmlns:a16="http://schemas.microsoft.com/office/drawing/2014/main" id="{EB273F0F-524C-4E8F-BD54-0E438CDA23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28" name="Group 13">
                  <a:extLst>
                    <a:ext uri="{FF2B5EF4-FFF2-40B4-BE49-F238E27FC236}">
                      <a16:creationId xmlns:a16="http://schemas.microsoft.com/office/drawing/2014/main" id="{E16065B2-A691-4478-868D-F6DA7990D8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9" name="Rectangle 10">
                    <a:extLst>
                      <a:ext uri="{FF2B5EF4-FFF2-40B4-BE49-F238E27FC236}">
                        <a16:creationId xmlns:a16="http://schemas.microsoft.com/office/drawing/2014/main" id="{950F01D3-BF5C-4723-9F71-D7E8ECD0F3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30" name="Rectangle 15">
                    <a:extLst>
                      <a:ext uri="{FF2B5EF4-FFF2-40B4-BE49-F238E27FC236}">
                        <a16:creationId xmlns:a16="http://schemas.microsoft.com/office/drawing/2014/main" id="{979AC0A1-296F-4485-A739-653CFFFE75B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26" name="Picture 11">
                <a:extLst>
                  <a:ext uri="{FF2B5EF4-FFF2-40B4-BE49-F238E27FC236}">
                    <a16:creationId xmlns:a16="http://schemas.microsoft.com/office/drawing/2014/main" id="{5E84E126-027B-4454-B480-E3C997C0FE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8B0876A-71AD-411F-963E-B039B0F0D498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0" y="2040635"/>
            <a:ext cx="272796" cy="4297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37792" y="229331"/>
            <a:ext cx="5161788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63796" y="240791"/>
            <a:ext cx="944879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3852" y="453707"/>
            <a:ext cx="439356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382520" algn="l"/>
              </a:tabLst>
            </a:pPr>
            <a:r>
              <a:rPr sz="4800" dirty="0">
                <a:latin typeface="Times New Roman"/>
                <a:cs typeface="Times New Roman"/>
              </a:rPr>
              <a:t>Physical	Hazards</a:t>
            </a:r>
          </a:p>
        </p:txBody>
      </p:sp>
      <p:sp>
        <p:nvSpPr>
          <p:cNvPr id="6" name="object 6"/>
          <p:cNvSpPr/>
          <p:nvPr/>
        </p:nvSpPr>
        <p:spPr>
          <a:xfrm>
            <a:off x="4191000" y="1541144"/>
            <a:ext cx="1294765" cy="1354455"/>
          </a:xfrm>
          <a:custGeom>
            <a:avLst/>
            <a:gdLst/>
            <a:ahLst/>
            <a:cxnLst/>
            <a:rect l="l" t="t" r="r" b="b"/>
            <a:pathLst>
              <a:path w="1294764" h="1354455">
                <a:moveTo>
                  <a:pt x="0" y="1354454"/>
                </a:moveTo>
                <a:lnTo>
                  <a:pt x="1294764" y="1354454"/>
                </a:lnTo>
                <a:lnTo>
                  <a:pt x="1294764" y="0"/>
                </a:lnTo>
                <a:lnTo>
                  <a:pt x="0" y="0"/>
                </a:lnTo>
                <a:lnTo>
                  <a:pt x="0" y="1354454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08473" y="1371600"/>
            <a:ext cx="678180" cy="1329055"/>
          </a:xfrm>
          <a:custGeom>
            <a:avLst/>
            <a:gdLst/>
            <a:ahLst/>
            <a:cxnLst/>
            <a:rect l="l" t="t" r="r" b="b"/>
            <a:pathLst>
              <a:path w="678179" h="1329055">
                <a:moveTo>
                  <a:pt x="259587" y="0"/>
                </a:moveTo>
                <a:lnTo>
                  <a:pt x="228726" y="0"/>
                </a:lnTo>
                <a:lnTo>
                  <a:pt x="197992" y="1904"/>
                </a:lnTo>
                <a:lnTo>
                  <a:pt x="138811" y="11302"/>
                </a:lnTo>
                <a:lnTo>
                  <a:pt x="84836" y="23875"/>
                </a:lnTo>
                <a:lnTo>
                  <a:pt x="40512" y="37719"/>
                </a:lnTo>
                <a:lnTo>
                  <a:pt x="23113" y="43307"/>
                </a:lnTo>
                <a:lnTo>
                  <a:pt x="10287" y="48387"/>
                </a:lnTo>
                <a:lnTo>
                  <a:pt x="2539" y="52070"/>
                </a:lnTo>
                <a:lnTo>
                  <a:pt x="0" y="52704"/>
                </a:lnTo>
                <a:lnTo>
                  <a:pt x="386206" y="1328674"/>
                </a:lnTo>
                <a:lnTo>
                  <a:pt x="677290" y="1223264"/>
                </a:lnTo>
                <a:lnTo>
                  <a:pt x="677926" y="1117727"/>
                </a:lnTo>
                <a:lnTo>
                  <a:pt x="577723" y="737870"/>
                </a:lnTo>
                <a:lnTo>
                  <a:pt x="579627" y="737870"/>
                </a:lnTo>
                <a:lnTo>
                  <a:pt x="581533" y="737235"/>
                </a:lnTo>
                <a:lnTo>
                  <a:pt x="584073" y="735964"/>
                </a:lnTo>
                <a:lnTo>
                  <a:pt x="586739" y="735329"/>
                </a:lnTo>
                <a:lnTo>
                  <a:pt x="619505" y="692658"/>
                </a:lnTo>
                <a:lnTo>
                  <a:pt x="627126" y="641096"/>
                </a:lnTo>
                <a:lnTo>
                  <a:pt x="626490" y="610997"/>
                </a:lnTo>
                <a:lnTo>
                  <a:pt x="614934" y="544449"/>
                </a:lnTo>
                <a:lnTo>
                  <a:pt x="598931" y="496062"/>
                </a:lnTo>
                <a:lnTo>
                  <a:pt x="578358" y="456564"/>
                </a:lnTo>
                <a:lnTo>
                  <a:pt x="546862" y="418846"/>
                </a:lnTo>
                <a:lnTo>
                  <a:pt x="531965" y="408813"/>
                </a:lnTo>
                <a:lnTo>
                  <a:pt x="492251" y="408813"/>
                </a:lnTo>
                <a:lnTo>
                  <a:pt x="467105" y="314578"/>
                </a:lnTo>
                <a:lnTo>
                  <a:pt x="478027" y="310769"/>
                </a:lnTo>
                <a:lnTo>
                  <a:pt x="489712" y="305815"/>
                </a:lnTo>
                <a:lnTo>
                  <a:pt x="499237" y="302005"/>
                </a:lnTo>
                <a:lnTo>
                  <a:pt x="509524" y="298323"/>
                </a:lnTo>
                <a:lnTo>
                  <a:pt x="517271" y="295148"/>
                </a:lnTo>
                <a:lnTo>
                  <a:pt x="524383" y="292608"/>
                </a:lnTo>
                <a:lnTo>
                  <a:pt x="528192" y="291338"/>
                </a:lnTo>
                <a:lnTo>
                  <a:pt x="529463" y="290702"/>
                </a:lnTo>
                <a:lnTo>
                  <a:pt x="508253" y="259334"/>
                </a:lnTo>
                <a:lnTo>
                  <a:pt x="488950" y="229870"/>
                </a:lnTo>
                <a:lnTo>
                  <a:pt x="471677" y="202184"/>
                </a:lnTo>
                <a:lnTo>
                  <a:pt x="454913" y="177673"/>
                </a:lnTo>
                <a:lnTo>
                  <a:pt x="440181" y="153797"/>
                </a:lnTo>
                <a:lnTo>
                  <a:pt x="426720" y="133096"/>
                </a:lnTo>
                <a:lnTo>
                  <a:pt x="414527" y="113664"/>
                </a:lnTo>
                <a:lnTo>
                  <a:pt x="404875" y="96647"/>
                </a:lnTo>
                <a:lnTo>
                  <a:pt x="395224" y="81025"/>
                </a:lnTo>
                <a:lnTo>
                  <a:pt x="388112" y="67817"/>
                </a:lnTo>
                <a:lnTo>
                  <a:pt x="381000" y="56514"/>
                </a:lnTo>
                <a:lnTo>
                  <a:pt x="375920" y="47116"/>
                </a:lnTo>
                <a:lnTo>
                  <a:pt x="372110" y="40132"/>
                </a:lnTo>
                <a:lnTo>
                  <a:pt x="369442" y="35178"/>
                </a:lnTo>
                <a:lnTo>
                  <a:pt x="368173" y="32003"/>
                </a:lnTo>
                <a:lnTo>
                  <a:pt x="367538" y="30734"/>
                </a:lnTo>
                <a:lnTo>
                  <a:pt x="343153" y="17525"/>
                </a:lnTo>
                <a:lnTo>
                  <a:pt x="317500" y="8127"/>
                </a:lnTo>
                <a:lnTo>
                  <a:pt x="289178" y="3175"/>
                </a:lnTo>
                <a:lnTo>
                  <a:pt x="259587" y="0"/>
                </a:lnTo>
                <a:close/>
              </a:path>
              <a:path w="678179" h="1329055">
                <a:moveTo>
                  <a:pt x="514730" y="403098"/>
                </a:moveTo>
                <a:lnTo>
                  <a:pt x="499237" y="405638"/>
                </a:lnTo>
                <a:lnTo>
                  <a:pt x="497331" y="406273"/>
                </a:lnTo>
                <a:lnTo>
                  <a:pt x="495426" y="407542"/>
                </a:lnTo>
                <a:lnTo>
                  <a:pt x="494156" y="408177"/>
                </a:lnTo>
                <a:lnTo>
                  <a:pt x="492251" y="408813"/>
                </a:lnTo>
                <a:lnTo>
                  <a:pt x="531965" y="408813"/>
                </a:lnTo>
                <a:lnTo>
                  <a:pt x="530733" y="408177"/>
                </a:lnTo>
                <a:lnTo>
                  <a:pt x="523113" y="405002"/>
                </a:lnTo>
                <a:lnTo>
                  <a:pt x="514730" y="4030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72432" y="1386713"/>
            <a:ext cx="776605" cy="1359535"/>
          </a:xfrm>
          <a:custGeom>
            <a:avLst/>
            <a:gdLst/>
            <a:ahLst/>
            <a:cxnLst/>
            <a:rect l="l" t="t" r="r" b="b"/>
            <a:pathLst>
              <a:path w="776604" h="1359535">
                <a:moveTo>
                  <a:pt x="429894" y="0"/>
                </a:moveTo>
                <a:lnTo>
                  <a:pt x="358520" y="14986"/>
                </a:lnTo>
                <a:lnTo>
                  <a:pt x="295528" y="32003"/>
                </a:lnTo>
                <a:lnTo>
                  <a:pt x="240283" y="50800"/>
                </a:lnTo>
                <a:lnTo>
                  <a:pt x="192785" y="72136"/>
                </a:lnTo>
                <a:lnTo>
                  <a:pt x="151637" y="92837"/>
                </a:lnTo>
                <a:lnTo>
                  <a:pt x="116966" y="114808"/>
                </a:lnTo>
                <a:lnTo>
                  <a:pt x="62991" y="157607"/>
                </a:lnTo>
                <a:lnTo>
                  <a:pt x="30225" y="198374"/>
                </a:lnTo>
                <a:lnTo>
                  <a:pt x="10287" y="231012"/>
                </a:lnTo>
                <a:lnTo>
                  <a:pt x="634" y="258699"/>
                </a:lnTo>
                <a:lnTo>
                  <a:pt x="0" y="261238"/>
                </a:lnTo>
                <a:lnTo>
                  <a:pt x="196595" y="416940"/>
                </a:lnTo>
                <a:lnTo>
                  <a:pt x="213994" y="560704"/>
                </a:lnTo>
                <a:lnTo>
                  <a:pt x="262127" y="644271"/>
                </a:lnTo>
                <a:lnTo>
                  <a:pt x="261492" y="646049"/>
                </a:lnTo>
                <a:lnTo>
                  <a:pt x="259587" y="653034"/>
                </a:lnTo>
                <a:lnTo>
                  <a:pt x="256412" y="667512"/>
                </a:lnTo>
                <a:lnTo>
                  <a:pt x="251205" y="688213"/>
                </a:lnTo>
                <a:lnTo>
                  <a:pt x="242950" y="717676"/>
                </a:lnTo>
                <a:lnTo>
                  <a:pt x="233298" y="756665"/>
                </a:lnTo>
                <a:lnTo>
                  <a:pt x="219709" y="806831"/>
                </a:lnTo>
                <a:lnTo>
                  <a:pt x="203707" y="869061"/>
                </a:lnTo>
                <a:lnTo>
                  <a:pt x="297560" y="896620"/>
                </a:lnTo>
                <a:lnTo>
                  <a:pt x="368807" y="1142746"/>
                </a:lnTo>
                <a:lnTo>
                  <a:pt x="503173" y="1154049"/>
                </a:lnTo>
                <a:lnTo>
                  <a:pt x="547496" y="1333119"/>
                </a:lnTo>
                <a:lnTo>
                  <a:pt x="776223" y="1359408"/>
                </a:lnTo>
                <a:lnTo>
                  <a:pt x="429894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81016" y="1691894"/>
            <a:ext cx="727710" cy="461009"/>
          </a:xfrm>
          <a:custGeom>
            <a:avLst/>
            <a:gdLst/>
            <a:ahLst/>
            <a:cxnLst/>
            <a:rect l="l" t="t" r="r" b="b"/>
            <a:pathLst>
              <a:path w="727710" h="461010">
                <a:moveTo>
                  <a:pt x="213995" y="110489"/>
                </a:moveTo>
                <a:lnTo>
                  <a:pt x="37973" y="204088"/>
                </a:lnTo>
                <a:lnTo>
                  <a:pt x="42418" y="205231"/>
                </a:lnTo>
                <a:lnTo>
                  <a:pt x="27686" y="217804"/>
                </a:lnTo>
                <a:lnTo>
                  <a:pt x="15494" y="234187"/>
                </a:lnTo>
                <a:lnTo>
                  <a:pt x="7112" y="253618"/>
                </a:lnTo>
                <a:lnTo>
                  <a:pt x="1270" y="275589"/>
                </a:lnTo>
                <a:lnTo>
                  <a:pt x="0" y="299465"/>
                </a:lnTo>
                <a:lnTo>
                  <a:pt x="1270" y="324611"/>
                </a:lnTo>
                <a:lnTo>
                  <a:pt x="15494" y="375411"/>
                </a:lnTo>
                <a:lnTo>
                  <a:pt x="35941" y="412495"/>
                </a:lnTo>
                <a:lnTo>
                  <a:pt x="62992" y="440181"/>
                </a:lnTo>
                <a:lnTo>
                  <a:pt x="107315" y="460247"/>
                </a:lnTo>
                <a:lnTo>
                  <a:pt x="121412" y="460882"/>
                </a:lnTo>
                <a:lnTo>
                  <a:pt x="153543" y="339089"/>
                </a:lnTo>
                <a:lnTo>
                  <a:pt x="159385" y="334644"/>
                </a:lnTo>
                <a:lnTo>
                  <a:pt x="164465" y="334009"/>
                </a:lnTo>
                <a:lnTo>
                  <a:pt x="359173" y="334009"/>
                </a:lnTo>
                <a:lnTo>
                  <a:pt x="361188" y="327786"/>
                </a:lnTo>
                <a:lnTo>
                  <a:pt x="364998" y="304545"/>
                </a:lnTo>
                <a:lnTo>
                  <a:pt x="365633" y="279400"/>
                </a:lnTo>
                <a:lnTo>
                  <a:pt x="362458" y="253618"/>
                </a:lnTo>
                <a:lnTo>
                  <a:pt x="355981" y="227837"/>
                </a:lnTo>
                <a:lnTo>
                  <a:pt x="593047" y="142493"/>
                </a:lnTo>
                <a:lnTo>
                  <a:pt x="305816" y="142493"/>
                </a:lnTo>
                <a:lnTo>
                  <a:pt x="295656" y="133095"/>
                </a:lnTo>
                <a:lnTo>
                  <a:pt x="283337" y="124967"/>
                </a:lnTo>
                <a:lnTo>
                  <a:pt x="271780" y="119252"/>
                </a:lnTo>
                <a:lnTo>
                  <a:pt x="260223" y="114300"/>
                </a:lnTo>
                <a:lnTo>
                  <a:pt x="257784" y="113664"/>
                </a:lnTo>
                <a:lnTo>
                  <a:pt x="212725" y="113664"/>
                </a:lnTo>
                <a:lnTo>
                  <a:pt x="213995" y="110489"/>
                </a:lnTo>
                <a:close/>
              </a:path>
              <a:path w="727710" h="461010">
                <a:moveTo>
                  <a:pt x="350554" y="356615"/>
                </a:moveTo>
                <a:lnTo>
                  <a:pt x="194056" y="356615"/>
                </a:lnTo>
                <a:lnTo>
                  <a:pt x="200533" y="364108"/>
                </a:lnTo>
                <a:lnTo>
                  <a:pt x="207518" y="371728"/>
                </a:lnTo>
                <a:lnTo>
                  <a:pt x="214630" y="378586"/>
                </a:lnTo>
                <a:lnTo>
                  <a:pt x="221742" y="384936"/>
                </a:lnTo>
                <a:lnTo>
                  <a:pt x="229997" y="389254"/>
                </a:lnTo>
                <a:lnTo>
                  <a:pt x="237109" y="394334"/>
                </a:lnTo>
                <a:lnTo>
                  <a:pt x="277622" y="405638"/>
                </a:lnTo>
                <a:lnTo>
                  <a:pt x="293624" y="404367"/>
                </a:lnTo>
                <a:lnTo>
                  <a:pt x="309118" y="399288"/>
                </a:lnTo>
                <a:lnTo>
                  <a:pt x="316103" y="395604"/>
                </a:lnTo>
                <a:lnTo>
                  <a:pt x="331597" y="383666"/>
                </a:lnTo>
                <a:lnTo>
                  <a:pt x="344424" y="368553"/>
                </a:lnTo>
                <a:lnTo>
                  <a:pt x="350554" y="356615"/>
                </a:lnTo>
                <a:close/>
              </a:path>
              <a:path w="727710" h="461010">
                <a:moveTo>
                  <a:pt x="359173" y="334009"/>
                </a:moveTo>
                <a:lnTo>
                  <a:pt x="164465" y="334009"/>
                </a:lnTo>
                <a:lnTo>
                  <a:pt x="169672" y="335914"/>
                </a:lnTo>
                <a:lnTo>
                  <a:pt x="176022" y="339089"/>
                </a:lnTo>
                <a:lnTo>
                  <a:pt x="181229" y="343407"/>
                </a:lnTo>
                <a:lnTo>
                  <a:pt x="185674" y="349757"/>
                </a:lnTo>
                <a:lnTo>
                  <a:pt x="190881" y="355345"/>
                </a:lnTo>
                <a:lnTo>
                  <a:pt x="194056" y="360425"/>
                </a:lnTo>
                <a:lnTo>
                  <a:pt x="194056" y="356615"/>
                </a:lnTo>
                <a:lnTo>
                  <a:pt x="350554" y="356615"/>
                </a:lnTo>
                <a:lnTo>
                  <a:pt x="354075" y="349757"/>
                </a:lnTo>
                <a:lnTo>
                  <a:pt x="359173" y="334009"/>
                </a:lnTo>
                <a:close/>
              </a:path>
              <a:path w="727710" h="461010">
                <a:moveTo>
                  <a:pt x="702945" y="0"/>
                </a:moveTo>
                <a:lnTo>
                  <a:pt x="305816" y="142493"/>
                </a:lnTo>
                <a:lnTo>
                  <a:pt x="593047" y="142493"/>
                </a:lnTo>
                <a:lnTo>
                  <a:pt x="727456" y="94106"/>
                </a:lnTo>
                <a:lnTo>
                  <a:pt x="702945" y="0"/>
                </a:lnTo>
                <a:close/>
              </a:path>
              <a:path w="727710" h="461010">
                <a:moveTo>
                  <a:pt x="235838" y="110489"/>
                </a:moveTo>
                <a:lnTo>
                  <a:pt x="223647" y="111125"/>
                </a:lnTo>
                <a:lnTo>
                  <a:pt x="212725" y="113664"/>
                </a:lnTo>
                <a:lnTo>
                  <a:pt x="257784" y="113664"/>
                </a:lnTo>
                <a:lnTo>
                  <a:pt x="248031" y="111125"/>
                </a:lnTo>
                <a:lnTo>
                  <a:pt x="235838" y="1104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30317" y="2594864"/>
            <a:ext cx="655955" cy="300990"/>
          </a:xfrm>
          <a:custGeom>
            <a:avLst/>
            <a:gdLst/>
            <a:ahLst/>
            <a:cxnLst/>
            <a:rect l="l" t="t" r="r" b="b"/>
            <a:pathLst>
              <a:path w="655954" h="300989">
                <a:moveTo>
                  <a:pt x="655447" y="0"/>
                </a:moveTo>
                <a:lnTo>
                  <a:pt x="189611" y="124968"/>
                </a:lnTo>
                <a:lnTo>
                  <a:pt x="0" y="300736"/>
                </a:lnTo>
                <a:lnTo>
                  <a:pt x="655447" y="300736"/>
                </a:lnTo>
                <a:lnTo>
                  <a:pt x="655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191000" y="2142744"/>
            <a:ext cx="578485" cy="753110"/>
          </a:xfrm>
          <a:custGeom>
            <a:avLst/>
            <a:gdLst/>
            <a:ahLst/>
            <a:cxnLst/>
            <a:rect l="l" t="t" r="r" b="b"/>
            <a:pathLst>
              <a:path w="578485" h="753110">
                <a:moveTo>
                  <a:pt x="314617" y="722756"/>
                </a:moveTo>
                <a:lnTo>
                  <a:pt x="3175" y="722756"/>
                </a:lnTo>
                <a:lnTo>
                  <a:pt x="0" y="731519"/>
                </a:lnTo>
                <a:lnTo>
                  <a:pt x="0" y="752855"/>
                </a:lnTo>
                <a:lnTo>
                  <a:pt x="48133" y="752855"/>
                </a:lnTo>
                <a:lnTo>
                  <a:pt x="49529" y="751585"/>
                </a:lnTo>
                <a:lnTo>
                  <a:pt x="333313" y="751585"/>
                </a:lnTo>
                <a:lnTo>
                  <a:pt x="314617" y="722756"/>
                </a:lnTo>
                <a:close/>
              </a:path>
              <a:path w="578485" h="753110">
                <a:moveTo>
                  <a:pt x="203073" y="751585"/>
                </a:moveTo>
                <a:lnTo>
                  <a:pt x="49529" y="751585"/>
                </a:lnTo>
                <a:lnTo>
                  <a:pt x="48895" y="752855"/>
                </a:lnTo>
                <a:lnTo>
                  <a:pt x="203073" y="752855"/>
                </a:lnTo>
                <a:lnTo>
                  <a:pt x="203073" y="751585"/>
                </a:lnTo>
                <a:close/>
              </a:path>
              <a:path w="578485" h="753110">
                <a:moveTo>
                  <a:pt x="333313" y="751585"/>
                </a:moveTo>
                <a:lnTo>
                  <a:pt x="203073" y="751585"/>
                </a:lnTo>
                <a:lnTo>
                  <a:pt x="203708" y="752855"/>
                </a:lnTo>
                <a:lnTo>
                  <a:pt x="334137" y="752855"/>
                </a:lnTo>
                <a:lnTo>
                  <a:pt x="333313" y="751585"/>
                </a:lnTo>
                <a:close/>
              </a:path>
              <a:path w="578485" h="753110">
                <a:moveTo>
                  <a:pt x="371338" y="680592"/>
                </a:moveTo>
                <a:lnTo>
                  <a:pt x="287274" y="680592"/>
                </a:lnTo>
                <a:lnTo>
                  <a:pt x="413130" y="752855"/>
                </a:lnTo>
                <a:lnTo>
                  <a:pt x="449834" y="752855"/>
                </a:lnTo>
                <a:lnTo>
                  <a:pt x="371338" y="680592"/>
                </a:lnTo>
                <a:close/>
              </a:path>
              <a:path w="578485" h="753110">
                <a:moveTo>
                  <a:pt x="0" y="123062"/>
                </a:moveTo>
                <a:lnTo>
                  <a:pt x="0" y="725804"/>
                </a:lnTo>
                <a:lnTo>
                  <a:pt x="3175" y="722756"/>
                </a:lnTo>
                <a:lnTo>
                  <a:pt x="314617" y="722756"/>
                </a:lnTo>
                <a:lnTo>
                  <a:pt x="287274" y="680592"/>
                </a:lnTo>
                <a:lnTo>
                  <a:pt x="371338" y="680592"/>
                </a:lnTo>
                <a:lnTo>
                  <a:pt x="315467" y="629157"/>
                </a:lnTo>
                <a:lnTo>
                  <a:pt x="443160" y="629157"/>
                </a:lnTo>
                <a:lnTo>
                  <a:pt x="331597" y="570738"/>
                </a:lnTo>
                <a:lnTo>
                  <a:pt x="578358" y="558800"/>
                </a:lnTo>
                <a:lnTo>
                  <a:pt x="334772" y="509904"/>
                </a:lnTo>
                <a:lnTo>
                  <a:pt x="505937" y="449579"/>
                </a:lnTo>
                <a:lnTo>
                  <a:pt x="324485" y="449579"/>
                </a:lnTo>
                <a:lnTo>
                  <a:pt x="402870" y="394334"/>
                </a:lnTo>
                <a:lnTo>
                  <a:pt x="302640" y="394334"/>
                </a:lnTo>
                <a:lnTo>
                  <a:pt x="341523" y="347852"/>
                </a:lnTo>
                <a:lnTo>
                  <a:pt x="269239" y="347852"/>
                </a:lnTo>
                <a:lnTo>
                  <a:pt x="286911" y="312038"/>
                </a:lnTo>
                <a:lnTo>
                  <a:pt x="227457" y="312038"/>
                </a:lnTo>
                <a:lnTo>
                  <a:pt x="232759" y="289432"/>
                </a:lnTo>
                <a:lnTo>
                  <a:pt x="73913" y="289432"/>
                </a:lnTo>
                <a:lnTo>
                  <a:pt x="0" y="123062"/>
                </a:lnTo>
                <a:close/>
              </a:path>
              <a:path w="578485" h="753110">
                <a:moveTo>
                  <a:pt x="443160" y="629157"/>
                </a:moveTo>
                <a:lnTo>
                  <a:pt x="315467" y="629157"/>
                </a:lnTo>
                <a:lnTo>
                  <a:pt x="557149" y="688847"/>
                </a:lnTo>
                <a:lnTo>
                  <a:pt x="443160" y="629157"/>
                </a:lnTo>
                <a:close/>
              </a:path>
              <a:path w="578485" h="753110">
                <a:moveTo>
                  <a:pt x="571880" y="426338"/>
                </a:moveTo>
                <a:lnTo>
                  <a:pt x="324485" y="449579"/>
                </a:lnTo>
                <a:lnTo>
                  <a:pt x="505937" y="449579"/>
                </a:lnTo>
                <a:lnTo>
                  <a:pt x="571880" y="426338"/>
                </a:lnTo>
                <a:close/>
              </a:path>
              <a:path w="578485" h="753110">
                <a:moveTo>
                  <a:pt x="536575" y="300100"/>
                </a:moveTo>
                <a:lnTo>
                  <a:pt x="302640" y="394334"/>
                </a:lnTo>
                <a:lnTo>
                  <a:pt x="402870" y="394334"/>
                </a:lnTo>
                <a:lnTo>
                  <a:pt x="536575" y="300100"/>
                </a:lnTo>
                <a:close/>
              </a:path>
              <a:path w="578485" h="753110">
                <a:moveTo>
                  <a:pt x="475488" y="187705"/>
                </a:moveTo>
                <a:lnTo>
                  <a:pt x="269239" y="347852"/>
                </a:lnTo>
                <a:lnTo>
                  <a:pt x="341523" y="347852"/>
                </a:lnTo>
                <a:lnTo>
                  <a:pt x="475488" y="187705"/>
                </a:lnTo>
                <a:close/>
              </a:path>
              <a:path w="578485" h="753110">
                <a:moveTo>
                  <a:pt x="393191" y="96646"/>
                </a:moveTo>
                <a:lnTo>
                  <a:pt x="227457" y="312038"/>
                </a:lnTo>
                <a:lnTo>
                  <a:pt x="286911" y="312038"/>
                </a:lnTo>
                <a:lnTo>
                  <a:pt x="393191" y="96646"/>
                </a:lnTo>
                <a:close/>
              </a:path>
              <a:path w="578485" h="753110">
                <a:moveTo>
                  <a:pt x="69341" y="0"/>
                </a:moveTo>
                <a:lnTo>
                  <a:pt x="73913" y="289432"/>
                </a:lnTo>
                <a:lnTo>
                  <a:pt x="178688" y="289432"/>
                </a:lnTo>
                <a:lnTo>
                  <a:pt x="178813" y="281304"/>
                </a:lnTo>
                <a:lnTo>
                  <a:pt x="126619" y="281304"/>
                </a:lnTo>
                <a:lnTo>
                  <a:pt x="69341" y="0"/>
                </a:lnTo>
                <a:close/>
              </a:path>
              <a:path w="578485" h="753110">
                <a:moveTo>
                  <a:pt x="292988" y="32638"/>
                </a:moveTo>
                <a:lnTo>
                  <a:pt x="178688" y="289432"/>
                </a:lnTo>
                <a:lnTo>
                  <a:pt x="232759" y="289432"/>
                </a:lnTo>
                <a:lnTo>
                  <a:pt x="292988" y="32638"/>
                </a:lnTo>
                <a:close/>
              </a:path>
              <a:path w="578485" h="753110">
                <a:moveTo>
                  <a:pt x="183134" y="0"/>
                </a:moveTo>
                <a:lnTo>
                  <a:pt x="126619" y="281304"/>
                </a:lnTo>
                <a:lnTo>
                  <a:pt x="178813" y="281304"/>
                </a:lnTo>
                <a:lnTo>
                  <a:pt x="183134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191000" y="2465451"/>
            <a:ext cx="333375" cy="430530"/>
          </a:xfrm>
          <a:custGeom>
            <a:avLst/>
            <a:gdLst/>
            <a:ahLst/>
            <a:cxnLst/>
            <a:rect l="l" t="t" r="r" b="b"/>
            <a:pathLst>
              <a:path w="333375" h="430530">
                <a:moveTo>
                  <a:pt x="199624" y="319659"/>
                </a:moveTo>
                <a:lnTo>
                  <a:pt x="68707" y="319659"/>
                </a:lnTo>
                <a:lnTo>
                  <a:pt x="18034" y="430149"/>
                </a:lnTo>
                <a:lnTo>
                  <a:pt x="18669" y="430149"/>
                </a:lnTo>
                <a:lnTo>
                  <a:pt x="88011" y="334137"/>
                </a:lnTo>
                <a:lnTo>
                  <a:pt x="179530" y="334137"/>
                </a:lnTo>
                <a:lnTo>
                  <a:pt x="178688" y="330962"/>
                </a:lnTo>
                <a:lnTo>
                  <a:pt x="205613" y="330962"/>
                </a:lnTo>
                <a:lnTo>
                  <a:pt x="199624" y="319659"/>
                </a:lnTo>
                <a:close/>
              </a:path>
              <a:path w="333375" h="430530">
                <a:moveTo>
                  <a:pt x="179530" y="334137"/>
                </a:moveTo>
                <a:lnTo>
                  <a:pt x="88011" y="334137"/>
                </a:lnTo>
                <a:lnTo>
                  <a:pt x="68072" y="430149"/>
                </a:lnTo>
                <a:lnTo>
                  <a:pt x="73913" y="430149"/>
                </a:lnTo>
                <a:lnTo>
                  <a:pt x="110489" y="343535"/>
                </a:lnTo>
                <a:lnTo>
                  <a:pt x="156909" y="343535"/>
                </a:lnTo>
                <a:lnTo>
                  <a:pt x="156845" y="342264"/>
                </a:lnTo>
                <a:lnTo>
                  <a:pt x="181684" y="342264"/>
                </a:lnTo>
                <a:lnTo>
                  <a:pt x="179530" y="334137"/>
                </a:lnTo>
                <a:close/>
              </a:path>
              <a:path w="333375" h="430530">
                <a:moveTo>
                  <a:pt x="156909" y="343535"/>
                </a:moveTo>
                <a:lnTo>
                  <a:pt x="110489" y="343535"/>
                </a:lnTo>
                <a:lnTo>
                  <a:pt x="111125" y="430149"/>
                </a:lnTo>
                <a:lnTo>
                  <a:pt x="118872" y="430149"/>
                </a:lnTo>
                <a:lnTo>
                  <a:pt x="133603" y="345948"/>
                </a:lnTo>
                <a:lnTo>
                  <a:pt x="157031" y="345948"/>
                </a:lnTo>
                <a:lnTo>
                  <a:pt x="156909" y="343535"/>
                </a:lnTo>
                <a:close/>
              </a:path>
              <a:path w="333375" h="430530">
                <a:moveTo>
                  <a:pt x="157031" y="345948"/>
                </a:moveTo>
                <a:lnTo>
                  <a:pt x="133603" y="345948"/>
                </a:lnTo>
                <a:lnTo>
                  <a:pt x="152908" y="430149"/>
                </a:lnTo>
                <a:lnTo>
                  <a:pt x="161289" y="430149"/>
                </a:lnTo>
                <a:lnTo>
                  <a:pt x="157031" y="345948"/>
                </a:lnTo>
                <a:close/>
              </a:path>
              <a:path w="333375" h="430530">
                <a:moveTo>
                  <a:pt x="181684" y="342264"/>
                </a:moveTo>
                <a:lnTo>
                  <a:pt x="156845" y="342264"/>
                </a:lnTo>
                <a:lnTo>
                  <a:pt x="199898" y="430149"/>
                </a:lnTo>
                <a:lnTo>
                  <a:pt x="204977" y="430149"/>
                </a:lnTo>
                <a:lnTo>
                  <a:pt x="181684" y="342264"/>
                </a:lnTo>
                <a:close/>
              </a:path>
              <a:path w="333375" h="430530">
                <a:moveTo>
                  <a:pt x="205613" y="330962"/>
                </a:moveTo>
                <a:lnTo>
                  <a:pt x="178688" y="330962"/>
                </a:lnTo>
                <a:lnTo>
                  <a:pt x="255142" y="424434"/>
                </a:lnTo>
                <a:lnTo>
                  <a:pt x="205613" y="330962"/>
                </a:lnTo>
                <a:close/>
              </a:path>
              <a:path w="333375" h="430530">
                <a:moveTo>
                  <a:pt x="229944" y="313944"/>
                </a:moveTo>
                <a:lnTo>
                  <a:pt x="196596" y="313944"/>
                </a:lnTo>
                <a:lnTo>
                  <a:pt x="291084" y="382397"/>
                </a:lnTo>
                <a:lnTo>
                  <a:pt x="229944" y="313944"/>
                </a:lnTo>
                <a:close/>
              </a:path>
              <a:path w="333375" h="430530">
                <a:moveTo>
                  <a:pt x="215992" y="298323"/>
                </a:moveTo>
                <a:lnTo>
                  <a:pt x="53339" y="298323"/>
                </a:lnTo>
                <a:lnTo>
                  <a:pt x="0" y="366775"/>
                </a:lnTo>
                <a:lnTo>
                  <a:pt x="0" y="376174"/>
                </a:lnTo>
                <a:lnTo>
                  <a:pt x="68707" y="319659"/>
                </a:lnTo>
                <a:lnTo>
                  <a:pt x="199624" y="319659"/>
                </a:lnTo>
                <a:lnTo>
                  <a:pt x="196596" y="313944"/>
                </a:lnTo>
                <a:lnTo>
                  <a:pt x="229944" y="313944"/>
                </a:lnTo>
                <a:lnTo>
                  <a:pt x="215992" y="298323"/>
                </a:lnTo>
                <a:close/>
              </a:path>
              <a:path w="333375" h="430530">
                <a:moveTo>
                  <a:pt x="259738" y="293243"/>
                </a:moveTo>
                <a:lnTo>
                  <a:pt x="211454" y="293243"/>
                </a:lnTo>
                <a:lnTo>
                  <a:pt x="317373" y="330962"/>
                </a:lnTo>
                <a:lnTo>
                  <a:pt x="259738" y="293243"/>
                </a:lnTo>
                <a:close/>
              </a:path>
              <a:path w="333375" h="430530">
                <a:moveTo>
                  <a:pt x="231018" y="274447"/>
                </a:moveTo>
                <a:lnTo>
                  <a:pt x="43052" y="274447"/>
                </a:lnTo>
                <a:lnTo>
                  <a:pt x="0" y="307086"/>
                </a:lnTo>
                <a:lnTo>
                  <a:pt x="0" y="322834"/>
                </a:lnTo>
                <a:lnTo>
                  <a:pt x="53339" y="298323"/>
                </a:lnTo>
                <a:lnTo>
                  <a:pt x="215992" y="298323"/>
                </a:lnTo>
                <a:lnTo>
                  <a:pt x="211454" y="293243"/>
                </a:lnTo>
                <a:lnTo>
                  <a:pt x="259738" y="293243"/>
                </a:lnTo>
                <a:lnTo>
                  <a:pt x="231018" y="274447"/>
                </a:lnTo>
                <a:close/>
              </a:path>
              <a:path w="333375" h="430530">
                <a:moveTo>
                  <a:pt x="0" y="184658"/>
                </a:moveTo>
                <a:lnTo>
                  <a:pt x="0" y="202819"/>
                </a:lnTo>
                <a:lnTo>
                  <a:pt x="37973" y="220472"/>
                </a:lnTo>
                <a:lnTo>
                  <a:pt x="0" y="223520"/>
                </a:lnTo>
                <a:lnTo>
                  <a:pt x="0" y="241808"/>
                </a:lnTo>
                <a:lnTo>
                  <a:pt x="37211" y="248031"/>
                </a:lnTo>
                <a:lnTo>
                  <a:pt x="0" y="262509"/>
                </a:lnTo>
                <a:lnTo>
                  <a:pt x="0" y="280670"/>
                </a:lnTo>
                <a:lnTo>
                  <a:pt x="43052" y="274447"/>
                </a:lnTo>
                <a:lnTo>
                  <a:pt x="231018" y="274447"/>
                </a:lnTo>
                <a:lnTo>
                  <a:pt x="220345" y="267462"/>
                </a:lnTo>
                <a:lnTo>
                  <a:pt x="310995" y="267462"/>
                </a:lnTo>
                <a:lnTo>
                  <a:pt x="223647" y="240537"/>
                </a:lnTo>
                <a:lnTo>
                  <a:pt x="332866" y="214122"/>
                </a:lnTo>
                <a:lnTo>
                  <a:pt x="221741" y="213487"/>
                </a:lnTo>
                <a:lnTo>
                  <a:pt x="255595" y="194056"/>
                </a:lnTo>
                <a:lnTo>
                  <a:pt x="44958" y="194056"/>
                </a:lnTo>
                <a:lnTo>
                  <a:pt x="0" y="184658"/>
                </a:lnTo>
                <a:close/>
              </a:path>
              <a:path w="333375" h="430530">
                <a:moveTo>
                  <a:pt x="310995" y="267462"/>
                </a:moveTo>
                <a:lnTo>
                  <a:pt x="220345" y="267462"/>
                </a:lnTo>
                <a:lnTo>
                  <a:pt x="331597" y="273812"/>
                </a:lnTo>
                <a:lnTo>
                  <a:pt x="310995" y="267462"/>
                </a:lnTo>
                <a:close/>
              </a:path>
              <a:path w="333375" h="430530">
                <a:moveTo>
                  <a:pt x="0" y="140081"/>
                </a:moveTo>
                <a:lnTo>
                  <a:pt x="0" y="155701"/>
                </a:lnTo>
                <a:lnTo>
                  <a:pt x="44958" y="194056"/>
                </a:lnTo>
                <a:lnTo>
                  <a:pt x="255595" y="194056"/>
                </a:lnTo>
                <a:lnTo>
                  <a:pt x="266658" y="187706"/>
                </a:lnTo>
                <a:lnTo>
                  <a:pt x="213995" y="187706"/>
                </a:lnTo>
                <a:lnTo>
                  <a:pt x="231039" y="170814"/>
                </a:lnTo>
                <a:lnTo>
                  <a:pt x="55879" y="170814"/>
                </a:lnTo>
                <a:lnTo>
                  <a:pt x="0" y="140081"/>
                </a:lnTo>
                <a:close/>
              </a:path>
              <a:path w="333375" h="430530">
                <a:moveTo>
                  <a:pt x="321310" y="156337"/>
                </a:moveTo>
                <a:lnTo>
                  <a:pt x="213995" y="187706"/>
                </a:lnTo>
                <a:lnTo>
                  <a:pt x="266658" y="187706"/>
                </a:lnTo>
                <a:lnTo>
                  <a:pt x="321310" y="156337"/>
                </a:lnTo>
                <a:close/>
              </a:path>
              <a:path w="333375" h="430530">
                <a:moveTo>
                  <a:pt x="0" y="82931"/>
                </a:moveTo>
                <a:lnTo>
                  <a:pt x="0" y="89788"/>
                </a:lnTo>
                <a:lnTo>
                  <a:pt x="55879" y="170814"/>
                </a:lnTo>
                <a:lnTo>
                  <a:pt x="231039" y="170814"/>
                </a:lnTo>
                <a:lnTo>
                  <a:pt x="236805" y="165100"/>
                </a:lnTo>
                <a:lnTo>
                  <a:pt x="200533" y="165100"/>
                </a:lnTo>
                <a:lnTo>
                  <a:pt x="208844" y="151384"/>
                </a:lnTo>
                <a:lnTo>
                  <a:pt x="72644" y="151384"/>
                </a:lnTo>
                <a:lnTo>
                  <a:pt x="0" y="82931"/>
                </a:lnTo>
                <a:close/>
              </a:path>
              <a:path w="333375" h="430530">
                <a:moveTo>
                  <a:pt x="298830" y="103632"/>
                </a:moveTo>
                <a:lnTo>
                  <a:pt x="200533" y="165100"/>
                </a:lnTo>
                <a:lnTo>
                  <a:pt x="236805" y="165100"/>
                </a:lnTo>
                <a:lnTo>
                  <a:pt x="298830" y="103632"/>
                </a:lnTo>
                <a:close/>
              </a:path>
              <a:path w="333375" h="430530">
                <a:moveTo>
                  <a:pt x="26924" y="33274"/>
                </a:moveTo>
                <a:lnTo>
                  <a:pt x="72644" y="151384"/>
                </a:lnTo>
                <a:lnTo>
                  <a:pt x="208844" y="151384"/>
                </a:lnTo>
                <a:lnTo>
                  <a:pt x="211923" y="146303"/>
                </a:lnTo>
                <a:lnTo>
                  <a:pt x="183134" y="146303"/>
                </a:lnTo>
                <a:lnTo>
                  <a:pt x="186194" y="136906"/>
                </a:lnTo>
                <a:lnTo>
                  <a:pt x="93217" y="136906"/>
                </a:lnTo>
                <a:lnTo>
                  <a:pt x="26924" y="33274"/>
                </a:lnTo>
                <a:close/>
              </a:path>
              <a:path w="333375" h="430530">
                <a:moveTo>
                  <a:pt x="264795" y="59054"/>
                </a:moveTo>
                <a:lnTo>
                  <a:pt x="183134" y="146303"/>
                </a:lnTo>
                <a:lnTo>
                  <a:pt x="211923" y="146303"/>
                </a:lnTo>
                <a:lnTo>
                  <a:pt x="264795" y="59054"/>
                </a:lnTo>
                <a:close/>
              </a:path>
              <a:path w="333375" h="430530">
                <a:moveTo>
                  <a:pt x="73278" y="9398"/>
                </a:moveTo>
                <a:lnTo>
                  <a:pt x="93217" y="136906"/>
                </a:lnTo>
                <a:lnTo>
                  <a:pt x="186194" y="136906"/>
                </a:lnTo>
                <a:lnTo>
                  <a:pt x="186814" y="135000"/>
                </a:lnTo>
                <a:lnTo>
                  <a:pt x="161925" y="135000"/>
                </a:lnTo>
                <a:lnTo>
                  <a:pt x="162451" y="129412"/>
                </a:lnTo>
                <a:lnTo>
                  <a:pt x="115697" y="129412"/>
                </a:lnTo>
                <a:lnTo>
                  <a:pt x="73278" y="9398"/>
                </a:lnTo>
                <a:close/>
              </a:path>
              <a:path w="333375" h="430530">
                <a:moveTo>
                  <a:pt x="222376" y="25781"/>
                </a:moveTo>
                <a:lnTo>
                  <a:pt x="161925" y="135000"/>
                </a:lnTo>
                <a:lnTo>
                  <a:pt x="186814" y="135000"/>
                </a:lnTo>
                <a:lnTo>
                  <a:pt x="222376" y="25781"/>
                </a:lnTo>
                <a:close/>
              </a:path>
              <a:path w="333375" h="430530">
                <a:moveTo>
                  <a:pt x="123316" y="0"/>
                </a:moveTo>
                <a:lnTo>
                  <a:pt x="115697" y="129412"/>
                </a:lnTo>
                <a:lnTo>
                  <a:pt x="162451" y="129412"/>
                </a:lnTo>
                <a:lnTo>
                  <a:pt x="162511" y="128777"/>
                </a:lnTo>
                <a:lnTo>
                  <a:pt x="138811" y="128777"/>
                </a:lnTo>
                <a:lnTo>
                  <a:pt x="123316" y="0"/>
                </a:lnTo>
                <a:close/>
              </a:path>
              <a:path w="333375" h="430530">
                <a:moveTo>
                  <a:pt x="174116" y="5714"/>
                </a:moveTo>
                <a:lnTo>
                  <a:pt x="138811" y="128777"/>
                </a:lnTo>
                <a:lnTo>
                  <a:pt x="162511" y="128777"/>
                </a:lnTo>
                <a:lnTo>
                  <a:pt x="174116" y="57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43577" y="1834388"/>
            <a:ext cx="123825" cy="234315"/>
          </a:xfrm>
          <a:custGeom>
            <a:avLst/>
            <a:gdLst/>
            <a:ahLst/>
            <a:cxnLst/>
            <a:rect l="l" t="t" r="r" b="b"/>
            <a:pathLst>
              <a:path w="123825" h="234314">
                <a:moveTo>
                  <a:pt x="37337" y="0"/>
                </a:moveTo>
                <a:lnTo>
                  <a:pt x="7112" y="23240"/>
                </a:lnTo>
                <a:lnTo>
                  <a:pt x="0" y="56514"/>
                </a:lnTo>
                <a:lnTo>
                  <a:pt x="0" y="77215"/>
                </a:lnTo>
                <a:lnTo>
                  <a:pt x="7112" y="122427"/>
                </a:lnTo>
                <a:lnTo>
                  <a:pt x="25146" y="168275"/>
                </a:lnTo>
                <a:lnTo>
                  <a:pt x="48895" y="204724"/>
                </a:lnTo>
                <a:lnTo>
                  <a:pt x="88646" y="233552"/>
                </a:lnTo>
                <a:lnTo>
                  <a:pt x="101600" y="234187"/>
                </a:lnTo>
                <a:lnTo>
                  <a:pt x="113157" y="231139"/>
                </a:lnTo>
                <a:lnTo>
                  <a:pt x="115697" y="229870"/>
                </a:lnTo>
                <a:lnTo>
                  <a:pt x="120776" y="226060"/>
                </a:lnTo>
                <a:lnTo>
                  <a:pt x="123444" y="222885"/>
                </a:lnTo>
                <a:lnTo>
                  <a:pt x="112522" y="221614"/>
                </a:lnTo>
                <a:lnTo>
                  <a:pt x="100964" y="217297"/>
                </a:lnTo>
                <a:lnTo>
                  <a:pt x="66801" y="187071"/>
                </a:lnTo>
                <a:lnTo>
                  <a:pt x="46989" y="153162"/>
                </a:lnTo>
                <a:lnTo>
                  <a:pt x="31496" y="113664"/>
                </a:lnTo>
                <a:lnTo>
                  <a:pt x="23113" y="74040"/>
                </a:lnTo>
                <a:lnTo>
                  <a:pt x="21844" y="55245"/>
                </a:lnTo>
                <a:lnTo>
                  <a:pt x="23113" y="38988"/>
                </a:lnTo>
                <a:lnTo>
                  <a:pt x="25781" y="23240"/>
                </a:lnTo>
                <a:lnTo>
                  <a:pt x="30861" y="10033"/>
                </a:lnTo>
                <a:lnTo>
                  <a:pt x="37337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97780" y="1931035"/>
            <a:ext cx="95250" cy="205740"/>
          </a:xfrm>
          <a:custGeom>
            <a:avLst/>
            <a:gdLst/>
            <a:ahLst/>
            <a:cxnLst/>
            <a:rect l="l" t="t" r="r" b="b"/>
            <a:pathLst>
              <a:path w="95250" h="205739">
                <a:moveTo>
                  <a:pt x="30099" y="0"/>
                </a:moveTo>
                <a:lnTo>
                  <a:pt x="25019" y="1269"/>
                </a:lnTo>
                <a:lnTo>
                  <a:pt x="21844" y="3175"/>
                </a:lnTo>
                <a:lnTo>
                  <a:pt x="19177" y="4444"/>
                </a:lnTo>
                <a:lnTo>
                  <a:pt x="10922" y="12573"/>
                </a:lnTo>
                <a:lnTo>
                  <a:pt x="4445" y="23875"/>
                </a:lnTo>
                <a:lnTo>
                  <a:pt x="1270" y="37718"/>
                </a:lnTo>
                <a:lnTo>
                  <a:pt x="0" y="54737"/>
                </a:lnTo>
                <a:lnTo>
                  <a:pt x="1270" y="72262"/>
                </a:lnTo>
                <a:lnTo>
                  <a:pt x="10922" y="111887"/>
                </a:lnTo>
                <a:lnTo>
                  <a:pt x="26924" y="146938"/>
                </a:lnTo>
                <a:lnTo>
                  <a:pt x="51943" y="182117"/>
                </a:lnTo>
                <a:lnTo>
                  <a:pt x="88646" y="205359"/>
                </a:lnTo>
                <a:lnTo>
                  <a:pt x="94996" y="187832"/>
                </a:lnTo>
                <a:lnTo>
                  <a:pt x="87376" y="182752"/>
                </a:lnTo>
                <a:lnTo>
                  <a:pt x="79629" y="177800"/>
                </a:lnTo>
                <a:lnTo>
                  <a:pt x="71882" y="170179"/>
                </a:lnTo>
                <a:lnTo>
                  <a:pt x="64897" y="162687"/>
                </a:lnTo>
                <a:lnTo>
                  <a:pt x="58420" y="153288"/>
                </a:lnTo>
                <a:lnTo>
                  <a:pt x="51308" y="143255"/>
                </a:lnTo>
                <a:lnTo>
                  <a:pt x="31496" y="101726"/>
                </a:lnTo>
                <a:lnTo>
                  <a:pt x="19939" y="51562"/>
                </a:lnTo>
                <a:lnTo>
                  <a:pt x="19939" y="35813"/>
                </a:lnTo>
                <a:lnTo>
                  <a:pt x="21209" y="21462"/>
                </a:lnTo>
                <a:lnTo>
                  <a:pt x="25019" y="10160"/>
                </a:lnTo>
                <a:lnTo>
                  <a:pt x="30099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1439" y="1603247"/>
            <a:ext cx="278892" cy="2849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8739" y="1326641"/>
            <a:ext cx="4976495" cy="5203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607820" algn="ctr">
              <a:lnSpc>
                <a:spcPct val="100000"/>
              </a:lnSpc>
            </a:pPr>
            <a:r>
              <a:rPr sz="4400" dirty="0">
                <a:solidFill>
                  <a:srgbClr val="001F5F"/>
                </a:solidFill>
                <a:latin typeface="Arial"/>
                <a:cs typeface="Arial"/>
              </a:rPr>
              <a:t>Radiation</a:t>
            </a:r>
            <a:endParaRPr sz="4400" dirty="0">
              <a:latin typeface="Arial"/>
              <a:cs typeface="Arial"/>
            </a:endParaRPr>
          </a:p>
          <a:p>
            <a:pPr marL="287020" indent="-274320">
              <a:lnSpc>
                <a:spcPct val="100000"/>
              </a:lnSpc>
              <a:spcBef>
                <a:spcPts val="3165"/>
              </a:spcBef>
              <a:buClr>
                <a:srgbClr val="00FFFF"/>
              </a:buClr>
              <a:buFont typeface="Wingdings"/>
              <a:buChar char=""/>
              <a:tabLst>
                <a:tab pos="287020" algn="l"/>
              </a:tabLst>
            </a:pPr>
            <a:r>
              <a:rPr sz="3000" b="1" spc="-5" dirty="0">
                <a:solidFill>
                  <a:srgbClr val="001F5F"/>
                </a:solidFill>
                <a:latin typeface="Calibri"/>
                <a:cs typeface="Calibri"/>
              </a:rPr>
              <a:t>Ionizing</a:t>
            </a:r>
            <a:r>
              <a:rPr sz="30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001F5F"/>
                </a:solidFill>
                <a:latin typeface="Calibri"/>
                <a:cs typeface="Calibri"/>
              </a:rPr>
              <a:t>Radiation</a:t>
            </a:r>
            <a:endParaRPr sz="3000" dirty="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50"/>
              </a:spcBef>
              <a:buClr>
                <a:srgbClr val="A94543"/>
              </a:buClr>
              <a:buFont typeface="Wingdings 2"/>
              <a:buChar char=""/>
              <a:tabLst>
                <a:tab pos="652780" algn="l"/>
              </a:tabLst>
            </a:pPr>
            <a:r>
              <a:rPr sz="2600" dirty="0">
                <a:latin typeface="Calibri"/>
                <a:cs typeface="Calibri"/>
              </a:rPr>
              <a:t>Used </a:t>
            </a:r>
            <a:r>
              <a:rPr sz="2600" spc="-25" dirty="0">
                <a:latin typeface="Calibri"/>
                <a:cs typeface="Calibri"/>
              </a:rPr>
              <a:t>for </a:t>
            </a:r>
            <a:r>
              <a:rPr sz="2600" spc="-5" dirty="0">
                <a:latin typeface="Calibri"/>
                <a:cs typeface="Calibri"/>
              </a:rPr>
              <a:t>detecting weakness</a:t>
            </a:r>
            <a:r>
              <a:rPr sz="2600" spc="-12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of</a:t>
            </a:r>
            <a:endParaRPr sz="2600" dirty="0">
              <a:latin typeface="Calibri"/>
              <a:cs typeface="Calibri"/>
            </a:endParaRPr>
          </a:p>
          <a:p>
            <a:pPr marR="1593215" algn="ctr">
              <a:lnSpc>
                <a:spcPct val="100000"/>
              </a:lnSpc>
            </a:pPr>
            <a:r>
              <a:rPr sz="2600" spc="-10" dirty="0">
                <a:latin typeface="Calibri"/>
                <a:cs typeface="Calibri"/>
              </a:rPr>
              <a:t>metal</a:t>
            </a:r>
            <a:r>
              <a:rPr sz="2600" spc="-10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structure</a:t>
            </a:r>
            <a:endParaRPr sz="2600" dirty="0">
              <a:latin typeface="Calibri"/>
              <a:cs typeface="Calibri"/>
            </a:endParaRPr>
          </a:p>
          <a:p>
            <a:pPr marL="652780" lvl="1" indent="-274320">
              <a:lnSpc>
                <a:spcPct val="100000"/>
              </a:lnSpc>
              <a:spcBef>
                <a:spcPts val="625"/>
              </a:spcBef>
              <a:buClr>
                <a:srgbClr val="A94543"/>
              </a:buClr>
              <a:buFont typeface="Wingdings 2"/>
              <a:buChar char=""/>
              <a:tabLst>
                <a:tab pos="652780" algn="l"/>
              </a:tabLst>
            </a:pPr>
            <a:r>
              <a:rPr sz="2600" spc="-20" dirty="0">
                <a:latin typeface="Calibri"/>
                <a:cs typeface="Calibri"/>
              </a:rPr>
              <a:t>X-ray </a:t>
            </a:r>
            <a:r>
              <a:rPr sz="2600" dirty="0">
                <a:latin typeface="Calibri"/>
                <a:cs typeface="Calibri"/>
              </a:rPr>
              <a:t>inspection </a:t>
            </a:r>
            <a:r>
              <a:rPr sz="2600" spc="-5" dirty="0">
                <a:latin typeface="Calibri"/>
                <a:cs typeface="Calibri"/>
              </a:rPr>
              <a:t>of</a:t>
            </a:r>
            <a:r>
              <a:rPr sz="2600" spc="-8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welds</a:t>
            </a:r>
            <a:endParaRPr sz="2600" dirty="0">
              <a:latin typeface="Calibri"/>
              <a:cs typeface="Calibri"/>
            </a:endParaRPr>
          </a:p>
          <a:p>
            <a:pPr marL="287020" indent="-274320">
              <a:lnSpc>
                <a:spcPct val="100000"/>
              </a:lnSpc>
              <a:spcBef>
                <a:spcPts val="690"/>
              </a:spcBef>
              <a:buClr>
                <a:srgbClr val="00FFFF"/>
              </a:buClr>
              <a:buFont typeface="Wingdings"/>
              <a:buChar char=""/>
              <a:tabLst>
                <a:tab pos="287020" algn="l"/>
              </a:tabLst>
            </a:pPr>
            <a:r>
              <a:rPr sz="3000" b="1" spc="-5" dirty="0">
                <a:solidFill>
                  <a:srgbClr val="001F5F"/>
                </a:solidFill>
                <a:latin typeface="Calibri"/>
                <a:cs typeface="Calibri"/>
              </a:rPr>
              <a:t>Non-Ionizing</a:t>
            </a:r>
            <a:r>
              <a:rPr sz="30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001F5F"/>
                </a:solidFill>
                <a:latin typeface="Calibri"/>
                <a:cs typeface="Calibri"/>
              </a:rPr>
              <a:t>Radiation</a:t>
            </a:r>
            <a:endParaRPr sz="3000" dirty="0">
              <a:latin typeface="Calibri"/>
              <a:cs typeface="Calibri"/>
            </a:endParaRPr>
          </a:p>
          <a:p>
            <a:pPr marL="652780" marR="5080" lvl="1" indent="-274320">
              <a:lnSpc>
                <a:spcPct val="100000"/>
              </a:lnSpc>
              <a:spcBef>
                <a:spcPts val="655"/>
              </a:spcBef>
              <a:buClr>
                <a:srgbClr val="A94543"/>
              </a:buClr>
              <a:buFont typeface="Wingdings 2"/>
              <a:buChar char=""/>
              <a:tabLst>
                <a:tab pos="652780" algn="l"/>
              </a:tabLst>
            </a:pPr>
            <a:r>
              <a:rPr sz="2600" spc="-10" dirty="0">
                <a:latin typeface="Calibri"/>
                <a:cs typeface="Calibri"/>
              </a:rPr>
              <a:t>Lasers, </a:t>
            </a:r>
            <a:r>
              <a:rPr sz="2600" spc="-15" dirty="0">
                <a:latin typeface="Calibri"/>
                <a:cs typeface="Calibri"/>
              </a:rPr>
              <a:t>Microwave, Infrared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(IR),  </a:t>
            </a:r>
            <a:r>
              <a:rPr sz="2600" spc="-5" dirty="0">
                <a:latin typeface="Calibri"/>
                <a:cs typeface="Calibri"/>
              </a:rPr>
              <a:t>Visible light, </a:t>
            </a:r>
            <a:r>
              <a:rPr sz="2600" spc="-10" dirty="0">
                <a:latin typeface="Calibri"/>
                <a:cs typeface="Calibri"/>
              </a:rPr>
              <a:t>Ultraviolet </a:t>
            </a:r>
            <a:r>
              <a:rPr sz="2600" spc="-5" dirty="0">
                <a:latin typeface="Calibri"/>
                <a:cs typeface="Calibri"/>
              </a:rPr>
              <a:t>(UV)  </a:t>
            </a:r>
            <a:r>
              <a:rPr sz="2600" spc="-10" dirty="0">
                <a:latin typeface="Calibri"/>
                <a:cs typeface="Calibri"/>
              </a:rPr>
              <a:t>radiation, </a:t>
            </a:r>
            <a:r>
              <a:rPr sz="2600" dirty="0">
                <a:latin typeface="Calibri"/>
                <a:cs typeface="Calibri"/>
              </a:rPr>
              <a:t>electric </a:t>
            </a:r>
            <a:r>
              <a:rPr sz="2600" spc="-10" dirty="0">
                <a:latin typeface="Calibri"/>
                <a:cs typeface="Calibri"/>
              </a:rPr>
              <a:t>arc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welding</a:t>
            </a:r>
            <a:endParaRPr sz="2600" dirty="0">
              <a:latin typeface="Calibri"/>
              <a:cs typeface="Calibri"/>
            </a:endParaRPr>
          </a:p>
          <a:p>
            <a:pPr marL="2146300">
              <a:lnSpc>
                <a:spcPct val="100000"/>
              </a:lnSpc>
              <a:spcBef>
                <a:spcPts val="1735"/>
              </a:spcBef>
            </a:pPr>
            <a:r>
              <a:rPr sz="1800" spc="-5" dirty="0">
                <a:latin typeface="Arial"/>
                <a:cs typeface="Arial"/>
              </a:rPr>
              <a:t>Environmental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Safety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638800" y="4191000"/>
            <a:ext cx="2647950" cy="2286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633973" y="4186237"/>
            <a:ext cx="2657475" cy="2295525"/>
          </a:xfrm>
          <a:custGeom>
            <a:avLst/>
            <a:gdLst/>
            <a:ahLst/>
            <a:cxnLst/>
            <a:rect l="l" t="t" r="r" b="b"/>
            <a:pathLst>
              <a:path w="2657475" h="2295525">
                <a:moveTo>
                  <a:pt x="0" y="2295525"/>
                </a:moveTo>
                <a:lnTo>
                  <a:pt x="2657475" y="2295525"/>
                </a:lnTo>
                <a:lnTo>
                  <a:pt x="2657475" y="0"/>
                </a:lnTo>
                <a:lnTo>
                  <a:pt x="0" y="0"/>
                </a:lnTo>
                <a:lnTo>
                  <a:pt x="0" y="22955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715000" y="1371600"/>
            <a:ext cx="3124200" cy="2667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10173" y="1366774"/>
            <a:ext cx="3133725" cy="2676525"/>
          </a:xfrm>
          <a:custGeom>
            <a:avLst/>
            <a:gdLst/>
            <a:ahLst/>
            <a:cxnLst/>
            <a:rect l="l" t="t" r="r" b="b"/>
            <a:pathLst>
              <a:path w="3133725" h="2676525">
                <a:moveTo>
                  <a:pt x="0" y="2676525"/>
                </a:moveTo>
                <a:lnTo>
                  <a:pt x="3133725" y="2676525"/>
                </a:lnTo>
                <a:lnTo>
                  <a:pt x="3133725" y="0"/>
                </a:lnTo>
                <a:lnTo>
                  <a:pt x="0" y="0"/>
                </a:lnTo>
                <a:lnTo>
                  <a:pt x="0" y="26765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8200" y="11764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5">
            <a:extLst>
              <a:ext uri="{FF2B5EF4-FFF2-40B4-BE49-F238E27FC236}">
                <a16:creationId xmlns:a16="http://schemas.microsoft.com/office/drawing/2014/main" id="{48B65C32-6E32-4265-A63A-59C181534115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0" name="Group 7">
              <a:extLst>
                <a:ext uri="{FF2B5EF4-FFF2-40B4-BE49-F238E27FC236}">
                  <a16:creationId xmlns:a16="http://schemas.microsoft.com/office/drawing/2014/main" id="{C325E2EA-9E44-4972-8141-BA1AD674FD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0">
                <a:extLst>
                  <a:ext uri="{FF2B5EF4-FFF2-40B4-BE49-F238E27FC236}">
                    <a16:creationId xmlns:a16="http://schemas.microsoft.com/office/drawing/2014/main" id="{A103D204-B218-4A5B-9FA9-16DF2AF4CEA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2">
                  <a:extLst>
                    <a:ext uri="{FF2B5EF4-FFF2-40B4-BE49-F238E27FC236}">
                      <a16:creationId xmlns:a16="http://schemas.microsoft.com/office/drawing/2014/main" id="{8A88630A-512A-4523-B386-1E9FABCA87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5" name="Group 13">
                  <a:extLst>
                    <a:ext uri="{FF2B5EF4-FFF2-40B4-BE49-F238E27FC236}">
                      <a16:creationId xmlns:a16="http://schemas.microsoft.com/office/drawing/2014/main" id="{7E732E22-06BF-4D6F-8EBF-6A628053624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E54E7BAA-22B0-4367-ABC5-196CE6D9A2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5">
                    <a:extLst>
                      <a:ext uri="{FF2B5EF4-FFF2-40B4-BE49-F238E27FC236}">
                        <a16:creationId xmlns:a16="http://schemas.microsoft.com/office/drawing/2014/main" id="{E0919B1C-832E-49AC-BD24-20605D45CF4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3" name="Picture 11">
                <a:extLst>
                  <a:ext uri="{FF2B5EF4-FFF2-40B4-BE49-F238E27FC236}">
                    <a16:creationId xmlns:a16="http://schemas.microsoft.com/office/drawing/2014/main" id="{D7F22641-2EE0-45BE-AAE0-7669287B61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7386AF6-C633-4D2D-BF42-6968CA70DA0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91439" y="1505711"/>
            <a:ext cx="254508" cy="2560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08457" y="-15485"/>
            <a:ext cx="5161788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39996" y="12191"/>
            <a:ext cx="944879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64063" y="225545"/>
            <a:ext cx="4393565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382520" algn="l"/>
              </a:tabLst>
            </a:pPr>
            <a:r>
              <a:rPr sz="4800" dirty="0">
                <a:latin typeface="Times New Roman"/>
                <a:cs typeface="Times New Roman"/>
              </a:rPr>
              <a:t>Physical	Hazards</a:t>
            </a:r>
          </a:p>
        </p:txBody>
      </p:sp>
      <p:sp>
        <p:nvSpPr>
          <p:cNvPr id="6" name="object 6"/>
          <p:cNvSpPr/>
          <p:nvPr/>
        </p:nvSpPr>
        <p:spPr>
          <a:xfrm>
            <a:off x="4724400" y="1676400"/>
            <a:ext cx="4191000" cy="41052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23163" y="1301750"/>
            <a:ext cx="4547235" cy="3740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dirty="0">
                <a:solidFill>
                  <a:srgbClr val="001F5F"/>
                </a:solidFill>
                <a:latin typeface="Arial"/>
                <a:cs typeface="Arial"/>
              </a:rPr>
              <a:t>Inadequate</a:t>
            </a:r>
            <a:r>
              <a:rPr sz="36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600" spc="-20" dirty="0">
                <a:solidFill>
                  <a:srgbClr val="001F5F"/>
                </a:solidFill>
                <a:latin typeface="Arial"/>
                <a:cs typeface="Arial"/>
              </a:rPr>
              <a:t>Ventilation</a:t>
            </a:r>
            <a:endParaRPr sz="3600">
              <a:latin typeface="Arial"/>
              <a:cs typeface="Arial"/>
            </a:endParaRPr>
          </a:p>
          <a:p>
            <a:pPr marL="526415" marR="228600" indent="-343535">
              <a:lnSpc>
                <a:spcPct val="100000"/>
              </a:lnSpc>
              <a:spcBef>
                <a:spcPts val="2085"/>
              </a:spcBef>
              <a:buClr>
                <a:srgbClr val="00FFFF"/>
              </a:buClr>
              <a:buFont typeface="Wingdings"/>
              <a:buChar char=""/>
              <a:tabLst>
                <a:tab pos="526415" algn="l"/>
                <a:tab pos="527050" algn="l"/>
              </a:tabLst>
            </a:pPr>
            <a:r>
              <a:rPr sz="3200" dirty="0">
                <a:latin typeface="Tahoma"/>
                <a:cs typeface="Tahoma"/>
              </a:rPr>
              <a:t>The process of  </a:t>
            </a:r>
            <a:r>
              <a:rPr sz="3200" spc="-5" dirty="0">
                <a:latin typeface="Tahoma"/>
                <a:cs typeface="Tahoma"/>
              </a:rPr>
              <a:t>supplying </a:t>
            </a:r>
            <a:r>
              <a:rPr sz="3200" dirty="0">
                <a:latin typeface="Tahoma"/>
                <a:cs typeface="Tahoma"/>
              </a:rPr>
              <a:t>or  </a:t>
            </a:r>
            <a:r>
              <a:rPr sz="3200" spc="-10" dirty="0">
                <a:latin typeface="Tahoma"/>
                <a:cs typeface="Tahoma"/>
              </a:rPr>
              <a:t>removing </a:t>
            </a:r>
            <a:r>
              <a:rPr sz="3200" dirty="0">
                <a:latin typeface="Tahoma"/>
                <a:cs typeface="Tahoma"/>
              </a:rPr>
              <a:t>air </a:t>
            </a:r>
            <a:r>
              <a:rPr sz="3200" spc="-10" dirty="0">
                <a:latin typeface="Tahoma"/>
                <a:cs typeface="Tahoma"/>
              </a:rPr>
              <a:t>by  natural </a:t>
            </a:r>
            <a:r>
              <a:rPr sz="3200" dirty="0">
                <a:latin typeface="Tahoma"/>
                <a:cs typeface="Tahoma"/>
              </a:rPr>
              <a:t>or  mechanical means</a:t>
            </a:r>
            <a:r>
              <a:rPr sz="3200" spc="-110" dirty="0">
                <a:latin typeface="Tahoma"/>
                <a:cs typeface="Tahoma"/>
              </a:rPr>
              <a:t> </a:t>
            </a:r>
            <a:r>
              <a:rPr sz="3200" spc="-5" dirty="0">
                <a:latin typeface="Tahoma"/>
                <a:cs typeface="Tahoma"/>
              </a:rPr>
              <a:t>to  </a:t>
            </a:r>
            <a:r>
              <a:rPr sz="3200" dirty="0">
                <a:latin typeface="Tahoma"/>
                <a:cs typeface="Tahoma"/>
              </a:rPr>
              <a:t>and </a:t>
            </a:r>
            <a:r>
              <a:rPr sz="3200" spc="-10" dirty="0">
                <a:latin typeface="Tahoma"/>
                <a:cs typeface="Tahoma"/>
              </a:rPr>
              <a:t>from any</a:t>
            </a:r>
            <a:r>
              <a:rPr sz="3200" spc="-80" dirty="0">
                <a:latin typeface="Tahoma"/>
                <a:cs typeface="Tahoma"/>
              </a:rPr>
              <a:t> </a:t>
            </a:r>
            <a:r>
              <a:rPr sz="3200" spc="-5" dirty="0">
                <a:latin typeface="Tahoma"/>
                <a:cs typeface="Tahoma"/>
              </a:rPr>
              <a:t>space.</a:t>
            </a:r>
            <a:endParaRPr sz="320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11002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A81DF7D9-6F6A-408A-A213-20A557A7F938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5E6F4F07-DF48-45BD-9AEA-D8C6EF63E1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3" name="Group 10">
                <a:extLst>
                  <a:ext uri="{FF2B5EF4-FFF2-40B4-BE49-F238E27FC236}">
                    <a16:creationId xmlns:a16="http://schemas.microsoft.com/office/drawing/2014/main" id="{258B7BCB-5354-4F62-9301-6861D22BEF4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5" name="Rectangle 12">
                  <a:extLst>
                    <a:ext uri="{FF2B5EF4-FFF2-40B4-BE49-F238E27FC236}">
                      <a16:creationId xmlns:a16="http://schemas.microsoft.com/office/drawing/2014/main" id="{59C9164F-5390-405F-8D23-139953EA48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6" name="Group 13">
                  <a:extLst>
                    <a:ext uri="{FF2B5EF4-FFF2-40B4-BE49-F238E27FC236}">
                      <a16:creationId xmlns:a16="http://schemas.microsoft.com/office/drawing/2014/main" id="{50C8C572-9319-435B-A1E2-EF48A879182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7" name="Rectangle 10">
                    <a:extLst>
                      <a:ext uri="{FF2B5EF4-FFF2-40B4-BE49-F238E27FC236}">
                        <a16:creationId xmlns:a16="http://schemas.microsoft.com/office/drawing/2014/main" id="{7AB19D26-F0EE-4010-9EF8-0F4BA5AE24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8" name="Rectangle 15">
                    <a:extLst>
                      <a:ext uri="{FF2B5EF4-FFF2-40B4-BE49-F238E27FC236}">
                        <a16:creationId xmlns:a16="http://schemas.microsoft.com/office/drawing/2014/main" id="{FD4352B5-D581-4099-B784-9BAAAC61B6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4" name="Picture 11">
                <a:extLst>
                  <a:ext uri="{FF2B5EF4-FFF2-40B4-BE49-F238E27FC236}">
                    <a16:creationId xmlns:a16="http://schemas.microsoft.com/office/drawing/2014/main" id="{CA8F7764-3DE6-452E-941A-300D584A00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990CA11-1658-48E1-ACC9-BFFD1188DD6C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12291" y="364236"/>
            <a:ext cx="883919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739" y="364236"/>
            <a:ext cx="88392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028700"/>
            <a:ext cx="7772400" cy="76200"/>
          </a:xfrm>
          <a:custGeom>
            <a:avLst/>
            <a:gdLst/>
            <a:ahLst/>
            <a:cxnLst/>
            <a:rect l="l" t="t" r="r" b="b"/>
            <a:pathLst>
              <a:path w="7772400" h="76200">
                <a:moveTo>
                  <a:pt x="7696200" y="0"/>
                </a:moveTo>
                <a:lnTo>
                  <a:pt x="7696200" y="76200"/>
                </a:lnTo>
                <a:lnTo>
                  <a:pt x="7759700" y="44450"/>
                </a:lnTo>
                <a:lnTo>
                  <a:pt x="7709027" y="44450"/>
                </a:lnTo>
                <a:lnTo>
                  <a:pt x="7709027" y="31750"/>
                </a:lnTo>
                <a:lnTo>
                  <a:pt x="7759700" y="31750"/>
                </a:lnTo>
                <a:lnTo>
                  <a:pt x="7696200" y="0"/>
                </a:lnTo>
                <a:close/>
              </a:path>
              <a:path w="7772400" h="76200">
                <a:moveTo>
                  <a:pt x="76962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7696200" y="44450"/>
                </a:lnTo>
                <a:lnTo>
                  <a:pt x="7696200" y="31750"/>
                </a:lnTo>
                <a:close/>
              </a:path>
              <a:path w="7772400" h="76200">
                <a:moveTo>
                  <a:pt x="7759700" y="31750"/>
                </a:moveTo>
                <a:lnTo>
                  <a:pt x="7709027" y="31750"/>
                </a:lnTo>
                <a:lnTo>
                  <a:pt x="7709027" y="44450"/>
                </a:lnTo>
                <a:lnTo>
                  <a:pt x="7759700" y="44450"/>
                </a:lnTo>
                <a:lnTo>
                  <a:pt x="7772400" y="38100"/>
                </a:lnTo>
                <a:lnTo>
                  <a:pt x="7759700" y="31750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46629" y="26060"/>
            <a:ext cx="5279136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6067" y="80772"/>
            <a:ext cx="944880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190977" y="271882"/>
            <a:ext cx="7634274" cy="1226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0825">
              <a:lnSpc>
                <a:spcPct val="100000"/>
              </a:lnSpc>
            </a:pPr>
            <a:r>
              <a:rPr sz="4800" dirty="0">
                <a:latin typeface="Times New Roman"/>
                <a:cs typeface="Times New Roman"/>
              </a:rPr>
              <a:t>Chemical</a:t>
            </a:r>
            <a:r>
              <a:rPr sz="4800" spc="-105" dirty="0">
                <a:latin typeface="Times New Roman"/>
                <a:cs typeface="Times New Roman"/>
              </a:rPr>
              <a:t> </a:t>
            </a:r>
            <a:r>
              <a:rPr sz="4800" dirty="0">
                <a:latin typeface="Times New Roman"/>
                <a:cs typeface="Times New Roman"/>
              </a:rPr>
              <a:t>Hazards</a:t>
            </a: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90512" y="1062100"/>
          <a:ext cx="8458200" cy="56422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3062">
                <a:tc gridSpan="3">
                  <a:txBody>
                    <a:bodyPr/>
                    <a:lstStyle/>
                    <a:p>
                      <a:pPr marL="5435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Dusts/Particulates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556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9217">
                <a:tc>
                  <a:txBody>
                    <a:bodyPr/>
                    <a:lstStyle/>
                    <a:p>
                      <a:pPr marL="191135">
                        <a:lnSpc>
                          <a:spcPts val="3295"/>
                        </a:lnSpc>
                      </a:pPr>
                      <a:r>
                        <a:rPr sz="2800" b="1" spc="-5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Type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950">
                        <a:latin typeface="Times New Roman"/>
                        <a:cs typeface="Times New Roman"/>
                      </a:endParaRPr>
                    </a:p>
                    <a:p>
                      <a:pPr marL="393700" indent="-316865">
                        <a:lnSpc>
                          <a:spcPct val="100000"/>
                        </a:lnSpc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93700" algn="l"/>
                          <a:tab pos="394335" algn="l"/>
                        </a:tabLst>
                      </a:pP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Silica</a:t>
                      </a:r>
                      <a:r>
                        <a:rPr sz="2800" b="1" spc="-8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05435" indent="-228600">
                        <a:lnSpc>
                          <a:spcPct val="100000"/>
                        </a:lnSpc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070" algn="l"/>
                          <a:tab pos="1372870" algn="l"/>
                        </a:tabLst>
                      </a:pPr>
                      <a:r>
                        <a:rPr sz="2800" b="1" spc="-4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Wood	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Bef>
                          <a:spcPts val="221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vir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3594">
                        <a:lnSpc>
                          <a:spcPts val="3295"/>
                        </a:lnSpc>
                      </a:pPr>
                      <a:r>
                        <a:rPr sz="2800" b="1" spc="-1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Sources</a:t>
                      </a:r>
                      <a:r>
                        <a:rPr sz="2800" b="1" spc="-7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29310">
                        <a:lnSpc>
                          <a:spcPct val="100000"/>
                        </a:lnSpc>
                      </a:pPr>
                      <a:r>
                        <a:rPr sz="2800" b="1" spc="-1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Exposure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marR="150495" indent="-228600">
                        <a:lnSpc>
                          <a:spcPct val="100000"/>
                        </a:lnSpc>
                        <a:spcBef>
                          <a:spcPts val="118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Building</a:t>
                      </a:r>
                      <a:r>
                        <a:rPr sz="28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materials  such as </a:t>
                      </a:r>
                      <a:r>
                        <a:rPr sz="2800" spc="-10" dirty="0">
                          <a:latin typeface="Times New Roman"/>
                          <a:cs typeface="Times New Roman"/>
                        </a:rPr>
                        <a:t>cement, 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stone,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bricks &amp;  concrete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2205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Flooring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675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spc="-60" dirty="0">
                          <a:latin typeface="Times New Roman"/>
                          <a:cs typeface="Times New Roman"/>
                        </a:rPr>
                        <a:t>Wood</a:t>
                      </a:r>
                      <a:r>
                        <a:rPr sz="28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fixtures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4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onmental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Safety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3295"/>
                        </a:lnSpc>
                      </a:pP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Workers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sz="2800" b="1" spc="-2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High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Risk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marR="72390" indent="-229235">
                        <a:lnSpc>
                          <a:spcPct val="100000"/>
                        </a:lnSpc>
                        <a:spcBef>
                          <a:spcPts val="118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Pneumatic  breakers</a:t>
                      </a:r>
                      <a:r>
                        <a:rPr sz="28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operator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indent="-229235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Drillers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indent="-229235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dirty="0">
                          <a:latin typeface="Times New Roman"/>
                          <a:cs typeface="Times New Roman"/>
                        </a:rPr>
                        <a:t>Masons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  <a:buClr>
                          <a:srgbClr val="00FFFF"/>
                        </a:buClr>
                        <a:buFont typeface="Wingdings"/>
                        <a:buChar char=""/>
                      </a:pPr>
                      <a:endParaRPr sz="3700">
                        <a:latin typeface="Times New Roman"/>
                        <a:cs typeface="Times New Roman"/>
                      </a:endParaRPr>
                    </a:p>
                    <a:p>
                      <a:pPr marL="306705" indent="-229235">
                        <a:lnSpc>
                          <a:spcPct val="100000"/>
                        </a:lnSpc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Carpenters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762000" y="947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5">
            <a:extLst>
              <a:ext uri="{FF2B5EF4-FFF2-40B4-BE49-F238E27FC236}">
                <a16:creationId xmlns:a16="http://schemas.microsoft.com/office/drawing/2014/main" id="{723B3989-F594-428C-9579-E6E72EBB97C1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3B3B17BA-48B7-4497-B63D-6560D56CBC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4" name="Group 10">
                <a:extLst>
                  <a:ext uri="{FF2B5EF4-FFF2-40B4-BE49-F238E27FC236}">
                    <a16:creationId xmlns:a16="http://schemas.microsoft.com/office/drawing/2014/main" id="{BC151EDE-C0E0-4255-B5E6-E74A9B9A7C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6" name="Rectangle 12">
                  <a:extLst>
                    <a:ext uri="{FF2B5EF4-FFF2-40B4-BE49-F238E27FC236}">
                      <a16:creationId xmlns:a16="http://schemas.microsoft.com/office/drawing/2014/main" id="{E2599C75-B88D-4469-B78C-E4EFCBFC26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7" name="Group 13">
                  <a:extLst>
                    <a:ext uri="{FF2B5EF4-FFF2-40B4-BE49-F238E27FC236}">
                      <a16:creationId xmlns:a16="http://schemas.microsoft.com/office/drawing/2014/main" id="{0B9417FA-0244-4E73-B177-0D23D05B05F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8" name="Rectangle 10">
                    <a:extLst>
                      <a:ext uri="{FF2B5EF4-FFF2-40B4-BE49-F238E27FC236}">
                        <a16:creationId xmlns:a16="http://schemas.microsoft.com/office/drawing/2014/main" id="{9004CC16-BFE1-4D48-89E6-E1EBBC171F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9" name="Rectangle 15">
                    <a:extLst>
                      <a:ext uri="{FF2B5EF4-FFF2-40B4-BE49-F238E27FC236}">
                        <a16:creationId xmlns:a16="http://schemas.microsoft.com/office/drawing/2014/main" id="{8544E91D-A89E-4E95-8ECB-9DDC1D984D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5" name="Picture 11">
                <a:extLst>
                  <a:ext uri="{FF2B5EF4-FFF2-40B4-BE49-F238E27FC236}">
                    <a16:creationId xmlns:a16="http://schemas.microsoft.com/office/drawing/2014/main" id="{DEC68786-B2CD-48A0-AFD7-13A63ADCEB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095B726-F1A0-4F3D-AFD5-C8D339165703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12291" y="364236"/>
            <a:ext cx="883919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739" y="364236"/>
            <a:ext cx="88392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028700"/>
            <a:ext cx="7772400" cy="76200"/>
          </a:xfrm>
          <a:custGeom>
            <a:avLst/>
            <a:gdLst/>
            <a:ahLst/>
            <a:cxnLst/>
            <a:rect l="l" t="t" r="r" b="b"/>
            <a:pathLst>
              <a:path w="7772400" h="76200">
                <a:moveTo>
                  <a:pt x="7696200" y="0"/>
                </a:moveTo>
                <a:lnTo>
                  <a:pt x="7696200" y="76200"/>
                </a:lnTo>
                <a:lnTo>
                  <a:pt x="7759700" y="44450"/>
                </a:lnTo>
                <a:lnTo>
                  <a:pt x="7709027" y="44450"/>
                </a:lnTo>
                <a:lnTo>
                  <a:pt x="7709027" y="31750"/>
                </a:lnTo>
                <a:lnTo>
                  <a:pt x="7759700" y="31750"/>
                </a:lnTo>
                <a:lnTo>
                  <a:pt x="7696200" y="0"/>
                </a:lnTo>
                <a:close/>
              </a:path>
              <a:path w="7772400" h="76200">
                <a:moveTo>
                  <a:pt x="76962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7696200" y="44450"/>
                </a:lnTo>
                <a:lnTo>
                  <a:pt x="7696200" y="31750"/>
                </a:lnTo>
                <a:close/>
              </a:path>
              <a:path w="7772400" h="76200">
                <a:moveTo>
                  <a:pt x="7759700" y="31750"/>
                </a:moveTo>
                <a:lnTo>
                  <a:pt x="7709027" y="31750"/>
                </a:lnTo>
                <a:lnTo>
                  <a:pt x="7709027" y="44450"/>
                </a:lnTo>
                <a:lnTo>
                  <a:pt x="7759700" y="44450"/>
                </a:lnTo>
                <a:lnTo>
                  <a:pt x="7772400" y="38100"/>
                </a:lnTo>
                <a:lnTo>
                  <a:pt x="7759700" y="31750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60682" y="6843"/>
            <a:ext cx="5279136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6067" y="80772"/>
            <a:ext cx="944880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15473" y="228471"/>
            <a:ext cx="7634274" cy="1226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0825">
              <a:lnSpc>
                <a:spcPct val="100000"/>
              </a:lnSpc>
            </a:pPr>
            <a:r>
              <a:rPr sz="4800" dirty="0">
                <a:latin typeface="Times New Roman"/>
                <a:cs typeface="Times New Roman"/>
              </a:rPr>
              <a:t>Chemical</a:t>
            </a:r>
            <a:r>
              <a:rPr sz="4800" spc="-105" dirty="0">
                <a:latin typeface="Times New Roman"/>
                <a:cs typeface="Times New Roman"/>
              </a:rPr>
              <a:t> </a:t>
            </a:r>
            <a:r>
              <a:rPr sz="4800" dirty="0">
                <a:latin typeface="Times New Roman"/>
                <a:cs typeface="Times New Roman"/>
              </a:rPr>
              <a:t>Hazards</a:t>
            </a: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90512" y="1062100"/>
          <a:ext cx="8458200" cy="5638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3062">
                <a:tc gridSpan="3">
                  <a:txBody>
                    <a:bodyPr/>
                    <a:lstStyle/>
                    <a:p>
                      <a:pPr marL="5435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Dusts/Particulates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556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5674">
                <a:tc>
                  <a:txBody>
                    <a:bodyPr/>
                    <a:lstStyle/>
                    <a:p>
                      <a:pPr marL="191135">
                        <a:lnSpc>
                          <a:spcPts val="3295"/>
                        </a:lnSpc>
                      </a:pPr>
                      <a:r>
                        <a:rPr sz="2800" b="1" spc="-5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Type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950">
                        <a:latin typeface="Times New Roman"/>
                        <a:cs typeface="Times New Roman"/>
                      </a:endParaRPr>
                    </a:p>
                    <a:p>
                      <a:pPr marL="393700" indent="-316865">
                        <a:lnSpc>
                          <a:spcPct val="100000"/>
                        </a:lnSpc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93700" algn="l"/>
                          <a:tab pos="394335" algn="l"/>
                        </a:tabLst>
                      </a:pP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Metal</a:t>
                      </a:r>
                      <a:r>
                        <a:rPr sz="2800" b="1" spc="-7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Bef>
                          <a:spcPts val="191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vir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3594">
                        <a:lnSpc>
                          <a:spcPts val="3295"/>
                        </a:lnSpc>
                      </a:pPr>
                      <a:r>
                        <a:rPr sz="2800" b="1" spc="-1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Sources</a:t>
                      </a:r>
                      <a:r>
                        <a:rPr sz="2800" b="1" spc="-7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29310">
                        <a:lnSpc>
                          <a:spcPct val="100000"/>
                        </a:lnSpc>
                      </a:pPr>
                      <a:r>
                        <a:rPr sz="2800" b="1" spc="-1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Exposure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118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Leaded</a:t>
                      </a:r>
                      <a:r>
                        <a:rPr sz="2800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paint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Metallic</a:t>
                      </a:r>
                      <a:r>
                        <a:rPr sz="28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lead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800" spc="-35" dirty="0">
                          <a:latin typeface="Times New Roman"/>
                          <a:cs typeface="Times New Roman"/>
                        </a:rPr>
                        <a:t>Welding</a:t>
                      </a:r>
                      <a:r>
                        <a:rPr sz="2800" spc="-1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fumes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3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onmental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Safety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3295"/>
                        </a:lnSpc>
                      </a:pP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Workers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sz="2800" b="1" spc="-2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High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Risk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marR="823594" indent="-229235">
                        <a:lnSpc>
                          <a:spcPct val="100000"/>
                        </a:lnSpc>
                        <a:spcBef>
                          <a:spcPts val="118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Removal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of 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leaded</a:t>
                      </a:r>
                      <a:r>
                        <a:rPr sz="2800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paint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indent="-229235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Metal</a:t>
                      </a:r>
                      <a:r>
                        <a:rPr sz="2800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handlers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indent="-229235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35" dirty="0">
                          <a:latin typeface="Times New Roman"/>
                          <a:cs typeface="Times New Roman"/>
                        </a:rPr>
                        <a:t>Welders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705" marR="586105" indent="-229235">
                        <a:lnSpc>
                          <a:spcPct val="100000"/>
                        </a:lnSpc>
                        <a:spcBef>
                          <a:spcPts val="670"/>
                        </a:spcBef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800" spc="-5" dirty="0">
                          <a:latin typeface="Times New Roman"/>
                          <a:cs typeface="Times New Roman"/>
                        </a:rPr>
                        <a:t>Flame</a:t>
                      </a:r>
                      <a:r>
                        <a:rPr sz="28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spc="-5" dirty="0">
                          <a:latin typeface="Times New Roman"/>
                          <a:cs typeface="Times New Roman"/>
                        </a:rPr>
                        <a:t>cutting  </a:t>
                      </a:r>
                      <a:r>
                        <a:rPr sz="2800" dirty="0">
                          <a:latin typeface="Times New Roman"/>
                          <a:cs typeface="Times New Roman"/>
                        </a:rPr>
                        <a:t>operators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556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object 9"/>
          <p:cNvSpPr/>
          <p:nvPr/>
        </p:nvSpPr>
        <p:spPr>
          <a:xfrm>
            <a:off x="3200400" y="4419600"/>
            <a:ext cx="2133600" cy="1905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8200" y="947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5">
            <a:extLst>
              <a:ext uri="{FF2B5EF4-FFF2-40B4-BE49-F238E27FC236}">
                <a16:creationId xmlns:a16="http://schemas.microsoft.com/office/drawing/2014/main" id="{23D188C1-B513-4F43-903A-84384E631E50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20" name="Group 7">
              <a:extLst>
                <a:ext uri="{FF2B5EF4-FFF2-40B4-BE49-F238E27FC236}">
                  <a16:creationId xmlns:a16="http://schemas.microsoft.com/office/drawing/2014/main" id="{CB584551-134E-4BE3-8F38-CF982D2095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2" name="Group 10">
                <a:extLst>
                  <a:ext uri="{FF2B5EF4-FFF2-40B4-BE49-F238E27FC236}">
                    <a16:creationId xmlns:a16="http://schemas.microsoft.com/office/drawing/2014/main" id="{B5461A03-3585-491A-9052-A38F2DF8A8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4" name="Rectangle 12">
                  <a:extLst>
                    <a:ext uri="{FF2B5EF4-FFF2-40B4-BE49-F238E27FC236}">
                      <a16:creationId xmlns:a16="http://schemas.microsoft.com/office/drawing/2014/main" id="{420A9F6A-2AE2-4B13-9C68-EAB21C89BB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25" name="Group 13">
                  <a:extLst>
                    <a:ext uri="{FF2B5EF4-FFF2-40B4-BE49-F238E27FC236}">
                      <a16:creationId xmlns:a16="http://schemas.microsoft.com/office/drawing/2014/main" id="{07A5EA4A-FFB7-44C3-BC41-DA32EDE52A8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6" name="Rectangle 10">
                    <a:extLst>
                      <a:ext uri="{FF2B5EF4-FFF2-40B4-BE49-F238E27FC236}">
                        <a16:creationId xmlns:a16="http://schemas.microsoft.com/office/drawing/2014/main" id="{37D647C2-D635-49DE-963E-30904821EF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7" name="Rectangle 15">
                    <a:extLst>
                      <a:ext uri="{FF2B5EF4-FFF2-40B4-BE49-F238E27FC236}">
                        <a16:creationId xmlns:a16="http://schemas.microsoft.com/office/drawing/2014/main" id="{3A4A3ABC-BBF7-4BD7-BBFD-2C12386D24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23" name="Picture 11">
                <a:extLst>
                  <a:ext uri="{FF2B5EF4-FFF2-40B4-BE49-F238E27FC236}">
                    <a16:creationId xmlns:a16="http://schemas.microsoft.com/office/drawing/2014/main" id="{5913B8AA-45F4-422C-AA07-2AD816AF05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DCA0878-086B-4035-B517-29128C3E118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12291" y="364236"/>
            <a:ext cx="883919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739" y="364236"/>
            <a:ext cx="88392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028700"/>
            <a:ext cx="7772400" cy="76200"/>
          </a:xfrm>
          <a:custGeom>
            <a:avLst/>
            <a:gdLst/>
            <a:ahLst/>
            <a:cxnLst/>
            <a:rect l="l" t="t" r="r" b="b"/>
            <a:pathLst>
              <a:path w="7772400" h="76200">
                <a:moveTo>
                  <a:pt x="7696200" y="0"/>
                </a:moveTo>
                <a:lnTo>
                  <a:pt x="7696200" y="76200"/>
                </a:lnTo>
                <a:lnTo>
                  <a:pt x="7759700" y="44450"/>
                </a:lnTo>
                <a:lnTo>
                  <a:pt x="7709027" y="44450"/>
                </a:lnTo>
                <a:lnTo>
                  <a:pt x="7709027" y="31750"/>
                </a:lnTo>
                <a:lnTo>
                  <a:pt x="7759700" y="31750"/>
                </a:lnTo>
                <a:lnTo>
                  <a:pt x="7696200" y="0"/>
                </a:lnTo>
                <a:close/>
              </a:path>
              <a:path w="7772400" h="76200">
                <a:moveTo>
                  <a:pt x="7696200" y="31750"/>
                </a:moveTo>
                <a:lnTo>
                  <a:pt x="0" y="31750"/>
                </a:lnTo>
                <a:lnTo>
                  <a:pt x="0" y="44450"/>
                </a:lnTo>
                <a:lnTo>
                  <a:pt x="7696200" y="44450"/>
                </a:lnTo>
                <a:lnTo>
                  <a:pt x="7696200" y="31750"/>
                </a:lnTo>
                <a:close/>
              </a:path>
              <a:path w="7772400" h="76200">
                <a:moveTo>
                  <a:pt x="7759700" y="31750"/>
                </a:moveTo>
                <a:lnTo>
                  <a:pt x="7709027" y="31750"/>
                </a:lnTo>
                <a:lnTo>
                  <a:pt x="7709027" y="44450"/>
                </a:lnTo>
                <a:lnTo>
                  <a:pt x="7759700" y="44450"/>
                </a:lnTo>
                <a:lnTo>
                  <a:pt x="7772400" y="38100"/>
                </a:lnTo>
                <a:lnTo>
                  <a:pt x="7759700" y="31750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64467" y="53698"/>
            <a:ext cx="5279136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18304" y="273653"/>
            <a:ext cx="7634274" cy="1226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0825">
              <a:lnSpc>
                <a:spcPct val="100000"/>
              </a:lnSpc>
            </a:pPr>
            <a:r>
              <a:rPr sz="4800" dirty="0">
                <a:latin typeface="Times New Roman"/>
                <a:cs typeface="Times New Roman"/>
              </a:rPr>
              <a:t>Chemical</a:t>
            </a:r>
            <a:r>
              <a:rPr sz="4800" spc="-105" dirty="0">
                <a:latin typeface="Times New Roman"/>
                <a:cs typeface="Times New Roman"/>
              </a:rPr>
              <a:t> </a:t>
            </a:r>
            <a:r>
              <a:rPr sz="4800" dirty="0">
                <a:latin typeface="Times New Roman"/>
                <a:cs typeface="Times New Roman"/>
              </a:rPr>
              <a:t>Hazards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290512" y="1062100"/>
          <a:ext cx="8458200" cy="5638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4012">
                <a:tc gridSpan="3">
                  <a:txBody>
                    <a:bodyPr/>
                    <a:lstStyle/>
                    <a:p>
                      <a:pPr marL="238760">
                        <a:lnSpc>
                          <a:spcPts val="3935"/>
                        </a:lnSpc>
                        <a:spcBef>
                          <a:spcPts val="825"/>
                        </a:spcBef>
                      </a:pPr>
                      <a:r>
                        <a:rPr sz="36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Dusts/Particulates</a:t>
                      </a:r>
                      <a:endParaRPr sz="36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39624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4724">
                <a:tc>
                  <a:txBody>
                    <a:bodyPr/>
                    <a:lstStyle/>
                    <a:p>
                      <a:pPr marL="191135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800" b="1" spc="-5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Type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Dust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3950">
                        <a:latin typeface="Times New Roman"/>
                        <a:cs typeface="Times New Roman"/>
                      </a:endParaRPr>
                    </a:p>
                    <a:p>
                      <a:pPr marL="419734" marR="659130" indent="-342900">
                        <a:lnSpc>
                          <a:spcPct val="100000"/>
                        </a:lnSpc>
                        <a:buClr>
                          <a:srgbClr val="00FFFF"/>
                        </a:buClr>
                        <a:buSzPct val="80357"/>
                        <a:buFont typeface="Wingdings"/>
                        <a:buChar char=""/>
                        <a:tabLst>
                          <a:tab pos="419734" algn="l"/>
                          <a:tab pos="420370" algn="l"/>
                        </a:tabLst>
                      </a:pPr>
                      <a:r>
                        <a:rPr sz="28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Asbes</a:t>
                      </a:r>
                      <a:r>
                        <a:rPr sz="2800" b="1" spc="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800" b="1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os 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Fibers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Bef>
                          <a:spcPts val="1770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n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vir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3594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800" b="1" spc="-1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Sources</a:t>
                      </a:r>
                      <a:r>
                        <a:rPr sz="2800" b="1" spc="-7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of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829310">
                        <a:lnSpc>
                          <a:spcPct val="100000"/>
                        </a:lnSpc>
                      </a:pPr>
                      <a:r>
                        <a:rPr sz="2800" b="1" spc="-1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Exposure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306070" marR="690880" indent="-228600">
                        <a:lnSpc>
                          <a:spcPct val="100000"/>
                        </a:lnSpc>
                        <a:spcBef>
                          <a:spcPts val="119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Sprayed</a:t>
                      </a:r>
                      <a:r>
                        <a:rPr sz="2400" spc="-10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asbestos  coatings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06070" indent="-228600">
                        <a:lnSpc>
                          <a:spcPct val="100000"/>
                        </a:lnSpc>
                        <a:spcBef>
                          <a:spcPts val="57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400" spc="-5" dirty="0">
                          <a:latin typeface="Times New Roman"/>
                          <a:cs typeface="Times New Roman"/>
                        </a:rPr>
                        <a:t>Thermal</a:t>
                      </a:r>
                      <a:r>
                        <a:rPr sz="24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&amp;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06070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acoustic</a:t>
                      </a:r>
                      <a:r>
                        <a:rPr sz="24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insulation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06070" marR="169545" indent="-228600">
                        <a:lnSpc>
                          <a:spcPct val="100000"/>
                        </a:lnSpc>
                        <a:spcBef>
                          <a:spcPts val="57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Fire resistant walls</a:t>
                      </a:r>
                      <a:r>
                        <a:rPr sz="2400" spc="-1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&amp;  partitions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306070" marR="664845" indent="-228600">
                        <a:lnSpc>
                          <a:spcPct val="100000"/>
                        </a:lnSpc>
                        <a:spcBef>
                          <a:spcPts val="57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6705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Asbestos </a:t>
                      </a:r>
                      <a:r>
                        <a:rPr sz="2400" spc="-5" dirty="0">
                          <a:latin typeface="Times New Roman"/>
                          <a:cs typeface="Times New Roman"/>
                        </a:rPr>
                        <a:t>cement 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sheets &amp;</a:t>
                      </a:r>
                      <a:r>
                        <a:rPr sz="2400" spc="-1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flooring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R="1447800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onmental</a:t>
                      </a:r>
                      <a:r>
                        <a:rPr sz="18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Safety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2800" b="1" spc="-3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Workers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at</a:t>
                      </a:r>
                      <a:r>
                        <a:rPr sz="2800" b="1" spc="-20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High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2800" b="1" spc="-5" dirty="0">
                          <a:solidFill>
                            <a:srgbClr val="001F5F"/>
                          </a:solidFill>
                          <a:latin typeface="Times New Roman"/>
                          <a:cs typeface="Times New Roman"/>
                        </a:rPr>
                        <a:t>Risk</a:t>
                      </a:r>
                      <a:endParaRPr sz="2800" dirty="0">
                        <a:latin typeface="Times New Roman"/>
                        <a:cs typeface="Times New Roman"/>
                      </a:endParaRPr>
                    </a:p>
                    <a:p>
                      <a:pPr marL="306705" marR="1163320" indent="-229235">
                        <a:lnSpc>
                          <a:spcPct val="100000"/>
                        </a:lnSpc>
                        <a:spcBef>
                          <a:spcPts val="119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De</a:t>
                      </a:r>
                      <a:r>
                        <a:rPr sz="2400" spc="-1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ol</a:t>
                      </a:r>
                      <a:r>
                        <a:rPr sz="2400" spc="1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spc="5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on  workers</a:t>
                      </a:r>
                    </a:p>
                    <a:p>
                      <a:pPr marL="306705" indent="-229235">
                        <a:lnSpc>
                          <a:spcPct val="100000"/>
                        </a:lnSpc>
                        <a:spcBef>
                          <a:spcPts val="575"/>
                        </a:spcBef>
                        <a:buClr>
                          <a:srgbClr val="00FFFF"/>
                        </a:buClr>
                        <a:buSzPct val="79166"/>
                        <a:buFont typeface="Wingdings"/>
                        <a:buChar char=""/>
                        <a:tabLst>
                          <a:tab pos="307340" algn="l"/>
                        </a:tabLst>
                      </a:pPr>
                      <a:r>
                        <a:rPr sz="2400" spc="-30" dirty="0">
                          <a:latin typeface="Times New Roman"/>
                          <a:cs typeface="Times New Roman"/>
                        </a:rPr>
                        <a:t>Workers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involved</a:t>
                      </a:r>
                      <a:r>
                        <a:rPr sz="24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in</a:t>
                      </a:r>
                    </a:p>
                    <a:p>
                      <a:pPr marL="94615" algn="ct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Times New Roman"/>
                          <a:cs typeface="Times New Roman"/>
                        </a:rPr>
                        <a:t>disposal</a:t>
                      </a:r>
                      <a:r>
                        <a:rPr sz="2400" spc="-9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dirty="0">
                          <a:latin typeface="Times New Roman"/>
                          <a:cs typeface="Times New Roman"/>
                        </a:rPr>
                        <a:t>operations</a:t>
                      </a: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39624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5116067" y="80772"/>
            <a:ext cx="944880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1000" y="3733800"/>
            <a:ext cx="1143000" cy="1219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6237" y="3728973"/>
            <a:ext cx="1152525" cy="1228725"/>
          </a:xfrm>
          <a:custGeom>
            <a:avLst/>
            <a:gdLst/>
            <a:ahLst/>
            <a:cxnLst/>
            <a:rect l="l" t="t" r="r" b="b"/>
            <a:pathLst>
              <a:path w="1152525" h="1228725">
                <a:moveTo>
                  <a:pt x="0" y="1228725"/>
                </a:moveTo>
                <a:lnTo>
                  <a:pt x="1152525" y="1228725"/>
                </a:lnTo>
                <a:lnTo>
                  <a:pt x="1152525" y="0"/>
                </a:lnTo>
                <a:lnTo>
                  <a:pt x="0" y="0"/>
                </a:lnTo>
                <a:lnTo>
                  <a:pt x="0" y="1228725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800" y="5257800"/>
            <a:ext cx="1143000" cy="1219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1037" y="5253037"/>
            <a:ext cx="1152525" cy="1228725"/>
          </a:xfrm>
          <a:custGeom>
            <a:avLst/>
            <a:gdLst/>
            <a:ahLst/>
            <a:cxnLst/>
            <a:rect l="l" t="t" r="r" b="b"/>
            <a:pathLst>
              <a:path w="1152525" h="1228725">
                <a:moveTo>
                  <a:pt x="0" y="1228725"/>
                </a:moveTo>
                <a:lnTo>
                  <a:pt x="1152525" y="1228725"/>
                </a:lnTo>
                <a:lnTo>
                  <a:pt x="1152525" y="0"/>
                </a:lnTo>
                <a:lnTo>
                  <a:pt x="0" y="0"/>
                </a:lnTo>
                <a:lnTo>
                  <a:pt x="0" y="1228725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76400" y="3657600"/>
            <a:ext cx="1000125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71573" y="3652773"/>
            <a:ext cx="1009650" cy="1381125"/>
          </a:xfrm>
          <a:custGeom>
            <a:avLst/>
            <a:gdLst/>
            <a:ahLst/>
            <a:cxnLst/>
            <a:rect l="l" t="t" r="r" b="b"/>
            <a:pathLst>
              <a:path w="1009650" h="1381125">
                <a:moveTo>
                  <a:pt x="0" y="1381125"/>
                </a:moveTo>
                <a:lnTo>
                  <a:pt x="1009650" y="1381125"/>
                </a:lnTo>
                <a:lnTo>
                  <a:pt x="1009650" y="0"/>
                </a:lnTo>
                <a:lnTo>
                  <a:pt x="0" y="0"/>
                </a:lnTo>
                <a:lnTo>
                  <a:pt x="0" y="1381125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43600" y="4267263"/>
            <a:ext cx="1271651" cy="147154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38773" y="4262373"/>
            <a:ext cx="1281430" cy="1481455"/>
          </a:xfrm>
          <a:custGeom>
            <a:avLst/>
            <a:gdLst/>
            <a:ahLst/>
            <a:cxnLst/>
            <a:rect l="l" t="t" r="r" b="b"/>
            <a:pathLst>
              <a:path w="1281429" h="1481454">
                <a:moveTo>
                  <a:pt x="0" y="1481201"/>
                </a:moveTo>
                <a:lnTo>
                  <a:pt x="1281176" y="1481201"/>
                </a:lnTo>
                <a:lnTo>
                  <a:pt x="1281176" y="0"/>
                </a:lnTo>
                <a:lnTo>
                  <a:pt x="0" y="0"/>
                </a:lnTo>
                <a:lnTo>
                  <a:pt x="0" y="1481201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315200" y="4800600"/>
            <a:ext cx="1414399" cy="12192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4400" y="947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5">
            <a:extLst>
              <a:ext uri="{FF2B5EF4-FFF2-40B4-BE49-F238E27FC236}">
                <a16:creationId xmlns:a16="http://schemas.microsoft.com/office/drawing/2014/main" id="{2F43E175-BCD0-4E04-9A13-3B7687BE39EC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0" name="Group 7">
              <a:extLst>
                <a:ext uri="{FF2B5EF4-FFF2-40B4-BE49-F238E27FC236}">
                  <a16:creationId xmlns:a16="http://schemas.microsoft.com/office/drawing/2014/main" id="{6BC539BE-BC24-40B6-AA81-00B6AEE59A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0">
                <a:extLst>
                  <a:ext uri="{FF2B5EF4-FFF2-40B4-BE49-F238E27FC236}">
                    <a16:creationId xmlns:a16="http://schemas.microsoft.com/office/drawing/2014/main" id="{FB7E21F0-FC59-4575-B51D-C5170B383C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2">
                  <a:extLst>
                    <a:ext uri="{FF2B5EF4-FFF2-40B4-BE49-F238E27FC236}">
                      <a16:creationId xmlns:a16="http://schemas.microsoft.com/office/drawing/2014/main" id="{B1007F81-CDD4-466B-A3DA-672C4C35C7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5" name="Group 13">
                  <a:extLst>
                    <a:ext uri="{FF2B5EF4-FFF2-40B4-BE49-F238E27FC236}">
                      <a16:creationId xmlns:a16="http://schemas.microsoft.com/office/drawing/2014/main" id="{87D48B5C-9C0C-403D-A11C-FD8F163202A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EDDFDD73-0349-4C6C-A058-FFB182B07B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5">
                    <a:extLst>
                      <a:ext uri="{FF2B5EF4-FFF2-40B4-BE49-F238E27FC236}">
                        <a16:creationId xmlns:a16="http://schemas.microsoft.com/office/drawing/2014/main" id="{D8CC0796-56AB-430B-B38D-F9D71638B9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3" name="Picture 11">
                <a:extLst>
                  <a:ext uri="{FF2B5EF4-FFF2-40B4-BE49-F238E27FC236}">
                    <a16:creationId xmlns:a16="http://schemas.microsoft.com/office/drawing/2014/main" id="{6D1A4215-A7A4-430B-BD38-5DDA54F7D7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715DA38-9F4E-4436-9D16-395DF9DE2E04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12291" y="364236"/>
            <a:ext cx="883919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739" y="364236"/>
            <a:ext cx="88392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77568" y="309372"/>
            <a:ext cx="5259326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16067" y="309372"/>
            <a:ext cx="944880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07106" y="309372"/>
            <a:ext cx="6382029" cy="936667"/>
          </a:xfrm>
          <a:prstGeom prst="rect">
            <a:avLst/>
          </a:prstGeom>
        </p:spPr>
        <p:txBody>
          <a:bodyPr vert="horz" wrap="square" lIns="0" tIns="196088" rIns="0" bIns="0" rtlCol="0">
            <a:spAutoFit/>
          </a:bodyPr>
          <a:lstStyle/>
          <a:p>
            <a:pPr marL="250825">
              <a:lnSpc>
                <a:spcPct val="100000"/>
              </a:lnSpc>
            </a:pPr>
            <a:r>
              <a:rPr sz="4800" dirty="0">
                <a:latin typeface="Times New Roman"/>
                <a:cs typeface="Times New Roman"/>
              </a:rPr>
              <a:t>Chemical</a:t>
            </a:r>
            <a:r>
              <a:rPr sz="4800" spc="-105" dirty="0">
                <a:latin typeface="Times New Roman"/>
                <a:cs typeface="Times New Roman"/>
              </a:rPr>
              <a:t> </a:t>
            </a:r>
            <a:r>
              <a:rPr sz="4800" dirty="0">
                <a:latin typeface="Times New Roman"/>
                <a:cs typeface="Times New Roman"/>
              </a:rPr>
              <a:t>Hazards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76237" y="1366837"/>
          <a:ext cx="8382000" cy="47497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0269">
                <a:tc>
                  <a:txBody>
                    <a:bodyPr/>
                    <a:lstStyle/>
                    <a:p>
                      <a:pPr marL="2006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spc="-2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Solvents/Vapors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5073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Metals/Fumes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50736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643">
                <a:tc gridSpan="2">
                  <a:txBody>
                    <a:bodyPr/>
                    <a:lstStyle/>
                    <a:p>
                      <a:pPr marL="1915160">
                        <a:lnSpc>
                          <a:spcPts val="3750"/>
                        </a:lnSpc>
                      </a:pPr>
                      <a:r>
                        <a:rPr sz="32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Sources of</a:t>
                      </a:r>
                      <a:r>
                        <a:rPr sz="3200" spc="-12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2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Exposure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50736">
                      <a:solidFill>
                        <a:srgbClr val="000000"/>
                      </a:solidFill>
                      <a:prstDash val="solid"/>
                    </a:lnT>
                    <a:lnB w="300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7344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24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Paints,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thinners</a:t>
                      </a:r>
                      <a:r>
                        <a:rPr sz="3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&amp;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30099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ct val="100000"/>
                        </a:lnSpc>
                        <a:spcBef>
                          <a:spcPts val="24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Steel,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copper</a:t>
                      </a:r>
                      <a:r>
                        <a:rPr sz="3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&amp;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30099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3">
                <a:tc>
                  <a:txBody>
                    <a:bodyPr/>
                    <a:lstStyle/>
                    <a:p>
                      <a:pPr marL="86360">
                        <a:lnSpc>
                          <a:spcPts val="3329"/>
                        </a:lnSpc>
                      </a:pPr>
                      <a:r>
                        <a:rPr sz="3000" spc="-5" dirty="0">
                          <a:latin typeface="Arial"/>
                          <a:cs typeface="Arial"/>
                        </a:rPr>
                        <a:t>primers,</a:t>
                      </a:r>
                      <a:r>
                        <a:rPr sz="3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varnishes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ts val="3329"/>
                        </a:lnSpc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aluminum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779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Glue,</a:t>
                      </a:r>
                      <a:r>
                        <a:rPr sz="3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linoleum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3000" spc="-10" dirty="0">
                          <a:latin typeface="Arial"/>
                          <a:cs typeface="Arial"/>
                        </a:rPr>
                        <a:t>Welding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process</a:t>
                      </a:r>
                      <a:r>
                        <a:rPr sz="30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&amp;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38">
                <a:tc>
                  <a:txBody>
                    <a:bodyPr/>
                    <a:lstStyle/>
                    <a:p>
                      <a:pPr marL="86360">
                        <a:lnSpc>
                          <a:spcPts val="3329"/>
                        </a:lnSpc>
                      </a:pPr>
                      <a:r>
                        <a:rPr sz="3000" spc="-5" dirty="0">
                          <a:latin typeface="Arial"/>
                          <a:cs typeface="Arial"/>
                        </a:rPr>
                        <a:t>plastics and</a:t>
                      </a:r>
                      <a:r>
                        <a:rPr sz="30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rubber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ts val="3329"/>
                        </a:lnSpc>
                      </a:pPr>
                      <a:r>
                        <a:rPr sz="3000" spc="-5" dirty="0">
                          <a:latin typeface="Arial"/>
                          <a:cs typeface="Arial"/>
                        </a:rPr>
                        <a:t>flame</a:t>
                      </a:r>
                      <a:r>
                        <a:rPr sz="3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spc="-5" dirty="0">
                          <a:latin typeface="Arial"/>
                          <a:cs typeface="Arial"/>
                        </a:rPr>
                        <a:t>cutting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6117">
                <a:tc>
                  <a:txBody>
                    <a:bodyPr/>
                    <a:lstStyle/>
                    <a:p>
                      <a:pPr marL="311785" indent="-225425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12420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Adhesives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Soldering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2604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63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spc="-5" dirty="0">
                          <a:latin typeface="Arial"/>
                          <a:cs typeface="Arial"/>
                        </a:rPr>
                        <a:t>Carpets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838200" y="11764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5">
            <a:extLst>
              <a:ext uri="{FF2B5EF4-FFF2-40B4-BE49-F238E27FC236}">
                <a16:creationId xmlns:a16="http://schemas.microsoft.com/office/drawing/2014/main" id="{C17FDDD4-E534-4F0C-910A-62AE4906C579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0" name="Group 7">
              <a:extLst>
                <a:ext uri="{FF2B5EF4-FFF2-40B4-BE49-F238E27FC236}">
                  <a16:creationId xmlns:a16="http://schemas.microsoft.com/office/drawing/2014/main" id="{C86637F0-DC9A-4B81-AF97-B2F8EE49B6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0">
                <a:extLst>
                  <a:ext uri="{FF2B5EF4-FFF2-40B4-BE49-F238E27FC236}">
                    <a16:creationId xmlns:a16="http://schemas.microsoft.com/office/drawing/2014/main" id="{2047F9C9-ABD8-4B09-B6D5-BBF6C84920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2">
                  <a:extLst>
                    <a:ext uri="{FF2B5EF4-FFF2-40B4-BE49-F238E27FC236}">
                      <a16:creationId xmlns:a16="http://schemas.microsoft.com/office/drawing/2014/main" id="{B2317658-F80E-4AE2-A8D7-687E401B59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5" name="Group 13">
                  <a:extLst>
                    <a:ext uri="{FF2B5EF4-FFF2-40B4-BE49-F238E27FC236}">
                      <a16:creationId xmlns:a16="http://schemas.microsoft.com/office/drawing/2014/main" id="{046418EE-0903-434F-BFF8-61D8B1731FA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79544495-3026-465F-B807-81083F5EAA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5">
                    <a:extLst>
                      <a:ext uri="{FF2B5EF4-FFF2-40B4-BE49-F238E27FC236}">
                        <a16:creationId xmlns:a16="http://schemas.microsoft.com/office/drawing/2014/main" id="{E2292502-92F2-41F0-92D9-B0F622C738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3" name="Picture 11">
                <a:extLst>
                  <a:ext uri="{FF2B5EF4-FFF2-40B4-BE49-F238E27FC236}">
                    <a16:creationId xmlns:a16="http://schemas.microsoft.com/office/drawing/2014/main" id="{C2E89E04-C5A9-4F10-9A69-AE2084AF34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BD7C0F7-AE4A-438E-BA2A-250883C2CCF4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12291" y="364236"/>
            <a:ext cx="883919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739" y="364236"/>
            <a:ext cx="88392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00104" y="298862"/>
            <a:ext cx="5279136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16067" y="309372"/>
            <a:ext cx="944880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96210" y="298862"/>
            <a:ext cx="7634274" cy="1226820"/>
          </a:xfrm>
          <a:prstGeom prst="rect">
            <a:avLst/>
          </a:prstGeom>
        </p:spPr>
        <p:txBody>
          <a:bodyPr vert="horz" wrap="square" lIns="0" tIns="196088" rIns="0" bIns="0" rtlCol="0">
            <a:spAutoFit/>
          </a:bodyPr>
          <a:lstStyle/>
          <a:p>
            <a:pPr marL="250825">
              <a:lnSpc>
                <a:spcPct val="100000"/>
              </a:lnSpc>
            </a:pPr>
            <a:r>
              <a:rPr sz="4800" dirty="0">
                <a:latin typeface="Times New Roman"/>
                <a:cs typeface="Times New Roman"/>
              </a:rPr>
              <a:t>Chemical</a:t>
            </a:r>
            <a:r>
              <a:rPr sz="4800" spc="-105" dirty="0">
                <a:latin typeface="Times New Roman"/>
                <a:cs typeface="Times New Roman"/>
              </a:rPr>
              <a:t> </a:t>
            </a:r>
            <a:r>
              <a:rPr sz="4800" dirty="0">
                <a:latin typeface="Times New Roman"/>
                <a:cs typeface="Times New Roman"/>
              </a:rPr>
              <a:t>Hazards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528637" y="1595469"/>
          <a:ext cx="8305800" cy="40936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5988">
                <a:tc>
                  <a:txBody>
                    <a:bodyPr/>
                    <a:lstStyle/>
                    <a:p>
                      <a:pPr marL="2006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Corrosives/Mist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49212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3600" spc="-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Gases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44513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093">
                <a:tc gridSpan="2">
                  <a:txBody>
                    <a:bodyPr/>
                    <a:lstStyle/>
                    <a:p>
                      <a:pPr marL="191516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32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Sources of</a:t>
                      </a:r>
                      <a:r>
                        <a:rPr sz="3200" spc="-95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3200" dirty="0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Exposure</a:t>
                      </a:r>
                      <a:endParaRPr sz="3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49212">
                      <a:solidFill>
                        <a:srgbClr val="000000"/>
                      </a:solidFill>
                      <a:prstDash val="solid"/>
                    </a:lnT>
                    <a:lnB w="300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652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24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spc="-5" dirty="0">
                          <a:latin typeface="Arial"/>
                          <a:cs typeface="Arial"/>
                        </a:rPr>
                        <a:t>Disinfectants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30099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ct val="100000"/>
                        </a:lnSpc>
                        <a:spcBef>
                          <a:spcPts val="440"/>
                        </a:spcBef>
                        <a:buClr>
                          <a:srgbClr val="00FFFF"/>
                        </a:buClr>
                        <a:buSzPct val="85714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Internal</a:t>
                      </a:r>
                      <a:r>
                        <a:rPr sz="28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800" dirty="0">
                          <a:latin typeface="Arial"/>
                          <a:cs typeface="Arial"/>
                        </a:rPr>
                        <a:t>combustion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30099">
                      <a:solidFill>
                        <a:srgbClr val="00000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2534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1545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Bleaches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ts val="3115"/>
                        </a:lnSpc>
                      </a:pPr>
                      <a:r>
                        <a:rPr sz="2800" dirty="0">
                          <a:latin typeface="Arial"/>
                          <a:cs typeface="Arial"/>
                        </a:rPr>
                        <a:t>engines</a:t>
                      </a:r>
                      <a:endParaRPr sz="2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961">
                <a:tc>
                  <a:txBody>
                    <a:bodyPr/>
                    <a:lstStyle/>
                    <a:p>
                      <a:pPr marL="333375" indent="-247015">
                        <a:lnSpc>
                          <a:spcPct val="100000"/>
                        </a:lnSpc>
                        <a:spcBef>
                          <a:spcPts val="1650"/>
                        </a:spcBef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010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Oils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ts val="3210"/>
                        </a:lnSpc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LPG</a:t>
                      </a:r>
                      <a:r>
                        <a:rPr sz="30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burners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150"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34010" indent="-247015">
                        <a:lnSpc>
                          <a:spcPts val="3210"/>
                        </a:lnSpc>
                        <a:buClr>
                          <a:srgbClr val="00FFFF"/>
                        </a:buClr>
                        <a:buSzPct val="80000"/>
                        <a:buFont typeface="Wingdings"/>
                        <a:buChar char=""/>
                        <a:tabLst>
                          <a:tab pos="334645" algn="l"/>
                        </a:tabLst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Burning of</a:t>
                      </a:r>
                      <a:r>
                        <a:rPr sz="30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000" dirty="0">
                          <a:latin typeface="Arial"/>
                          <a:cs typeface="Arial"/>
                        </a:rPr>
                        <a:t>waste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125">
                <a:tc>
                  <a:txBody>
                    <a:bodyPr/>
                    <a:lstStyle/>
                    <a:p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995">
                        <a:lnSpc>
                          <a:spcPts val="2510"/>
                        </a:lnSpc>
                      </a:pPr>
                      <a:r>
                        <a:rPr sz="3000" dirty="0">
                          <a:latin typeface="Arial"/>
                          <a:cs typeface="Arial"/>
                        </a:rPr>
                        <a:t>materials</a:t>
                      </a:r>
                      <a:endParaRPr sz="3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914400" y="1328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FC647E1F-1CAE-4D66-A994-41F5DDA53FA4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1AEF612B-142B-4AF5-ABAE-7F8CBF2FFE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5FBA6F6-B87A-43B3-950F-F9707B7B1B6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E0763318-A4A9-48F5-BC82-9A187F2E77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E94D0BEE-5DF9-414F-88CD-4BF56C45767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3AE272DA-61DF-43FF-82D5-5BB0DED7EF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89B899FE-2D69-43E6-B28D-8409E163D3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EC4C16C-0F33-4124-85DE-2CE057DB02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0A16FA-9366-4439-ADDE-7FF0E4CE7344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Confined Space</a:t>
            </a:r>
            <a:r>
              <a:rPr spc="-90" dirty="0"/>
              <a:t> </a:t>
            </a:r>
            <a:r>
              <a:rPr spc="-5" dirty="0"/>
              <a:t>Gas:</a:t>
            </a: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4500">
              <a:latin typeface="Times New Roman"/>
              <a:cs typeface="Times New Roman"/>
            </a:endParaRPr>
          </a:p>
          <a:p>
            <a:pPr marL="1155700" indent="-228600">
              <a:lnSpc>
                <a:spcPct val="100000"/>
              </a:lnSpc>
              <a:buFont typeface="Arial"/>
              <a:buChar char="•"/>
              <a:tabLst>
                <a:tab pos="1156335" algn="l"/>
              </a:tabLst>
            </a:pPr>
            <a:r>
              <a:rPr sz="2400" b="0" spc="-15" dirty="0">
                <a:latin typeface="Calibri"/>
                <a:cs typeface="Calibri"/>
              </a:rPr>
              <a:t>Oxygen </a:t>
            </a:r>
            <a:r>
              <a:rPr sz="2400" b="0" spc="-5" dirty="0">
                <a:latin typeface="Calibri"/>
                <a:cs typeface="Calibri"/>
              </a:rPr>
              <a:t>Deficiency</a:t>
            </a:r>
            <a:r>
              <a:rPr sz="2400" b="0" spc="-9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(O</a:t>
            </a:r>
            <a:r>
              <a:rPr sz="2000" b="0" dirty="0">
                <a:latin typeface="Calibri"/>
                <a:cs typeface="Calibri"/>
              </a:rPr>
              <a:t>2</a:t>
            </a:r>
            <a:r>
              <a:rPr sz="2400" b="0" dirty="0">
                <a:latin typeface="Calibri"/>
                <a:cs typeface="Calibri"/>
              </a:rPr>
              <a:t>)</a:t>
            </a:r>
            <a:endParaRPr sz="2400">
              <a:latin typeface="Calibri"/>
              <a:cs typeface="Calibri"/>
            </a:endParaRPr>
          </a:p>
          <a:p>
            <a:pPr marL="11557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1156335" algn="l"/>
              </a:tabLst>
            </a:pPr>
            <a:r>
              <a:rPr sz="2400" b="0" spc="-15" dirty="0">
                <a:latin typeface="Calibri"/>
                <a:cs typeface="Calibri"/>
              </a:rPr>
              <a:t>Hydrogen </a:t>
            </a:r>
            <a:r>
              <a:rPr sz="2400" b="0" spc="-5" dirty="0">
                <a:latin typeface="Calibri"/>
                <a:cs typeface="Calibri"/>
              </a:rPr>
              <a:t>Sulfide </a:t>
            </a:r>
            <a:r>
              <a:rPr sz="2400" b="0" dirty="0">
                <a:latin typeface="Calibri"/>
                <a:cs typeface="Calibri"/>
              </a:rPr>
              <a:t>(H</a:t>
            </a:r>
            <a:r>
              <a:rPr sz="1200" b="0" dirty="0">
                <a:latin typeface="Calibri"/>
                <a:cs typeface="Calibri"/>
              </a:rPr>
              <a:t>2</a:t>
            </a:r>
            <a:r>
              <a:rPr sz="2400" b="0" dirty="0">
                <a:latin typeface="Calibri"/>
                <a:cs typeface="Calibri"/>
              </a:rPr>
              <a:t>S</a:t>
            </a:r>
            <a:r>
              <a:rPr sz="2400" b="0" spc="-7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)</a:t>
            </a:r>
            <a:endParaRPr sz="2400">
              <a:latin typeface="Calibri"/>
              <a:cs typeface="Calibri"/>
            </a:endParaRPr>
          </a:p>
          <a:p>
            <a:pPr marL="11557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1156335" algn="l"/>
              </a:tabLst>
            </a:pPr>
            <a:r>
              <a:rPr sz="2400" b="0" spc="-5" dirty="0">
                <a:latin typeface="Calibri"/>
                <a:cs typeface="Calibri"/>
              </a:rPr>
              <a:t>Carbon </a:t>
            </a:r>
            <a:r>
              <a:rPr sz="2400" b="0" spc="-15" dirty="0">
                <a:latin typeface="Calibri"/>
                <a:cs typeface="Calibri"/>
              </a:rPr>
              <a:t>Dioxide</a:t>
            </a:r>
            <a:r>
              <a:rPr sz="2400" b="0" spc="-60" dirty="0">
                <a:latin typeface="Calibri"/>
                <a:cs typeface="Calibri"/>
              </a:rPr>
              <a:t> </a:t>
            </a:r>
            <a:r>
              <a:rPr sz="2400" b="0" spc="-5" dirty="0">
                <a:latin typeface="Calibri"/>
                <a:cs typeface="Calibri"/>
              </a:rPr>
              <a:t>(CO</a:t>
            </a:r>
            <a:r>
              <a:rPr sz="2000" b="0" spc="-5" dirty="0">
                <a:latin typeface="Calibri"/>
                <a:cs typeface="Calibri"/>
              </a:rPr>
              <a:t>2</a:t>
            </a:r>
            <a:r>
              <a:rPr sz="2400" b="0" spc="-5" dirty="0">
                <a:latin typeface="Calibri"/>
                <a:cs typeface="Calibri"/>
              </a:rPr>
              <a:t>)</a:t>
            </a:r>
            <a:endParaRPr sz="2400">
              <a:latin typeface="Calibri"/>
              <a:cs typeface="Calibri"/>
            </a:endParaRPr>
          </a:p>
          <a:p>
            <a:pPr marL="1155700" indent="-2286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1156335" algn="l"/>
              </a:tabLst>
            </a:pPr>
            <a:r>
              <a:rPr sz="2400" b="0" spc="-5" dirty="0">
                <a:latin typeface="Calibri"/>
                <a:cs typeface="Calibri"/>
              </a:rPr>
              <a:t>Carbon </a:t>
            </a:r>
            <a:r>
              <a:rPr sz="2400" b="0" spc="-10" dirty="0">
                <a:latin typeface="Calibri"/>
                <a:cs typeface="Calibri"/>
              </a:rPr>
              <a:t>Monoxide</a:t>
            </a:r>
            <a:r>
              <a:rPr sz="2400" b="0" spc="-8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(CO)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68651" y="19811"/>
            <a:ext cx="4843272" cy="1231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83452" y="19811"/>
            <a:ext cx="868679" cy="1231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01645" y="178815"/>
            <a:ext cx="4140200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>
                <a:latin typeface="Times New Roman"/>
                <a:cs typeface="Times New Roman"/>
              </a:rPr>
              <a:t>Chemical</a:t>
            </a:r>
            <a:r>
              <a:rPr spc="-8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Hazards</a:t>
            </a:r>
          </a:p>
        </p:txBody>
      </p:sp>
      <p:sp>
        <p:nvSpPr>
          <p:cNvPr id="6" name="object 6"/>
          <p:cNvSpPr/>
          <p:nvPr/>
        </p:nvSpPr>
        <p:spPr>
          <a:xfrm>
            <a:off x="5029200" y="3352736"/>
            <a:ext cx="3200400" cy="24210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86400" y="1143000"/>
            <a:ext cx="2362200" cy="2108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A7C3E89-7590-4BB7-960F-ECC98C102CE5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EE6DB931-9513-47B5-A69C-3225B04B32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F4BE8716-9ABA-4DDE-944C-F2C9F6A745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0B7A4C93-C038-4CB7-9694-47B91073CC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AEE8FAEB-953D-411B-BF67-BD5F59FC4F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6C5A621F-FB21-45C8-B4A4-1528F49077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D748DA86-26E4-4EC9-9383-2BFE45DBFFB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513903F2-0D91-4B8C-8290-DAE609B054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71E58E8-7368-4E9A-A87B-0FAB6ED9C583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1526794" y="1773554"/>
            <a:ext cx="3042285" cy="3935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buFont typeface="Wingdings"/>
              <a:buChar char=""/>
              <a:tabLst>
                <a:tab pos="299720" algn="l"/>
              </a:tabLst>
            </a:pPr>
            <a:r>
              <a:rPr sz="3200" spc="-5" dirty="0">
                <a:latin typeface="Calibri"/>
                <a:cs typeface="Calibri"/>
              </a:rPr>
              <a:t>Bacteria</a:t>
            </a:r>
            <a:endParaRPr sz="3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299720" algn="l"/>
              </a:tabLst>
            </a:pPr>
            <a:r>
              <a:rPr sz="3200" spc="-5" dirty="0">
                <a:latin typeface="Calibri"/>
                <a:cs typeface="Calibri"/>
              </a:rPr>
              <a:t>Virus</a:t>
            </a:r>
            <a:endParaRPr sz="3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299720" algn="l"/>
              </a:tabLst>
            </a:pPr>
            <a:r>
              <a:rPr sz="3200" spc="-5" dirty="0">
                <a:latin typeface="Calibri"/>
                <a:cs typeface="Calibri"/>
              </a:rPr>
              <a:t>Fungi</a:t>
            </a:r>
            <a:endParaRPr sz="3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299720" algn="l"/>
              </a:tabLst>
            </a:pPr>
            <a:r>
              <a:rPr sz="3200" spc="-20" dirty="0">
                <a:latin typeface="Calibri"/>
                <a:cs typeface="Calibri"/>
              </a:rPr>
              <a:t>Parasites</a:t>
            </a:r>
            <a:endParaRPr sz="3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299720" algn="l"/>
              </a:tabLst>
            </a:pPr>
            <a:r>
              <a:rPr sz="3200" spc="-5" dirty="0">
                <a:latin typeface="Calibri"/>
                <a:cs typeface="Calibri"/>
              </a:rPr>
              <a:t>Insects</a:t>
            </a:r>
            <a:endParaRPr sz="32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299720" algn="l"/>
              </a:tabLst>
            </a:pPr>
            <a:r>
              <a:rPr sz="3200" spc="-15" dirty="0">
                <a:latin typeface="Calibri"/>
                <a:cs typeface="Calibri"/>
              </a:rPr>
              <a:t>Organic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aerosols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77800" rIns="0" bIns="0" rtlCol="0">
            <a:spAutoFit/>
          </a:bodyPr>
          <a:lstStyle/>
          <a:p>
            <a:pPr marL="1530350">
              <a:lnSpc>
                <a:spcPct val="100000"/>
              </a:lnSpc>
            </a:pPr>
            <a:r>
              <a:rPr sz="4800" b="1" spc="-5" dirty="0">
                <a:latin typeface="Calibri"/>
                <a:cs typeface="Calibri"/>
              </a:rPr>
              <a:t>Biological</a:t>
            </a:r>
            <a:r>
              <a:rPr sz="4800" b="1" spc="-120" dirty="0">
                <a:latin typeface="Calibri"/>
                <a:cs typeface="Calibri"/>
              </a:rPr>
              <a:t> </a:t>
            </a:r>
            <a:r>
              <a:rPr sz="4800" b="1" spc="-20" dirty="0">
                <a:latin typeface="Calibri"/>
                <a:cs typeface="Calibri"/>
              </a:rPr>
              <a:t>Hazards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800600" y="2822575"/>
            <a:ext cx="3276600" cy="20542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14400" y="14812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AA7F093A-20E4-451C-A3F3-F0F2D0EC0C48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id="{E5F9415E-C99E-4B95-A166-EF10B9053B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6" name="Group 10">
                <a:extLst>
                  <a:ext uri="{FF2B5EF4-FFF2-40B4-BE49-F238E27FC236}">
                    <a16:creationId xmlns:a16="http://schemas.microsoft.com/office/drawing/2014/main" id="{D5819AC9-8FE7-45A6-92C5-0B3C479B4E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8" name="Rectangle 12">
                  <a:extLst>
                    <a:ext uri="{FF2B5EF4-FFF2-40B4-BE49-F238E27FC236}">
                      <a16:creationId xmlns:a16="http://schemas.microsoft.com/office/drawing/2014/main" id="{DAEFD165-360C-46B0-9C93-025E755668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9" name="Group 13">
                  <a:extLst>
                    <a:ext uri="{FF2B5EF4-FFF2-40B4-BE49-F238E27FC236}">
                      <a16:creationId xmlns:a16="http://schemas.microsoft.com/office/drawing/2014/main" id="{58531250-C4E8-4C4D-BAB6-F2B8EEBD46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0" name="Rectangle 10">
                    <a:extLst>
                      <a:ext uri="{FF2B5EF4-FFF2-40B4-BE49-F238E27FC236}">
                        <a16:creationId xmlns:a16="http://schemas.microsoft.com/office/drawing/2014/main" id="{83DD68A7-EFC4-4C86-8EEF-D7EC6DE10F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1" name="Rectangle 15">
                    <a:extLst>
                      <a:ext uri="{FF2B5EF4-FFF2-40B4-BE49-F238E27FC236}">
                        <a16:creationId xmlns:a16="http://schemas.microsoft.com/office/drawing/2014/main" id="{7FCB0527-841C-46D3-B62A-6D46AE06BA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7" name="Picture 11">
                <a:extLst>
                  <a:ext uri="{FF2B5EF4-FFF2-40B4-BE49-F238E27FC236}">
                    <a16:creationId xmlns:a16="http://schemas.microsoft.com/office/drawing/2014/main" id="{CBBFD2A7-EBAA-47B5-A6CC-30419E0473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B53F552-C6BF-48BC-9766-EDBCE9A6EE6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412875">
              <a:lnSpc>
                <a:spcPct val="100000"/>
              </a:lnSpc>
            </a:pPr>
            <a:r>
              <a:rPr sz="4800" b="1" spc="-15" dirty="0">
                <a:latin typeface="Calibri"/>
                <a:cs typeface="Calibri"/>
              </a:rPr>
              <a:t>Ergonomic</a:t>
            </a:r>
            <a:r>
              <a:rPr sz="4800" b="1" spc="-65" dirty="0">
                <a:latin typeface="Calibri"/>
                <a:cs typeface="Calibri"/>
              </a:rPr>
              <a:t> </a:t>
            </a:r>
            <a:r>
              <a:rPr sz="4800" b="1" spc="-25" dirty="0">
                <a:latin typeface="Calibri"/>
                <a:cs typeface="Calibri"/>
              </a:rPr>
              <a:t>Hazards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739" y="1925954"/>
            <a:ext cx="5631180" cy="4304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3485" indent="-286385">
              <a:lnSpc>
                <a:spcPct val="100000"/>
              </a:lnSpc>
              <a:buFont typeface="Wingdings"/>
              <a:buChar char=""/>
              <a:tabLst>
                <a:tab pos="1214120" algn="l"/>
              </a:tabLst>
            </a:pPr>
            <a:r>
              <a:rPr sz="3200" dirty="0">
                <a:latin typeface="Calibri"/>
                <a:cs typeface="Calibri"/>
              </a:rPr>
              <a:t>Manual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handling</a:t>
            </a:r>
            <a:endParaRPr sz="3200" dirty="0">
              <a:latin typeface="Calibri"/>
              <a:cs typeface="Calibri"/>
            </a:endParaRPr>
          </a:p>
          <a:p>
            <a:pPr marL="12134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1214120" algn="l"/>
              </a:tabLst>
            </a:pPr>
            <a:r>
              <a:rPr sz="3200" spc="-15" dirty="0">
                <a:latin typeface="Calibri"/>
                <a:cs typeface="Calibri"/>
              </a:rPr>
              <a:t>Repetitive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motion</a:t>
            </a:r>
            <a:endParaRPr sz="3200" dirty="0">
              <a:latin typeface="Calibri"/>
              <a:cs typeface="Calibri"/>
            </a:endParaRPr>
          </a:p>
          <a:p>
            <a:pPr marL="12134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1214120" algn="l"/>
              </a:tabLst>
            </a:pPr>
            <a:r>
              <a:rPr sz="3200" spc="-20" dirty="0">
                <a:latin typeface="Calibri"/>
                <a:cs typeface="Calibri"/>
              </a:rPr>
              <a:t>Forceful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motion</a:t>
            </a:r>
            <a:endParaRPr sz="3200" dirty="0">
              <a:latin typeface="Calibri"/>
              <a:cs typeface="Calibri"/>
            </a:endParaRPr>
          </a:p>
          <a:p>
            <a:pPr marL="12134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1214120" algn="l"/>
              </a:tabLst>
            </a:pPr>
            <a:r>
              <a:rPr sz="3200" spc="-15" dirty="0">
                <a:latin typeface="Calibri"/>
                <a:cs typeface="Calibri"/>
              </a:rPr>
              <a:t>Awkward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posture</a:t>
            </a:r>
            <a:endParaRPr sz="3200" dirty="0">
              <a:latin typeface="Calibri"/>
              <a:cs typeface="Calibri"/>
            </a:endParaRPr>
          </a:p>
          <a:p>
            <a:pPr marL="1213485" indent="-286385">
              <a:lnSpc>
                <a:spcPct val="100000"/>
              </a:lnSpc>
              <a:spcBef>
                <a:spcPts val="1535"/>
              </a:spcBef>
              <a:buFont typeface="Wingdings"/>
              <a:buChar char=""/>
              <a:tabLst>
                <a:tab pos="1214120" algn="l"/>
              </a:tabLst>
            </a:pPr>
            <a:r>
              <a:rPr sz="3200" spc="-15" dirty="0">
                <a:latin typeface="Calibri"/>
                <a:cs typeface="Calibri"/>
              </a:rPr>
              <a:t>Static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posture</a:t>
            </a:r>
            <a:endParaRPr sz="3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600" dirty="0">
                <a:solidFill>
                  <a:srgbClr val="001F5F"/>
                </a:solidFill>
                <a:latin typeface="Arial"/>
                <a:cs typeface="Arial"/>
              </a:rPr>
              <a:t>“ Fit the </a:t>
            </a:r>
            <a:r>
              <a:rPr sz="3600" spc="-100" dirty="0">
                <a:solidFill>
                  <a:srgbClr val="001F5F"/>
                </a:solidFill>
                <a:latin typeface="Arial"/>
                <a:cs typeface="Arial"/>
              </a:rPr>
              <a:t>Task </a:t>
            </a:r>
            <a:r>
              <a:rPr sz="3600" dirty="0">
                <a:solidFill>
                  <a:srgbClr val="001F5F"/>
                </a:solidFill>
                <a:latin typeface="Arial"/>
                <a:cs typeface="Arial"/>
              </a:rPr>
              <a:t>to </a:t>
            </a:r>
            <a:r>
              <a:rPr sz="3600" spc="-10" dirty="0">
                <a:solidFill>
                  <a:srgbClr val="001F5F"/>
                </a:solidFill>
                <a:latin typeface="Arial"/>
                <a:cs typeface="Arial"/>
              </a:rPr>
              <a:t>the</a:t>
            </a:r>
            <a:r>
              <a:rPr sz="3600" spc="-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rgbClr val="001F5F"/>
                </a:solidFill>
                <a:latin typeface="Arial"/>
                <a:cs typeface="Arial"/>
              </a:rPr>
              <a:t>Person”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58000" y="1981200"/>
            <a:ext cx="1981200" cy="1676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3173" y="1976373"/>
            <a:ext cx="1990725" cy="1685925"/>
          </a:xfrm>
          <a:custGeom>
            <a:avLst/>
            <a:gdLst/>
            <a:ahLst/>
            <a:cxnLst/>
            <a:rect l="l" t="t" r="r" b="b"/>
            <a:pathLst>
              <a:path w="1990725" h="1685925">
                <a:moveTo>
                  <a:pt x="0" y="1685925"/>
                </a:moveTo>
                <a:lnTo>
                  <a:pt x="1990725" y="1685925"/>
                </a:lnTo>
                <a:lnTo>
                  <a:pt x="1990725" y="0"/>
                </a:lnTo>
                <a:lnTo>
                  <a:pt x="0" y="0"/>
                </a:lnTo>
                <a:lnTo>
                  <a:pt x="0" y="16859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24400" y="1600200"/>
            <a:ext cx="1905000" cy="1524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19573" y="1595374"/>
            <a:ext cx="1914525" cy="1533525"/>
          </a:xfrm>
          <a:custGeom>
            <a:avLst/>
            <a:gdLst/>
            <a:ahLst/>
            <a:cxnLst/>
            <a:rect l="l" t="t" r="r" b="b"/>
            <a:pathLst>
              <a:path w="1914525" h="1533525">
                <a:moveTo>
                  <a:pt x="0" y="1533525"/>
                </a:moveTo>
                <a:lnTo>
                  <a:pt x="1914525" y="1533525"/>
                </a:lnTo>
                <a:lnTo>
                  <a:pt x="1914525" y="0"/>
                </a:lnTo>
                <a:lnTo>
                  <a:pt x="0" y="0"/>
                </a:lnTo>
                <a:lnTo>
                  <a:pt x="0" y="15335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8000" y="3962400"/>
            <a:ext cx="1981200" cy="18764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3173" y="3957637"/>
            <a:ext cx="1990725" cy="1885950"/>
          </a:xfrm>
          <a:custGeom>
            <a:avLst/>
            <a:gdLst/>
            <a:ahLst/>
            <a:cxnLst/>
            <a:rect l="l" t="t" r="r" b="b"/>
            <a:pathLst>
              <a:path w="1990725" h="1885950">
                <a:moveTo>
                  <a:pt x="0" y="1885950"/>
                </a:moveTo>
                <a:lnTo>
                  <a:pt x="1990725" y="1885950"/>
                </a:lnTo>
                <a:lnTo>
                  <a:pt x="1990725" y="0"/>
                </a:lnTo>
                <a:lnTo>
                  <a:pt x="0" y="0"/>
                </a:lnTo>
                <a:lnTo>
                  <a:pt x="0" y="1885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648200" y="3352800"/>
            <a:ext cx="1828800" cy="2057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43373" y="3347973"/>
            <a:ext cx="1838325" cy="2066925"/>
          </a:xfrm>
          <a:custGeom>
            <a:avLst/>
            <a:gdLst/>
            <a:ahLst/>
            <a:cxnLst/>
            <a:rect l="l" t="t" r="r" b="b"/>
            <a:pathLst>
              <a:path w="1838325" h="2066925">
                <a:moveTo>
                  <a:pt x="0" y="2066925"/>
                </a:moveTo>
                <a:lnTo>
                  <a:pt x="1838325" y="2066925"/>
                </a:lnTo>
                <a:lnTo>
                  <a:pt x="1838325" y="0"/>
                </a:lnTo>
                <a:lnTo>
                  <a:pt x="0" y="0"/>
                </a:lnTo>
                <a:lnTo>
                  <a:pt x="0" y="20669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8200" y="14050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83F66AB-A916-441B-BDDB-B9074CFB427A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46A9D556-E05B-4AA9-9A0A-7C85A0D383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4CEDCE03-20FA-47AB-9556-0F4638F7FA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00CF87F5-1475-4B54-8F8B-B1DDD5059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AF4AB8C3-F810-4612-A082-4F34B26900A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EEAE35CE-9E6E-4AF0-845A-CB1AB025B0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1202C90D-75F1-4F5F-A3D7-30D79A713E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90A01335-D372-4150-9D14-B9CA8ECBD5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BC5CF1F-153B-4977-A71E-847D12D15B72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655319" y="1723644"/>
            <a:ext cx="580643" cy="789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116" rIns="0" bIns="0" rtlCol="0">
            <a:spAutoFit/>
          </a:bodyPr>
          <a:lstStyle/>
          <a:p>
            <a:pPr marL="165100">
              <a:lnSpc>
                <a:spcPct val="100000"/>
              </a:lnSpc>
            </a:pPr>
            <a:r>
              <a:rPr dirty="0">
                <a:solidFill>
                  <a:srgbClr val="001F5F"/>
                </a:solidFill>
                <a:latin typeface="Arial"/>
                <a:cs typeface="Arial"/>
              </a:rPr>
              <a:t>Purpose:</a:t>
            </a:r>
          </a:p>
          <a:p>
            <a:pPr marL="508000" marR="5080" indent="570865">
              <a:lnSpc>
                <a:spcPct val="100000"/>
              </a:lnSpc>
              <a:spcBef>
                <a:spcPts val="770"/>
              </a:spcBef>
            </a:pPr>
            <a:r>
              <a:rPr dirty="0">
                <a:latin typeface="Arial"/>
                <a:cs typeface="Arial"/>
              </a:rPr>
              <a:t>Prevention of exposure to  hazardous conditions thereby  presenting the occurrence of</a:t>
            </a:r>
            <a:r>
              <a:rPr spc="-14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work  related illnesses and</a:t>
            </a:r>
            <a:r>
              <a:rPr spc="-14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injuries.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1580">
              <a:lnSpc>
                <a:spcPct val="100000"/>
              </a:lnSpc>
            </a:pPr>
            <a:r>
              <a:rPr sz="4800" b="1" spc="-5" dirty="0">
                <a:latin typeface="Arial"/>
                <a:cs typeface="Arial"/>
              </a:rPr>
              <a:t>Industrial</a:t>
            </a:r>
            <a:r>
              <a:rPr sz="4800" b="1" spc="20" dirty="0">
                <a:latin typeface="Arial"/>
                <a:cs typeface="Arial"/>
              </a:rPr>
              <a:t> </a:t>
            </a:r>
            <a:r>
              <a:rPr sz="4800" b="1" spc="-5" dirty="0">
                <a:latin typeface="Arial"/>
                <a:cs typeface="Arial"/>
              </a:rPr>
              <a:t>Hygiene</a:t>
            </a:r>
            <a:endParaRPr sz="48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62000" y="1328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">
            <a:extLst>
              <a:ext uri="{FF2B5EF4-FFF2-40B4-BE49-F238E27FC236}">
                <a16:creationId xmlns:a16="http://schemas.microsoft.com/office/drawing/2014/main" id="{A9C46088-8DEE-49D5-8004-A7BD71BAC42E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57" name="Group 7">
              <a:extLst>
                <a:ext uri="{FF2B5EF4-FFF2-40B4-BE49-F238E27FC236}">
                  <a16:creationId xmlns:a16="http://schemas.microsoft.com/office/drawing/2014/main" id="{F98E1C44-A336-4849-A50C-0B80701950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59" name="Group 10">
                <a:extLst>
                  <a:ext uri="{FF2B5EF4-FFF2-40B4-BE49-F238E27FC236}">
                    <a16:creationId xmlns:a16="http://schemas.microsoft.com/office/drawing/2014/main" id="{427026F7-92E6-4D66-8563-CE820213FE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61" name="Rectangle 12">
                  <a:extLst>
                    <a:ext uri="{FF2B5EF4-FFF2-40B4-BE49-F238E27FC236}">
                      <a16:creationId xmlns:a16="http://schemas.microsoft.com/office/drawing/2014/main" id="{6238E861-B5DB-4A8B-8DD8-D44E356CAF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62" name="Group 13">
                  <a:extLst>
                    <a:ext uri="{FF2B5EF4-FFF2-40B4-BE49-F238E27FC236}">
                      <a16:creationId xmlns:a16="http://schemas.microsoft.com/office/drawing/2014/main" id="{89BF0DD2-7F6E-4BE9-B2E1-7F1ED032ED7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63" name="Rectangle 10">
                    <a:extLst>
                      <a:ext uri="{FF2B5EF4-FFF2-40B4-BE49-F238E27FC236}">
                        <a16:creationId xmlns:a16="http://schemas.microsoft.com/office/drawing/2014/main" id="{355AF795-C78C-480B-8F71-CC4A939035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64" name="Rectangle 15">
                    <a:extLst>
                      <a:ext uri="{FF2B5EF4-FFF2-40B4-BE49-F238E27FC236}">
                        <a16:creationId xmlns:a16="http://schemas.microsoft.com/office/drawing/2014/main" id="{CA816A18-229A-4430-96EF-4691AD5451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60" name="Picture 11">
                <a:extLst>
                  <a:ext uri="{FF2B5EF4-FFF2-40B4-BE49-F238E27FC236}">
                    <a16:creationId xmlns:a16="http://schemas.microsoft.com/office/drawing/2014/main" id="{0AA8D52D-95CB-4C8C-B374-01249DEA1CF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C101B81-E836-4DC5-A71F-8C3A0FFB3BE5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231027" y="2539050"/>
            <a:ext cx="1445384" cy="13782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832859"/>
            <a:ext cx="2511552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170176" y="3832859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198620"/>
            <a:ext cx="1833372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91996" y="4198620"/>
            <a:ext cx="420623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4379"/>
            <a:ext cx="1121664" cy="569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0287" y="4564379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81400" y="2514600"/>
            <a:ext cx="2549525" cy="18510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03220" y="2705100"/>
            <a:ext cx="1007363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69208" y="27051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051175" y="2788539"/>
            <a:ext cx="69088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Gas</a:t>
            </a:r>
            <a:r>
              <a:rPr sz="2000" spc="5" dirty="0">
                <a:solidFill>
                  <a:srgbClr val="1F487C"/>
                </a:solidFill>
                <a:latin typeface="Tahoma"/>
                <a:cs typeface="Tahoma"/>
              </a:rPr>
              <a:t>e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s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665220" y="2400300"/>
            <a:ext cx="1242060" cy="569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65903" y="24003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813175" y="2483739"/>
            <a:ext cx="92583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95" dirty="0">
                <a:solidFill>
                  <a:srgbClr val="1F487C"/>
                </a:solidFill>
                <a:latin typeface="Tahoma"/>
                <a:cs typeface="Tahoma"/>
              </a:rPr>
              <a:t>V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apours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036820" y="3162300"/>
            <a:ext cx="854963" cy="5699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50408" y="31623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655820" y="4305300"/>
            <a:ext cx="795527" cy="5699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109971" y="43053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804028" y="4388992"/>
            <a:ext cx="479425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Mist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808220" y="2705100"/>
            <a:ext cx="1077468" cy="56997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544311" y="27051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956428" y="2788539"/>
            <a:ext cx="767080" cy="767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Fumes</a:t>
            </a:r>
            <a:endParaRPr sz="2000">
              <a:latin typeface="Tahoma"/>
              <a:cs typeface="Tahoma"/>
            </a:endParaRPr>
          </a:p>
          <a:p>
            <a:pPr marL="241300">
              <a:lnSpc>
                <a:spcPct val="100000"/>
              </a:lnSpc>
              <a:spcBef>
                <a:spcPts val="1200"/>
              </a:spcBef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Dust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055620" y="3848100"/>
            <a:ext cx="955547" cy="56997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69791" y="38481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203575" y="3931792"/>
            <a:ext cx="63881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Noise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741420" y="4381500"/>
            <a:ext cx="867155" cy="5699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67200" y="43815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889375" y="4465192"/>
            <a:ext cx="55118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He</a:t>
            </a:r>
            <a:r>
              <a:rPr sz="2000" spc="5" dirty="0">
                <a:solidFill>
                  <a:srgbClr val="1F487C"/>
                </a:solidFill>
                <a:latin typeface="Tahoma"/>
                <a:cs typeface="Tahoma"/>
              </a:rPr>
              <a:t>a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t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867400" y="3290823"/>
            <a:ext cx="1143000" cy="123825"/>
          </a:xfrm>
          <a:custGeom>
            <a:avLst/>
            <a:gdLst/>
            <a:ahLst/>
            <a:cxnLst/>
            <a:rect l="l" t="t" r="r" b="b"/>
            <a:pathLst>
              <a:path w="1143000" h="123825">
                <a:moveTo>
                  <a:pt x="1060450" y="61975"/>
                </a:moveTo>
                <a:lnTo>
                  <a:pt x="1019175" y="123825"/>
                </a:lnTo>
                <a:lnTo>
                  <a:pt x="1101809" y="82550"/>
                </a:lnTo>
                <a:lnTo>
                  <a:pt x="1060450" y="82550"/>
                </a:lnTo>
                <a:lnTo>
                  <a:pt x="1060450" y="61975"/>
                </a:lnTo>
                <a:close/>
              </a:path>
              <a:path w="1143000" h="123825">
                <a:moveTo>
                  <a:pt x="1046663" y="41275"/>
                </a:moveTo>
                <a:lnTo>
                  <a:pt x="0" y="41275"/>
                </a:lnTo>
                <a:lnTo>
                  <a:pt x="0" y="82550"/>
                </a:lnTo>
                <a:lnTo>
                  <a:pt x="1046719" y="82550"/>
                </a:lnTo>
                <a:lnTo>
                  <a:pt x="1060450" y="61975"/>
                </a:lnTo>
                <a:lnTo>
                  <a:pt x="1046663" y="41275"/>
                </a:lnTo>
                <a:close/>
              </a:path>
              <a:path w="1143000" h="123825">
                <a:moveTo>
                  <a:pt x="1101640" y="41275"/>
                </a:moveTo>
                <a:lnTo>
                  <a:pt x="1060450" y="41275"/>
                </a:lnTo>
                <a:lnTo>
                  <a:pt x="1060450" y="82550"/>
                </a:lnTo>
                <a:lnTo>
                  <a:pt x="1101809" y="82550"/>
                </a:lnTo>
                <a:lnTo>
                  <a:pt x="1143000" y="61975"/>
                </a:lnTo>
                <a:lnTo>
                  <a:pt x="1101640" y="41275"/>
                </a:lnTo>
                <a:close/>
              </a:path>
              <a:path w="1143000" h="123825">
                <a:moveTo>
                  <a:pt x="1019175" y="0"/>
                </a:moveTo>
                <a:lnTo>
                  <a:pt x="1060450" y="61975"/>
                </a:lnTo>
                <a:lnTo>
                  <a:pt x="1060450" y="41275"/>
                </a:lnTo>
                <a:lnTo>
                  <a:pt x="1101640" y="41275"/>
                </a:lnTo>
                <a:lnTo>
                  <a:pt x="10191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646420" y="2933700"/>
            <a:ext cx="1504187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809231" y="29337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794628" y="3017139"/>
            <a:ext cx="118745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Dispersion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791200" y="4052823"/>
            <a:ext cx="1143000" cy="123825"/>
          </a:xfrm>
          <a:custGeom>
            <a:avLst/>
            <a:gdLst/>
            <a:ahLst/>
            <a:cxnLst/>
            <a:rect l="l" t="t" r="r" b="b"/>
            <a:pathLst>
              <a:path w="1143000" h="123825">
                <a:moveTo>
                  <a:pt x="1060450" y="61975"/>
                </a:moveTo>
                <a:lnTo>
                  <a:pt x="1019175" y="123825"/>
                </a:lnTo>
                <a:lnTo>
                  <a:pt x="1101809" y="82550"/>
                </a:lnTo>
                <a:lnTo>
                  <a:pt x="1060450" y="82550"/>
                </a:lnTo>
                <a:lnTo>
                  <a:pt x="1060450" y="61975"/>
                </a:lnTo>
                <a:close/>
              </a:path>
              <a:path w="1143000" h="123825">
                <a:moveTo>
                  <a:pt x="1046663" y="41275"/>
                </a:moveTo>
                <a:lnTo>
                  <a:pt x="0" y="41275"/>
                </a:lnTo>
                <a:lnTo>
                  <a:pt x="0" y="82550"/>
                </a:lnTo>
                <a:lnTo>
                  <a:pt x="1046719" y="82550"/>
                </a:lnTo>
                <a:lnTo>
                  <a:pt x="1060450" y="61975"/>
                </a:lnTo>
                <a:lnTo>
                  <a:pt x="1046663" y="41275"/>
                </a:lnTo>
                <a:close/>
              </a:path>
              <a:path w="1143000" h="123825">
                <a:moveTo>
                  <a:pt x="1101640" y="41275"/>
                </a:moveTo>
                <a:lnTo>
                  <a:pt x="1060450" y="41275"/>
                </a:lnTo>
                <a:lnTo>
                  <a:pt x="1060450" y="82550"/>
                </a:lnTo>
                <a:lnTo>
                  <a:pt x="1101809" y="82550"/>
                </a:lnTo>
                <a:lnTo>
                  <a:pt x="1143000" y="61975"/>
                </a:lnTo>
                <a:lnTo>
                  <a:pt x="1101640" y="41275"/>
                </a:lnTo>
                <a:close/>
              </a:path>
              <a:path w="1143000" h="123825">
                <a:moveTo>
                  <a:pt x="1019175" y="0"/>
                </a:moveTo>
                <a:lnTo>
                  <a:pt x="1060450" y="61975"/>
                </a:lnTo>
                <a:lnTo>
                  <a:pt x="1060450" y="41275"/>
                </a:lnTo>
                <a:lnTo>
                  <a:pt x="1101640" y="41275"/>
                </a:lnTo>
                <a:lnTo>
                  <a:pt x="10191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798820" y="3695700"/>
            <a:ext cx="1322831" cy="5699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80276" y="36957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947028" y="3779392"/>
            <a:ext cx="1007744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Di</a:t>
            </a:r>
            <a:r>
              <a:rPr sz="2000" spc="-20" dirty="0">
                <a:solidFill>
                  <a:srgbClr val="1F487C"/>
                </a:solidFill>
                <a:latin typeface="Tahoma"/>
                <a:cs typeface="Tahoma"/>
              </a:rPr>
              <a:t>f</a:t>
            </a:r>
            <a:r>
              <a:rPr sz="2000" spc="-30" dirty="0">
                <a:solidFill>
                  <a:srgbClr val="1F487C"/>
                </a:solidFill>
                <a:latin typeface="Tahoma"/>
                <a:cs typeface="Tahoma"/>
              </a:rPr>
              <a:t>f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u</a:t>
            </a:r>
            <a:r>
              <a:rPr sz="2000" spc="5" dirty="0">
                <a:solidFill>
                  <a:srgbClr val="1F487C"/>
                </a:solidFill>
                <a:latin typeface="Tahoma"/>
                <a:cs typeface="Tahoma"/>
              </a:rPr>
              <a:t>s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ion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905000" y="3824478"/>
            <a:ext cx="1143000" cy="123825"/>
          </a:xfrm>
          <a:custGeom>
            <a:avLst/>
            <a:gdLst/>
            <a:ahLst/>
            <a:cxnLst/>
            <a:rect l="l" t="t" r="r" b="b"/>
            <a:pathLst>
              <a:path w="1143000" h="123825">
                <a:moveTo>
                  <a:pt x="1101682" y="41148"/>
                </a:moveTo>
                <a:lnTo>
                  <a:pt x="1060450" y="41148"/>
                </a:lnTo>
                <a:lnTo>
                  <a:pt x="1060450" y="82423"/>
                </a:lnTo>
                <a:lnTo>
                  <a:pt x="1046777" y="82442"/>
                </a:lnTo>
                <a:lnTo>
                  <a:pt x="1019301" y="123825"/>
                </a:lnTo>
                <a:lnTo>
                  <a:pt x="1143000" y="61722"/>
                </a:lnTo>
                <a:lnTo>
                  <a:pt x="1101682" y="41148"/>
                </a:lnTo>
                <a:close/>
              </a:path>
              <a:path w="1143000" h="123825">
                <a:moveTo>
                  <a:pt x="1046605" y="41167"/>
                </a:moveTo>
                <a:lnTo>
                  <a:pt x="0" y="42672"/>
                </a:lnTo>
                <a:lnTo>
                  <a:pt x="0" y="83947"/>
                </a:lnTo>
                <a:lnTo>
                  <a:pt x="1046777" y="82442"/>
                </a:lnTo>
                <a:lnTo>
                  <a:pt x="1060450" y="61849"/>
                </a:lnTo>
                <a:lnTo>
                  <a:pt x="1046605" y="41167"/>
                </a:lnTo>
                <a:close/>
              </a:path>
              <a:path w="1143000" h="123825">
                <a:moveTo>
                  <a:pt x="1060450" y="61849"/>
                </a:moveTo>
                <a:lnTo>
                  <a:pt x="1046777" y="82442"/>
                </a:lnTo>
                <a:lnTo>
                  <a:pt x="1060450" y="82423"/>
                </a:lnTo>
                <a:lnTo>
                  <a:pt x="1060450" y="61849"/>
                </a:lnTo>
                <a:close/>
              </a:path>
              <a:path w="1143000" h="123825">
                <a:moveTo>
                  <a:pt x="1060450" y="41148"/>
                </a:moveTo>
                <a:lnTo>
                  <a:pt x="1046605" y="41167"/>
                </a:lnTo>
                <a:lnTo>
                  <a:pt x="1060450" y="61849"/>
                </a:lnTo>
                <a:lnTo>
                  <a:pt x="1060450" y="41148"/>
                </a:lnTo>
                <a:close/>
              </a:path>
              <a:path w="1143000" h="123825">
                <a:moveTo>
                  <a:pt x="1019048" y="0"/>
                </a:moveTo>
                <a:lnTo>
                  <a:pt x="1046605" y="41167"/>
                </a:lnTo>
                <a:lnTo>
                  <a:pt x="1101682" y="41148"/>
                </a:lnTo>
                <a:lnTo>
                  <a:pt x="10190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84020" y="3467100"/>
            <a:ext cx="1565147" cy="5699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907792" y="3467100"/>
            <a:ext cx="420623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78739" y="3550792"/>
            <a:ext cx="3002280" cy="140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65300">
              <a:lnSpc>
                <a:spcPct val="100000"/>
              </a:lnSpc>
            </a:pPr>
            <a:r>
              <a:rPr sz="2000" spc="-10" dirty="0">
                <a:solidFill>
                  <a:srgbClr val="1F487C"/>
                </a:solidFill>
                <a:latin typeface="Tahoma"/>
                <a:cs typeface="Tahoma"/>
              </a:rPr>
              <a:t>G</a:t>
            </a: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ene</a:t>
            </a:r>
            <a:r>
              <a:rPr sz="2000" spc="-40" dirty="0">
                <a:solidFill>
                  <a:srgbClr val="1F487C"/>
                </a:solidFill>
                <a:latin typeface="Tahoma"/>
                <a:cs typeface="Tahoma"/>
              </a:rPr>
              <a:t>r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ation</a:t>
            </a:r>
            <a:endParaRPr sz="2000">
              <a:latin typeface="Tahoma"/>
              <a:cs typeface="Tahoma"/>
            </a:endParaRPr>
          </a:p>
          <a:p>
            <a:pPr marL="12700" marR="742950">
              <a:lnSpc>
                <a:spcPct val="12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Chemical Substance  Raw Materials  Process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828800" y="3214877"/>
            <a:ext cx="1143000" cy="123825"/>
          </a:xfrm>
          <a:custGeom>
            <a:avLst/>
            <a:gdLst/>
            <a:ahLst/>
            <a:cxnLst/>
            <a:rect l="l" t="t" r="r" b="b"/>
            <a:pathLst>
              <a:path w="1143000" h="123825">
                <a:moveTo>
                  <a:pt x="1101682" y="41148"/>
                </a:moveTo>
                <a:lnTo>
                  <a:pt x="1060450" y="41148"/>
                </a:lnTo>
                <a:lnTo>
                  <a:pt x="1060450" y="82423"/>
                </a:lnTo>
                <a:lnTo>
                  <a:pt x="1046777" y="82442"/>
                </a:lnTo>
                <a:lnTo>
                  <a:pt x="1019301" y="123825"/>
                </a:lnTo>
                <a:lnTo>
                  <a:pt x="1143000" y="61722"/>
                </a:lnTo>
                <a:lnTo>
                  <a:pt x="1101682" y="41148"/>
                </a:lnTo>
                <a:close/>
              </a:path>
              <a:path w="1143000" h="123825">
                <a:moveTo>
                  <a:pt x="1046605" y="41167"/>
                </a:moveTo>
                <a:lnTo>
                  <a:pt x="0" y="42672"/>
                </a:lnTo>
                <a:lnTo>
                  <a:pt x="0" y="83947"/>
                </a:lnTo>
                <a:lnTo>
                  <a:pt x="1046777" y="82442"/>
                </a:lnTo>
                <a:lnTo>
                  <a:pt x="1060450" y="61849"/>
                </a:lnTo>
                <a:lnTo>
                  <a:pt x="1046605" y="41167"/>
                </a:lnTo>
                <a:close/>
              </a:path>
              <a:path w="1143000" h="123825">
                <a:moveTo>
                  <a:pt x="1060450" y="61849"/>
                </a:moveTo>
                <a:lnTo>
                  <a:pt x="1046777" y="82442"/>
                </a:lnTo>
                <a:lnTo>
                  <a:pt x="1060450" y="82423"/>
                </a:lnTo>
                <a:lnTo>
                  <a:pt x="1060450" y="61849"/>
                </a:lnTo>
                <a:close/>
              </a:path>
              <a:path w="1143000" h="123825">
                <a:moveTo>
                  <a:pt x="1060450" y="41148"/>
                </a:moveTo>
                <a:lnTo>
                  <a:pt x="1046605" y="41167"/>
                </a:lnTo>
                <a:lnTo>
                  <a:pt x="1060450" y="61849"/>
                </a:lnTo>
                <a:lnTo>
                  <a:pt x="1060450" y="41148"/>
                </a:lnTo>
                <a:close/>
              </a:path>
              <a:path w="1143000" h="123825">
                <a:moveTo>
                  <a:pt x="1019048" y="0"/>
                </a:moveTo>
                <a:lnTo>
                  <a:pt x="1046605" y="41167"/>
                </a:lnTo>
                <a:lnTo>
                  <a:pt x="1101682" y="41148"/>
                </a:lnTo>
                <a:lnTo>
                  <a:pt x="10190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836420" y="2857500"/>
            <a:ext cx="918971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414016" y="285750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983994" y="2940939"/>
            <a:ext cx="60325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70" dirty="0">
                <a:solidFill>
                  <a:srgbClr val="1F487C"/>
                </a:solidFill>
                <a:latin typeface="Tahoma"/>
                <a:cs typeface="Tahoma"/>
              </a:rPr>
              <a:t>W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ork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018019" y="4899659"/>
            <a:ext cx="1831848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508492" y="4899659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18019" y="5265420"/>
            <a:ext cx="1964435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641080" y="5265420"/>
            <a:ext cx="4206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7166609" y="4922773"/>
            <a:ext cx="1649730" cy="737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Environment  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Contamination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xfrm>
            <a:off x="233680" y="1679668"/>
            <a:ext cx="8844280" cy="617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-5" dirty="0">
                <a:latin typeface="Arial"/>
                <a:cs typeface="Arial"/>
              </a:rPr>
              <a:t>Contamination of </a:t>
            </a:r>
            <a:r>
              <a:rPr sz="4000" b="1" spc="-25" dirty="0">
                <a:latin typeface="Arial"/>
                <a:cs typeface="Arial"/>
              </a:rPr>
              <a:t>Work</a:t>
            </a:r>
            <a:r>
              <a:rPr sz="4000" b="1" dirty="0">
                <a:latin typeface="Arial"/>
                <a:cs typeface="Arial"/>
              </a:rPr>
              <a:t> </a:t>
            </a:r>
            <a:r>
              <a:rPr sz="4000" b="1" spc="-5" dirty="0">
                <a:latin typeface="Arial"/>
                <a:cs typeface="Arial"/>
              </a:rPr>
              <a:t>Environment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914400" y="14812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086600" y="2286000"/>
            <a:ext cx="2057399" cy="253365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081773" y="4824348"/>
            <a:ext cx="2062480" cy="0"/>
          </a:xfrm>
          <a:custGeom>
            <a:avLst/>
            <a:gdLst/>
            <a:ahLst/>
            <a:cxnLst/>
            <a:rect l="l" t="t" r="r" b="b"/>
            <a:pathLst>
              <a:path w="2062479">
                <a:moveTo>
                  <a:pt x="0" y="0"/>
                </a:moveTo>
                <a:lnTo>
                  <a:pt x="2062225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081773" y="2281173"/>
            <a:ext cx="2062480" cy="2543175"/>
          </a:xfrm>
          <a:custGeom>
            <a:avLst/>
            <a:gdLst/>
            <a:ahLst/>
            <a:cxnLst/>
            <a:rect l="l" t="t" r="r" b="b"/>
            <a:pathLst>
              <a:path w="2062479" h="2543175">
                <a:moveTo>
                  <a:pt x="2062225" y="0"/>
                </a:moveTo>
                <a:lnTo>
                  <a:pt x="0" y="0"/>
                </a:lnTo>
                <a:lnTo>
                  <a:pt x="0" y="2543175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0" y="1752600"/>
            <a:ext cx="1524000" cy="2438400"/>
          </a:xfrm>
          <a:custGeom>
            <a:avLst/>
            <a:gdLst/>
            <a:ahLst/>
            <a:cxnLst/>
            <a:rect l="l" t="t" r="r" b="b"/>
            <a:pathLst>
              <a:path w="1524000" h="2438400">
                <a:moveTo>
                  <a:pt x="0" y="2438400"/>
                </a:moveTo>
                <a:lnTo>
                  <a:pt x="1524000" y="2438400"/>
                </a:lnTo>
                <a:lnTo>
                  <a:pt x="1524000" y="0"/>
                </a:lnTo>
                <a:lnTo>
                  <a:pt x="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00" y="1752600"/>
            <a:ext cx="1524000" cy="2438400"/>
          </a:xfrm>
          <a:custGeom>
            <a:avLst/>
            <a:gdLst/>
            <a:ahLst/>
            <a:cxnLst/>
            <a:rect l="l" t="t" r="r" b="b"/>
            <a:pathLst>
              <a:path w="1524000" h="2438400">
                <a:moveTo>
                  <a:pt x="0" y="2438400"/>
                </a:moveTo>
                <a:lnTo>
                  <a:pt x="1524000" y="2438400"/>
                </a:lnTo>
                <a:lnTo>
                  <a:pt x="1524000" y="0"/>
                </a:lnTo>
                <a:lnTo>
                  <a:pt x="0" y="0"/>
                </a:lnTo>
                <a:lnTo>
                  <a:pt x="0" y="24384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57743" y="2781300"/>
            <a:ext cx="1056131" cy="569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72500" y="27813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006588" y="2864739"/>
            <a:ext cx="739775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I</a:t>
            </a: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l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lness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1600200"/>
            <a:ext cx="1752600" cy="2438400"/>
          </a:xfrm>
          <a:custGeom>
            <a:avLst/>
            <a:gdLst/>
            <a:ahLst/>
            <a:cxnLst/>
            <a:rect l="l" t="t" r="r" b="b"/>
            <a:pathLst>
              <a:path w="1752600" h="2438400">
                <a:moveTo>
                  <a:pt x="0" y="2438400"/>
                </a:moveTo>
                <a:lnTo>
                  <a:pt x="1752600" y="2438400"/>
                </a:lnTo>
                <a:lnTo>
                  <a:pt x="1752600" y="0"/>
                </a:lnTo>
                <a:lnTo>
                  <a:pt x="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1600200"/>
            <a:ext cx="1752600" cy="2438400"/>
          </a:xfrm>
          <a:custGeom>
            <a:avLst/>
            <a:gdLst/>
            <a:ahLst/>
            <a:cxnLst/>
            <a:rect l="l" t="t" r="r" b="b"/>
            <a:pathLst>
              <a:path w="1752600" h="2438400">
                <a:moveTo>
                  <a:pt x="0" y="2438400"/>
                </a:moveTo>
                <a:lnTo>
                  <a:pt x="1752600" y="2438400"/>
                </a:lnTo>
                <a:lnTo>
                  <a:pt x="1752600" y="0"/>
                </a:lnTo>
                <a:lnTo>
                  <a:pt x="0" y="0"/>
                </a:lnTo>
                <a:lnTo>
                  <a:pt x="0" y="243840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1019" y="1903476"/>
            <a:ext cx="1403604" cy="569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03247" y="1903476"/>
            <a:ext cx="420623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1019" y="2238755"/>
            <a:ext cx="644652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44296" y="2238755"/>
            <a:ext cx="420623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1019" y="2574035"/>
            <a:ext cx="114452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344167" y="2574035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1019" y="2909316"/>
            <a:ext cx="420623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0268" y="2909316"/>
            <a:ext cx="897636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76527" y="2909316"/>
            <a:ext cx="420623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87477" y="1956435"/>
            <a:ext cx="1411605" cy="1346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3384" marR="5080" indent="-401320">
              <a:lnSpc>
                <a:spcPct val="110000"/>
              </a:lnSpc>
              <a:tabLst>
                <a:tab pos="413384" algn="l"/>
              </a:tabLst>
            </a:pPr>
            <a:r>
              <a:rPr sz="2000" u="sng" dirty="0">
                <a:solidFill>
                  <a:srgbClr val="1F487C"/>
                </a:solidFill>
                <a:latin typeface="Tahoma"/>
                <a:cs typeface="Tahoma"/>
              </a:rPr>
              <a:t> </a:t>
            </a:r>
            <a:r>
              <a:rPr sz="2000" u="sng" spc="-135" dirty="0">
                <a:solidFill>
                  <a:srgbClr val="1F487C"/>
                </a:solidFill>
                <a:latin typeface="Tahoma"/>
                <a:cs typeface="Tahoma"/>
              </a:rPr>
              <a:t> 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	Ent</a:t>
            </a:r>
            <a:r>
              <a:rPr sz="2000" spc="-40" dirty="0">
                <a:solidFill>
                  <a:srgbClr val="1F487C"/>
                </a:solidFill>
                <a:latin typeface="Tahoma"/>
                <a:cs typeface="Tahoma"/>
              </a:rPr>
              <a:t>r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ance  </a:t>
            </a: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to  Human  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Body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699641" y="1497202"/>
            <a:ext cx="1134745" cy="1335405"/>
          </a:xfrm>
          <a:custGeom>
            <a:avLst/>
            <a:gdLst/>
            <a:ahLst/>
            <a:cxnLst/>
            <a:rect l="l" t="t" r="r" b="b"/>
            <a:pathLst>
              <a:path w="1134745" h="1335405">
                <a:moveTo>
                  <a:pt x="1056769" y="60156"/>
                </a:moveTo>
                <a:lnTo>
                  <a:pt x="0" y="1308608"/>
                </a:lnTo>
                <a:lnTo>
                  <a:pt x="31495" y="1335277"/>
                </a:lnTo>
                <a:lnTo>
                  <a:pt x="1088263" y="86828"/>
                </a:lnTo>
                <a:lnTo>
                  <a:pt x="1081404" y="62991"/>
                </a:lnTo>
                <a:lnTo>
                  <a:pt x="1056769" y="60156"/>
                </a:lnTo>
                <a:close/>
              </a:path>
              <a:path w="1134745" h="1335405">
                <a:moveTo>
                  <a:pt x="1122647" y="49657"/>
                </a:moveTo>
                <a:lnTo>
                  <a:pt x="1065657" y="49657"/>
                </a:lnTo>
                <a:lnTo>
                  <a:pt x="1097152" y="76326"/>
                </a:lnTo>
                <a:lnTo>
                  <a:pt x="1088263" y="86828"/>
                </a:lnTo>
                <a:lnTo>
                  <a:pt x="1101978" y="134493"/>
                </a:lnTo>
                <a:lnTo>
                  <a:pt x="1122647" y="49657"/>
                </a:lnTo>
                <a:close/>
              </a:path>
              <a:path w="1134745" h="1335405">
                <a:moveTo>
                  <a:pt x="1081404" y="62991"/>
                </a:moveTo>
                <a:lnTo>
                  <a:pt x="1088263" y="86828"/>
                </a:lnTo>
                <a:lnTo>
                  <a:pt x="1097152" y="76326"/>
                </a:lnTo>
                <a:lnTo>
                  <a:pt x="1081404" y="62991"/>
                </a:lnTo>
                <a:close/>
              </a:path>
              <a:path w="1134745" h="1335405">
                <a:moveTo>
                  <a:pt x="1065657" y="49657"/>
                </a:moveTo>
                <a:lnTo>
                  <a:pt x="1056769" y="60156"/>
                </a:lnTo>
                <a:lnTo>
                  <a:pt x="1081404" y="62991"/>
                </a:lnTo>
                <a:lnTo>
                  <a:pt x="1065657" y="49657"/>
                </a:lnTo>
                <a:close/>
              </a:path>
              <a:path w="1134745" h="1335405">
                <a:moveTo>
                  <a:pt x="1134745" y="0"/>
                </a:moveTo>
                <a:lnTo>
                  <a:pt x="1007490" y="54483"/>
                </a:lnTo>
                <a:lnTo>
                  <a:pt x="1056769" y="60156"/>
                </a:lnTo>
                <a:lnTo>
                  <a:pt x="1065657" y="49657"/>
                </a:lnTo>
                <a:lnTo>
                  <a:pt x="1122647" y="49657"/>
                </a:lnTo>
                <a:lnTo>
                  <a:pt x="113474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895600" y="381000"/>
            <a:ext cx="1039812" cy="1524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95600" y="4114800"/>
            <a:ext cx="990600" cy="1524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780794" y="3377819"/>
            <a:ext cx="1013460" cy="1245235"/>
          </a:xfrm>
          <a:custGeom>
            <a:avLst/>
            <a:gdLst/>
            <a:ahLst/>
            <a:cxnLst/>
            <a:rect l="l" t="t" r="r" b="b"/>
            <a:pathLst>
              <a:path w="1013460" h="1245235">
                <a:moveTo>
                  <a:pt x="936876" y="1183255"/>
                </a:moveTo>
                <a:lnTo>
                  <a:pt x="887476" y="1187830"/>
                </a:lnTo>
                <a:lnTo>
                  <a:pt x="1013460" y="1245107"/>
                </a:lnTo>
                <a:lnTo>
                  <a:pt x="1002155" y="1193926"/>
                </a:lnTo>
                <a:lnTo>
                  <a:pt x="945514" y="1193926"/>
                </a:lnTo>
                <a:lnTo>
                  <a:pt x="936876" y="1183255"/>
                </a:lnTo>
                <a:close/>
              </a:path>
              <a:path w="1013460" h="1245235">
                <a:moveTo>
                  <a:pt x="961516" y="1180972"/>
                </a:moveTo>
                <a:lnTo>
                  <a:pt x="936876" y="1183255"/>
                </a:lnTo>
                <a:lnTo>
                  <a:pt x="945514" y="1193926"/>
                </a:lnTo>
                <a:lnTo>
                  <a:pt x="961516" y="1180972"/>
                </a:lnTo>
                <a:close/>
              </a:path>
              <a:path w="1013460" h="1245235">
                <a:moveTo>
                  <a:pt x="983614" y="1109979"/>
                </a:moveTo>
                <a:lnTo>
                  <a:pt x="968873" y="1157339"/>
                </a:lnTo>
                <a:lnTo>
                  <a:pt x="977519" y="1168018"/>
                </a:lnTo>
                <a:lnTo>
                  <a:pt x="945514" y="1193926"/>
                </a:lnTo>
                <a:lnTo>
                  <a:pt x="1002155" y="1193926"/>
                </a:lnTo>
                <a:lnTo>
                  <a:pt x="983614" y="1109979"/>
                </a:lnTo>
                <a:close/>
              </a:path>
              <a:path w="1013460" h="1245235">
                <a:moveTo>
                  <a:pt x="32004" y="0"/>
                </a:moveTo>
                <a:lnTo>
                  <a:pt x="0" y="25907"/>
                </a:lnTo>
                <a:lnTo>
                  <a:pt x="936876" y="1183255"/>
                </a:lnTo>
                <a:lnTo>
                  <a:pt x="961517" y="1180972"/>
                </a:lnTo>
                <a:lnTo>
                  <a:pt x="968873" y="1157339"/>
                </a:lnTo>
                <a:lnTo>
                  <a:pt x="32004" y="0"/>
                </a:lnTo>
                <a:close/>
              </a:path>
              <a:path w="1013460" h="1245235">
                <a:moveTo>
                  <a:pt x="968873" y="1157339"/>
                </a:moveTo>
                <a:lnTo>
                  <a:pt x="961517" y="1180972"/>
                </a:lnTo>
                <a:lnTo>
                  <a:pt x="977519" y="1168018"/>
                </a:lnTo>
                <a:lnTo>
                  <a:pt x="968873" y="11573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95600" y="2209800"/>
            <a:ext cx="1066800" cy="1524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828545" y="2913888"/>
            <a:ext cx="915035" cy="123825"/>
          </a:xfrm>
          <a:custGeom>
            <a:avLst/>
            <a:gdLst/>
            <a:ahLst/>
            <a:cxnLst/>
            <a:rect l="l" t="t" r="r" b="b"/>
            <a:pathLst>
              <a:path w="915035" h="123825">
                <a:moveTo>
                  <a:pt x="791591" y="0"/>
                </a:moveTo>
                <a:lnTo>
                  <a:pt x="818549" y="41493"/>
                </a:lnTo>
                <a:lnTo>
                  <a:pt x="832358" y="41656"/>
                </a:lnTo>
                <a:lnTo>
                  <a:pt x="831850" y="82931"/>
                </a:lnTo>
                <a:lnTo>
                  <a:pt x="818033" y="82931"/>
                </a:lnTo>
                <a:lnTo>
                  <a:pt x="790067" y="123825"/>
                </a:lnTo>
                <a:lnTo>
                  <a:pt x="874346" y="82931"/>
                </a:lnTo>
                <a:lnTo>
                  <a:pt x="831850" y="82931"/>
                </a:lnTo>
                <a:lnTo>
                  <a:pt x="818143" y="82769"/>
                </a:lnTo>
                <a:lnTo>
                  <a:pt x="874678" y="82769"/>
                </a:lnTo>
                <a:lnTo>
                  <a:pt x="914654" y="63373"/>
                </a:lnTo>
                <a:lnTo>
                  <a:pt x="791591" y="0"/>
                </a:lnTo>
                <a:close/>
              </a:path>
              <a:path w="915035" h="123825">
                <a:moveTo>
                  <a:pt x="832103" y="62358"/>
                </a:moveTo>
                <a:lnTo>
                  <a:pt x="818143" y="82769"/>
                </a:lnTo>
                <a:lnTo>
                  <a:pt x="831850" y="82931"/>
                </a:lnTo>
                <a:lnTo>
                  <a:pt x="832103" y="62358"/>
                </a:lnTo>
                <a:close/>
              </a:path>
              <a:path w="915035" h="123825">
                <a:moveTo>
                  <a:pt x="508" y="31876"/>
                </a:moveTo>
                <a:lnTo>
                  <a:pt x="0" y="73151"/>
                </a:lnTo>
                <a:lnTo>
                  <a:pt x="818143" y="82769"/>
                </a:lnTo>
                <a:lnTo>
                  <a:pt x="832103" y="62355"/>
                </a:lnTo>
                <a:lnTo>
                  <a:pt x="818549" y="41493"/>
                </a:lnTo>
                <a:lnTo>
                  <a:pt x="508" y="31876"/>
                </a:lnTo>
                <a:close/>
              </a:path>
              <a:path w="915035" h="123825">
                <a:moveTo>
                  <a:pt x="818549" y="41493"/>
                </a:moveTo>
                <a:lnTo>
                  <a:pt x="832103" y="62355"/>
                </a:lnTo>
                <a:lnTo>
                  <a:pt x="832358" y="41656"/>
                </a:lnTo>
                <a:lnTo>
                  <a:pt x="818549" y="414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837813" y="537059"/>
            <a:ext cx="2229676" cy="48566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646420" y="4762500"/>
            <a:ext cx="1481327" cy="5699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646420" y="4991100"/>
            <a:ext cx="1304544" cy="5699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09588" y="49911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095872" y="2991611"/>
            <a:ext cx="1143635" cy="123825"/>
          </a:xfrm>
          <a:custGeom>
            <a:avLst/>
            <a:gdLst/>
            <a:ahLst/>
            <a:cxnLst/>
            <a:rect l="l" t="t" r="r" b="b"/>
            <a:pathLst>
              <a:path w="1143634" h="123825">
                <a:moveTo>
                  <a:pt x="1019936" y="0"/>
                </a:moveTo>
                <a:lnTo>
                  <a:pt x="1047047" y="41513"/>
                </a:lnTo>
                <a:lnTo>
                  <a:pt x="1060703" y="41655"/>
                </a:lnTo>
                <a:lnTo>
                  <a:pt x="1060323" y="82930"/>
                </a:lnTo>
                <a:lnTo>
                  <a:pt x="1046491" y="82930"/>
                </a:lnTo>
                <a:lnTo>
                  <a:pt x="1018667" y="123825"/>
                </a:lnTo>
                <a:lnTo>
                  <a:pt x="1102508" y="82930"/>
                </a:lnTo>
                <a:lnTo>
                  <a:pt x="1060323" y="82930"/>
                </a:lnTo>
                <a:lnTo>
                  <a:pt x="1046589" y="82787"/>
                </a:lnTo>
                <a:lnTo>
                  <a:pt x="1102801" y="82787"/>
                </a:lnTo>
                <a:lnTo>
                  <a:pt x="1143127" y="63118"/>
                </a:lnTo>
                <a:lnTo>
                  <a:pt x="1019936" y="0"/>
                </a:lnTo>
                <a:close/>
              </a:path>
              <a:path w="1143634" h="123825">
                <a:moveTo>
                  <a:pt x="1060513" y="62323"/>
                </a:moveTo>
                <a:lnTo>
                  <a:pt x="1046589" y="82787"/>
                </a:lnTo>
                <a:lnTo>
                  <a:pt x="1060323" y="82930"/>
                </a:lnTo>
                <a:lnTo>
                  <a:pt x="1060513" y="62323"/>
                </a:lnTo>
                <a:close/>
              </a:path>
              <a:path w="1143634" h="123825">
                <a:moveTo>
                  <a:pt x="380" y="30607"/>
                </a:moveTo>
                <a:lnTo>
                  <a:pt x="0" y="71882"/>
                </a:lnTo>
                <a:lnTo>
                  <a:pt x="1046589" y="82787"/>
                </a:lnTo>
                <a:lnTo>
                  <a:pt x="1060513" y="62323"/>
                </a:lnTo>
                <a:lnTo>
                  <a:pt x="1060514" y="62135"/>
                </a:lnTo>
                <a:lnTo>
                  <a:pt x="1047047" y="41513"/>
                </a:lnTo>
                <a:lnTo>
                  <a:pt x="380" y="30607"/>
                </a:lnTo>
                <a:close/>
              </a:path>
              <a:path w="1143634" h="123825">
                <a:moveTo>
                  <a:pt x="1047047" y="41513"/>
                </a:moveTo>
                <a:lnTo>
                  <a:pt x="1060514" y="62135"/>
                </a:lnTo>
                <a:lnTo>
                  <a:pt x="1060703" y="41655"/>
                </a:lnTo>
                <a:lnTo>
                  <a:pt x="1047047" y="4151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875020" y="2552700"/>
            <a:ext cx="1840992" cy="56997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374635" y="25527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51220" y="3009900"/>
            <a:ext cx="1374648" cy="56997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984492" y="30099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023609" y="2483739"/>
            <a:ext cx="1525905" cy="920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8900" marR="5080" indent="-76200">
              <a:lnSpc>
                <a:spcPct val="150000"/>
              </a:lnSpc>
            </a:pP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Accu</a:t>
            </a:r>
            <a:r>
              <a:rPr sz="2000" spc="-15" dirty="0">
                <a:solidFill>
                  <a:srgbClr val="1F487C"/>
                </a:solidFill>
                <a:latin typeface="Tahoma"/>
                <a:cs typeface="Tahoma"/>
              </a:rPr>
              <a:t>m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ulation  </a:t>
            </a: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Excretion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7932419" y="2019300"/>
            <a:ext cx="1007364" cy="5699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598407" y="20193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8081264" y="2102739"/>
            <a:ext cx="691515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20" dirty="0">
                <a:solidFill>
                  <a:srgbClr val="1F487C"/>
                </a:solidFill>
                <a:latin typeface="Tahoma"/>
                <a:cs typeface="Tahoma"/>
              </a:rPr>
              <a:t>I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nju</a:t>
            </a:r>
            <a:r>
              <a:rPr sz="2000" spc="-10" dirty="0">
                <a:solidFill>
                  <a:srgbClr val="1F487C"/>
                </a:solidFill>
                <a:latin typeface="Tahoma"/>
                <a:cs typeface="Tahoma"/>
              </a:rPr>
              <a:t>r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y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932419" y="3467100"/>
            <a:ext cx="1008887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599931" y="3467100"/>
            <a:ext cx="420624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8081264" y="3550792"/>
            <a:ext cx="692785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Death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679194" y="4846192"/>
            <a:ext cx="5204460" cy="1307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ts val="2100"/>
              </a:lnSpc>
            </a:pP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Metabo</a:t>
            </a:r>
            <a:r>
              <a:rPr sz="2000" spc="-10" dirty="0">
                <a:solidFill>
                  <a:srgbClr val="1F487C"/>
                </a:solidFill>
                <a:latin typeface="Tahoma"/>
                <a:cs typeface="Tahoma"/>
              </a:rPr>
              <a:t>l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ic</a:t>
            </a:r>
            <a:endParaRPr sz="2000">
              <a:latin typeface="Tahoma"/>
              <a:cs typeface="Tahoma"/>
            </a:endParaRPr>
          </a:p>
          <a:p>
            <a:pPr marR="104775" algn="r">
              <a:lnSpc>
                <a:spcPts val="2100"/>
              </a:lnSpc>
            </a:pPr>
            <a:r>
              <a:rPr sz="2000" spc="-35" dirty="0">
                <a:solidFill>
                  <a:srgbClr val="1F487C"/>
                </a:solidFill>
                <a:latin typeface="Tahoma"/>
                <a:cs typeface="Tahoma"/>
              </a:rPr>
              <a:t>R</a:t>
            </a:r>
            <a:r>
              <a:rPr sz="2000" spc="-5" dirty="0">
                <a:solidFill>
                  <a:srgbClr val="1F487C"/>
                </a:solidFill>
                <a:latin typeface="Tahoma"/>
                <a:cs typeface="Tahoma"/>
              </a:rPr>
              <a:t>eac</a:t>
            </a:r>
            <a:r>
              <a:rPr sz="2000" spc="5" dirty="0">
                <a:solidFill>
                  <a:srgbClr val="1F487C"/>
                </a:solidFill>
                <a:latin typeface="Tahoma"/>
                <a:cs typeface="Tahoma"/>
              </a:rPr>
              <a:t>t</a:t>
            </a:r>
            <a:r>
              <a:rPr sz="2000" dirty="0">
                <a:solidFill>
                  <a:srgbClr val="1F487C"/>
                </a:solidFill>
                <a:latin typeface="Tahoma"/>
                <a:cs typeface="Tahoma"/>
              </a:rPr>
              <a:t>ion</a:t>
            </a:r>
            <a:endParaRPr sz="20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sz="3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Effects to Human</a:t>
            </a:r>
            <a:r>
              <a:rPr sz="3600" b="1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36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Health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0" y="2408682"/>
            <a:ext cx="652780" cy="1149350"/>
          </a:xfrm>
          <a:custGeom>
            <a:avLst/>
            <a:gdLst/>
            <a:ahLst/>
            <a:cxnLst/>
            <a:rect l="l" t="t" r="r" b="b"/>
            <a:pathLst>
              <a:path w="652780" h="1149350">
                <a:moveTo>
                  <a:pt x="444004" y="645159"/>
                </a:moveTo>
                <a:lnTo>
                  <a:pt x="343954" y="645159"/>
                </a:lnTo>
                <a:lnTo>
                  <a:pt x="444004" y="1148968"/>
                </a:lnTo>
                <a:lnTo>
                  <a:pt x="444004" y="645159"/>
                </a:lnTo>
                <a:close/>
              </a:path>
              <a:path w="652780" h="1149350">
                <a:moveTo>
                  <a:pt x="283502" y="0"/>
                </a:moveTo>
                <a:lnTo>
                  <a:pt x="0" y="258317"/>
                </a:lnTo>
                <a:lnTo>
                  <a:pt x="226517" y="258317"/>
                </a:lnTo>
                <a:lnTo>
                  <a:pt x="162598" y="1110360"/>
                </a:lnTo>
                <a:lnTo>
                  <a:pt x="343954" y="645159"/>
                </a:lnTo>
                <a:lnTo>
                  <a:pt x="444004" y="645159"/>
                </a:lnTo>
                <a:lnTo>
                  <a:pt x="444004" y="245363"/>
                </a:lnTo>
                <a:lnTo>
                  <a:pt x="552413" y="245363"/>
                </a:lnTo>
                <a:lnTo>
                  <a:pt x="426760" y="2920"/>
                </a:lnTo>
                <a:lnTo>
                  <a:pt x="281419" y="2920"/>
                </a:lnTo>
                <a:lnTo>
                  <a:pt x="283502" y="0"/>
                </a:lnTo>
                <a:close/>
              </a:path>
              <a:path w="652780" h="1149350">
                <a:moveTo>
                  <a:pt x="552413" y="245363"/>
                </a:moveTo>
                <a:lnTo>
                  <a:pt x="444004" y="245363"/>
                </a:lnTo>
                <a:lnTo>
                  <a:pt x="652462" y="438403"/>
                </a:lnTo>
                <a:lnTo>
                  <a:pt x="552413" y="245363"/>
                </a:lnTo>
                <a:close/>
              </a:path>
              <a:path w="652780" h="1149350">
                <a:moveTo>
                  <a:pt x="425246" y="0"/>
                </a:moveTo>
                <a:lnTo>
                  <a:pt x="281419" y="2920"/>
                </a:lnTo>
                <a:lnTo>
                  <a:pt x="426760" y="2920"/>
                </a:lnTo>
                <a:lnTo>
                  <a:pt x="4252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2408682"/>
            <a:ext cx="652780" cy="1149350"/>
          </a:xfrm>
          <a:custGeom>
            <a:avLst/>
            <a:gdLst/>
            <a:ahLst/>
            <a:cxnLst/>
            <a:rect l="l" t="t" r="r" b="b"/>
            <a:pathLst>
              <a:path w="652780" h="1149350">
                <a:moveTo>
                  <a:pt x="283502" y="0"/>
                </a:moveTo>
                <a:lnTo>
                  <a:pt x="0" y="258317"/>
                </a:lnTo>
                <a:lnTo>
                  <a:pt x="226517" y="258317"/>
                </a:lnTo>
                <a:lnTo>
                  <a:pt x="162598" y="1110360"/>
                </a:lnTo>
                <a:lnTo>
                  <a:pt x="343954" y="645159"/>
                </a:lnTo>
                <a:lnTo>
                  <a:pt x="444004" y="1148968"/>
                </a:lnTo>
                <a:lnTo>
                  <a:pt x="444004" y="245363"/>
                </a:lnTo>
                <a:lnTo>
                  <a:pt x="652462" y="438403"/>
                </a:lnTo>
                <a:lnTo>
                  <a:pt x="425246" y="0"/>
                </a:lnTo>
                <a:lnTo>
                  <a:pt x="281419" y="29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33464" y="1981200"/>
            <a:ext cx="233679" cy="474980"/>
          </a:xfrm>
          <a:custGeom>
            <a:avLst/>
            <a:gdLst/>
            <a:ahLst/>
            <a:cxnLst/>
            <a:rect l="l" t="t" r="r" b="b"/>
            <a:pathLst>
              <a:path w="233679" h="474980">
                <a:moveTo>
                  <a:pt x="116738" y="0"/>
                </a:moveTo>
                <a:lnTo>
                  <a:pt x="57821" y="32417"/>
                </a:lnTo>
                <a:lnTo>
                  <a:pt x="34194" y="69548"/>
                </a:lnTo>
                <a:lnTo>
                  <a:pt x="15939" y="117611"/>
                </a:lnTo>
                <a:lnTo>
                  <a:pt x="4170" y="174345"/>
                </a:lnTo>
                <a:lnTo>
                  <a:pt x="0" y="237489"/>
                </a:lnTo>
                <a:lnTo>
                  <a:pt x="4170" y="300634"/>
                </a:lnTo>
                <a:lnTo>
                  <a:pt x="15939" y="357368"/>
                </a:lnTo>
                <a:lnTo>
                  <a:pt x="34194" y="405431"/>
                </a:lnTo>
                <a:lnTo>
                  <a:pt x="57821" y="442562"/>
                </a:lnTo>
                <a:lnTo>
                  <a:pt x="116738" y="474979"/>
                </a:lnTo>
                <a:lnTo>
                  <a:pt x="147773" y="466498"/>
                </a:lnTo>
                <a:lnTo>
                  <a:pt x="199286" y="405431"/>
                </a:lnTo>
                <a:lnTo>
                  <a:pt x="217539" y="357368"/>
                </a:lnTo>
                <a:lnTo>
                  <a:pt x="229307" y="300634"/>
                </a:lnTo>
                <a:lnTo>
                  <a:pt x="233476" y="237489"/>
                </a:lnTo>
                <a:lnTo>
                  <a:pt x="229307" y="174345"/>
                </a:lnTo>
                <a:lnTo>
                  <a:pt x="217539" y="117611"/>
                </a:lnTo>
                <a:lnTo>
                  <a:pt x="199286" y="69548"/>
                </a:lnTo>
                <a:lnTo>
                  <a:pt x="175660" y="32417"/>
                </a:lnTo>
                <a:lnTo>
                  <a:pt x="11673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33464" y="1981200"/>
            <a:ext cx="233679" cy="474980"/>
          </a:xfrm>
          <a:custGeom>
            <a:avLst/>
            <a:gdLst/>
            <a:ahLst/>
            <a:cxnLst/>
            <a:rect l="l" t="t" r="r" b="b"/>
            <a:pathLst>
              <a:path w="233679" h="474980">
                <a:moveTo>
                  <a:pt x="0" y="237489"/>
                </a:moveTo>
                <a:lnTo>
                  <a:pt x="4170" y="174345"/>
                </a:lnTo>
                <a:lnTo>
                  <a:pt x="15939" y="117611"/>
                </a:lnTo>
                <a:lnTo>
                  <a:pt x="34194" y="69548"/>
                </a:lnTo>
                <a:lnTo>
                  <a:pt x="57821" y="32417"/>
                </a:lnTo>
                <a:lnTo>
                  <a:pt x="116738" y="0"/>
                </a:lnTo>
                <a:lnTo>
                  <a:pt x="147773" y="8481"/>
                </a:lnTo>
                <a:lnTo>
                  <a:pt x="199286" y="69548"/>
                </a:lnTo>
                <a:lnTo>
                  <a:pt x="217539" y="117611"/>
                </a:lnTo>
                <a:lnTo>
                  <a:pt x="229307" y="174345"/>
                </a:lnTo>
                <a:lnTo>
                  <a:pt x="233476" y="237489"/>
                </a:lnTo>
                <a:lnTo>
                  <a:pt x="229307" y="300634"/>
                </a:lnTo>
                <a:lnTo>
                  <a:pt x="217539" y="357368"/>
                </a:lnTo>
                <a:lnTo>
                  <a:pt x="199286" y="405431"/>
                </a:lnTo>
                <a:lnTo>
                  <a:pt x="175660" y="442562"/>
                </a:lnTo>
                <a:lnTo>
                  <a:pt x="116738" y="474979"/>
                </a:lnTo>
                <a:lnTo>
                  <a:pt x="85707" y="466498"/>
                </a:lnTo>
                <a:lnTo>
                  <a:pt x="34194" y="405431"/>
                </a:lnTo>
                <a:lnTo>
                  <a:pt x="15939" y="357368"/>
                </a:lnTo>
                <a:lnTo>
                  <a:pt x="4170" y="300634"/>
                </a:lnTo>
                <a:lnTo>
                  <a:pt x="0" y="237489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6827" y="2123694"/>
            <a:ext cx="33655" cy="47625"/>
          </a:xfrm>
          <a:custGeom>
            <a:avLst/>
            <a:gdLst/>
            <a:ahLst/>
            <a:cxnLst/>
            <a:rect l="l" t="t" r="r" b="b"/>
            <a:pathLst>
              <a:path w="33654" h="47625">
                <a:moveTo>
                  <a:pt x="16675" y="0"/>
                </a:moveTo>
                <a:lnTo>
                  <a:pt x="10185" y="1871"/>
                </a:lnTo>
                <a:lnTo>
                  <a:pt x="4884" y="6969"/>
                </a:lnTo>
                <a:lnTo>
                  <a:pt x="1310" y="14519"/>
                </a:lnTo>
                <a:lnTo>
                  <a:pt x="0" y="23748"/>
                </a:lnTo>
                <a:lnTo>
                  <a:pt x="1310" y="32978"/>
                </a:lnTo>
                <a:lnTo>
                  <a:pt x="4884" y="40528"/>
                </a:lnTo>
                <a:lnTo>
                  <a:pt x="10185" y="45626"/>
                </a:lnTo>
                <a:lnTo>
                  <a:pt x="16675" y="47497"/>
                </a:lnTo>
                <a:lnTo>
                  <a:pt x="23164" y="45626"/>
                </a:lnTo>
                <a:lnTo>
                  <a:pt x="28465" y="40528"/>
                </a:lnTo>
                <a:lnTo>
                  <a:pt x="32039" y="32978"/>
                </a:lnTo>
                <a:lnTo>
                  <a:pt x="33350" y="23748"/>
                </a:lnTo>
                <a:lnTo>
                  <a:pt x="32039" y="14519"/>
                </a:lnTo>
                <a:lnTo>
                  <a:pt x="28465" y="6969"/>
                </a:lnTo>
                <a:lnTo>
                  <a:pt x="23164" y="1871"/>
                </a:lnTo>
                <a:lnTo>
                  <a:pt x="166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66827" y="2123694"/>
            <a:ext cx="33655" cy="47625"/>
          </a:xfrm>
          <a:custGeom>
            <a:avLst/>
            <a:gdLst/>
            <a:ahLst/>
            <a:cxnLst/>
            <a:rect l="l" t="t" r="r" b="b"/>
            <a:pathLst>
              <a:path w="33654" h="47625">
                <a:moveTo>
                  <a:pt x="0" y="23748"/>
                </a:moveTo>
                <a:lnTo>
                  <a:pt x="1310" y="14519"/>
                </a:lnTo>
                <a:lnTo>
                  <a:pt x="4884" y="6969"/>
                </a:lnTo>
                <a:lnTo>
                  <a:pt x="10185" y="1871"/>
                </a:lnTo>
                <a:lnTo>
                  <a:pt x="16675" y="0"/>
                </a:lnTo>
                <a:lnTo>
                  <a:pt x="23164" y="1871"/>
                </a:lnTo>
                <a:lnTo>
                  <a:pt x="28465" y="6969"/>
                </a:lnTo>
                <a:lnTo>
                  <a:pt x="32039" y="14519"/>
                </a:lnTo>
                <a:lnTo>
                  <a:pt x="33350" y="23748"/>
                </a:lnTo>
                <a:lnTo>
                  <a:pt x="32039" y="32978"/>
                </a:lnTo>
                <a:lnTo>
                  <a:pt x="28465" y="40528"/>
                </a:lnTo>
                <a:lnTo>
                  <a:pt x="23164" y="45626"/>
                </a:lnTo>
                <a:lnTo>
                  <a:pt x="16675" y="47497"/>
                </a:lnTo>
                <a:lnTo>
                  <a:pt x="10185" y="45626"/>
                </a:lnTo>
                <a:lnTo>
                  <a:pt x="4884" y="40528"/>
                </a:lnTo>
                <a:lnTo>
                  <a:pt x="1310" y="32978"/>
                </a:lnTo>
                <a:lnTo>
                  <a:pt x="0" y="23748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66877" y="2123694"/>
            <a:ext cx="33655" cy="47625"/>
          </a:xfrm>
          <a:custGeom>
            <a:avLst/>
            <a:gdLst/>
            <a:ahLst/>
            <a:cxnLst/>
            <a:rect l="l" t="t" r="r" b="b"/>
            <a:pathLst>
              <a:path w="33654" h="47625">
                <a:moveTo>
                  <a:pt x="16675" y="0"/>
                </a:moveTo>
                <a:lnTo>
                  <a:pt x="10185" y="1871"/>
                </a:lnTo>
                <a:lnTo>
                  <a:pt x="4884" y="6969"/>
                </a:lnTo>
                <a:lnTo>
                  <a:pt x="1310" y="14519"/>
                </a:lnTo>
                <a:lnTo>
                  <a:pt x="0" y="23748"/>
                </a:lnTo>
                <a:lnTo>
                  <a:pt x="1310" y="32978"/>
                </a:lnTo>
                <a:lnTo>
                  <a:pt x="4884" y="40528"/>
                </a:lnTo>
                <a:lnTo>
                  <a:pt x="10185" y="45626"/>
                </a:lnTo>
                <a:lnTo>
                  <a:pt x="16675" y="47497"/>
                </a:lnTo>
                <a:lnTo>
                  <a:pt x="23170" y="45626"/>
                </a:lnTo>
                <a:lnTo>
                  <a:pt x="28470" y="40528"/>
                </a:lnTo>
                <a:lnTo>
                  <a:pt x="32041" y="32978"/>
                </a:lnTo>
                <a:lnTo>
                  <a:pt x="33350" y="23748"/>
                </a:lnTo>
                <a:lnTo>
                  <a:pt x="32041" y="14519"/>
                </a:lnTo>
                <a:lnTo>
                  <a:pt x="28470" y="6969"/>
                </a:lnTo>
                <a:lnTo>
                  <a:pt x="23170" y="1871"/>
                </a:lnTo>
                <a:lnTo>
                  <a:pt x="166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66877" y="2123694"/>
            <a:ext cx="33655" cy="47625"/>
          </a:xfrm>
          <a:custGeom>
            <a:avLst/>
            <a:gdLst/>
            <a:ahLst/>
            <a:cxnLst/>
            <a:rect l="l" t="t" r="r" b="b"/>
            <a:pathLst>
              <a:path w="33654" h="47625">
                <a:moveTo>
                  <a:pt x="0" y="23748"/>
                </a:moveTo>
                <a:lnTo>
                  <a:pt x="1310" y="14519"/>
                </a:lnTo>
                <a:lnTo>
                  <a:pt x="4884" y="6969"/>
                </a:lnTo>
                <a:lnTo>
                  <a:pt x="10185" y="1871"/>
                </a:lnTo>
                <a:lnTo>
                  <a:pt x="16675" y="0"/>
                </a:lnTo>
                <a:lnTo>
                  <a:pt x="23170" y="1871"/>
                </a:lnTo>
                <a:lnTo>
                  <a:pt x="28470" y="6969"/>
                </a:lnTo>
                <a:lnTo>
                  <a:pt x="32041" y="14519"/>
                </a:lnTo>
                <a:lnTo>
                  <a:pt x="33350" y="23748"/>
                </a:lnTo>
                <a:lnTo>
                  <a:pt x="32041" y="32978"/>
                </a:lnTo>
                <a:lnTo>
                  <a:pt x="28470" y="40528"/>
                </a:lnTo>
                <a:lnTo>
                  <a:pt x="23170" y="45626"/>
                </a:lnTo>
                <a:lnTo>
                  <a:pt x="16675" y="47497"/>
                </a:lnTo>
                <a:lnTo>
                  <a:pt x="10185" y="45626"/>
                </a:lnTo>
                <a:lnTo>
                  <a:pt x="4884" y="40528"/>
                </a:lnTo>
                <a:lnTo>
                  <a:pt x="1310" y="32978"/>
                </a:lnTo>
                <a:lnTo>
                  <a:pt x="0" y="23748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00177" y="2218689"/>
            <a:ext cx="33655" cy="47625"/>
          </a:xfrm>
          <a:custGeom>
            <a:avLst/>
            <a:gdLst/>
            <a:ahLst/>
            <a:cxnLst/>
            <a:rect l="l" t="t" r="r" b="b"/>
            <a:pathLst>
              <a:path w="33654" h="47625">
                <a:moveTo>
                  <a:pt x="33350" y="0"/>
                </a:moveTo>
                <a:lnTo>
                  <a:pt x="0" y="4749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00177" y="2266188"/>
            <a:ext cx="33655" cy="0"/>
          </a:xfrm>
          <a:custGeom>
            <a:avLst/>
            <a:gdLst/>
            <a:ahLst/>
            <a:cxnLst/>
            <a:rect l="l" t="t" r="r" b="b"/>
            <a:pathLst>
              <a:path w="33654">
                <a:moveTo>
                  <a:pt x="0" y="0"/>
                </a:moveTo>
                <a:lnTo>
                  <a:pt x="3335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66827" y="1981200"/>
            <a:ext cx="67310" cy="95250"/>
          </a:xfrm>
          <a:custGeom>
            <a:avLst/>
            <a:gdLst/>
            <a:ahLst/>
            <a:cxnLst/>
            <a:rect l="l" t="t" r="r" b="b"/>
            <a:pathLst>
              <a:path w="67310" h="95250">
                <a:moveTo>
                  <a:pt x="66700" y="0"/>
                </a:moveTo>
                <a:lnTo>
                  <a:pt x="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00177" y="1981200"/>
            <a:ext cx="33655" cy="95250"/>
          </a:xfrm>
          <a:custGeom>
            <a:avLst/>
            <a:gdLst/>
            <a:ahLst/>
            <a:cxnLst/>
            <a:rect l="l" t="t" r="r" b="b"/>
            <a:pathLst>
              <a:path w="33654" h="95250">
                <a:moveTo>
                  <a:pt x="33350" y="0"/>
                </a:moveTo>
                <a:lnTo>
                  <a:pt x="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33527" y="1981200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0"/>
                </a:moveTo>
                <a:lnTo>
                  <a:pt x="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33527" y="1981200"/>
            <a:ext cx="33655" cy="95250"/>
          </a:xfrm>
          <a:custGeom>
            <a:avLst/>
            <a:gdLst/>
            <a:ahLst/>
            <a:cxnLst/>
            <a:rect l="l" t="t" r="r" b="b"/>
            <a:pathLst>
              <a:path w="33654" h="95250">
                <a:moveTo>
                  <a:pt x="0" y="0"/>
                </a:moveTo>
                <a:lnTo>
                  <a:pt x="3335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66877" y="1981200"/>
            <a:ext cx="33655" cy="95250"/>
          </a:xfrm>
          <a:custGeom>
            <a:avLst/>
            <a:gdLst/>
            <a:ahLst/>
            <a:cxnLst/>
            <a:rect l="l" t="t" r="r" b="b"/>
            <a:pathLst>
              <a:path w="33654" h="95250">
                <a:moveTo>
                  <a:pt x="0" y="0"/>
                </a:moveTo>
                <a:lnTo>
                  <a:pt x="3335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66877" y="1981200"/>
            <a:ext cx="67310" cy="95250"/>
          </a:xfrm>
          <a:custGeom>
            <a:avLst/>
            <a:gdLst/>
            <a:ahLst/>
            <a:cxnLst/>
            <a:rect l="l" t="t" r="r" b="b"/>
            <a:pathLst>
              <a:path w="67309" h="95250">
                <a:moveTo>
                  <a:pt x="0" y="0"/>
                </a:moveTo>
                <a:lnTo>
                  <a:pt x="66713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66877" y="1981200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0"/>
                </a:moveTo>
                <a:lnTo>
                  <a:pt x="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00177" y="1981200"/>
            <a:ext cx="33655" cy="95250"/>
          </a:xfrm>
          <a:custGeom>
            <a:avLst/>
            <a:gdLst/>
            <a:ahLst/>
            <a:cxnLst/>
            <a:rect l="l" t="t" r="r" b="b"/>
            <a:pathLst>
              <a:path w="33654" h="95250">
                <a:moveTo>
                  <a:pt x="33350" y="0"/>
                </a:moveTo>
                <a:lnTo>
                  <a:pt x="0" y="9499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00177" y="2028698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498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1905000"/>
            <a:ext cx="8264525" cy="3581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8637" y="1900173"/>
            <a:ext cx="8274050" cy="3590925"/>
          </a:xfrm>
          <a:custGeom>
            <a:avLst/>
            <a:gdLst/>
            <a:ahLst/>
            <a:cxnLst/>
            <a:rect l="l" t="t" r="r" b="b"/>
            <a:pathLst>
              <a:path w="8274050" h="3590925">
                <a:moveTo>
                  <a:pt x="0" y="3590925"/>
                </a:moveTo>
                <a:lnTo>
                  <a:pt x="8274050" y="3590925"/>
                </a:lnTo>
                <a:lnTo>
                  <a:pt x="8274050" y="0"/>
                </a:lnTo>
                <a:lnTo>
                  <a:pt x="0" y="0"/>
                </a:lnTo>
                <a:lnTo>
                  <a:pt x="0" y="35909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7515">
              <a:lnSpc>
                <a:spcPct val="100000"/>
              </a:lnSpc>
            </a:pPr>
            <a:r>
              <a:rPr sz="4300" b="1" spc="-5" dirty="0">
                <a:latin typeface="Times New Roman"/>
                <a:cs typeface="Times New Roman"/>
              </a:rPr>
              <a:t>Hazards in Confined Spaces</a:t>
            </a:r>
            <a:endParaRPr sz="4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6240" y="2342388"/>
            <a:ext cx="240791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240" y="1588008"/>
            <a:ext cx="216407" cy="2270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6240" y="3012948"/>
            <a:ext cx="190500" cy="199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4623" y="1405890"/>
            <a:ext cx="3495675" cy="4971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35" indent="-3175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Oxygen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deficiency</a:t>
            </a:r>
            <a:endParaRPr sz="3200">
              <a:latin typeface="Arial"/>
              <a:cs typeface="Arial"/>
            </a:endParaRPr>
          </a:p>
          <a:p>
            <a:pPr marL="64135">
              <a:lnSpc>
                <a:spcPct val="100000"/>
              </a:lnSpc>
              <a:spcBef>
                <a:spcPts val="2670"/>
              </a:spcBef>
            </a:pPr>
            <a:r>
              <a:rPr sz="2800" spc="-10" dirty="0">
                <a:latin typeface="Calibri"/>
                <a:cs typeface="Calibri"/>
              </a:rPr>
              <a:t>Flammable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atmosphere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z="2800" spc="-65" dirty="0">
                <a:latin typeface="Arial"/>
                <a:cs typeface="Arial"/>
              </a:rPr>
              <a:t>Toxic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Gases</a:t>
            </a:r>
            <a:endParaRPr sz="2800">
              <a:latin typeface="Arial"/>
              <a:cs typeface="Arial"/>
            </a:endParaRPr>
          </a:p>
          <a:p>
            <a:pPr marL="979169" indent="-342900">
              <a:lnSpc>
                <a:spcPct val="100000"/>
              </a:lnSpc>
              <a:spcBef>
                <a:spcPts val="144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978535" algn="l"/>
                <a:tab pos="979169" algn="l"/>
              </a:tabLst>
            </a:pPr>
            <a:r>
              <a:rPr sz="2800" spc="-5" dirty="0">
                <a:latin typeface="Arial"/>
                <a:cs typeface="Arial"/>
              </a:rPr>
              <a:t>Storage</a:t>
            </a:r>
            <a:endParaRPr sz="2800">
              <a:latin typeface="Arial"/>
              <a:cs typeface="Arial"/>
            </a:endParaRPr>
          </a:p>
          <a:p>
            <a:pPr marR="601345" algn="ctr">
              <a:lnSpc>
                <a:spcPct val="100000"/>
              </a:lnSpc>
            </a:pPr>
            <a:r>
              <a:rPr sz="2800" spc="-70" dirty="0">
                <a:latin typeface="Arial"/>
                <a:cs typeface="Arial"/>
              </a:rPr>
              <a:t>Tanks</a:t>
            </a:r>
            <a:endParaRPr sz="2800">
              <a:latin typeface="Arial"/>
              <a:cs typeface="Arial"/>
            </a:endParaRPr>
          </a:p>
          <a:p>
            <a:pPr marL="979169" indent="-342900">
              <a:lnSpc>
                <a:spcPct val="100000"/>
              </a:lnSpc>
              <a:spcBef>
                <a:spcPts val="67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978535" algn="l"/>
                <a:tab pos="979169" algn="l"/>
              </a:tabLst>
            </a:pPr>
            <a:r>
              <a:rPr sz="2800" spc="-5" dirty="0">
                <a:latin typeface="Arial"/>
                <a:cs typeface="Arial"/>
              </a:rPr>
              <a:t>Sewers</a:t>
            </a:r>
            <a:endParaRPr sz="2800">
              <a:latin typeface="Arial"/>
              <a:cs typeface="Arial"/>
            </a:endParaRPr>
          </a:p>
          <a:p>
            <a:pPr marL="979169" indent="-342900">
              <a:lnSpc>
                <a:spcPct val="100000"/>
              </a:lnSpc>
              <a:spcBef>
                <a:spcPts val="675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978535" algn="l"/>
                <a:tab pos="979169" algn="l"/>
              </a:tabLst>
            </a:pPr>
            <a:r>
              <a:rPr sz="2800" spc="-5" dirty="0">
                <a:latin typeface="Arial"/>
                <a:cs typeface="Arial"/>
              </a:rPr>
              <a:t>Boilers</a:t>
            </a:r>
            <a:endParaRPr sz="2800">
              <a:latin typeface="Arial"/>
              <a:cs typeface="Arial"/>
            </a:endParaRPr>
          </a:p>
          <a:p>
            <a:pPr marL="979169" indent="-342900">
              <a:lnSpc>
                <a:spcPct val="100000"/>
              </a:lnSpc>
              <a:spcBef>
                <a:spcPts val="67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978535" algn="l"/>
                <a:tab pos="979169" algn="l"/>
              </a:tabLst>
            </a:pPr>
            <a:r>
              <a:rPr sz="2800" spc="-5" dirty="0">
                <a:latin typeface="Arial"/>
                <a:cs typeface="Arial"/>
              </a:rPr>
              <a:t>Manholes</a:t>
            </a:r>
            <a:endParaRPr sz="2800">
              <a:latin typeface="Arial"/>
              <a:cs typeface="Arial"/>
            </a:endParaRPr>
          </a:p>
          <a:p>
            <a:pPr marL="979169" indent="-342900">
              <a:lnSpc>
                <a:spcPct val="100000"/>
              </a:lnSpc>
              <a:spcBef>
                <a:spcPts val="67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978535" algn="l"/>
                <a:tab pos="979169" algn="l"/>
              </a:tabLst>
            </a:pPr>
            <a:r>
              <a:rPr sz="2800" spc="-20" dirty="0">
                <a:latin typeface="Arial"/>
                <a:cs typeface="Arial"/>
              </a:rPr>
              <a:t>Tunnels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99228" y="1532890"/>
            <a:ext cx="3860800" cy="3982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7040" indent="-434340">
              <a:lnSpc>
                <a:spcPct val="100000"/>
              </a:lnSpc>
              <a:buClr>
                <a:srgbClr val="00FFFF"/>
              </a:buClr>
              <a:buSzPct val="114285"/>
              <a:buFont typeface="Wingdings"/>
              <a:buChar char=""/>
              <a:tabLst>
                <a:tab pos="447040" algn="l"/>
              </a:tabLst>
            </a:pPr>
            <a:r>
              <a:rPr sz="2800" spc="-5" dirty="0">
                <a:latin typeface="Arial"/>
                <a:cs typeface="Arial"/>
              </a:rPr>
              <a:t>Acute illness or death</a:t>
            </a:r>
            <a:endParaRPr sz="2800">
              <a:latin typeface="Arial"/>
              <a:cs typeface="Arial"/>
            </a:endParaRPr>
          </a:p>
          <a:p>
            <a:pPr marL="393700" indent="-381000">
              <a:lnSpc>
                <a:spcPct val="100000"/>
              </a:lnSpc>
              <a:spcBef>
                <a:spcPts val="2260"/>
              </a:spcBef>
              <a:buClr>
                <a:srgbClr val="00FFFF"/>
              </a:buClr>
              <a:buFont typeface="Wingdings"/>
              <a:buChar char=""/>
              <a:tabLst>
                <a:tab pos="393700" algn="l"/>
              </a:tabLst>
            </a:pPr>
            <a:r>
              <a:rPr sz="2800" spc="-5" dirty="0">
                <a:latin typeface="Arial"/>
                <a:cs typeface="Arial"/>
              </a:rPr>
              <a:t>Fire &amp;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Explosion</a:t>
            </a:r>
            <a:endParaRPr sz="2800">
              <a:latin typeface="Arial"/>
              <a:cs typeface="Arial"/>
            </a:endParaRPr>
          </a:p>
          <a:p>
            <a:pPr marL="447040" indent="-434340">
              <a:lnSpc>
                <a:spcPct val="100000"/>
              </a:lnSpc>
              <a:spcBef>
                <a:spcPts val="1820"/>
              </a:spcBef>
              <a:buClr>
                <a:srgbClr val="00FFFF"/>
              </a:buClr>
              <a:buSzPct val="114285"/>
              <a:buFont typeface="Wingdings"/>
              <a:buChar char=""/>
              <a:tabLst>
                <a:tab pos="447040" algn="l"/>
              </a:tabLst>
            </a:pPr>
            <a:r>
              <a:rPr sz="2800" spc="-5" dirty="0">
                <a:latin typeface="Arial"/>
                <a:cs typeface="Arial"/>
              </a:rPr>
              <a:t>Acute illness or death</a:t>
            </a:r>
            <a:endParaRPr sz="2800">
              <a:latin typeface="Arial"/>
              <a:cs typeface="Arial"/>
            </a:endParaRPr>
          </a:p>
          <a:p>
            <a:pPr marL="660400" lvl="1" indent="-342900">
              <a:lnSpc>
                <a:spcPct val="100000"/>
              </a:lnSpc>
              <a:spcBef>
                <a:spcPts val="1655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659765" algn="l"/>
                <a:tab pos="660400" algn="l"/>
              </a:tabLst>
            </a:pPr>
            <a:r>
              <a:rPr sz="2800" spc="-5" dirty="0">
                <a:latin typeface="Arial"/>
                <a:cs typeface="Arial"/>
              </a:rPr>
              <a:t>Pipelines</a:t>
            </a:r>
            <a:endParaRPr sz="2800">
              <a:latin typeface="Arial"/>
              <a:cs typeface="Arial"/>
            </a:endParaRPr>
          </a:p>
          <a:p>
            <a:pPr marL="660400" lvl="1" indent="-342900">
              <a:lnSpc>
                <a:spcPct val="100000"/>
              </a:lnSpc>
              <a:spcBef>
                <a:spcPts val="67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659765" algn="l"/>
                <a:tab pos="660400" algn="l"/>
              </a:tabLst>
            </a:pPr>
            <a:r>
              <a:rPr sz="2800" spc="-15" dirty="0">
                <a:latin typeface="Arial"/>
                <a:cs typeface="Arial"/>
              </a:rPr>
              <a:t>Trenches</a:t>
            </a:r>
            <a:endParaRPr sz="2800">
              <a:latin typeface="Arial"/>
              <a:cs typeface="Arial"/>
            </a:endParaRPr>
          </a:p>
          <a:p>
            <a:pPr marL="660400" lvl="1" indent="-342900">
              <a:lnSpc>
                <a:spcPct val="100000"/>
              </a:lnSpc>
              <a:spcBef>
                <a:spcPts val="670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659765" algn="l"/>
                <a:tab pos="660400" algn="l"/>
              </a:tabLst>
            </a:pPr>
            <a:r>
              <a:rPr sz="2800" spc="-5" dirty="0">
                <a:latin typeface="Arial"/>
                <a:cs typeface="Arial"/>
              </a:rPr>
              <a:t>Pits</a:t>
            </a:r>
            <a:endParaRPr sz="2800">
              <a:latin typeface="Arial"/>
              <a:cs typeface="Arial"/>
            </a:endParaRPr>
          </a:p>
          <a:p>
            <a:pPr marL="660400" lvl="1" indent="-342900">
              <a:lnSpc>
                <a:spcPct val="100000"/>
              </a:lnSpc>
              <a:spcBef>
                <a:spcPts val="675"/>
              </a:spcBef>
              <a:buClr>
                <a:srgbClr val="00FFFF"/>
              </a:buClr>
              <a:buSzPct val="80357"/>
              <a:buFont typeface="Wingdings"/>
              <a:buChar char=""/>
              <a:tabLst>
                <a:tab pos="659765" algn="l"/>
                <a:tab pos="660400" algn="l"/>
              </a:tabLst>
            </a:pPr>
            <a:r>
              <a:rPr sz="2800" spc="-5" dirty="0">
                <a:latin typeface="Arial"/>
                <a:cs typeface="Arial"/>
              </a:rPr>
              <a:t>Silos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804028" y="5590743"/>
            <a:ext cx="105219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FFFF"/>
              </a:buClr>
              <a:buSzPct val="80357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800" spc="-215" dirty="0">
                <a:latin typeface="Arial"/>
                <a:cs typeface="Arial"/>
              </a:rPr>
              <a:t>V</a:t>
            </a:r>
            <a:r>
              <a:rPr sz="2800" spc="-5" dirty="0">
                <a:latin typeface="Arial"/>
                <a:cs typeface="Arial"/>
              </a:rPr>
              <a:t>ats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38200" y="12526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F9F8758D-A23E-4F46-8285-F4F06843E20B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29F77882-6C43-4CE6-B073-29394A531C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05C90C12-0586-45C7-AEC2-75087C1300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F336DFE1-6EBE-4547-9F49-9370746630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1CE1316-E13C-4D1F-8F08-23D3A035409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494CCA4F-9B24-488A-8E51-3D1C431B74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0E54351A-65E6-4F72-AE50-56DB2C9EEF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A460FC8-A5BD-460B-826F-470A2E7A65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41F542E-547D-411E-8E3C-393CBB8C64BC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10159" rIns="0" bIns="0" rtlCol="0">
            <a:spAutoFit/>
          </a:bodyPr>
          <a:lstStyle/>
          <a:p>
            <a:pPr marL="381635">
              <a:lnSpc>
                <a:spcPct val="100000"/>
              </a:lnSpc>
            </a:pPr>
            <a:r>
              <a:rPr sz="4000" b="1" spc="-15" dirty="0">
                <a:latin typeface="Times New Roman"/>
                <a:cs typeface="Times New Roman"/>
              </a:rPr>
              <a:t>Sources </a:t>
            </a:r>
            <a:r>
              <a:rPr sz="4000" b="1" spc="-5" dirty="0">
                <a:latin typeface="Times New Roman"/>
                <a:cs typeface="Times New Roman"/>
              </a:rPr>
              <a:t>of </a:t>
            </a:r>
            <a:r>
              <a:rPr sz="4000" b="1" spc="-75" dirty="0">
                <a:latin typeface="Times New Roman"/>
                <a:cs typeface="Times New Roman"/>
              </a:rPr>
              <a:t>Toxic</a:t>
            </a:r>
            <a:r>
              <a:rPr sz="4000" b="1" spc="-345" dirty="0">
                <a:latin typeface="Times New Roman"/>
                <a:cs typeface="Times New Roman"/>
              </a:rPr>
              <a:t> </a:t>
            </a:r>
            <a:r>
              <a:rPr sz="4000" b="1" spc="-10" dirty="0">
                <a:latin typeface="Times New Roman"/>
                <a:cs typeface="Times New Roman"/>
              </a:rPr>
              <a:t>Atmosphere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7825" y="1705990"/>
            <a:ext cx="4272915" cy="989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735"/>
              </a:lnSpc>
            </a:pPr>
            <a:r>
              <a:rPr sz="4200" spc="30" dirty="0">
                <a:solidFill>
                  <a:srgbClr val="0000FF"/>
                </a:solidFill>
                <a:latin typeface="Wingdings"/>
                <a:cs typeface="Wingdings"/>
              </a:rPr>
              <a:t></a:t>
            </a:r>
            <a:r>
              <a:rPr sz="2800" b="1" spc="30" dirty="0">
                <a:latin typeface="Calibri"/>
                <a:cs typeface="Calibri"/>
              </a:rPr>
              <a:t>Activities </a:t>
            </a:r>
            <a:r>
              <a:rPr sz="2800" b="1" spc="-10" dirty="0">
                <a:latin typeface="Calibri"/>
                <a:cs typeface="Calibri"/>
              </a:rPr>
              <a:t>performed </a:t>
            </a:r>
            <a:r>
              <a:rPr sz="2800" b="1" spc="-5" dirty="0">
                <a:latin typeface="Calibri"/>
                <a:cs typeface="Calibri"/>
              </a:rPr>
              <a:t>in</a:t>
            </a:r>
            <a:r>
              <a:rPr sz="2800" b="1" spc="-30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or</a:t>
            </a:r>
            <a:endParaRPr sz="2800">
              <a:latin typeface="Calibri"/>
              <a:cs typeface="Calibri"/>
            </a:endParaRPr>
          </a:p>
          <a:p>
            <a:pPr marL="477520">
              <a:lnSpc>
                <a:spcPts val="3055"/>
              </a:lnSpc>
            </a:pPr>
            <a:r>
              <a:rPr sz="2800" b="1" spc="-5" dirty="0">
                <a:latin typeface="Calibri"/>
                <a:cs typeface="Calibri"/>
              </a:rPr>
              <a:t>about the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spc="-5" dirty="0">
                <a:latin typeface="Calibri"/>
                <a:cs typeface="Calibri"/>
              </a:rPr>
              <a:t>space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1537" y="2786252"/>
            <a:ext cx="3435985" cy="2969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318770" indent="-457200">
              <a:lnSpc>
                <a:spcPts val="3020"/>
              </a:lnSpc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20" dirty="0">
                <a:latin typeface="Calibri"/>
                <a:cs typeface="Calibri"/>
              </a:rPr>
              <a:t>Welding, </a:t>
            </a:r>
            <a:r>
              <a:rPr sz="2800" spc="-5" dirty="0">
                <a:latin typeface="Calibri"/>
                <a:cs typeface="Calibri"/>
              </a:rPr>
              <a:t>cutting,  </a:t>
            </a:r>
            <a:r>
              <a:rPr sz="2800" spc="-10" dirty="0">
                <a:latin typeface="Calibri"/>
                <a:cs typeface="Calibri"/>
              </a:rPr>
              <a:t>brazing,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soldering.</a:t>
            </a:r>
            <a:endParaRPr sz="2800">
              <a:latin typeface="Calibri"/>
              <a:cs typeface="Calibri"/>
            </a:endParaRPr>
          </a:p>
          <a:p>
            <a:pPr marL="469900" indent="-457200">
              <a:lnSpc>
                <a:spcPts val="3190"/>
              </a:lnSpc>
              <a:spcBef>
                <a:spcPts val="29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15" dirty="0">
                <a:latin typeface="Calibri"/>
                <a:cs typeface="Calibri"/>
              </a:rPr>
              <a:t>Painting, </a:t>
            </a:r>
            <a:r>
              <a:rPr sz="2800" spc="-10" dirty="0">
                <a:latin typeface="Calibri"/>
                <a:cs typeface="Calibri"/>
              </a:rPr>
              <a:t>scraping,</a:t>
            </a:r>
            <a:endParaRPr sz="2800">
              <a:latin typeface="Calibri"/>
              <a:cs typeface="Calibri"/>
            </a:endParaRPr>
          </a:p>
          <a:p>
            <a:pPr marL="469900">
              <a:lnSpc>
                <a:spcPts val="3190"/>
              </a:lnSpc>
            </a:pPr>
            <a:r>
              <a:rPr sz="2800" spc="-5" dirty="0">
                <a:latin typeface="Calibri"/>
                <a:cs typeface="Calibri"/>
              </a:rPr>
              <a:t>sanding,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degreasing.</a:t>
            </a:r>
            <a:endParaRPr sz="2800">
              <a:latin typeface="Calibri"/>
              <a:cs typeface="Calibri"/>
            </a:endParaRPr>
          </a:p>
          <a:p>
            <a:pPr marL="469900" marR="485140" indent="-457200">
              <a:lnSpc>
                <a:spcPts val="3020"/>
              </a:lnSpc>
              <a:spcBef>
                <a:spcPts val="72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latin typeface="Calibri"/>
                <a:cs typeface="Calibri"/>
              </a:rPr>
              <a:t>Sealing, bonding,  melting.</a:t>
            </a:r>
            <a:endParaRPr sz="2800">
              <a:latin typeface="Calibri"/>
              <a:cs typeface="Calibri"/>
            </a:endParaRPr>
          </a:p>
          <a:p>
            <a:pPr marL="469900" indent="-457200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sz="2800" spc="-5" dirty="0">
                <a:latin typeface="Calibri"/>
                <a:cs typeface="Calibri"/>
              </a:rPr>
              <a:t>Cleaning,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descaling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467475" y="2133600"/>
            <a:ext cx="2676524" cy="24352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880228" y="4835525"/>
            <a:ext cx="3954779" cy="1198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600" dirty="0">
                <a:solidFill>
                  <a:srgbClr val="001F5F"/>
                </a:solidFill>
                <a:latin typeface="Arial"/>
                <a:cs typeface="Arial"/>
              </a:rPr>
              <a:t>Fumes from welding</a:t>
            </a:r>
            <a:r>
              <a:rPr sz="260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001F5F"/>
                </a:solidFill>
                <a:latin typeface="Arial"/>
                <a:cs typeface="Arial"/>
              </a:rPr>
              <a:t>works  </a:t>
            </a:r>
            <a:r>
              <a:rPr sz="2600" dirty="0">
                <a:solidFill>
                  <a:srgbClr val="001F5F"/>
                </a:solidFill>
                <a:latin typeface="Arial"/>
                <a:cs typeface="Arial"/>
              </a:rPr>
              <a:t>are very toxic in a  confined</a:t>
            </a:r>
            <a:r>
              <a:rPr sz="260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001F5F"/>
                </a:solidFill>
                <a:latin typeface="Arial"/>
                <a:cs typeface="Arial"/>
              </a:rPr>
              <a:t>space.</a:t>
            </a:r>
            <a:endParaRPr sz="26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14400" y="14812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5">
            <a:extLst>
              <a:ext uri="{FF2B5EF4-FFF2-40B4-BE49-F238E27FC236}">
                <a16:creationId xmlns:a16="http://schemas.microsoft.com/office/drawing/2014/main" id="{16E29969-E5F9-4F36-8E66-4438FE0DAD93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6A0ECD6D-0518-4688-9293-6981D1BDF0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0" name="Group 10">
                <a:extLst>
                  <a:ext uri="{FF2B5EF4-FFF2-40B4-BE49-F238E27FC236}">
                    <a16:creationId xmlns:a16="http://schemas.microsoft.com/office/drawing/2014/main" id="{9A03BD6E-0B8F-43D2-861D-50AEC7A8183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2" name="Rectangle 12">
                  <a:extLst>
                    <a:ext uri="{FF2B5EF4-FFF2-40B4-BE49-F238E27FC236}">
                      <a16:creationId xmlns:a16="http://schemas.microsoft.com/office/drawing/2014/main" id="{53A62DF1-9CC0-4822-BA0F-605CF7B1DD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23" name="Group 13">
                  <a:extLst>
                    <a:ext uri="{FF2B5EF4-FFF2-40B4-BE49-F238E27FC236}">
                      <a16:creationId xmlns:a16="http://schemas.microsoft.com/office/drawing/2014/main" id="{E460F871-C7E2-4C6F-8208-6A807C038F3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4" name="Rectangle 10">
                    <a:extLst>
                      <a:ext uri="{FF2B5EF4-FFF2-40B4-BE49-F238E27FC236}">
                        <a16:creationId xmlns:a16="http://schemas.microsoft.com/office/drawing/2014/main" id="{7F489C2B-9F8D-4E0C-AD26-2D86A53C98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5" name="Rectangle 15">
                    <a:extLst>
                      <a:ext uri="{FF2B5EF4-FFF2-40B4-BE49-F238E27FC236}">
                        <a16:creationId xmlns:a16="http://schemas.microsoft.com/office/drawing/2014/main" id="{DADEA716-4757-4659-A8D5-C830713CEB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21" name="Picture 11">
                <a:extLst>
                  <a:ext uri="{FF2B5EF4-FFF2-40B4-BE49-F238E27FC236}">
                    <a16:creationId xmlns:a16="http://schemas.microsoft.com/office/drawing/2014/main" id="{9F0CF415-FE40-4A73-AD6A-B4C11E29CEF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4848A62-D491-4B6D-BC50-37BD807EAE53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633983" y="1776983"/>
            <a:ext cx="8004048" cy="41178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2063" y="1716023"/>
            <a:ext cx="8321040" cy="4760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1040" y="1885188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1040" y="2823972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1040" y="3336035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01040" y="3848100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1040" y="4872228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1040" y="5384291"/>
            <a:ext cx="240791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212594" y="6245047"/>
            <a:ext cx="21977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Environmental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Safety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38783" y="252984"/>
            <a:ext cx="7775448" cy="18318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46860" y="150876"/>
            <a:ext cx="6646164" cy="17647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2770">
              <a:lnSpc>
                <a:spcPct val="100000"/>
              </a:lnSpc>
            </a:pPr>
            <a:r>
              <a:rPr sz="3600" b="1" spc="-5" dirty="0">
                <a:latin typeface="Times New Roman"/>
                <a:cs typeface="Times New Roman"/>
              </a:rPr>
              <a:t>Hazards</a:t>
            </a:r>
            <a:r>
              <a:rPr sz="3600" b="1" spc="-10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Identification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62964" y="810514"/>
            <a:ext cx="7554595" cy="4892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60625" marR="645795" indent="-1687830">
              <a:lnSpc>
                <a:spcPct val="100000"/>
              </a:lnSpc>
            </a:pP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Recognition of the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different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hazards </a:t>
            </a:r>
            <a:r>
              <a:rPr sz="2800" spc="-10" dirty="0">
                <a:solidFill>
                  <a:srgbClr val="001F5F"/>
                </a:solidFill>
                <a:latin typeface="Times New Roman"/>
                <a:cs typeface="Times New Roman"/>
              </a:rPr>
              <a:t>can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be  accomplished</a:t>
            </a:r>
            <a:r>
              <a:rPr sz="2800" spc="-7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01F5F"/>
                </a:solidFill>
                <a:latin typeface="Times New Roman"/>
                <a:cs typeface="Times New Roman"/>
              </a:rPr>
              <a:t>by…</a:t>
            </a:r>
            <a:endParaRPr sz="2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875"/>
              </a:spcBef>
            </a:pPr>
            <a:r>
              <a:rPr sz="2800" spc="-20" dirty="0">
                <a:latin typeface="Calibri"/>
                <a:cs typeface="Calibri"/>
              </a:rPr>
              <a:t>Walk-through </a:t>
            </a:r>
            <a:r>
              <a:rPr sz="2800" spc="-15" dirty="0">
                <a:latin typeface="Calibri"/>
                <a:cs typeface="Calibri"/>
              </a:rPr>
              <a:t>survey/ocular </a:t>
            </a:r>
            <a:r>
              <a:rPr sz="2800" spc="-10" dirty="0">
                <a:latin typeface="Calibri"/>
                <a:cs typeface="Calibri"/>
              </a:rPr>
              <a:t>inspection (supervisors,  </a:t>
            </a:r>
            <a:r>
              <a:rPr sz="2800" spc="-20" dirty="0">
                <a:latin typeface="Calibri"/>
                <a:cs typeface="Calibri"/>
              </a:rPr>
              <a:t>contractors)</a:t>
            </a:r>
            <a:endParaRPr sz="2800">
              <a:latin typeface="Calibri"/>
              <a:cs typeface="Calibri"/>
            </a:endParaRPr>
          </a:p>
          <a:p>
            <a:pPr marL="12700" marR="3441700">
              <a:lnSpc>
                <a:spcPct val="120000"/>
              </a:lnSpc>
            </a:pPr>
            <a:r>
              <a:rPr sz="2800" spc="-15" dirty="0">
                <a:latin typeface="Calibri"/>
                <a:cs typeface="Calibri"/>
              </a:rPr>
              <a:t>Knowing </a:t>
            </a:r>
            <a:r>
              <a:rPr sz="2800" spc="-20" dirty="0">
                <a:latin typeface="Calibri"/>
                <a:cs typeface="Calibri"/>
              </a:rPr>
              <a:t>your </a:t>
            </a:r>
            <a:r>
              <a:rPr sz="2800" spc="-15" dirty="0">
                <a:latin typeface="Calibri"/>
                <a:cs typeface="Calibri"/>
              </a:rPr>
              <a:t>task  Reviewing process </a:t>
            </a:r>
            <a:r>
              <a:rPr sz="2800" spc="-20" dirty="0">
                <a:latin typeface="Calibri"/>
                <a:cs typeface="Calibri"/>
              </a:rPr>
              <a:t>involved  </a:t>
            </a:r>
            <a:r>
              <a:rPr sz="2800" spc="-15" dirty="0">
                <a:latin typeface="Calibri"/>
                <a:cs typeface="Calibri"/>
              </a:rPr>
              <a:t>Knowing </a:t>
            </a:r>
            <a:r>
              <a:rPr sz="2800" spc="-5" dirty="0">
                <a:latin typeface="Calibri"/>
                <a:cs typeface="Calibri"/>
              </a:rPr>
              <a:t>the </a:t>
            </a:r>
            <a:r>
              <a:rPr sz="2800" spc="-10" dirty="0">
                <a:latin typeface="Calibri"/>
                <a:cs typeface="Calibri"/>
              </a:rPr>
              <a:t>equipment </a:t>
            </a:r>
            <a:r>
              <a:rPr sz="2800" spc="-5" dirty="0">
                <a:latin typeface="Calibri"/>
                <a:cs typeface="Calibri"/>
              </a:rPr>
              <a:t>and  </a:t>
            </a:r>
            <a:r>
              <a:rPr sz="2800" spc="-10" dirty="0">
                <a:latin typeface="Calibri"/>
                <a:cs typeface="Calibri"/>
              </a:rPr>
              <a:t>materials</a:t>
            </a:r>
            <a:r>
              <a:rPr sz="2800" spc="-7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used</a:t>
            </a:r>
            <a:endParaRPr sz="2800">
              <a:latin typeface="Calibri"/>
              <a:cs typeface="Calibri"/>
            </a:endParaRPr>
          </a:p>
          <a:p>
            <a:pPr marL="12700" marR="2751455">
              <a:lnSpc>
                <a:spcPct val="120000"/>
              </a:lnSpc>
            </a:pPr>
            <a:r>
              <a:rPr sz="2800" spc="-10" dirty="0">
                <a:latin typeface="Calibri"/>
                <a:cs typeface="Calibri"/>
              </a:rPr>
              <a:t>Gathering </a:t>
            </a:r>
            <a:r>
              <a:rPr sz="2800" spc="-5" dirty="0">
                <a:latin typeface="Calibri"/>
                <a:cs typeface="Calibri"/>
              </a:rPr>
              <a:t>of </a:t>
            </a:r>
            <a:r>
              <a:rPr sz="2800" spc="-25" dirty="0">
                <a:latin typeface="Calibri"/>
                <a:cs typeface="Calibri"/>
              </a:rPr>
              <a:t>worker’s </a:t>
            </a:r>
            <a:r>
              <a:rPr sz="2800" spc="-10" dirty="0">
                <a:latin typeface="Calibri"/>
                <a:cs typeface="Calibri"/>
              </a:rPr>
              <a:t>complaints  Labels,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CSDS/MSDS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705600" y="2971800"/>
            <a:ext cx="2159000" cy="24384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38200" y="795401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6836086F-F586-4A0D-9A77-D0267C858F2A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9" name="Group 7">
              <a:extLst>
                <a:ext uri="{FF2B5EF4-FFF2-40B4-BE49-F238E27FC236}">
                  <a16:creationId xmlns:a16="http://schemas.microsoft.com/office/drawing/2014/main" id="{30CEA1F3-13EE-460E-AF0B-051F4C3FE6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9E260CCD-9456-44D4-93DA-86A213A30C5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B065784-D869-4299-9086-24B6553859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EBE0E1D1-C4A0-41AE-9F0D-EBC9F31ACAB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3B190B24-EC24-46C7-BA68-74FED2B0806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A1BADBA3-CD66-4FF4-8581-E61C7A4805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6A269B6-4BCA-42D4-B2FD-E28E3E58EB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CB3202E-0063-42B5-A0B1-B5D5AF6D988F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0185" marR="5080" indent="-1089025">
              <a:lnSpc>
                <a:spcPct val="100000"/>
              </a:lnSpc>
            </a:pPr>
            <a:r>
              <a:rPr sz="4000" spc="-5" dirty="0"/>
              <a:t>Three ways </a:t>
            </a:r>
            <a:r>
              <a:rPr sz="4000" dirty="0"/>
              <a:t>to </a:t>
            </a:r>
            <a:r>
              <a:rPr sz="4000" spc="-5" dirty="0"/>
              <a:t>inform workers of  the hazards</a:t>
            </a:r>
            <a:r>
              <a:rPr sz="4000" spc="-35" dirty="0"/>
              <a:t> </a:t>
            </a:r>
            <a:r>
              <a:rPr sz="4000" spc="-5" dirty="0"/>
              <a:t>chemicals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6692900" y="2044700"/>
            <a:ext cx="1498600" cy="1676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58800" y="2019300"/>
            <a:ext cx="2438400" cy="3352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4037" y="2014473"/>
            <a:ext cx="2447925" cy="3362325"/>
          </a:xfrm>
          <a:custGeom>
            <a:avLst/>
            <a:gdLst/>
            <a:ahLst/>
            <a:cxnLst/>
            <a:rect l="l" t="t" r="r" b="b"/>
            <a:pathLst>
              <a:path w="2447925" h="3362325">
                <a:moveTo>
                  <a:pt x="0" y="3362325"/>
                </a:moveTo>
                <a:lnTo>
                  <a:pt x="2447925" y="3362325"/>
                </a:lnTo>
                <a:lnTo>
                  <a:pt x="2447925" y="0"/>
                </a:lnTo>
                <a:lnTo>
                  <a:pt x="0" y="0"/>
                </a:lnTo>
                <a:lnTo>
                  <a:pt x="0" y="33623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64485" y="3731829"/>
            <a:ext cx="2982587" cy="266898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06902" y="2249678"/>
            <a:ext cx="2527935" cy="3589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19100" indent="-406400">
              <a:lnSpc>
                <a:spcPct val="100000"/>
              </a:lnSpc>
              <a:buClr>
                <a:srgbClr val="9999FF"/>
              </a:buClr>
              <a:buAutoNum type="arabicPeriod"/>
              <a:tabLst>
                <a:tab pos="419734" algn="l"/>
              </a:tabLst>
            </a:pPr>
            <a:r>
              <a:rPr sz="3200" dirty="0">
                <a:latin typeface="Comic Sans MS"/>
                <a:cs typeface="Comic Sans MS"/>
              </a:rPr>
              <a:t>Labels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buAutoNum type="arabicPeriod"/>
            </a:pP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AutoNum type="arabicPeriod"/>
            </a:pPr>
            <a:endParaRPr sz="4050">
              <a:latin typeface="Times New Roman"/>
              <a:cs typeface="Times New Roman"/>
            </a:endParaRPr>
          </a:p>
          <a:p>
            <a:pPr marL="952500" indent="-915035">
              <a:lnSpc>
                <a:spcPct val="100000"/>
              </a:lnSpc>
              <a:buClr>
                <a:srgbClr val="CC00CC"/>
              </a:buClr>
              <a:buAutoNum type="arabicPeriod"/>
              <a:tabLst>
                <a:tab pos="952500" algn="l"/>
                <a:tab pos="953135" algn="l"/>
              </a:tabLst>
            </a:pPr>
            <a:r>
              <a:rPr sz="3200" dirty="0">
                <a:latin typeface="Comic Sans MS"/>
                <a:cs typeface="Comic Sans MS"/>
              </a:rPr>
              <a:t>MSDS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buAutoNum type="arabicPeriod"/>
            </a:pP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AutoNum type="arabicPeriod"/>
            </a:pPr>
            <a:endParaRPr sz="3950">
              <a:latin typeface="Times New Roman"/>
              <a:cs typeface="Times New Roman"/>
            </a:endParaRPr>
          </a:p>
          <a:p>
            <a:pPr marL="965200" indent="-914400">
              <a:lnSpc>
                <a:spcPct val="100000"/>
              </a:lnSpc>
              <a:buClr>
                <a:srgbClr val="009900"/>
              </a:buClr>
              <a:buAutoNum type="arabicPeriod"/>
              <a:tabLst>
                <a:tab pos="964565" algn="l"/>
                <a:tab pos="965200" algn="l"/>
              </a:tabLst>
            </a:pPr>
            <a:r>
              <a:rPr sz="3200" dirty="0">
                <a:latin typeface="Comic Sans MS"/>
                <a:cs typeface="Comic Sans MS"/>
              </a:rPr>
              <a:t>T</a:t>
            </a:r>
            <a:r>
              <a:rPr sz="3200" spc="-15" dirty="0">
                <a:latin typeface="Comic Sans MS"/>
                <a:cs typeface="Comic Sans MS"/>
              </a:rPr>
              <a:t>r</a:t>
            </a:r>
            <a:r>
              <a:rPr sz="3200" dirty="0">
                <a:latin typeface="Comic Sans MS"/>
                <a:cs typeface="Comic Sans MS"/>
              </a:rPr>
              <a:t>aini</a:t>
            </a:r>
            <a:r>
              <a:rPr sz="3200" spc="-5" dirty="0">
                <a:latin typeface="Comic Sans MS"/>
                <a:cs typeface="Comic Sans MS"/>
              </a:rPr>
              <a:t>ng</a:t>
            </a:r>
            <a:endParaRPr sz="32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37C9B82-9ADE-47B5-AA67-EBFB21C5EACC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29C70C64-6977-47FE-B086-3036BA6AA2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2B0DF5C3-DD68-4C21-9B5E-C5A25B8385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306879C2-9921-4C4A-A15F-87A0BFFD9A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09C7846E-FB43-441A-BF54-BEC722BB0CA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0E7B76B4-704C-4FDF-AB6F-07C0E81EC8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3FC8E371-0AFB-4062-86F2-B38AD5F96C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3FC06816-BE3B-4609-89DE-E032B609B5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33AB23F-0C10-46D0-A51D-65418ECE435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333500" y="173736"/>
            <a:ext cx="6513576" cy="1231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0291" rIns="0" bIns="0" rtlCol="0">
            <a:spAutoFit/>
          </a:bodyPr>
          <a:lstStyle/>
          <a:p>
            <a:pPr marL="923925">
              <a:lnSpc>
                <a:spcPct val="100000"/>
              </a:lnSpc>
            </a:pPr>
            <a:r>
              <a:rPr dirty="0"/>
              <a:t>Individual</a:t>
            </a:r>
            <a:r>
              <a:rPr spc="-55" dirty="0"/>
              <a:t> </a:t>
            </a:r>
            <a:r>
              <a:rPr dirty="0"/>
              <a:t>Susceptibility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1140" y="1327150"/>
            <a:ext cx="394779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i="1" spc="-5" dirty="0">
                <a:solidFill>
                  <a:srgbClr val="001F5F"/>
                </a:solidFill>
                <a:latin typeface="Arial"/>
                <a:cs typeface="Arial"/>
              </a:rPr>
              <a:t>Factors</a:t>
            </a:r>
            <a:r>
              <a:rPr sz="4000" b="1" i="1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4000" b="1" i="1" spc="-5" dirty="0">
                <a:solidFill>
                  <a:srgbClr val="001F5F"/>
                </a:solidFill>
                <a:latin typeface="Arial"/>
                <a:cs typeface="Arial"/>
              </a:rPr>
              <a:t>include:</a:t>
            </a:r>
            <a:endParaRPr sz="4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8340" y="2213990"/>
            <a:ext cx="8056880" cy="1959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buChar char="-"/>
              <a:tabLst>
                <a:tab pos="469900" algn="l"/>
                <a:tab pos="470534" algn="l"/>
              </a:tabLst>
            </a:pPr>
            <a:r>
              <a:rPr sz="3200" b="1" dirty="0">
                <a:latin typeface="Arial"/>
                <a:cs typeface="Arial"/>
              </a:rPr>
              <a:t>Age</a:t>
            </a:r>
            <a:endParaRPr sz="3200">
              <a:latin typeface="Arial"/>
              <a:cs typeface="Arial"/>
            </a:endParaRPr>
          </a:p>
          <a:p>
            <a:pPr marL="485140" indent="-472440">
              <a:lnSpc>
                <a:spcPct val="100000"/>
              </a:lnSpc>
              <a:buChar char="-"/>
              <a:tabLst>
                <a:tab pos="485140" algn="l"/>
                <a:tab pos="485775" algn="l"/>
              </a:tabLst>
            </a:pPr>
            <a:r>
              <a:rPr sz="3200" b="1" spc="-5" dirty="0">
                <a:latin typeface="Arial"/>
                <a:cs typeface="Arial"/>
              </a:rPr>
              <a:t>Presence of pre-existing</a:t>
            </a:r>
            <a:r>
              <a:rPr sz="3200" b="1" spc="-35" dirty="0">
                <a:latin typeface="Arial"/>
                <a:cs typeface="Arial"/>
              </a:rPr>
              <a:t> </a:t>
            </a:r>
            <a:r>
              <a:rPr sz="3200" b="1" spc="-5" dirty="0">
                <a:latin typeface="Arial"/>
                <a:cs typeface="Arial"/>
              </a:rPr>
              <a:t>diseases</a:t>
            </a:r>
            <a:endParaRPr sz="3200">
              <a:latin typeface="Arial"/>
              <a:cs typeface="Arial"/>
            </a:endParaRPr>
          </a:p>
          <a:p>
            <a:pPr marL="485140" indent="-472440">
              <a:lnSpc>
                <a:spcPct val="100000"/>
              </a:lnSpc>
              <a:buChar char="-"/>
              <a:tabLst>
                <a:tab pos="485140" algn="l"/>
                <a:tab pos="485775" algn="l"/>
              </a:tabLst>
            </a:pPr>
            <a:r>
              <a:rPr sz="3200" b="1" spc="-5" dirty="0">
                <a:latin typeface="Arial"/>
                <a:cs typeface="Arial"/>
              </a:rPr>
              <a:t>Compromised </a:t>
            </a:r>
            <a:r>
              <a:rPr sz="3200" b="1" dirty="0">
                <a:latin typeface="Arial"/>
                <a:cs typeface="Arial"/>
              </a:rPr>
              <a:t>or </a:t>
            </a:r>
            <a:r>
              <a:rPr sz="3200" b="1" spc="-5" dirty="0">
                <a:latin typeface="Arial"/>
                <a:cs typeface="Arial"/>
              </a:rPr>
              <a:t>suppressed</a:t>
            </a:r>
            <a:r>
              <a:rPr sz="3200" b="1" spc="-6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immunity</a:t>
            </a:r>
            <a:endParaRPr sz="3200">
              <a:latin typeface="Arial"/>
              <a:cs typeface="Arial"/>
            </a:endParaRPr>
          </a:p>
          <a:p>
            <a:pPr marL="485140" indent="-472440">
              <a:lnSpc>
                <a:spcPct val="100000"/>
              </a:lnSpc>
              <a:buChar char="-"/>
              <a:tabLst>
                <a:tab pos="485140" algn="l"/>
                <a:tab pos="485775" algn="l"/>
              </a:tabLst>
            </a:pPr>
            <a:r>
              <a:rPr sz="3200" b="1" spc="-15" dirty="0">
                <a:latin typeface="Arial"/>
                <a:cs typeface="Arial"/>
              </a:rPr>
              <a:t>Time </a:t>
            </a:r>
            <a:r>
              <a:rPr sz="3200" b="1" dirty="0">
                <a:latin typeface="Arial"/>
                <a:cs typeface="Arial"/>
              </a:rPr>
              <a:t>spent in</a:t>
            </a:r>
            <a:r>
              <a:rPr sz="3200" b="1" spc="-13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building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>
            <a:extLst>
              <a:ext uri="{FF2B5EF4-FFF2-40B4-BE49-F238E27FC236}">
                <a16:creationId xmlns:a16="http://schemas.microsoft.com/office/drawing/2014/main" id="{922B87C7-265D-4CC1-931B-128A7E1846B0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D23DF318-D381-42EE-AA31-17E4906FCD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10">
                <a:extLst>
                  <a:ext uri="{FF2B5EF4-FFF2-40B4-BE49-F238E27FC236}">
                    <a16:creationId xmlns:a16="http://schemas.microsoft.com/office/drawing/2014/main" id="{308397B1-5676-4D22-ABBE-F503A72B0F6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12">
                  <a:extLst>
                    <a:ext uri="{FF2B5EF4-FFF2-40B4-BE49-F238E27FC236}">
                      <a16:creationId xmlns:a16="http://schemas.microsoft.com/office/drawing/2014/main" id="{8F0F90B5-B146-497E-8DE8-3CAA4B9C75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0" name="Group 13">
                  <a:extLst>
                    <a:ext uri="{FF2B5EF4-FFF2-40B4-BE49-F238E27FC236}">
                      <a16:creationId xmlns:a16="http://schemas.microsoft.com/office/drawing/2014/main" id="{DDEEE6A2-D88D-4FC2-AAE8-5B4420862C5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4D7A3390-5E06-4DCF-9BB5-D2D27AE73E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5">
                    <a:extLst>
                      <a:ext uri="{FF2B5EF4-FFF2-40B4-BE49-F238E27FC236}">
                        <a16:creationId xmlns:a16="http://schemas.microsoft.com/office/drawing/2014/main" id="{95979770-EB0E-4413-8A83-C52FC1F9A4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8" name="Picture 11">
                <a:extLst>
                  <a:ext uri="{FF2B5EF4-FFF2-40B4-BE49-F238E27FC236}">
                    <a16:creationId xmlns:a16="http://schemas.microsoft.com/office/drawing/2014/main" id="{5078428F-4617-4072-9911-5FA7985CAB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A66B187-F7FA-4562-A9D9-25AF1CF15DAB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3203575" y="1523110"/>
            <a:ext cx="5138420" cy="34975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600" i="1" spc="-5" dirty="0">
                <a:solidFill>
                  <a:srgbClr val="001F5F"/>
                </a:solidFill>
                <a:latin typeface="Monotype Corsiva"/>
                <a:cs typeface="Monotype Corsiva"/>
              </a:rPr>
              <a:t>THANK</a:t>
            </a:r>
            <a:r>
              <a:rPr sz="6600" i="1" spc="-90" dirty="0">
                <a:solidFill>
                  <a:srgbClr val="001F5F"/>
                </a:solidFill>
                <a:latin typeface="Monotype Corsiva"/>
                <a:cs typeface="Monotype Corsiva"/>
              </a:rPr>
              <a:t> </a:t>
            </a:r>
            <a:r>
              <a:rPr sz="6600" i="1" spc="-5" dirty="0">
                <a:solidFill>
                  <a:srgbClr val="001F5F"/>
                </a:solidFill>
                <a:latin typeface="Monotype Corsiva"/>
                <a:cs typeface="Monotype Corsiva"/>
              </a:rPr>
              <a:t>YOU</a:t>
            </a:r>
            <a:endParaRPr sz="6600">
              <a:latin typeface="Monotype Corsiva"/>
              <a:cs typeface="Monotype Corsiva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sz="6600" i="1" dirty="0">
                <a:solidFill>
                  <a:srgbClr val="001F5F"/>
                </a:solidFill>
                <a:latin typeface="Monotype Corsiva"/>
                <a:cs typeface="Monotype Corsiva"/>
              </a:rPr>
              <a:t>&amp;</a:t>
            </a:r>
            <a:endParaRPr sz="6600">
              <a:latin typeface="Monotype Corsiva"/>
              <a:cs typeface="Monotype Corsiva"/>
            </a:endParaRPr>
          </a:p>
          <a:p>
            <a:pPr marL="12700">
              <a:lnSpc>
                <a:spcPct val="100000"/>
              </a:lnSpc>
              <a:spcBef>
                <a:spcPts val="1585"/>
              </a:spcBef>
            </a:pPr>
            <a:r>
              <a:rPr sz="6600" i="1" spc="-5" dirty="0">
                <a:solidFill>
                  <a:srgbClr val="001F5F"/>
                </a:solidFill>
                <a:latin typeface="Monotype Corsiva"/>
                <a:cs typeface="Monotype Corsiva"/>
              </a:rPr>
              <a:t>Have </a:t>
            </a:r>
            <a:r>
              <a:rPr sz="6600" i="1" dirty="0">
                <a:solidFill>
                  <a:srgbClr val="001F5F"/>
                </a:solidFill>
                <a:latin typeface="Monotype Corsiva"/>
                <a:cs typeface="Monotype Corsiva"/>
              </a:rPr>
              <a:t>a </a:t>
            </a:r>
            <a:r>
              <a:rPr sz="6600" i="1" spc="-5" dirty="0">
                <a:solidFill>
                  <a:srgbClr val="001F5F"/>
                </a:solidFill>
                <a:latin typeface="Monotype Corsiva"/>
                <a:cs typeface="Monotype Corsiva"/>
              </a:rPr>
              <a:t>Nice</a:t>
            </a:r>
            <a:r>
              <a:rPr sz="6600" i="1" spc="-70" dirty="0">
                <a:solidFill>
                  <a:srgbClr val="001F5F"/>
                </a:solidFill>
                <a:latin typeface="Monotype Corsiva"/>
                <a:cs typeface="Monotype Corsiva"/>
              </a:rPr>
              <a:t> </a:t>
            </a:r>
            <a:r>
              <a:rPr sz="6600" i="1" spc="-5" dirty="0">
                <a:solidFill>
                  <a:srgbClr val="001F5F"/>
                </a:solidFill>
                <a:latin typeface="Monotype Corsiva"/>
                <a:cs typeface="Monotype Corsiva"/>
              </a:rPr>
              <a:t>Day</a:t>
            </a:r>
            <a:endParaRPr sz="6600">
              <a:latin typeface="Monotype Corsiva"/>
              <a:cs typeface="Monotype Corsiv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3400" y="1447800"/>
            <a:ext cx="2514600" cy="3581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5">
            <a:extLst>
              <a:ext uri="{FF2B5EF4-FFF2-40B4-BE49-F238E27FC236}">
                <a16:creationId xmlns:a16="http://schemas.microsoft.com/office/drawing/2014/main" id="{85024AA5-CAB8-474D-BB99-53DE205B49EC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97" name="Group 7">
              <a:extLst>
                <a:ext uri="{FF2B5EF4-FFF2-40B4-BE49-F238E27FC236}">
                  <a16:creationId xmlns:a16="http://schemas.microsoft.com/office/drawing/2014/main" id="{3CCAF4D6-6DD0-409B-B366-5D00314A2C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9" name="Group 10">
                <a:extLst>
                  <a:ext uri="{FF2B5EF4-FFF2-40B4-BE49-F238E27FC236}">
                    <a16:creationId xmlns:a16="http://schemas.microsoft.com/office/drawing/2014/main" id="{7C972ADA-08D8-4B8B-9720-7C00C4647B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1" name="Rectangle 12">
                  <a:extLst>
                    <a:ext uri="{FF2B5EF4-FFF2-40B4-BE49-F238E27FC236}">
                      <a16:creationId xmlns:a16="http://schemas.microsoft.com/office/drawing/2014/main" id="{4CF93545-3F90-4EB2-872B-8E5DBE6599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02" name="Group 13">
                  <a:extLst>
                    <a:ext uri="{FF2B5EF4-FFF2-40B4-BE49-F238E27FC236}">
                      <a16:creationId xmlns:a16="http://schemas.microsoft.com/office/drawing/2014/main" id="{CD8DBBBC-80A2-4D6A-8C60-6962F124AFF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03" name="Rectangle 10">
                    <a:extLst>
                      <a:ext uri="{FF2B5EF4-FFF2-40B4-BE49-F238E27FC236}">
                        <a16:creationId xmlns:a16="http://schemas.microsoft.com/office/drawing/2014/main" id="{FAAD0BE3-5ADF-4C0A-83B1-F7F3CD370F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04" name="Rectangle 15">
                    <a:extLst>
                      <a:ext uri="{FF2B5EF4-FFF2-40B4-BE49-F238E27FC236}">
                        <a16:creationId xmlns:a16="http://schemas.microsoft.com/office/drawing/2014/main" id="{0CC32196-ADF0-4733-9DEB-90AB9A9A69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00" name="Picture 11">
                <a:extLst>
                  <a:ext uri="{FF2B5EF4-FFF2-40B4-BE49-F238E27FC236}">
                    <a16:creationId xmlns:a16="http://schemas.microsoft.com/office/drawing/2014/main" id="{A6487663-BD75-45C3-BA07-DCCF823599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51ECCEE6-CE1D-4253-AB7A-BFA8516500D7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93444" y="2181986"/>
            <a:ext cx="1332230" cy="521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20" dirty="0">
                <a:latin typeface="Calibri"/>
                <a:cs typeface="Calibri"/>
              </a:rPr>
              <a:t>Physical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8259" rIns="0" bIns="0" rtlCol="0">
            <a:spAutoFit/>
          </a:bodyPr>
          <a:lstStyle/>
          <a:p>
            <a:pPr marL="502920">
              <a:lnSpc>
                <a:spcPct val="100000"/>
              </a:lnSpc>
            </a:pPr>
            <a:r>
              <a:rPr sz="4800" b="1" spc="-5" dirty="0">
                <a:latin typeface="Arial"/>
                <a:cs typeface="Arial"/>
              </a:rPr>
              <a:t>Environmental</a:t>
            </a:r>
            <a:r>
              <a:rPr sz="4800" b="1" spc="25" dirty="0">
                <a:latin typeface="Arial"/>
                <a:cs typeface="Arial"/>
              </a:rPr>
              <a:t> </a:t>
            </a:r>
            <a:r>
              <a:rPr sz="4800" b="1" dirty="0">
                <a:latin typeface="Arial"/>
                <a:cs typeface="Arial"/>
              </a:rPr>
              <a:t>Hazards</a:t>
            </a:r>
            <a:endParaRPr sz="4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27045" y="2625851"/>
            <a:ext cx="501650" cy="228600"/>
          </a:xfrm>
          <a:custGeom>
            <a:avLst/>
            <a:gdLst/>
            <a:ahLst/>
            <a:cxnLst/>
            <a:rect l="l" t="t" r="r" b="b"/>
            <a:pathLst>
              <a:path w="501650" h="228600">
                <a:moveTo>
                  <a:pt x="388233" y="193223"/>
                </a:moveTo>
                <a:lnTo>
                  <a:pt x="373888" y="228473"/>
                </a:lnTo>
                <a:lnTo>
                  <a:pt x="501269" y="218694"/>
                </a:lnTo>
                <a:lnTo>
                  <a:pt x="485206" y="200406"/>
                </a:lnTo>
                <a:lnTo>
                  <a:pt x="405892" y="200406"/>
                </a:lnTo>
                <a:lnTo>
                  <a:pt x="388233" y="193223"/>
                </a:lnTo>
                <a:close/>
              </a:path>
              <a:path w="501650" h="228600">
                <a:moveTo>
                  <a:pt x="402599" y="157923"/>
                </a:moveTo>
                <a:lnTo>
                  <a:pt x="388233" y="193223"/>
                </a:lnTo>
                <a:lnTo>
                  <a:pt x="405892" y="200406"/>
                </a:lnTo>
                <a:lnTo>
                  <a:pt x="420243" y="165100"/>
                </a:lnTo>
                <a:lnTo>
                  <a:pt x="402599" y="157923"/>
                </a:lnTo>
                <a:close/>
              </a:path>
              <a:path w="501650" h="228600">
                <a:moveTo>
                  <a:pt x="416941" y="122682"/>
                </a:moveTo>
                <a:lnTo>
                  <a:pt x="402599" y="157923"/>
                </a:lnTo>
                <a:lnTo>
                  <a:pt x="420243" y="165100"/>
                </a:lnTo>
                <a:lnTo>
                  <a:pt x="405892" y="200406"/>
                </a:lnTo>
                <a:lnTo>
                  <a:pt x="485206" y="200406"/>
                </a:lnTo>
                <a:lnTo>
                  <a:pt x="416941" y="122682"/>
                </a:lnTo>
                <a:close/>
              </a:path>
              <a:path w="501650" h="228600">
                <a:moveTo>
                  <a:pt x="14351" y="0"/>
                </a:moveTo>
                <a:lnTo>
                  <a:pt x="0" y="35306"/>
                </a:lnTo>
                <a:lnTo>
                  <a:pt x="388233" y="193223"/>
                </a:lnTo>
                <a:lnTo>
                  <a:pt x="402599" y="157923"/>
                </a:lnTo>
                <a:lnTo>
                  <a:pt x="14351" y="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13991" y="4700778"/>
            <a:ext cx="596900" cy="191770"/>
          </a:xfrm>
          <a:custGeom>
            <a:avLst/>
            <a:gdLst/>
            <a:ahLst/>
            <a:cxnLst/>
            <a:rect l="l" t="t" r="r" b="b"/>
            <a:pathLst>
              <a:path w="596900" h="191770">
                <a:moveTo>
                  <a:pt x="481199" y="37027"/>
                </a:moveTo>
                <a:lnTo>
                  <a:pt x="0" y="154178"/>
                </a:lnTo>
                <a:lnTo>
                  <a:pt x="9016" y="191262"/>
                </a:lnTo>
                <a:lnTo>
                  <a:pt x="490226" y="74108"/>
                </a:lnTo>
                <a:lnTo>
                  <a:pt x="481199" y="37027"/>
                </a:lnTo>
                <a:close/>
              </a:path>
              <a:path w="596900" h="191770">
                <a:moveTo>
                  <a:pt x="592121" y="32512"/>
                </a:moveTo>
                <a:lnTo>
                  <a:pt x="499744" y="32512"/>
                </a:lnTo>
                <a:lnTo>
                  <a:pt x="508761" y="69596"/>
                </a:lnTo>
                <a:lnTo>
                  <a:pt x="490226" y="74108"/>
                </a:lnTo>
                <a:lnTo>
                  <a:pt x="499236" y="111125"/>
                </a:lnTo>
                <a:lnTo>
                  <a:pt x="592121" y="32512"/>
                </a:lnTo>
                <a:close/>
              </a:path>
              <a:path w="596900" h="191770">
                <a:moveTo>
                  <a:pt x="499744" y="32512"/>
                </a:moveTo>
                <a:lnTo>
                  <a:pt x="481199" y="37027"/>
                </a:lnTo>
                <a:lnTo>
                  <a:pt x="490226" y="74108"/>
                </a:lnTo>
                <a:lnTo>
                  <a:pt x="508761" y="69596"/>
                </a:lnTo>
                <a:lnTo>
                  <a:pt x="499744" y="32512"/>
                </a:lnTo>
                <a:close/>
              </a:path>
              <a:path w="596900" h="191770">
                <a:moveTo>
                  <a:pt x="472185" y="0"/>
                </a:moveTo>
                <a:lnTo>
                  <a:pt x="481199" y="37027"/>
                </a:lnTo>
                <a:lnTo>
                  <a:pt x="499744" y="32512"/>
                </a:lnTo>
                <a:lnTo>
                  <a:pt x="592121" y="32512"/>
                </a:lnTo>
                <a:lnTo>
                  <a:pt x="596772" y="28575"/>
                </a:lnTo>
                <a:lnTo>
                  <a:pt x="472185" y="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62269" y="2620898"/>
            <a:ext cx="579120" cy="242570"/>
          </a:xfrm>
          <a:custGeom>
            <a:avLst/>
            <a:gdLst/>
            <a:ahLst/>
            <a:cxnLst/>
            <a:rect l="l" t="t" r="r" b="b"/>
            <a:pathLst>
              <a:path w="579120" h="242569">
                <a:moveTo>
                  <a:pt x="87629" y="135127"/>
                </a:moveTo>
                <a:lnTo>
                  <a:pt x="0" y="228218"/>
                </a:lnTo>
                <a:lnTo>
                  <a:pt x="127000" y="242442"/>
                </a:lnTo>
                <a:lnTo>
                  <a:pt x="116283" y="213233"/>
                </a:lnTo>
                <a:lnTo>
                  <a:pt x="96011" y="213233"/>
                </a:lnTo>
                <a:lnTo>
                  <a:pt x="82930" y="177546"/>
                </a:lnTo>
                <a:lnTo>
                  <a:pt x="100782" y="170980"/>
                </a:lnTo>
                <a:lnTo>
                  <a:pt x="87629" y="135127"/>
                </a:lnTo>
                <a:close/>
              </a:path>
              <a:path w="579120" h="242569">
                <a:moveTo>
                  <a:pt x="100782" y="170980"/>
                </a:moveTo>
                <a:lnTo>
                  <a:pt x="82930" y="177546"/>
                </a:lnTo>
                <a:lnTo>
                  <a:pt x="96011" y="213233"/>
                </a:lnTo>
                <a:lnTo>
                  <a:pt x="113875" y="206667"/>
                </a:lnTo>
                <a:lnTo>
                  <a:pt x="100782" y="170980"/>
                </a:lnTo>
                <a:close/>
              </a:path>
              <a:path w="579120" h="242569">
                <a:moveTo>
                  <a:pt x="113875" y="206667"/>
                </a:moveTo>
                <a:lnTo>
                  <a:pt x="96011" y="213233"/>
                </a:lnTo>
                <a:lnTo>
                  <a:pt x="116283" y="213233"/>
                </a:lnTo>
                <a:lnTo>
                  <a:pt x="113875" y="206667"/>
                </a:lnTo>
                <a:close/>
              </a:path>
              <a:path w="579120" h="242569">
                <a:moveTo>
                  <a:pt x="565657" y="0"/>
                </a:moveTo>
                <a:lnTo>
                  <a:pt x="100782" y="170980"/>
                </a:lnTo>
                <a:lnTo>
                  <a:pt x="113875" y="206667"/>
                </a:lnTo>
                <a:lnTo>
                  <a:pt x="578738" y="35813"/>
                </a:lnTo>
                <a:lnTo>
                  <a:pt x="565657" y="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826378" y="4649215"/>
            <a:ext cx="624205" cy="320675"/>
          </a:xfrm>
          <a:custGeom>
            <a:avLst/>
            <a:gdLst/>
            <a:ahLst/>
            <a:cxnLst/>
            <a:rect l="l" t="t" r="r" b="b"/>
            <a:pathLst>
              <a:path w="624204" h="320675">
                <a:moveTo>
                  <a:pt x="111011" y="34222"/>
                </a:moveTo>
                <a:lnTo>
                  <a:pt x="94178" y="68353"/>
                </a:lnTo>
                <a:lnTo>
                  <a:pt x="606933" y="320674"/>
                </a:lnTo>
                <a:lnTo>
                  <a:pt x="623824" y="286511"/>
                </a:lnTo>
                <a:lnTo>
                  <a:pt x="111011" y="34222"/>
                </a:lnTo>
                <a:close/>
              </a:path>
              <a:path w="624204" h="320675">
                <a:moveTo>
                  <a:pt x="127888" y="0"/>
                </a:moveTo>
                <a:lnTo>
                  <a:pt x="0" y="761"/>
                </a:lnTo>
                <a:lnTo>
                  <a:pt x="77343" y="102488"/>
                </a:lnTo>
                <a:lnTo>
                  <a:pt x="94178" y="68353"/>
                </a:lnTo>
                <a:lnTo>
                  <a:pt x="77088" y="59943"/>
                </a:lnTo>
                <a:lnTo>
                  <a:pt x="93853" y="25780"/>
                </a:lnTo>
                <a:lnTo>
                  <a:pt x="115174" y="25780"/>
                </a:lnTo>
                <a:lnTo>
                  <a:pt x="127888" y="0"/>
                </a:lnTo>
                <a:close/>
              </a:path>
              <a:path w="624204" h="320675">
                <a:moveTo>
                  <a:pt x="93853" y="25780"/>
                </a:moveTo>
                <a:lnTo>
                  <a:pt x="77088" y="59943"/>
                </a:lnTo>
                <a:lnTo>
                  <a:pt x="94178" y="68353"/>
                </a:lnTo>
                <a:lnTo>
                  <a:pt x="111011" y="34222"/>
                </a:lnTo>
                <a:lnTo>
                  <a:pt x="93853" y="25780"/>
                </a:lnTo>
                <a:close/>
              </a:path>
              <a:path w="624204" h="320675">
                <a:moveTo>
                  <a:pt x="115174" y="25780"/>
                </a:moveTo>
                <a:lnTo>
                  <a:pt x="93853" y="25780"/>
                </a:lnTo>
                <a:lnTo>
                  <a:pt x="111011" y="34222"/>
                </a:lnTo>
                <a:lnTo>
                  <a:pt x="115174" y="25780"/>
                </a:lnTo>
                <a:close/>
              </a:path>
            </a:pathLst>
          </a:custGeom>
          <a:solidFill>
            <a:srgbClr val="00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48000" y="1659806"/>
            <a:ext cx="2606040" cy="3787140"/>
          </a:xfrm>
          <a:custGeom>
            <a:avLst/>
            <a:gdLst/>
            <a:ahLst/>
            <a:cxnLst/>
            <a:rect l="l" t="t" r="r" b="b"/>
            <a:pathLst>
              <a:path w="2606040" h="3787140">
                <a:moveTo>
                  <a:pt x="462019" y="910923"/>
                </a:moveTo>
                <a:lnTo>
                  <a:pt x="233285" y="1097982"/>
                </a:lnTo>
                <a:lnTo>
                  <a:pt x="233285" y="2224342"/>
                </a:lnTo>
                <a:lnTo>
                  <a:pt x="0" y="2411400"/>
                </a:lnTo>
                <a:lnTo>
                  <a:pt x="0" y="2676193"/>
                </a:lnTo>
                <a:lnTo>
                  <a:pt x="1287026" y="3786543"/>
                </a:lnTo>
                <a:lnTo>
                  <a:pt x="2605931" y="3786543"/>
                </a:lnTo>
                <a:lnTo>
                  <a:pt x="2605931" y="1212831"/>
                </a:lnTo>
                <a:lnTo>
                  <a:pt x="714643" y="1212831"/>
                </a:lnTo>
                <a:lnTo>
                  <a:pt x="462019" y="910923"/>
                </a:lnTo>
                <a:close/>
              </a:path>
              <a:path w="2606040" h="3787140">
                <a:moveTo>
                  <a:pt x="2605931" y="0"/>
                </a:moveTo>
                <a:lnTo>
                  <a:pt x="862578" y="0"/>
                </a:lnTo>
                <a:lnTo>
                  <a:pt x="862578" y="1212831"/>
                </a:lnTo>
                <a:lnTo>
                  <a:pt x="2605931" y="1212831"/>
                </a:lnTo>
                <a:lnTo>
                  <a:pt x="2605931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650254" y="3726954"/>
            <a:ext cx="142875" cy="1719580"/>
          </a:xfrm>
          <a:custGeom>
            <a:avLst/>
            <a:gdLst/>
            <a:ahLst/>
            <a:cxnLst/>
            <a:rect l="l" t="t" r="r" b="b"/>
            <a:pathLst>
              <a:path w="142875" h="1719579">
                <a:moveTo>
                  <a:pt x="0" y="0"/>
                </a:moveTo>
                <a:lnTo>
                  <a:pt x="23908" y="1719395"/>
                </a:lnTo>
                <a:lnTo>
                  <a:pt x="142298" y="1719395"/>
                </a:lnTo>
                <a:lnTo>
                  <a:pt x="136537" y="234751"/>
                </a:lnTo>
                <a:lnTo>
                  <a:pt x="0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67051" y="3358038"/>
            <a:ext cx="207645" cy="2088514"/>
          </a:xfrm>
          <a:custGeom>
            <a:avLst/>
            <a:gdLst/>
            <a:ahLst/>
            <a:cxnLst/>
            <a:rect l="l" t="t" r="r" b="b"/>
            <a:pathLst>
              <a:path w="207645" h="2088514">
                <a:moveTo>
                  <a:pt x="0" y="0"/>
                </a:moveTo>
                <a:lnTo>
                  <a:pt x="0" y="2088311"/>
                </a:lnTo>
                <a:lnTo>
                  <a:pt x="207111" y="2088311"/>
                </a:lnTo>
                <a:lnTo>
                  <a:pt x="204806" y="381247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58803" y="2782600"/>
            <a:ext cx="446405" cy="2663825"/>
          </a:xfrm>
          <a:custGeom>
            <a:avLst/>
            <a:gdLst/>
            <a:ahLst/>
            <a:cxnLst/>
            <a:rect l="l" t="t" r="r" b="b"/>
            <a:pathLst>
              <a:path w="446404" h="2663825">
                <a:moveTo>
                  <a:pt x="46664" y="0"/>
                </a:moveTo>
                <a:lnTo>
                  <a:pt x="0" y="1293895"/>
                </a:lnTo>
                <a:lnTo>
                  <a:pt x="287910" y="2663749"/>
                </a:lnTo>
                <a:lnTo>
                  <a:pt x="430161" y="2663749"/>
                </a:lnTo>
                <a:lnTo>
                  <a:pt x="446090" y="1221523"/>
                </a:lnTo>
                <a:lnTo>
                  <a:pt x="372118" y="1195002"/>
                </a:lnTo>
                <a:lnTo>
                  <a:pt x="290185" y="1106748"/>
                </a:lnTo>
                <a:lnTo>
                  <a:pt x="290185" y="307108"/>
                </a:lnTo>
                <a:lnTo>
                  <a:pt x="46664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06036" y="4076496"/>
            <a:ext cx="454659" cy="1370330"/>
          </a:xfrm>
          <a:custGeom>
            <a:avLst/>
            <a:gdLst/>
            <a:ahLst/>
            <a:cxnLst/>
            <a:rect l="l" t="t" r="r" b="b"/>
            <a:pathLst>
              <a:path w="454660" h="1370329">
                <a:moveTo>
                  <a:pt x="454047" y="0"/>
                </a:moveTo>
                <a:lnTo>
                  <a:pt x="196872" y="0"/>
                </a:lnTo>
                <a:lnTo>
                  <a:pt x="0" y="935602"/>
                </a:lnTo>
                <a:lnTo>
                  <a:pt x="7965" y="1369853"/>
                </a:lnTo>
                <a:lnTo>
                  <a:pt x="454047" y="1369853"/>
                </a:lnTo>
                <a:lnTo>
                  <a:pt x="454047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48000" y="4076496"/>
            <a:ext cx="255270" cy="1370330"/>
          </a:xfrm>
          <a:custGeom>
            <a:avLst/>
            <a:gdLst/>
            <a:ahLst/>
            <a:cxnLst/>
            <a:rect l="l" t="t" r="r" b="b"/>
            <a:pathLst>
              <a:path w="255270" h="1370329">
                <a:moveTo>
                  <a:pt x="254908" y="0"/>
                </a:moveTo>
                <a:lnTo>
                  <a:pt x="0" y="259504"/>
                </a:lnTo>
                <a:lnTo>
                  <a:pt x="0" y="1369853"/>
                </a:lnTo>
                <a:lnTo>
                  <a:pt x="95589" y="1369853"/>
                </a:lnTo>
                <a:lnTo>
                  <a:pt x="95589" y="917951"/>
                </a:lnTo>
                <a:lnTo>
                  <a:pt x="163864" y="917951"/>
                </a:lnTo>
                <a:lnTo>
                  <a:pt x="163864" y="471329"/>
                </a:lnTo>
                <a:lnTo>
                  <a:pt x="254908" y="471329"/>
                </a:lnTo>
                <a:lnTo>
                  <a:pt x="254908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84841" y="2782600"/>
            <a:ext cx="120650" cy="1294130"/>
          </a:xfrm>
          <a:custGeom>
            <a:avLst/>
            <a:gdLst/>
            <a:ahLst/>
            <a:cxnLst/>
            <a:rect l="l" t="t" r="r" b="b"/>
            <a:pathLst>
              <a:path w="120650" h="1294129">
                <a:moveTo>
                  <a:pt x="120627" y="0"/>
                </a:moveTo>
                <a:lnTo>
                  <a:pt x="0" y="114701"/>
                </a:lnTo>
                <a:lnTo>
                  <a:pt x="0" y="1293895"/>
                </a:lnTo>
                <a:lnTo>
                  <a:pt x="120627" y="1293895"/>
                </a:lnTo>
                <a:lnTo>
                  <a:pt x="120627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554399" y="3624584"/>
            <a:ext cx="194945" cy="1821814"/>
          </a:xfrm>
          <a:custGeom>
            <a:avLst/>
            <a:gdLst/>
            <a:ahLst/>
            <a:cxnLst/>
            <a:rect l="l" t="t" r="r" b="b"/>
            <a:pathLst>
              <a:path w="194945" h="1821814">
                <a:moveTo>
                  <a:pt x="0" y="0"/>
                </a:moveTo>
                <a:lnTo>
                  <a:pt x="5684" y="1821764"/>
                </a:lnTo>
                <a:lnTo>
                  <a:pt x="192314" y="1821764"/>
                </a:lnTo>
                <a:lnTo>
                  <a:pt x="194590" y="264763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94050" y="1894557"/>
            <a:ext cx="229870" cy="3552190"/>
          </a:xfrm>
          <a:custGeom>
            <a:avLst/>
            <a:gdLst/>
            <a:ahLst/>
            <a:cxnLst/>
            <a:rect l="l" t="t" r="r" b="b"/>
            <a:pathLst>
              <a:path w="229870" h="3552190">
                <a:moveTo>
                  <a:pt x="224202" y="0"/>
                </a:moveTo>
                <a:lnTo>
                  <a:pt x="0" y="203104"/>
                </a:lnTo>
                <a:lnTo>
                  <a:pt x="0" y="3551792"/>
                </a:lnTo>
                <a:lnTo>
                  <a:pt x="229867" y="3551792"/>
                </a:lnTo>
                <a:lnTo>
                  <a:pt x="224202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318252" y="1894557"/>
            <a:ext cx="186055" cy="3552190"/>
          </a:xfrm>
          <a:custGeom>
            <a:avLst/>
            <a:gdLst/>
            <a:ahLst/>
            <a:cxnLst/>
            <a:rect l="l" t="t" r="r" b="b"/>
            <a:pathLst>
              <a:path w="186054" h="3552190">
                <a:moveTo>
                  <a:pt x="0" y="0"/>
                </a:moveTo>
                <a:lnTo>
                  <a:pt x="5665" y="3551792"/>
                </a:lnTo>
                <a:lnTo>
                  <a:pt x="185507" y="3551792"/>
                </a:lnTo>
                <a:lnTo>
                  <a:pt x="185507" y="323154"/>
                </a:lnTo>
                <a:lnTo>
                  <a:pt x="0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581150" y="3880582"/>
            <a:ext cx="73025" cy="1565910"/>
          </a:xfrm>
          <a:custGeom>
            <a:avLst/>
            <a:gdLst/>
            <a:ahLst/>
            <a:cxnLst/>
            <a:rect l="l" t="t" r="r" b="b"/>
            <a:pathLst>
              <a:path w="73025" h="1565910">
                <a:moveTo>
                  <a:pt x="0" y="0"/>
                </a:moveTo>
                <a:lnTo>
                  <a:pt x="0" y="1565766"/>
                </a:lnTo>
                <a:lnTo>
                  <a:pt x="72781" y="1565766"/>
                </a:lnTo>
                <a:lnTo>
                  <a:pt x="72781" y="127077"/>
                </a:lnTo>
                <a:lnTo>
                  <a:pt x="0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378551" y="3502752"/>
            <a:ext cx="203200" cy="1943735"/>
          </a:xfrm>
          <a:custGeom>
            <a:avLst/>
            <a:gdLst/>
            <a:ahLst/>
            <a:cxnLst/>
            <a:rect l="l" t="t" r="r" b="b"/>
            <a:pathLst>
              <a:path w="203200" h="1943735">
                <a:moveTo>
                  <a:pt x="0" y="0"/>
                </a:moveTo>
                <a:lnTo>
                  <a:pt x="0" y="1943597"/>
                </a:lnTo>
                <a:lnTo>
                  <a:pt x="202598" y="1943597"/>
                </a:lnTo>
                <a:lnTo>
                  <a:pt x="202598" y="377830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949274" y="1753409"/>
            <a:ext cx="386080" cy="3693160"/>
          </a:xfrm>
          <a:custGeom>
            <a:avLst/>
            <a:gdLst/>
            <a:ahLst/>
            <a:cxnLst/>
            <a:rect l="l" t="t" r="r" b="b"/>
            <a:pathLst>
              <a:path w="386079" h="3693160">
                <a:moveTo>
                  <a:pt x="51206" y="0"/>
                </a:moveTo>
                <a:lnTo>
                  <a:pt x="0" y="3038022"/>
                </a:lnTo>
                <a:lnTo>
                  <a:pt x="56900" y="3692940"/>
                </a:lnTo>
                <a:lnTo>
                  <a:pt x="385752" y="3692940"/>
                </a:lnTo>
                <a:lnTo>
                  <a:pt x="383448" y="1646973"/>
                </a:lnTo>
                <a:lnTo>
                  <a:pt x="259488" y="1475812"/>
                </a:lnTo>
                <a:lnTo>
                  <a:pt x="257184" y="361932"/>
                </a:lnTo>
                <a:lnTo>
                  <a:pt x="51206" y="0"/>
                </a:lnTo>
                <a:close/>
              </a:path>
            </a:pathLst>
          </a:custGeom>
          <a:solidFill>
            <a:srgbClr val="D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828646" y="1481514"/>
            <a:ext cx="177800" cy="3964940"/>
          </a:xfrm>
          <a:custGeom>
            <a:avLst/>
            <a:gdLst/>
            <a:ahLst/>
            <a:cxnLst/>
            <a:rect l="l" t="t" r="r" b="b"/>
            <a:pathLst>
              <a:path w="177800" h="3964940">
                <a:moveTo>
                  <a:pt x="0" y="0"/>
                </a:moveTo>
                <a:lnTo>
                  <a:pt x="2275" y="2496089"/>
                </a:lnTo>
                <a:lnTo>
                  <a:pt x="56900" y="2559679"/>
                </a:lnTo>
                <a:lnTo>
                  <a:pt x="60318" y="3964835"/>
                </a:lnTo>
                <a:lnTo>
                  <a:pt x="177527" y="3964835"/>
                </a:lnTo>
                <a:lnTo>
                  <a:pt x="171834" y="271895"/>
                </a:lnTo>
                <a:lnTo>
                  <a:pt x="0" y="0"/>
                </a:lnTo>
                <a:close/>
              </a:path>
            </a:pathLst>
          </a:custGeom>
          <a:solidFill>
            <a:srgbClr val="8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64255" y="3591006"/>
            <a:ext cx="199390" cy="450215"/>
          </a:xfrm>
          <a:custGeom>
            <a:avLst/>
            <a:gdLst/>
            <a:ahLst/>
            <a:cxnLst/>
            <a:rect l="l" t="t" r="r" b="b"/>
            <a:pathLst>
              <a:path w="199389" h="450214">
                <a:moveTo>
                  <a:pt x="130776" y="0"/>
                </a:moveTo>
                <a:lnTo>
                  <a:pt x="100050" y="42344"/>
                </a:lnTo>
                <a:lnTo>
                  <a:pt x="100050" y="174874"/>
                </a:lnTo>
                <a:lnTo>
                  <a:pt x="62507" y="204887"/>
                </a:lnTo>
                <a:lnTo>
                  <a:pt x="64812" y="263129"/>
                </a:lnTo>
                <a:lnTo>
                  <a:pt x="0" y="298342"/>
                </a:lnTo>
                <a:lnTo>
                  <a:pt x="15842" y="450187"/>
                </a:lnTo>
                <a:lnTo>
                  <a:pt x="199141" y="404277"/>
                </a:lnTo>
                <a:lnTo>
                  <a:pt x="193380" y="90037"/>
                </a:lnTo>
                <a:lnTo>
                  <a:pt x="130776" y="0"/>
                </a:lnTo>
                <a:close/>
              </a:path>
            </a:pathLst>
          </a:custGeom>
          <a:solidFill>
            <a:srgbClr val="E8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95032" y="3566342"/>
            <a:ext cx="299720" cy="408305"/>
          </a:xfrm>
          <a:custGeom>
            <a:avLst/>
            <a:gdLst/>
            <a:ahLst/>
            <a:cxnLst/>
            <a:rect l="l" t="t" r="r" b="b"/>
            <a:pathLst>
              <a:path w="299720" h="408304">
                <a:moveTo>
                  <a:pt x="29669" y="0"/>
                </a:moveTo>
                <a:lnTo>
                  <a:pt x="0" y="24663"/>
                </a:lnTo>
                <a:lnTo>
                  <a:pt x="38695" y="157045"/>
                </a:lnTo>
                <a:lnTo>
                  <a:pt x="27365" y="195972"/>
                </a:lnTo>
                <a:lnTo>
                  <a:pt x="33030" y="266546"/>
                </a:lnTo>
                <a:lnTo>
                  <a:pt x="0" y="296559"/>
                </a:lnTo>
                <a:lnTo>
                  <a:pt x="0" y="407843"/>
                </a:lnTo>
                <a:lnTo>
                  <a:pt x="260593" y="344252"/>
                </a:lnTo>
                <a:lnTo>
                  <a:pt x="299288" y="280661"/>
                </a:lnTo>
                <a:lnTo>
                  <a:pt x="266354" y="220636"/>
                </a:lnTo>
                <a:lnTo>
                  <a:pt x="231019" y="220636"/>
                </a:lnTo>
                <a:lnTo>
                  <a:pt x="206054" y="160611"/>
                </a:lnTo>
                <a:lnTo>
                  <a:pt x="149116" y="160611"/>
                </a:lnTo>
                <a:lnTo>
                  <a:pt x="129827" y="81271"/>
                </a:lnTo>
                <a:lnTo>
                  <a:pt x="54634" y="81271"/>
                </a:lnTo>
                <a:lnTo>
                  <a:pt x="29669" y="0"/>
                </a:lnTo>
                <a:close/>
              </a:path>
              <a:path w="299720" h="408304">
                <a:moveTo>
                  <a:pt x="126359" y="67008"/>
                </a:moveTo>
                <a:lnTo>
                  <a:pt x="54634" y="81271"/>
                </a:lnTo>
                <a:lnTo>
                  <a:pt x="129827" y="81271"/>
                </a:lnTo>
                <a:lnTo>
                  <a:pt x="126359" y="67008"/>
                </a:lnTo>
                <a:close/>
              </a:path>
            </a:pathLst>
          </a:custGeom>
          <a:solidFill>
            <a:srgbClr val="D1B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98204" y="3838238"/>
            <a:ext cx="600075" cy="254635"/>
          </a:xfrm>
          <a:custGeom>
            <a:avLst/>
            <a:gdLst/>
            <a:ahLst/>
            <a:cxnLst/>
            <a:rect l="l" t="t" r="r" b="b"/>
            <a:pathLst>
              <a:path w="600075" h="254635">
                <a:moveTo>
                  <a:pt x="588293" y="0"/>
                </a:moveTo>
                <a:lnTo>
                  <a:pt x="471151" y="24663"/>
                </a:lnTo>
                <a:lnTo>
                  <a:pt x="0" y="202955"/>
                </a:lnTo>
                <a:lnTo>
                  <a:pt x="25051" y="254155"/>
                </a:lnTo>
                <a:lnTo>
                  <a:pt x="599719" y="84688"/>
                </a:lnTo>
                <a:lnTo>
                  <a:pt x="588293" y="0"/>
                </a:lnTo>
                <a:close/>
              </a:path>
            </a:pathLst>
          </a:custGeom>
          <a:solidFill>
            <a:srgbClr val="CC8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23255" y="3816991"/>
            <a:ext cx="629920" cy="305435"/>
          </a:xfrm>
          <a:custGeom>
            <a:avLst/>
            <a:gdLst/>
            <a:ahLst/>
            <a:cxnLst/>
            <a:rect l="l" t="t" r="r" b="b"/>
            <a:pathLst>
              <a:path w="629920" h="305435">
                <a:moveTo>
                  <a:pt x="613363" y="0"/>
                </a:moveTo>
                <a:lnTo>
                  <a:pt x="563242" y="21246"/>
                </a:lnTo>
                <a:lnTo>
                  <a:pt x="569003" y="93603"/>
                </a:lnTo>
                <a:lnTo>
                  <a:pt x="0" y="275401"/>
                </a:lnTo>
                <a:lnTo>
                  <a:pt x="13634" y="305399"/>
                </a:lnTo>
                <a:lnTo>
                  <a:pt x="350466" y="194189"/>
                </a:lnTo>
                <a:lnTo>
                  <a:pt x="629302" y="123615"/>
                </a:lnTo>
                <a:lnTo>
                  <a:pt x="613363" y="0"/>
                </a:lnTo>
                <a:close/>
              </a:path>
            </a:pathLst>
          </a:custGeom>
          <a:solidFill>
            <a:srgbClr val="BE66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60658" y="4884990"/>
            <a:ext cx="933450" cy="561975"/>
          </a:xfrm>
          <a:custGeom>
            <a:avLst/>
            <a:gdLst/>
            <a:ahLst/>
            <a:cxnLst/>
            <a:rect l="l" t="t" r="r" b="b"/>
            <a:pathLst>
              <a:path w="933450" h="561975">
                <a:moveTo>
                  <a:pt x="933171" y="0"/>
                </a:moveTo>
                <a:lnTo>
                  <a:pt x="463153" y="3536"/>
                </a:lnTo>
                <a:lnTo>
                  <a:pt x="333422" y="3536"/>
                </a:lnTo>
                <a:lnTo>
                  <a:pt x="0" y="45895"/>
                </a:lnTo>
                <a:lnTo>
                  <a:pt x="0" y="561358"/>
                </a:lnTo>
                <a:lnTo>
                  <a:pt x="933171" y="561358"/>
                </a:lnTo>
                <a:lnTo>
                  <a:pt x="933171" y="0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60658" y="4906178"/>
            <a:ext cx="933450" cy="540385"/>
          </a:xfrm>
          <a:custGeom>
            <a:avLst/>
            <a:gdLst/>
            <a:ahLst/>
            <a:cxnLst/>
            <a:rect l="l" t="t" r="r" b="b"/>
            <a:pathLst>
              <a:path w="933450" h="540385">
                <a:moveTo>
                  <a:pt x="352770" y="453671"/>
                </a:moveTo>
                <a:lnTo>
                  <a:pt x="308391" y="453671"/>
                </a:lnTo>
                <a:lnTo>
                  <a:pt x="308391" y="540171"/>
                </a:lnTo>
                <a:lnTo>
                  <a:pt x="352770" y="540171"/>
                </a:lnTo>
                <a:lnTo>
                  <a:pt x="352770" y="453671"/>
                </a:lnTo>
                <a:close/>
              </a:path>
              <a:path w="933450" h="540385">
                <a:moveTo>
                  <a:pt x="826168" y="393654"/>
                </a:moveTo>
                <a:lnTo>
                  <a:pt x="788616" y="393654"/>
                </a:lnTo>
                <a:lnTo>
                  <a:pt x="788616" y="540171"/>
                </a:lnTo>
                <a:lnTo>
                  <a:pt x="826168" y="540171"/>
                </a:lnTo>
                <a:lnTo>
                  <a:pt x="826168" y="393654"/>
                </a:lnTo>
                <a:close/>
              </a:path>
              <a:path w="933450" h="540385">
                <a:moveTo>
                  <a:pt x="368699" y="377771"/>
                </a:moveTo>
                <a:lnTo>
                  <a:pt x="191181" y="402479"/>
                </a:lnTo>
                <a:lnTo>
                  <a:pt x="0" y="414841"/>
                </a:lnTo>
                <a:lnTo>
                  <a:pt x="0" y="474855"/>
                </a:lnTo>
                <a:lnTo>
                  <a:pt x="179803" y="466028"/>
                </a:lnTo>
                <a:lnTo>
                  <a:pt x="308391" y="453671"/>
                </a:lnTo>
                <a:lnTo>
                  <a:pt x="352770" y="453671"/>
                </a:lnTo>
                <a:lnTo>
                  <a:pt x="352770" y="444846"/>
                </a:lnTo>
                <a:lnTo>
                  <a:pt x="788616" y="393654"/>
                </a:lnTo>
                <a:lnTo>
                  <a:pt x="933171" y="393654"/>
                </a:lnTo>
                <a:lnTo>
                  <a:pt x="933171" y="390117"/>
                </a:lnTo>
                <a:lnTo>
                  <a:pt x="435845" y="390117"/>
                </a:lnTo>
                <a:lnTo>
                  <a:pt x="368699" y="377771"/>
                </a:lnTo>
                <a:close/>
              </a:path>
              <a:path w="933450" h="540385">
                <a:moveTo>
                  <a:pt x="933171" y="393654"/>
                </a:moveTo>
                <a:lnTo>
                  <a:pt x="826168" y="393654"/>
                </a:lnTo>
                <a:lnTo>
                  <a:pt x="933171" y="402479"/>
                </a:lnTo>
                <a:lnTo>
                  <a:pt x="933171" y="393654"/>
                </a:lnTo>
                <a:close/>
              </a:path>
              <a:path w="933450" h="540385">
                <a:moveTo>
                  <a:pt x="558748" y="0"/>
                </a:moveTo>
                <a:lnTo>
                  <a:pt x="520053" y="15882"/>
                </a:lnTo>
                <a:lnTo>
                  <a:pt x="520053" y="372467"/>
                </a:lnTo>
                <a:lnTo>
                  <a:pt x="435845" y="390117"/>
                </a:lnTo>
                <a:lnTo>
                  <a:pt x="933171" y="390117"/>
                </a:lnTo>
                <a:lnTo>
                  <a:pt x="933171" y="360120"/>
                </a:lnTo>
                <a:lnTo>
                  <a:pt x="561024" y="360120"/>
                </a:lnTo>
                <a:lnTo>
                  <a:pt x="553054" y="181828"/>
                </a:lnTo>
                <a:lnTo>
                  <a:pt x="566708" y="121803"/>
                </a:lnTo>
                <a:lnTo>
                  <a:pt x="558748" y="0"/>
                </a:lnTo>
                <a:close/>
              </a:path>
              <a:path w="933450" h="540385">
                <a:moveTo>
                  <a:pt x="765859" y="330107"/>
                </a:moveTo>
                <a:lnTo>
                  <a:pt x="561024" y="360120"/>
                </a:lnTo>
                <a:lnTo>
                  <a:pt x="933171" y="360120"/>
                </a:lnTo>
                <a:lnTo>
                  <a:pt x="933171" y="338933"/>
                </a:lnTo>
                <a:lnTo>
                  <a:pt x="845516" y="338933"/>
                </a:lnTo>
                <a:lnTo>
                  <a:pt x="765859" y="330107"/>
                </a:lnTo>
                <a:close/>
              </a:path>
              <a:path w="933450" h="540385">
                <a:moveTo>
                  <a:pt x="933171" y="321282"/>
                </a:moveTo>
                <a:lnTo>
                  <a:pt x="845516" y="338933"/>
                </a:lnTo>
                <a:lnTo>
                  <a:pt x="933171" y="338933"/>
                </a:lnTo>
                <a:lnTo>
                  <a:pt x="933171" y="321282"/>
                </a:lnTo>
                <a:close/>
              </a:path>
            </a:pathLst>
          </a:custGeom>
          <a:solidFill>
            <a:srgbClr val="D1B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166351" y="4761419"/>
            <a:ext cx="335915" cy="169545"/>
          </a:xfrm>
          <a:custGeom>
            <a:avLst/>
            <a:gdLst/>
            <a:ahLst/>
            <a:cxnLst/>
            <a:rect l="l" t="t" r="r" b="b"/>
            <a:pathLst>
              <a:path w="335914" h="169545">
                <a:moveTo>
                  <a:pt x="152486" y="0"/>
                </a:moveTo>
                <a:lnTo>
                  <a:pt x="105831" y="15897"/>
                </a:lnTo>
                <a:lnTo>
                  <a:pt x="81932" y="84733"/>
                </a:lnTo>
                <a:lnTo>
                  <a:pt x="40961" y="84733"/>
                </a:lnTo>
                <a:lnTo>
                  <a:pt x="7959" y="100631"/>
                </a:lnTo>
                <a:lnTo>
                  <a:pt x="0" y="169466"/>
                </a:lnTo>
                <a:lnTo>
                  <a:pt x="18205" y="169466"/>
                </a:lnTo>
                <a:lnTo>
                  <a:pt x="325453" y="118281"/>
                </a:lnTo>
                <a:lnTo>
                  <a:pt x="332230" y="42374"/>
                </a:lnTo>
                <a:lnTo>
                  <a:pt x="210519" y="42374"/>
                </a:lnTo>
                <a:lnTo>
                  <a:pt x="152486" y="0"/>
                </a:lnTo>
                <a:close/>
              </a:path>
              <a:path w="335914" h="169545">
                <a:moveTo>
                  <a:pt x="335698" y="3536"/>
                </a:moveTo>
                <a:lnTo>
                  <a:pt x="289043" y="42374"/>
                </a:lnTo>
                <a:lnTo>
                  <a:pt x="332230" y="42374"/>
                </a:lnTo>
                <a:lnTo>
                  <a:pt x="335698" y="3536"/>
                </a:lnTo>
                <a:close/>
              </a:path>
            </a:pathLst>
          </a:custGeom>
          <a:solidFill>
            <a:srgbClr val="E8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184556" y="4743768"/>
            <a:ext cx="461009" cy="187325"/>
          </a:xfrm>
          <a:custGeom>
            <a:avLst/>
            <a:gdLst/>
            <a:ahLst/>
            <a:cxnLst/>
            <a:rect l="l" t="t" r="r" b="b"/>
            <a:pathLst>
              <a:path w="461010" h="187325">
                <a:moveTo>
                  <a:pt x="169558" y="0"/>
                </a:moveTo>
                <a:lnTo>
                  <a:pt x="134281" y="17650"/>
                </a:lnTo>
                <a:lnTo>
                  <a:pt x="120627" y="123571"/>
                </a:lnTo>
                <a:lnTo>
                  <a:pt x="22756" y="132396"/>
                </a:lnTo>
                <a:lnTo>
                  <a:pt x="0" y="187117"/>
                </a:lnTo>
                <a:lnTo>
                  <a:pt x="439254" y="144758"/>
                </a:lnTo>
                <a:lnTo>
                  <a:pt x="451451" y="105920"/>
                </a:lnTo>
                <a:lnTo>
                  <a:pt x="213937" y="105920"/>
                </a:lnTo>
                <a:lnTo>
                  <a:pt x="210519" y="12361"/>
                </a:lnTo>
                <a:lnTo>
                  <a:pt x="169558" y="0"/>
                </a:lnTo>
                <a:close/>
              </a:path>
              <a:path w="461010" h="187325">
                <a:moveTo>
                  <a:pt x="317493" y="21187"/>
                </a:moveTo>
                <a:lnTo>
                  <a:pt x="284492" y="102384"/>
                </a:lnTo>
                <a:lnTo>
                  <a:pt x="213937" y="105920"/>
                </a:lnTo>
                <a:lnTo>
                  <a:pt x="451451" y="105920"/>
                </a:lnTo>
                <a:lnTo>
                  <a:pt x="460877" y="75907"/>
                </a:lnTo>
                <a:lnTo>
                  <a:pt x="418837" y="60024"/>
                </a:lnTo>
                <a:lnTo>
                  <a:pt x="336841" y="60024"/>
                </a:lnTo>
                <a:lnTo>
                  <a:pt x="317493" y="21187"/>
                </a:lnTo>
                <a:close/>
              </a:path>
              <a:path w="461010" h="187325">
                <a:moveTo>
                  <a:pt x="372118" y="42374"/>
                </a:moveTo>
                <a:lnTo>
                  <a:pt x="336841" y="60024"/>
                </a:lnTo>
                <a:lnTo>
                  <a:pt x="418837" y="60024"/>
                </a:lnTo>
                <a:lnTo>
                  <a:pt x="372118" y="42374"/>
                </a:lnTo>
                <a:close/>
              </a:path>
            </a:pathLst>
          </a:custGeom>
          <a:solidFill>
            <a:srgbClr val="D1B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614708" y="4489568"/>
            <a:ext cx="594360" cy="395605"/>
          </a:xfrm>
          <a:custGeom>
            <a:avLst/>
            <a:gdLst/>
            <a:ahLst/>
            <a:cxnLst/>
            <a:rect l="l" t="t" r="r" b="b"/>
            <a:pathLst>
              <a:path w="594360" h="395604">
                <a:moveTo>
                  <a:pt x="344810" y="0"/>
                </a:moveTo>
                <a:lnTo>
                  <a:pt x="0" y="395422"/>
                </a:lnTo>
                <a:lnTo>
                  <a:pt x="555359" y="381307"/>
                </a:lnTo>
                <a:lnTo>
                  <a:pt x="578115" y="356584"/>
                </a:lnTo>
                <a:lnTo>
                  <a:pt x="496116" y="229491"/>
                </a:lnTo>
                <a:lnTo>
                  <a:pt x="527994" y="181828"/>
                </a:lnTo>
                <a:lnTo>
                  <a:pt x="594054" y="169466"/>
                </a:lnTo>
                <a:lnTo>
                  <a:pt x="590050" y="144758"/>
                </a:lnTo>
                <a:lnTo>
                  <a:pt x="463181" y="144758"/>
                </a:lnTo>
                <a:lnTo>
                  <a:pt x="344810" y="0"/>
                </a:lnTo>
                <a:close/>
              </a:path>
              <a:path w="594360" h="395604">
                <a:moveTo>
                  <a:pt x="580323" y="84733"/>
                </a:moveTo>
                <a:lnTo>
                  <a:pt x="500724" y="102384"/>
                </a:lnTo>
                <a:lnTo>
                  <a:pt x="463181" y="144758"/>
                </a:lnTo>
                <a:lnTo>
                  <a:pt x="590050" y="144758"/>
                </a:lnTo>
                <a:lnTo>
                  <a:pt x="580323" y="8473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629504" y="4535464"/>
            <a:ext cx="224790" cy="332105"/>
          </a:xfrm>
          <a:custGeom>
            <a:avLst/>
            <a:gdLst/>
            <a:ahLst/>
            <a:cxnLst/>
            <a:rect l="l" t="t" r="r" b="b"/>
            <a:pathLst>
              <a:path w="224789" h="332104">
                <a:moveTo>
                  <a:pt x="183212" y="0"/>
                </a:moveTo>
                <a:lnTo>
                  <a:pt x="109239" y="5304"/>
                </a:lnTo>
                <a:lnTo>
                  <a:pt x="97861" y="72386"/>
                </a:lnTo>
                <a:lnTo>
                  <a:pt x="27307" y="114745"/>
                </a:lnTo>
                <a:lnTo>
                  <a:pt x="29583" y="217130"/>
                </a:lnTo>
                <a:lnTo>
                  <a:pt x="0" y="250678"/>
                </a:lnTo>
                <a:lnTo>
                  <a:pt x="10235" y="331875"/>
                </a:lnTo>
                <a:lnTo>
                  <a:pt x="141108" y="293037"/>
                </a:lnTo>
                <a:lnTo>
                  <a:pt x="224183" y="195957"/>
                </a:lnTo>
                <a:lnTo>
                  <a:pt x="183212" y="0"/>
                </a:lnTo>
                <a:close/>
              </a:path>
            </a:pathLst>
          </a:custGeom>
          <a:solidFill>
            <a:srgbClr val="E8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770613" y="4535464"/>
            <a:ext cx="266700" cy="305435"/>
          </a:xfrm>
          <a:custGeom>
            <a:avLst/>
            <a:gdLst/>
            <a:ahLst/>
            <a:cxnLst/>
            <a:rect l="l" t="t" r="r" b="b"/>
            <a:pathLst>
              <a:path w="266700" h="305435">
                <a:moveTo>
                  <a:pt x="42103" y="0"/>
                </a:moveTo>
                <a:lnTo>
                  <a:pt x="46655" y="93558"/>
                </a:lnTo>
                <a:lnTo>
                  <a:pt x="28450" y="120049"/>
                </a:lnTo>
                <a:lnTo>
                  <a:pt x="36410" y="213608"/>
                </a:lnTo>
                <a:lnTo>
                  <a:pt x="0" y="247142"/>
                </a:lnTo>
                <a:lnTo>
                  <a:pt x="0" y="293037"/>
                </a:lnTo>
                <a:lnTo>
                  <a:pt x="22756" y="305399"/>
                </a:lnTo>
                <a:lnTo>
                  <a:pt x="33001" y="271850"/>
                </a:lnTo>
                <a:lnTo>
                  <a:pt x="87626" y="259504"/>
                </a:lnTo>
                <a:lnTo>
                  <a:pt x="112658" y="225955"/>
                </a:lnTo>
                <a:lnTo>
                  <a:pt x="229524" y="225955"/>
                </a:lnTo>
                <a:lnTo>
                  <a:pt x="205968" y="204783"/>
                </a:lnTo>
                <a:lnTo>
                  <a:pt x="196865" y="144758"/>
                </a:lnTo>
                <a:lnTo>
                  <a:pt x="145659" y="114745"/>
                </a:lnTo>
                <a:lnTo>
                  <a:pt x="124036" y="56488"/>
                </a:lnTo>
                <a:lnTo>
                  <a:pt x="110384" y="42374"/>
                </a:lnTo>
                <a:lnTo>
                  <a:pt x="60308" y="42374"/>
                </a:lnTo>
                <a:lnTo>
                  <a:pt x="42103" y="0"/>
                </a:lnTo>
                <a:close/>
              </a:path>
              <a:path w="266700" h="305435">
                <a:moveTo>
                  <a:pt x="229524" y="225955"/>
                </a:moveTo>
                <a:lnTo>
                  <a:pt x="112658" y="225955"/>
                </a:lnTo>
                <a:lnTo>
                  <a:pt x="165007" y="277155"/>
                </a:lnTo>
                <a:lnTo>
                  <a:pt x="266277" y="280691"/>
                </a:lnTo>
                <a:lnTo>
                  <a:pt x="262916" y="255967"/>
                </a:lnTo>
                <a:lnTo>
                  <a:pt x="229524" y="225955"/>
                </a:lnTo>
                <a:close/>
              </a:path>
              <a:path w="266700" h="305435">
                <a:moveTo>
                  <a:pt x="106964" y="38837"/>
                </a:moveTo>
                <a:lnTo>
                  <a:pt x="60308" y="42374"/>
                </a:lnTo>
                <a:lnTo>
                  <a:pt x="110384" y="42374"/>
                </a:lnTo>
                <a:lnTo>
                  <a:pt x="106964" y="38837"/>
                </a:lnTo>
                <a:close/>
              </a:path>
            </a:pathLst>
          </a:custGeom>
          <a:solidFill>
            <a:srgbClr val="D1B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604463" y="4650210"/>
            <a:ext cx="618490" cy="280670"/>
          </a:xfrm>
          <a:custGeom>
            <a:avLst/>
            <a:gdLst/>
            <a:ahLst/>
            <a:cxnLst/>
            <a:rect l="l" t="t" r="r" b="b"/>
            <a:pathLst>
              <a:path w="618489" h="280670">
                <a:moveTo>
                  <a:pt x="598538" y="0"/>
                </a:moveTo>
                <a:lnTo>
                  <a:pt x="536030" y="5304"/>
                </a:lnTo>
                <a:lnTo>
                  <a:pt x="489365" y="68850"/>
                </a:lnTo>
                <a:lnTo>
                  <a:pt x="568964" y="190653"/>
                </a:lnTo>
                <a:lnTo>
                  <a:pt x="10245" y="234780"/>
                </a:lnTo>
                <a:lnTo>
                  <a:pt x="0" y="280676"/>
                </a:lnTo>
                <a:lnTo>
                  <a:pt x="576934" y="241838"/>
                </a:lnTo>
                <a:lnTo>
                  <a:pt x="617934" y="241838"/>
                </a:lnTo>
                <a:lnTo>
                  <a:pt x="617934" y="187117"/>
                </a:lnTo>
                <a:lnTo>
                  <a:pt x="524604" y="51199"/>
                </a:lnTo>
                <a:lnTo>
                  <a:pt x="555330" y="26476"/>
                </a:lnTo>
                <a:lnTo>
                  <a:pt x="598538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77577" y="4468396"/>
            <a:ext cx="320040" cy="191135"/>
          </a:xfrm>
          <a:custGeom>
            <a:avLst/>
            <a:gdLst/>
            <a:ahLst/>
            <a:cxnLst/>
            <a:rect l="l" t="t" r="r" b="b"/>
            <a:pathLst>
              <a:path w="320039" h="191135">
                <a:moveTo>
                  <a:pt x="114131" y="42359"/>
                </a:moveTo>
                <a:lnTo>
                  <a:pt x="79666" y="42359"/>
                </a:lnTo>
                <a:lnTo>
                  <a:pt x="208282" y="190638"/>
                </a:lnTo>
                <a:lnTo>
                  <a:pt x="235551" y="148279"/>
                </a:lnTo>
                <a:lnTo>
                  <a:pt x="200313" y="148279"/>
                </a:lnTo>
                <a:lnTo>
                  <a:pt x="114131" y="42359"/>
                </a:lnTo>
                <a:close/>
              </a:path>
              <a:path w="320039" h="191135">
                <a:moveTo>
                  <a:pt x="298155" y="88254"/>
                </a:moveTo>
                <a:lnTo>
                  <a:pt x="282216" y="97080"/>
                </a:lnTo>
                <a:lnTo>
                  <a:pt x="221917" y="114730"/>
                </a:lnTo>
                <a:lnTo>
                  <a:pt x="200313" y="148279"/>
                </a:lnTo>
                <a:lnTo>
                  <a:pt x="235551" y="148279"/>
                </a:lnTo>
                <a:lnTo>
                  <a:pt x="319759" y="139454"/>
                </a:lnTo>
                <a:lnTo>
                  <a:pt x="298155" y="88254"/>
                </a:lnTo>
                <a:close/>
              </a:path>
              <a:path w="320039" h="191135">
                <a:moveTo>
                  <a:pt x="79666" y="0"/>
                </a:moveTo>
                <a:lnTo>
                  <a:pt x="0" y="105905"/>
                </a:lnTo>
                <a:lnTo>
                  <a:pt x="17072" y="123556"/>
                </a:lnTo>
                <a:lnTo>
                  <a:pt x="79666" y="42359"/>
                </a:lnTo>
                <a:lnTo>
                  <a:pt x="114131" y="42359"/>
                </a:lnTo>
                <a:lnTo>
                  <a:pt x="79666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154128" y="4219486"/>
            <a:ext cx="367665" cy="521334"/>
          </a:xfrm>
          <a:custGeom>
            <a:avLst/>
            <a:gdLst/>
            <a:ahLst/>
            <a:cxnLst/>
            <a:rect l="l" t="t" r="r" b="b"/>
            <a:pathLst>
              <a:path w="367664" h="521335">
                <a:moveTo>
                  <a:pt x="326266" y="337165"/>
                </a:moveTo>
                <a:lnTo>
                  <a:pt x="21604" y="337165"/>
                </a:lnTo>
                <a:lnTo>
                  <a:pt x="62603" y="349526"/>
                </a:lnTo>
                <a:lnTo>
                  <a:pt x="46664" y="494270"/>
                </a:lnTo>
                <a:lnTo>
                  <a:pt x="136537" y="520761"/>
                </a:lnTo>
                <a:lnTo>
                  <a:pt x="326266" y="337165"/>
                </a:lnTo>
                <a:close/>
              </a:path>
              <a:path w="367664" h="521335">
                <a:moveTo>
                  <a:pt x="367557" y="0"/>
                </a:moveTo>
                <a:lnTo>
                  <a:pt x="266258" y="17650"/>
                </a:lnTo>
                <a:lnTo>
                  <a:pt x="238989" y="60024"/>
                </a:lnTo>
                <a:lnTo>
                  <a:pt x="38695" y="180060"/>
                </a:lnTo>
                <a:lnTo>
                  <a:pt x="32934" y="300095"/>
                </a:lnTo>
                <a:lnTo>
                  <a:pt x="0" y="328339"/>
                </a:lnTo>
                <a:lnTo>
                  <a:pt x="5665" y="345990"/>
                </a:lnTo>
                <a:lnTo>
                  <a:pt x="21604" y="337165"/>
                </a:lnTo>
                <a:lnTo>
                  <a:pt x="326266" y="337165"/>
                </a:lnTo>
                <a:lnTo>
                  <a:pt x="348161" y="315978"/>
                </a:lnTo>
                <a:lnTo>
                  <a:pt x="367557" y="0"/>
                </a:lnTo>
                <a:close/>
              </a:path>
            </a:pathLst>
          </a:custGeom>
          <a:solidFill>
            <a:srgbClr val="FFCC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173428" y="4535464"/>
            <a:ext cx="65405" cy="123825"/>
          </a:xfrm>
          <a:custGeom>
            <a:avLst/>
            <a:gdLst/>
            <a:ahLst/>
            <a:cxnLst/>
            <a:rect l="l" t="t" r="r" b="b"/>
            <a:pathLst>
              <a:path w="65404" h="123825">
                <a:moveTo>
                  <a:pt x="64908" y="0"/>
                </a:moveTo>
                <a:lnTo>
                  <a:pt x="0" y="21187"/>
                </a:lnTo>
                <a:lnTo>
                  <a:pt x="21604" y="60024"/>
                </a:lnTo>
                <a:lnTo>
                  <a:pt x="21604" y="93558"/>
                </a:lnTo>
                <a:lnTo>
                  <a:pt x="7969" y="123571"/>
                </a:lnTo>
                <a:lnTo>
                  <a:pt x="46664" y="105920"/>
                </a:lnTo>
                <a:lnTo>
                  <a:pt x="64908" y="0"/>
                </a:lnTo>
                <a:close/>
              </a:path>
            </a:pathLst>
          </a:custGeom>
          <a:solidFill>
            <a:srgbClr val="BE66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203001" y="4535464"/>
            <a:ext cx="35560" cy="114935"/>
          </a:xfrm>
          <a:custGeom>
            <a:avLst/>
            <a:gdLst/>
            <a:ahLst/>
            <a:cxnLst/>
            <a:rect l="l" t="t" r="r" b="b"/>
            <a:pathLst>
              <a:path w="35560" h="114935">
                <a:moveTo>
                  <a:pt x="35334" y="0"/>
                </a:moveTo>
                <a:lnTo>
                  <a:pt x="11426" y="8825"/>
                </a:lnTo>
                <a:lnTo>
                  <a:pt x="0" y="114745"/>
                </a:lnTo>
                <a:lnTo>
                  <a:pt x="17091" y="105920"/>
                </a:lnTo>
                <a:lnTo>
                  <a:pt x="35334" y="0"/>
                </a:lnTo>
                <a:close/>
              </a:path>
            </a:pathLst>
          </a:custGeom>
          <a:solidFill>
            <a:srgbClr val="B34D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154128" y="4313044"/>
            <a:ext cx="427990" cy="678180"/>
          </a:xfrm>
          <a:custGeom>
            <a:avLst/>
            <a:gdLst/>
            <a:ahLst/>
            <a:cxnLst/>
            <a:rect l="l" t="t" r="r" b="b"/>
            <a:pathLst>
              <a:path w="427989" h="678179">
                <a:moveTo>
                  <a:pt x="65964" y="328339"/>
                </a:moveTo>
                <a:lnTo>
                  <a:pt x="5665" y="349526"/>
                </a:lnTo>
                <a:lnTo>
                  <a:pt x="0" y="427202"/>
                </a:lnTo>
                <a:lnTo>
                  <a:pt x="68268" y="524282"/>
                </a:lnTo>
                <a:lnTo>
                  <a:pt x="68268" y="579003"/>
                </a:lnTo>
                <a:lnTo>
                  <a:pt x="27269" y="579003"/>
                </a:lnTo>
                <a:lnTo>
                  <a:pt x="79599" y="677866"/>
                </a:lnTo>
                <a:lnTo>
                  <a:pt x="246958" y="575482"/>
                </a:lnTo>
                <a:lnTo>
                  <a:pt x="244654" y="481923"/>
                </a:lnTo>
                <a:lnTo>
                  <a:pt x="312033" y="391885"/>
                </a:lnTo>
                <a:lnTo>
                  <a:pt x="125111" y="391885"/>
                </a:lnTo>
                <a:lnTo>
                  <a:pt x="60299" y="379539"/>
                </a:lnTo>
                <a:lnTo>
                  <a:pt x="65964" y="328339"/>
                </a:lnTo>
                <a:close/>
              </a:path>
              <a:path w="427989" h="678179">
                <a:moveTo>
                  <a:pt x="353922" y="0"/>
                </a:moveTo>
                <a:lnTo>
                  <a:pt x="262897" y="146526"/>
                </a:lnTo>
                <a:lnTo>
                  <a:pt x="252623" y="210072"/>
                </a:lnTo>
                <a:lnTo>
                  <a:pt x="241197" y="285980"/>
                </a:lnTo>
                <a:lnTo>
                  <a:pt x="143355" y="328339"/>
                </a:lnTo>
                <a:lnTo>
                  <a:pt x="125111" y="391885"/>
                </a:lnTo>
                <a:lnTo>
                  <a:pt x="312033" y="391885"/>
                </a:lnTo>
                <a:lnTo>
                  <a:pt x="359587" y="328339"/>
                </a:lnTo>
                <a:lnTo>
                  <a:pt x="359587" y="227723"/>
                </a:lnTo>
                <a:lnTo>
                  <a:pt x="427856" y="31780"/>
                </a:lnTo>
                <a:lnTo>
                  <a:pt x="353922" y="0"/>
                </a:lnTo>
                <a:close/>
              </a:path>
            </a:pathLst>
          </a:custGeom>
          <a:solidFill>
            <a:srgbClr val="FFA6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297483" y="4484279"/>
            <a:ext cx="267970" cy="157480"/>
          </a:xfrm>
          <a:custGeom>
            <a:avLst/>
            <a:gdLst/>
            <a:ahLst/>
            <a:cxnLst/>
            <a:rect l="l" t="t" r="r" b="b"/>
            <a:pathLst>
              <a:path w="267970" h="157479">
                <a:moveTo>
                  <a:pt x="243501" y="0"/>
                </a:moveTo>
                <a:lnTo>
                  <a:pt x="109268" y="38837"/>
                </a:lnTo>
                <a:lnTo>
                  <a:pt x="103603" y="77675"/>
                </a:lnTo>
                <a:lnTo>
                  <a:pt x="23908" y="111209"/>
                </a:lnTo>
                <a:lnTo>
                  <a:pt x="0" y="157105"/>
                </a:lnTo>
                <a:lnTo>
                  <a:pt x="253775" y="107673"/>
                </a:lnTo>
                <a:lnTo>
                  <a:pt x="267410" y="63546"/>
                </a:lnTo>
                <a:lnTo>
                  <a:pt x="261745" y="17650"/>
                </a:lnTo>
                <a:lnTo>
                  <a:pt x="243501" y="0"/>
                </a:lnTo>
                <a:close/>
              </a:path>
            </a:pathLst>
          </a:custGeom>
          <a:solidFill>
            <a:srgbClr val="8F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036055" y="4275975"/>
            <a:ext cx="331470" cy="1170940"/>
          </a:xfrm>
          <a:custGeom>
            <a:avLst/>
            <a:gdLst/>
            <a:ahLst/>
            <a:cxnLst/>
            <a:rect l="l" t="t" r="r" b="b"/>
            <a:pathLst>
              <a:path w="331470" h="1170939">
                <a:moveTo>
                  <a:pt x="183202" y="0"/>
                </a:moveTo>
                <a:lnTo>
                  <a:pt x="0" y="68850"/>
                </a:lnTo>
                <a:lnTo>
                  <a:pt x="0" y="1170374"/>
                </a:lnTo>
                <a:lnTo>
                  <a:pt x="128568" y="1170374"/>
                </a:lnTo>
                <a:lnTo>
                  <a:pt x="331166" y="404247"/>
                </a:lnTo>
                <a:lnTo>
                  <a:pt x="183202" y="0"/>
                </a:lnTo>
                <a:close/>
              </a:path>
            </a:pathLst>
          </a:custGeom>
          <a:solidFill>
            <a:srgbClr val="D1B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164623" y="4261860"/>
            <a:ext cx="301625" cy="1184910"/>
          </a:xfrm>
          <a:custGeom>
            <a:avLst/>
            <a:gdLst/>
            <a:ahLst/>
            <a:cxnLst/>
            <a:rect l="l" t="t" r="r" b="b"/>
            <a:pathLst>
              <a:path w="301625" h="1184910">
                <a:moveTo>
                  <a:pt x="233324" y="0"/>
                </a:moveTo>
                <a:lnTo>
                  <a:pt x="38695" y="29997"/>
                </a:lnTo>
                <a:lnTo>
                  <a:pt x="77390" y="158873"/>
                </a:lnTo>
                <a:lnTo>
                  <a:pt x="93329" y="499559"/>
                </a:lnTo>
                <a:lnTo>
                  <a:pt x="19395" y="626666"/>
                </a:lnTo>
                <a:lnTo>
                  <a:pt x="71725" y="665504"/>
                </a:lnTo>
                <a:lnTo>
                  <a:pt x="0" y="1184489"/>
                </a:lnTo>
                <a:lnTo>
                  <a:pt x="165055" y="1184489"/>
                </a:lnTo>
                <a:lnTo>
                  <a:pt x="276532" y="669026"/>
                </a:lnTo>
                <a:lnTo>
                  <a:pt x="246958" y="579003"/>
                </a:lnTo>
                <a:lnTo>
                  <a:pt x="292471" y="515457"/>
                </a:lnTo>
                <a:lnTo>
                  <a:pt x="301592" y="222419"/>
                </a:lnTo>
                <a:lnTo>
                  <a:pt x="233324" y="0"/>
                </a:lnTo>
                <a:close/>
              </a:path>
            </a:pathLst>
          </a:custGeom>
          <a:solidFill>
            <a:srgbClr val="7568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008690" y="3935259"/>
            <a:ext cx="487680" cy="409575"/>
          </a:xfrm>
          <a:custGeom>
            <a:avLst/>
            <a:gdLst/>
            <a:ahLst/>
            <a:cxnLst/>
            <a:rect l="l" t="t" r="r" b="b"/>
            <a:pathLst>
              <a:path w="487679" h="409575">
                <a:moveTo>
                  <a:pt x="413165" y="0"/>
                </a:moveTo>
                <a:lnTo>
                  <a:pt x="0" y="238331"/>
                </a:lnTo>
                <a:lnTo>
                  <a:pt x="27365" y="409566"/>
                </a:lnTo>
                <a:lnTo>
                  <a:pt x="389257" y="326601"/>
                </a:lnTo>
                <a:lnTo>
                  <a:pt x="487099" y="8914"/>
                </a:lnTo>
                <a:lnTo>
                  <a:pt x="413165" y="0"/>
                </a:lnTo>
                <a:close/>
              </a:path>
            </a:pathLst>
          </a:custGeom>
          <a:solidFill>
            <a:srgbClr val="89A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368057" y="3336791"/>
            <a:ext cx="1339850" cy="1042035"/>
          </a:xfrm>
          <a:custGeom>
            <a:avLst/>
            <a:gdLst/>
            <a:ahLst/>
            <a:cxnLst/>
            <a:rect l="l" t="t" r="r" b="b"/>
            <a:pathLst>
              <a:path w="1339850" h="1042035">
                <a:moveTo>
                  <a:pt x="1188032" y="0"/>
                </a:moveTo>
                <a:lnTo>
                  <a:pt x="1122067" y="12480"/>
                </a:lnTo>
                <a:lnTo>
                  <a:pt x="864835" y="429089"/>
                </a:lnTo>
                <a:lnTo>
                  <a:pt x="270867" y="603815"/>
                </a:lnTo>
                <a:lnTo>
                  <a:pt x="0" y="658492"/>
                </a:lnTo>
                <a:lnTo>
                  <a:pt x="0" y="767948"/>
                </a:lnTo>
                <a:lnTo>
                  <a:pt x="52329" y="815611"/>
                </a:lnTo>
                <a:lnTo>
                  <a:pt x="52329" y="900345"/>
                </a:lnTo>
                <a:lnTo>
                  <a:pt x="109268" y="933893"/>
                </a:lnTo>
                <a:lnTo>
                  <a:pt x="163902" y="1041567"/>
                </a:lnTo>
                <a:lnTo>
                  <a:pt x="350466" y="999208"/>
                </a:lnTo>
                <a:lnTo>
                  <a:pt x="487003" y="806786"/>
                </a:lnTo>
                <a:lnTo>
                  <a:pt x="935845" y="806786"/>
                </a:lnTo>
                <a:lnTo>
                  <a:pt x="1048037" y="722053"/>
                </a:lnTo>
                <a:lnTo>
                  <a:pt x="1061672" y="619713"/>
                </a:lnTo>
                <a:lnTo>
                  <a:pt x="1132442" y="619713"/>
                </a:lnTo>
                <a:lnTo>
                  <a:pt x="1190336" y="547356"/>
                </a:lnTo>
                <a:lnTo>
                  <a:pt x="1176606" y="474851"/>
                </a:lnTo>
                <a:lnTo>
                  <a:pt x="1277905" y="411408"/>
                </a:lnTo>
                <a:lnTo>
                  <a:pt x="1339356" y="118267"/>
                </a:lnTo>
                <a:lnTo>
                  <a:pt x="1188032" y="0"/>
                </a:lnTo>
                <a:close/>
              </a:path>
              <a:path w="1339850" h="1042035">
                <a:moveTo>
                  <a:pt x="935845" y="806786"/>
                </a:moveTo>
                <a:lnTo>
                  <a:pt x="487003" y="806786"/>
                </a:lnTo>
                <a:lnTo>
                  <a:pt x="788596" y="917996"/>
                </a:lnTo>
                <a:lnTo>
                  <a:pt x="935845" y="806786"/>
                </a:lnTo>
                <a:close/>
              </a:path>
              <a:path w="1339850" h="1042035">
                <a:moveTo>
                  <a:pt x="1132442" y="619713"/>
                </a:moveTo>
                <a:lnTo>
                  <a:pt x="1061672" y="619713"/>
                </a:lnTo>
                <a:lnTo>
                  <a:pt x="1125428" y="628479"/>
                </a:lnTo>
                <a:lnTo>
                  <a:pt x="1132442" y="619713"/>
                </a:lnTo>
                <a:close/>
              </a:path>
            </a:pathLst>
          </a:custGeom>
          <a:solidFill>
            <a:srgbClr val="FFA6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863030" y="2812613"/>
            <a:ext cx="268605" cy="893444"/>
          </a:xfrm>
          <a:custGeom>
            <a:avLst/>
            <a:gdLst/>
            <a:ahLst/>
            <a:cxnLst/>
            <a:rect l="l" t="t" r="r" b="b"/>
            <a:pathLst>
              <a:path w="268604" h="893445">
                <a:moveTo>
                  <a:pt x="268562" y="0"/>
                </a:moveTo>
                <a:lnTo>
                  <a:pt x="231019" y="42344"/>
                </a:lnTo>
                <a:lnTo>
                  <a:pt x="0" y="554191"/>
                </a:lnTo>
                <a:lnTo>
                  <a:pt x="76238" y="893243"/>
                </a:lnTo>
                <a:lnTo>
                  <a:pt x="132024" y="868431"/>
                </a:lnTo>
                <a:lnTo>
                  <a:pt x="2685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934756" y="2745456"/>
            <a:ext cx="282575" cy="1008380"/>
          </a:xfrm>
          <a:custGeom>
            <a:avLst/>
            <a:gdLst/>
            <a:ahLst/>
            <a:cxnLst/>
            <a:rect l="l" t="t" r="r" b="b"/>
            <a:pathLst>
              <a:path w="282575" h="1008379">
                <a:moveTo>
                  <a:pt x="282197" y="0"/>
                </a:moveTo>
                <a:lnTo>
                  <a:pt x="192324" y="84837"/>
                </a:lnTo>
                <a:lnTo>
                  <a:pt x="0" y="582569"/>
                </a:lnTo>
                <a:lnTo>
                  <a:pt x="60299" y="977932"/>
                </a:lnTo>
                <a:lnTo>
                  <a:pt x="238989" y="1007944"/>
                </a:lnTo>
                <a:lnTo>
                  <a:pt x="282197" y="0"/>
                </a:lnTo>
                <a:close/>
              </a:path>
            </a:pathLst>
          </a:custGeom>
          <a:solidFill>
            <a:srgbClr val="89A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720827" y="2830293"/>
            <a:ext cx="379095" cy="558165"/>
          </a:xfrm>
          <a:custGeom>
            <a:avLst/>
            <a:gdLst/>
            <a:ahLst/>
            <a:cxnLst/>
            <a:rect l="l" t="t" r="r" b="b"/>
            <a:pathLst>
              <a:path w="379095" h="558164">
                <a:moveTo>
                  <a:pt x="79695" y="241734"/>
                </a:moveTo>
                <a:lnTo>
                  <a:pt x="30725" y="335337"/>
                </a:lnTo>
                <a:lnTo>
                  <a:pt x="46664" y="381247"/>
                </a:lnTo>
                <a:lnTo>
                  <a:pt x="0" y="407694"/>
                </a:lnTo>
                <a:lnTo>
                  <a:pt x="11330" y="536510"/>
                </a:lnTo>
                <a:lnTo>
                  <a:pt x="93329" y="557757"/>
                </a:lnTo>
                <a:lnTo>
                  <a:pt x="252778" y="254066"/>
                </a:lnTo>
                <a:lnTo>
                  <a:pt x="128568" y="254066"/>
                </a:lnTo>
                <a:lnTo>
                  <a:pt x="79695" y="241734"/>
                </a:lnTo>
                <a:close/>
              </a:path>
              <a:path w="379095" h="558164">
                <a:moveTo>
                  <a:pt x="378887" y="0"/>
                </a:moveTo>
                <a:lnTo>
                  <a:pt x="136537" y="130598"/>
                </a:lnTo>
                <a:lnTo>
                  <a:pt x="128568" y="254066"/>
                </a:lnTo>
                <a:lnTo>
                  <a:pt x="252778" y="254066"/>
                </a:lnTo>
                <a:lnTo>
                  <a:pt x="373222" y="24663"/>
                </a:lnTo>
                <a:lnTo>
                  <a:pt x="37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789096" y="2854957"/>
            <a:ext cx="305435" cy="524510"/>
          </a:xfrm>
          <a:custGeom>
            <a:avLst/>
            <a:gdLst/>
            <a:ahLst/>
            <a:cxnLst/>
            <a:rect l="l" t="t" r="r" b="b"/>
            <a:pathLst>
              <a:path w="305435" h="524510">
                <a:moveTo>
                  <a:pt x="304953" y="0"/>
                </a:moveTo>
                <a:lnTo>
                  <a:pt x="118390" y="174726"/>
                </a:lnTo>
                <a:lnTo>
                  <a:pt x="118390" y="271895"/>
                </a:lnTo>
                <a:lnTo>
                  <a:pt x="65964" y="271895"/>
                </a:lnTo>
                <a:lnTo>
                  <a:pt x="36390" y="335337"/>
                </a:lnTo>
                <a:lnTo>
                  <a:pt x="44360" y="377682"/>
                </a:lnTo>
                <a:lnTo>
                  <a:pt x="9121" y="391796"/>
                </a:lnTo>
                <a:lnTo>
                  <a:pt x="0" y="524327"/>
                </a:lnTo>
                <a:lnTo>
                  <a:pt x="73933" y="511846"/>
                </a:lnTo>
                <a:lnTo>
                  <a:pt x="304953" y="0"/>
                </a:lnTo>
                <a:close/>
              </a:path>
            </a:pathLst>
          </a:custGeom>
          <a:solidFill>
            <a:srgbClr val="89A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622985" y="3366804"/>
            <a:ext cx="207645" cy="360680"/>
          </a:xfrm>
          <a:custGeom>
            <a:avLst/>
            <a:gdLst/>
            <a:ahLst/>
            <a:cxnLst/>
            <a:rect l="l" t="t" r="r" b="b"/>
            <a:pathLst>
              <a:path w="207645" h="360679">
                <a:moveTo>
                  <a:pt x="207111" y="0"/>
                </a:moveTo>
                <a:lnTo>
                  <a:pt x="109172" y="0"/>
                </a:lnTo>
                <a:lnTo>
                  <a:pt x="48873" y="84837"/>
                </a:lnTo>
                <a:lnTo>
                  <a:pt x="0" y="360149"/>
                </a:lnTo>
                <a:lnTo>
                  <a:pt x="125111" y="360149"/>
                </a:lnTo>
                <a:lnTo>
                  <a:pt x="207111" y="0"/>
                </a:lnTo>
                <a:close/>
              </a:path>
            </a:pathLst>
          </a:custGeom>
          <a:solidFill>
            <a:srgbClr val="FFCC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693462" y="3366804"/>
            <a:ext cx="246379" cy="474980"/>
          </a:xfrm>
          <a:custGeom>
            <a:avLst/>
            <a:gdLst/>
            <a:ahLst/>
            <a:cxnLst/>
            <a:rect l="l" t="t" r="r" b="b"/>
            <a:pathLst>
              <a:path w="246379" h="474979">
                <a:moveTo>
                  <a:pt x="169568" y="0"/>
                </a:moveTo>
                <a:lnTo>
                  <a:pt x="136633" y="0"/>
                </a:lnTo>
                <a:lnTo>
                  <a:pt x="40999" y="135947"/>
                </a:lnTo>
                <a:lnTo>
                  <a:pt x="0" y="339052"/>
                </a:lnTo>
                <a:lnTo>
                  <a:pt x="153628" y="474851"/>
                </a:lnTo>
                <a:lnTo>
                  <a:pt x="245806" y="339052"/>
                </a:lnTo>
                <a:lnTo>
                  <a:pt x="169568" y="0"/>
                </a:lnTo>
                <a:close/>
              </a:path>
            </a:pathLst>
          </a:custGeom>
          <a:solidFill>
            <a:srgbClr val="FFA6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469356" y="3345706"/>
            <a:ext cx="1029335" cy="680085"/>
          </a:xfrm>
          <a:custGeom>
            <a:avLst/>
            <a:gdLst/>
            <a:ahLst/>
            <a:cxnLst/>
            <a:rect l="l" t="t" r="r" b="b"/>
            <a:pathLst>
              <a:path w="1029335" h="680085">
                <a:moveTo>
                  <a:pt x="780965" y="661953"/>
                </a:moveTo>
                <a:lnTo>
                  <a:pt x="671358" y="661953"/>
                </a:lnTo>
                <a:lnTo>
                  <a:pt x="766992" y="679604"/>
                </a:lnTo>
                <a:lnTo>
                  <a:pt x="780965" y="661953"/>
                </a:lnTo>
                <a:close/>
              </a:path>
              <a:path w="1029335" h="680085">
                <a:moveTo>
                  <a:pt x="965525" y="483617"/>
                </a:moveTo>
                <a:lnTo>
                  <a:pt x="163806" y="483617"/>
                </a:lnTo>
                <a:lnTo>
                  <a:pt x="169568" y="594901"/>
                </a:lnTo>
                <a:lnTo>
                  <a:pt x="290166" y="594901"/>
                </a:lnTo>
                <a:lnTo>
                  <a:pt x="366405" y="665475"/>
                </a:lnTo>
                <a:lnTo>
                  <a:pt x="780965" y="661953"/>
                </a:lnTo>
                <a:lnTo>
                  <a:pt x="895561" y="517195"/>
                </a:lnTo>
                <a:lnTo>
                  <a:pt x="955860" y="508429"/>
                </a:lnTo>
                <a:lnTo>
                  <a:pt x="965525" y="483617"/>
                </a:lnTo>
                <a:close/>
              </a:path>
              <a:path w="1029335" h="680085">
                <a:moveTo>
                  <a:pt x="273075" y="347669"/>
                </a:moveTo>
                <a:lnTo>
                  <a:pt x="89872" y="365350"/>
                </a:lnTo>
                <a:lnTo>
                  <a:pt x="0" y="480199"/>
                </a:lnTo>
                <a:lnTo>
                  <a:pt x="0" y="517195"/>
                </a:lnTo>
                <a:lnTo>
                  <a:pt x="163806" y="483617"/>
                </a:lnTo>
                <a:lnTo>
                  <a:pt x="965525" y="483617"/>
                </a:lnTo>
                <a:lnTo>
                  <a:pt x="978546" y="450187"/>
                </a:lnTo>
                <a:lnTo>
                  <a:pt x="364100" y="450187"/>
                </a:lnTo>
                <a:lnTo>
                  <a:pt x="273075" y="347669"/>
                </a:lnTo>
                <a:close/>
              </a:path>
              <a:path w="1029335" h="680085">
                <a:moveTo>
                  <a:pt x="589455" y="305325"/>
                </a:moveTo>
                <a:lnTo>
                  <a:pt x="453973" y="360149"/>
                </a:lnTo>
                <a:lnTo>
                  <a:pt x="364100" y="450187"/>
                </a:lnTo>
                <a:lnTo>
                  <a:pt x="978546" y="450187"/>
                </a:lnTo>
                <a:lnTo>
                  <a:pt x="985433" y="432506"/>
                </a:lnTo>
                <a:lnTo>
                  <a:pt x="952146" y="338903"/>
                </a:lnTo>
                <a:lnTo>
                  <a:pt x="648602" y="338903"/>
                </a:lnTo>
                <a:lnTo>
                  <a:pt x="589455" y="305325"/>
                </a:lnTo>
                <a:close/>
              </a:path>
              <a:path w="1029335" h="680085">
                <a:moveTo>
                  <a:pt x="1028738" y="0"/>
                </a:moveTo>
                <a:lnTo>
                  <a:pt x="843231" y="3565"/>
                </a:lnTo>
                <a:lnTo>
                  <a:pt x="652059" y="178292"/>
                </a:lnTo>
                <a:lnTo>
                  <a:pt x="630358" y="254214"/>
                </a:lnTo>
                <a:lnTo>
                  <a:pt x="648602" y="338903"/>
                </a:lnTo>
                <a:lnTo>
                  <a:pt x="952146" y="338903"/>
                </a:lnTo>
                <a:lnTo>
                  <a:pt x="930799" y="278878"/>
                </a:lnTo>
                <a:lnTo>
                  <a:pt x="1028738" y="0"/>
                </a:lnTo>
                <a:close/>
              </a:path>
            </a:pathLst>
          </a:custGeom>
          <a:solidFill>
            <a:srgbClr val="FFCC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090689" y="2646652"/>
            <a:ext cx="467995" cy="877569"/>
          </a:xfrm>
          <a:custGeom>
            <a:avLst/>
            <a:gdLst/>
            <a:ahLst/>
            <a:cxnLst/>
            <a:rect l="l" t="t" r="r" b="b"/>
            <a:pathLst>
              <a:path w="467995" h="877570">
                <a:moveTo>
                  <a:pt x="221897" y="0"/>
                </a:moveTo>
                <a:lnTo>
                  <a:pt x="112629" y="148279"/>
                </a:lnTo>
                <a:lnTo>
                  <a:pt x="68268" y="349452"/>
                </a:lnTo>
                <a:lnTo>
                  <a:pt x="27269" y="353018"/>
                </a:lnTo>
                <a:lnTo>
                  <a:pt x="13634" y="536659"/>
                </a:lnTo>
                <a:lnTo>
                  <a:pt x="57994" y="585986"/>
                </a:lnTo>
                <a:lnTo>
                  <a:pt x="0" y="669041"/>
                </a:lnTo>
                <a:lnTo>
                  <a:pt x="30725" y="877345"/>
                </a:lnTo>
                <a:lnTo>
                  <a:pt x="233228" y="736049"/>
                </a:lnTo>
                <a:lnTo>
                  <a:pt x="317435" y="714951"/>
                </a:lnTo>
                <a:lnTo>
                  <a:pt x="467704" y="635462"/>
                </a:lnTo>
                <a:lnTo>
                  <a:pt x="443795" y="217070"/>
                </a:lnTo>
                <a:lnTo>
                  <a:pt x="22189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312587" y="2646652"/>
            <a:ext cx="457834" cy="808990"/>
          </a:xfrm>
          <a:custGeom>
            <a:avLst/>
            <a:gdLst/>
            <a:ahLst/>
            <a:cxnLst/>
            <a:rect l="l" t="t" r="r" b="b"/>
            <a:pathLst>
              <a:path w="457835" h="808989">
                <a:moveTo>
                  <a:pt x="24964" y="0"/>
                </a:moveTo>
                <a:lnTo>
                  <a:pt x="0" y="0"/>
                </a:lnTo>
                <a:lnTo>
                  <a:pt x="120598" y="292993"/>
                </a:lnTo>
                <a:lnTo>
                  <a:pt x="19299" y="298342"/>
                </a:lnTo>
                <a:lnTo>
                  <a:pt x="19299" y="314239"/>
                </a:lnTo>
                <a:lnTo>
                  <a:pt x="208263" y="370698"/>
                </a:lnTo>
                <a:lnTo>
                  <a:pt x="208263" y="437707"/>
                </a:lnTo>
                <a:lnTo>
                  <a:pt x="98994" y="471285"/>
                </a:lnTo>
                <a:lnTo>
                  <a:pt x="98994" y="492531"/>
                </a:lnTo>
                <a:lnTo>
                  <a:pt x="213928" y="527744"/>
                </a:lnTo>
                <a:lnTo>
                  <a:pt x="213928" y="614364"/>
                </a:lnTo>
                <a:lnTo>
                  <a:pt x="98994" y="626696"/>
                </a:lnTo>
                <a:lnTo>
                  <a:pt x="95538" y="714951"/>
                </a:lnTo>
                <a:lnTo>
                  <a:pt x="229867" y="714951"/>
                </a:lnTo>
                <a:lnTo>
                  <a:pt x="394826" y="808406"/>
                </a:lnTo>
                <a:lnTo>
                  <a:pt x="455125" y="729066"/>
                </a:lnTo>
                <a:lnTo>
                  <a:pt x="457430" y="548991"/>
                </a:lnTo>
                <a:lnTo>
                  <a:pt x="402796" y="492531"/>
                </a:lnTo>
                <a:lnTo>
                  <a:pt x="433521" y="383030"/>
                </a:lnTo>
                <a:lnTo>
                  <a:pt x="376766" y="277095"/>
                </a:lnTo>
                <a:lnTo>
                  <a:pt x="333374" y="277095"/>
                </a:lnTo>
                <a:lnTo>
                  <a:pt x="319740" y="187058"/>
                </a:lnTo>
                <a:lnTo>
                  <a:pt x="169568" y="8766"/>
                </a:lnTo>
                <a:lnTo>
                  <a:pt x="24964" y="0"/>
                </a:lnTo>
                <a:close/>
              </a:path>
              <a:path w="457835" h="808989">
                <a:moveTo>
                  <a:pt x="372070" y="268329"/>
                </a:moveTo>
                <a:lnTo>
                  <a:pt x="333374" y="277095"/>
                </a:lnTo>
                <a:lnTo>
                  <a:pt x="376766" y="277095"/>
                </a:lnTo>
                <a:lnTo>
                  <a:pt x="372070" y="268329"/>
                </a:lnTo>
                <a:close/>
              </a:path>
            </a:pathLst>
          </a:custGeom>
          <a:solidFill>
            <a:srgbClr val="89A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816365" y="2025305"/>
            <a:ext cx="231140" cy="391795"/>
          </a:xfrm>
          <a:custGeom>
            <a:avLst/>
            <a:gdLst/>
            <a:ahLst/>
            <a:cxnLst/>
            <a:rect l="l" t="t" r="r" b="b"/>
            <a:pathLst>
              <a:path w="231139" h="391794">
                <a:moveTo>
                  <a:pt x="109268" y="0"/>
                </a:moveTo>
                <a:lnTo>
                  <a:pt x="77390" y="36995"/>
                </a:lnTo>
                <a:lnTo>
                  <a:pt x="54634" y="84688"/>
                </a:lnTo>
                <a:lnTo>
                  <a:pt x="40999" y="134164"/>
                </a:lnTo>
                <a:lnTo>
                  <a:pt x="35334" y="160611"/>
                </a:lnTo>
                <a:lnTo>
                  <a:pt x="33030" y="187058"/>
                </a:lnTo>
                <a:lnTo>
                  <a:pt x="29669" y="211721"/>
                </a:lnTo>
                <a:lnTo>
                  <a:pt x="28517" y="234751"/>
                </a:lnTo>
                <a:lnTo>
                  <a:pt x="27365" y="255849"/>
                </a:lnTo>
                <a:lnTo>
                  <a:pt x="28517" y="275312"/>
                </a:lnTo>
                <a:lnTo>
                  <a:pt x="28517" y="289427"/>
                </a:lnTo>
                <a:lnTo>
                  <a:pt x="29669" y="301759"/>
                </a:lnTo>
                <a:lnTo>
                  <a:pt x="29669" y="308891"/>
                </a:lnTo>
                <a:lnTo>
                  <a:pt x="30725" y="312456"/>
                </a:lnTo>
                <a:lnTo>
                  <a:pt x="0" y="375899"/>
                </a:lnTo>
                <a:lnTo>
                  <a:pt x="13730" y="391796"/>
                </a:lnTo>
                <a:lnTo>
                  <a:pt x="71725" y="354801"/>
                </a:lnTo>
                <a:lnTo>
                  <a:pt x="153628" y="291210"/>
                </a:lnTo>
                <a:lnTo>
                  <a:pt x="231019" y="158828"/>
                </a:lnTo>
                <a:lnTo>
                  <a:pt x="201446" y="12331"/>
                </a:lnTo>
                <a:lnTo>
                  <a:pt x="109268" y="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4814157" y="2166452"/>
            <a:ext cx="55244" cy="72390"/>
          </a:xfrm>
          <a:custGeom>
            <a:avLst/>
            <a:gdLst/>
            <a:ahLst/>
            <a:cxnLst/>
            <a:rect l="l" t="t" r="r" b="b"/>
            <a:pathLst>
              <a:path w="55245" h="72389">
                <a:moveTo>
                  <a:pt x="35238" y="0"/>
                </a:moveTo>
                <a:lnTo>
                  <a:pt x="11330" y="5348"/>
                </a:lnTo>
                <a:lnTo>
                  <a:pt x="0" y="26446"/>
                </a:lnTo>
                <a:lnTo>
                  <a:pt x="2208" y="56459"/>
                </a:lnTo>
                <a:lnTo>
                  <a:pt x="19299" y="72356"/>
                </a:lnTo>
                <a:lnTo>
                  <a:pt x="40903" y="68939"/>
                </a:lnTo>
                <a:lnTo>
                  <a:pt x="54634" y="35361"/>
                </a:lnTo>
                <a:lnTo>
                  <a:pt x="352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835761" y="2166452"/>
            <a:ext cx="27305" cy="60325"/>
          </a:xfrm>
          <a:custGeom>
            <a:avLst/>
            <a:gdLst/>
            <a:ahLst/>
            <a:cxnLst/>
            <a:rect l="l" t="t" r="r" b="b"/>
            <a:pathLst>
              <a:path w="27304" h="60325">
                <a:moveTo>
                  <a:pt x="19299" y="0"/>
                </a:moveTo>
                <a:lnTo>
                  <a:pt x="0" y="8914"/>
                </a:lnTo>
                <a:lnTo>
                  <a:pt x="2304" y="8914"/>
                </a:lnTo>
                <a:lnTo>
                  <a:pt x="6817" y="14114"/>
                </a:lnTo>
                <a:lnTo>
                  <a:pt x="11330" y="19463"/>
                </a:lnTo>
                <a:lnTo>
                  <a:pt x="13634" y="30012"/>
                </a:lnTo>
                <a:lnTo>
                  <a:pt x="12482" y="42344"/>
                </a:lnTo>
                <a:lnTo>
                  <a:pt x="11330" y="53041"/>
                </a:lnTo>
                <a:lnTo>
                  <a:pt x="7969" y="58242"/>
                </a:lnTo>
                <a:lnTo>
                  <a:pt x="7969" y="60024"/>
                </a:lnTo>
                <a:lnTo>
                  <a:pt x="21604" y="56459"/>
                </a:lnTo>
                <a:lnTo>
                  <a:pt x="27269" y="35361"/>
                </a:lnTo>
                <a:lnTo>
                  <a:pt x="19299" y="0"/>
                </a:lnTo>
                <a:close/>
              </a:path>
            </a:pathLst>
          </a:custGeom>
          <a:solidFill>
            <a:srgbClr val="FFFF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925634" y="1997075"/>
            <a:ext cx="302895" cy="320040"/>
          </a:xfrm>
          <a:custGeom>
            <a:avLst/>
            <a:gdLst/>
            <a:ahLst/>
            <a:cxnLst/>
            <a:rect l="l" t="t" r="r" b="b"/>
            <a:pathLst>
              <a:path w="302895" h="320039">
                <a:moveTo>
                  <a:pt x="116085" y="0"/>
                </a:moveTo>
                <a:lnTo>
                  <a:pt x="96786" y="1634"/>
                </a:lnTo>
                <a:lnTo>
                  <a:pt x="77390" y="1634"/>
                </a:lnTo>
                <a:lnTo>
                  <a:pt x="59147" y="5200"/>
                </a:lnTo>
                <a:lnTo>
                  <a:pt x="42151" y="10548"/>
                </a:lnTo>
                <a:lnTo>
                  <a:pt x="28421" y="15897"/>
                </a:lnTo>
                <a:lnTo>
                  <a:pt x="15939" y="19314"/>
                </a:lnTo>
                <a:lnTo>
                  <a:pt x="7969" y="24663"/>
                </a:lnTo>
                <a:lnTo>
                  <a:pt x="2304" y="26446"/>
                </a:lnTo>
                <a:lnTo>
                  <a:pt x="0" y="28229"/>
                </a:lnTo>
                <a:lnTo>
                  <a:pt x="39847" y="47544"/>
                </a:lnTo>
                <a:lnTo>
                  <a:pt x="66060" y="75774"/>
                </a:lnTo>
                <a:lnTo>
                  <a:pt x="87664" y="120049"/>
                </a:lnTo>
                <a:lnTo>
                  <a:pt x="92177" y="148279"/>
                </a:lnTo>
                <a:lnTo>
                  <a:pt x="92177" y="185275"/>
                </a:lnTo>
                <a:lnTo>
                  <a:pt x="89872" y="194189"/>
                </a:lnTo>
                <a:lnTo>
                  <a:pt x="89872" y="201172"/>
                </a:lnTo>
                <a:lnTo>
                  <a:pt x="88816" y="204738"/>
                </a:lnTo>
                <a:lnTo>
                  <a:pt x="88816" y="208304"/>
                </a:lnTo>
                <a:lnTo>
                  <a:pt x="17091" y="280661"/>
                </a:lnTo>
                <a:lnTo>
                  <a:pt x="44360" y="319439"/>
                </a:lnTo>
                <a:lnTo>
                  <a:pt x="269714" y="148279"/>
                </a:lnTo>
                <a:lnTo>
                  <a:pt x="302745" y="130598"/>
                </a:lnTo>
                <a:lnTo>
                  <a:pt x="296984" y="109352"/>
                </a:lnTo>
                <a:lnTo>
                  <a:pt x="248110" y="100586"/>
                </a:lnTo>
                <a:lnTo>
                  <a:pt x="232171" y="70573"/>
                </a:lnTo>
                <a:lnTo>
                  <a:pt x="196933" y="31646"/>
                </a:lnTo>
                <a:lnTo>
                  <a:pt x="157085" y="8766"/>
                </a:lnTo>
                <a:lnTo>
                  <a:pt x="137689" y="3417"/>
                </a:lnTo>
                <a:lnTo>
                  <a:pt x="116085" y="0"/>
                </a:lnTo>
                <a:close/>
              </a:path>
            </a:pathLst>
          </a:custGeom>
          <a:solidFill>
            <a:srgbClr val="FFB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888091" y="2316515"/>
            <a:ext cx="318135" cy="538480"/>
          </a:xfrm>
          <a:custGeom>
            <a:avLst/>
            <a:gdLst/>
            <a:ahLst/>
            <a:cxnLst/>
            <a:rect l="l" t="t" r="r" b="b"/>
            <a:pathLst>
              <a:path w="318135" h="538480">
                <a:moveTo>
                  <a:pt x="316216" y="360149"/>
                </a:moveTo>
                <a:lnTo>
                  <a:pt x="211623" y="360149"/>
                </a:lnTo>
                <a:lnTo>
                  <a:pt x="205958" y="538442"/>
                </a:lnTo>
                <a:lnTo>
                  <a:pt x="315227" y="478417"/>
                </a:lnTo>
                <a:lnTo>
                  <a:pt x="316216" y="360149"/>
                </a:lnTo>
                <a:close/>
              </a:path>
              <a:path w="318135" h="538480">
                <a:moveTo>
                  <a:pt x="81903" y="0"/>
                </a:moveTo>
                <a:lnTo>
                  <a:pt x="0" y="63590"/>
                </a:lnTo>
                <a:lnTo>
                  <a:pt x="97842" y="420174"/>
                </a:lnTo>
                <a:lnTo>
                  <a:pt x="139994" y="414826"/>
                </a:lnTo>
                <a:lnTo>
                  <a:pt x="211623" y="360149"/>
                </a:lnTo>
                <a:lnTo>
                  <a:pt x="316216" y="360149"/>
                </a:lnTo>
                <a:lnTo>
                  <a:pt x="317531" y="202955"/>
                </a:lnTo>
                <a:lnTo>
                  <a:pt x="81903" y="0"/>
                </a:lnTo>
                <a:close/>
              </a:path>
            </a:pathLst>
          </a:custGeom>
          <a:solidFill>
            <a:srgbClr val="FFCC8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4969994" y="2298834"/>
            <a:ext cx="367665" cy="496570"/>
          </a:xfrm>
          <a:custGeom>
            <a:avLst/>
            <a:gdLst/>
            <a:ahLst/>
            <a:cxnLst/>
            <a:rect l="l" t="t" r="r" b="b"/>
            <a:pathLst>
              <a:path w="367664" h="496569">
                <a:moveTo>
                  <a:pt x="332558" y="280661"/>
                </a:moveTo>
                <a:lnTo>
                  <a:pt x="178689" y="280661"/>
                </a:lnTo>
                <a:lnTo>
                  <a:pt x="183298" y="284227"/>
                </a:lnTo>
                <a:lnTo>
                  <a:pt x="188963" y="293141"/>
                </a:lnTo>
                <a:lnTo>
                  <a:pt x="193476" y="303690"/>
                </a:lnTo>
                <a:lnTo>
                  <a:pt x="198085" y="319588"/>
                </a:lnTo>
                <a:lnTo>
                  <a:pt x="203750" y="335486"/>
                </a:lnTo>
                <a:lnTo>
                  <a:pt x="208263" y="354801"/>
                </a:lnTo>
                <a:lnTo>
                  <a:pt x="211719" y="374264"/>
                </a:lnTo>
                <a:lnTo>
                  <a:pt x="216232" y="395511"/>
                </a:lnTo>
                <a:lnTo>
                  <a:pt x="219689" y="413043"/>
                </a:lnTo>
                <a:lnTo>
                  <a:pt x="223050" y="432506"/>
                </a:lnTo>
                <a:lnTo>
                  <a:pt x="226506" y="446621"/>
                </a:lnTo>
                <a:lnTo>
                  <a:pt x="228811" y="464302"/>
                </a:lnTo>
                <a:lnTo>
                  <a:pt x="229867" y="476634"/>
                </a:lnTo>
                <a:lnTo>
                  <a:pt x="231019" y="487183"/>
                </a:lnTo>
                <a:lnTo>
                  <a:pt x="232171" y="494314"/>
                </a:lnTo>
                <a:lnTo>
                  <a:pt x="233324" y="496097"/>
                </a:lnTo>
                <a:lnTo>
                  <a:pt x="367557" y="347818"/>
                </a:lnTo>
                <a:lnTo>
                  <a:pt x="332558" y="280661"/>
                </a:lnTo>
                <a:close/>
              </a:path>
              <a:path w="367664" h="496569">
                <a:moveTo>
                  <a:pt x="10273" y="0"/>
                </a:moveTo>
                <a:lnTo>
                  <a:pt x="0" y="17680"/>
                </a:lnTo>
                <a:lnTo>
                  <a:pt x="98994" y="368916"/>
                </a:lnTo>
                <a:lnTo>
                  <a:pt x="15939" y="437855"/>
                </a:lnTo>
                <a:lnTo>
                  <a:pt x="30725" y="480199"/>
                </a:lnTo>
                <a:lnTo>
                  <a:pt x="52425" y="466085"/>
                </a:lnTo>
                <a:lnTo>
                  <a:pt x="72877" y="453753"/>
                </a:lnTo>
                <a:lnTo>
                  <a:pt x="91121" y="437855"/>
                </a:lnTo>
                <a:lnTo>
                  <a:pt x="106964" y="421957"/>
                </a:lnTo>
                <a:lnTo>
                  <a:pt x="120694" y="404277"/>
                </a:lnTo>
                <a:lnTo>
                  <a:pt x="133177" y="390162"/>
                </a:lnTo>
                <a:lnTo>
                  <a:pt x="143451" y="372481"/>
                </a:lnTo>
                <a:lnTo>
                  <a:pt x="152572" y="356584"/>
                </a:lnTo>
                <a:lnTo>
                  <a:pt x="163902" y="324788"/>
                </a:lnTo>
                <a:lnTo>
                  <a:pt x="168415" y="312456"/>
                </a:lnTo>
                <a:lnTo>
                  <a:pt x="173024" y="301907"/>
                </a:lnTo>
                <a:lnTo>
                  <a:pt x="175329" y="291358"/>
                </a:lnTo>
                <a:lnTo>
                  <a:pt x="176385" y="286010"/>
                </a:lnTo>
                <a:lnTo>
                  <a:pt x="177537" y="280661"/>
                </a:lnTo>
                <a:lnTo>
                  <a:pt x="332558" y="280661"/>
                </a:lnTo>
                <a:lnTo>
                  <a:pt x="266354" y="153628"/>
                </a:lnTo>
                <a:lnTo>
                  <a:pt x="268562" y="125398"/>
                </a:lnTo>
                <a:lnTo>
                  <a:pt x="269714" y="102369"/>
                </a:lnTo>
                <a:lnTo>
                  <a:pt x="269714" y="81271"/>
                </a:lnTo>
                <a:lnTo>
                  <a:pt x="267506" y="65373"/>
                </a:lnTo>
                <a:lnTo>
                  <a:pt x="264049" y="51258"/>
                </a:lnTo>
                <a:lnTo>
                  <a:pt x="261745" y="38927"/>
                </a:lnTo>
                <a:lnTo>
                  <a:pt x="257232" y="31795"/>
                </a:lnTo>
                <a:lnTo>
                  <a:pt x="253775" y="24812"/>
                </a:lnTo>
                <a:lnTo>
                  <a:pt x="248110" y="17680"/>
                </a:lnTo>
                <a:lnTo>
                  <a:pt x="243597" y="15897"/>
                </a:lnTo>
                <a:lnTo>
                  <a:pt x="237836" y="12331"/>
                </a:lnTo>
                <a:lnTo>
                  <a:pt x="225354" y="12331"/>
                </a:lnTo>
                <a:lnTo>
                  <a:pt x="194628" y="3565"/>
                </a:lnTo>
                <a:lnTo>
                  <a:pt x="10273" y="0"/>
                </a:lnTo>
                <a:close/>
              </a:path>
              <a:path w="367664" h="496569">
                <a:moveTo>
                  <a:pt x="226506" y="10697"/>
                </a:moveTo>
                <a:lnTo>
                  <a:pt x="225354" y="12331"/>
                </a:lnTo>
                <a:lnTo>
                  <a:pt x="234476" y="12331"/>
                </a:lnTo>
                <a:lnTo>
                  <a:pt x="226506" y="10697"/>
                </a:lnTo>
                <a:close/>
              </a:path>
            </a:pathLst>
          </a:custGeom>
          <a:solidFill>
            <a:srgbClr val="FFA6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980268" y="2145355"/>
            <a:ext cx="215265" cy="401320"/>
          </a:xfrm>
          <a:custGeom>
            <a:avLst/>
            <a:gdLst/>
            <a:ahLst/>
            <a:cxnLst/>
            <a:rect l="l" t="t" r="r" b="b"/>
            <a:pathLst>
              <a:path w="215264" h="401319">
                <a:moveTo>
                  <a:pt x="215080" y="0"/>
                </a:moveTo>
                <a:lnTo>
                  <a:pt x="0" y="153479"/>
                </a:lnTo>
                <a:lnTo>
                  <a:pt x="4512" y="155262"/>
                </a:lnTo>
                <a:lnTo>
                  <a:pt x="7969" y="157045"/>
                </a:lnTo>
                <a:lnTo>
                  <a:pt x="14786" y="164177"/>
                </a:lnTo>
                <a:lnTo>
                  <a:pt x="20451" y="169377"/>
                </a:lnTo>
                <a:lnTo>
                  <a:pt x="29573" y="178292"/>
                </a:lnTo>
                <a:lnTo>
                  <a:pt x="37543" y="190623"/>
                </a:lnTo>
                <a:lnTo>
                  <a:pt x="48969" y="204738"/>
                </a:lnTo>
                <a:lnTo>
                  <a:pt x="58090" y="218853"/>
                </a:lnTo>
                <a:lnTo>
                  <a:pt x="78542" y="257632"/>
                </a:lnTo>
                <a:lnTo>
                  <a:pt x="96690" y="303542"/>
                </a:lnTo>
                <a:lnTo>
                  <a:pt x="114933" y="363567"/>
                </a:lnTo>
                <a:lnTo>
                  <a:pt x="121750" y="400711"/>
                </a:lnTo>
                <a:lnTo>
                  <a:pt x="157085" y="370698"/>
                </a:lnTo>
                <a:lnTo>
                  <a:pt x="155933" y="367133"/>
                </a:lnTo>
                <a:lnTo>
                  <a:pt x="155933" y="360001"/>
                </a:lnTo>
                <a:lnTo>
                  <a:pt x="151324" y="338903"/>
                </a:lnTo>
                <a:lnTo>
                  <a:pt x="149116" y="321222"/>
                </a:lnTo>
                <a:lnTo>
                  <a:pt x="147963" y="307108"/>
                </a:lnTo>
                <a:lnTo>
                  <a:pt x="146811" y="287644"/>
                </a:lnTo>
                <a:lnTo>
                  <a:pt x="146811" y="250648"/>
                </a:lnTo>
                <a:lnTo>
                  <a:pt x="151324" y="232968"/>
                </a:lnTo>
                <a:lnTo>
                  <a:pt x="154781" y="215287"/>
                </a:lnTo>
                <a:lnTo>
                  <a:pt x="183202" y="176509"/>
                </a:lnTo>
                <a:lnTo>
                  <a:pt x="215080" y="165811"/>
                </a:lnTo>
                <a:lnTo>
                  <a:pt x="21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807339" y="2148772"/>
            <a:ext cx="48260" cy="97790"/>
          </a:xfrm>
          <a:custGeom>
            <a:avLst/>
            <a:gdLst/>
            <a:ahLst/>
            <a:cxnLst/>
            <a:rect l="l" t="t" r="r" b="b"/>
            <a:pathLst>
              <a:path w="48260" h="97789">
                <a:moveTo>
                  <a:pt x="39751" y="0"/>
                </a:moveTo>
                <a:lnTo>
                  <a:pt x="31781" y="0"/>
                </a:lnTo>
                <a:lnTo>
                  <a:pt x="24964" y="3565"/>
                </a:lnTo>
                <a:lnTo>
                  <a:pt x="1056" y="40710"/>
                </a:lnTo>
                <a:lnTo>
                  <a:pt x="0" y="49476"/>
                </a:lnTo>
                <a:lnTo>
                  <a:pt x="1056" y="60024"/>
                </a:lnTo>
                <a:lnTo>
                  <a:pt x="1056" y="67156"/>
                </a:lnTo>
                <a:lnTo>
                  <a:pt x="24964" y="97169"/>
                </a:lnTo>
                <a:lnTo>
                  <a:pt x="31781" y="95386"/>
                </a:lnTo>
                <a:lnTo>
                  <a:pt x="40903" y="93603"/>
                </a:lnTo>
                <a:lnTo>
                  <a:pt x="44360" y="90037"/>
                </a:lnTo>
                <a:lnTo>
                  <a:pt x="47721" y="90037"/>
                </a:lnTo>
                <a:lnTo>
                  <a:pt x="45472" y="75922"/>
                </a:lnTo>
                <a:lnTo>
                  <a:pt x="29573" y="75922"/>
                </a:lnTo>
                <a:lnTo>
                  <a:pt x="22756" y="74139"/>
                </a:lnTo>
                <a:lnTo>
                  <a:pt x="18147" y="72505"/>
                </a:lnTo>
                <a:lnTo>
                  <a:pt x="13634" y="67156"/>
                </a:lnTo>
                <a:lnTo>
                  <a:pt x="12482" y="56607"/>
                </a:lnTo>
                <a:lnTo>
                  <a:pt x="12482" y="44127"/>
                </a:lnTo>
                <a:lnTo>
                  <a:pt x="14786" y="37144"/>
                </a:lnTo>
                <a:lnTo>
                  <a:pt x="18147" y="30012"/>
                </a:lnTo>
                <a:lnTo>
                  <a:pt x="23908" y="26595"/>
                </a:lnTo>
                <a:lnTo>
                  <a:pt x="28421" y="23029"/>
                </a:lnTo>
                <a:lnTo>
                  <a:pt x="39751" y="23029"/>
                </a:lnTo>
                <a:lnTo>
                  <a:pt x="39751" y="0"/>
                </a:lnTo>
                <a:close/>
              </a:path>
              <a:path w="48260" h="97789">
                <a:moveTo>
                  <a:pt x="44360" y="68939"/>
                </a:moveTo>
                <a:lnTo>
                  <a:pt x="43208" y="68939"/>
                </a:lnTo>
                <a:lnTo>
                  <a:pt x="39751" y="70722"/>
                </a:lnTo>
                <a:lnTo>
                  <a:pt x="34086" y="72505"/>
                </a:lnTo>
                <a:lnTo>
                  <a:pt x="29573" y="75922"/>
                </a:lnTo>
                <a:lnTo>
                  <a:pt x="45472" y="75922"/>
                </a:lnTo>
                <a:lnTo>
                  <a:pt x="44360" y="689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4847091" y="2148772"/>
            <a:ext cx="49530" cy="90170"/>
          </a:xfrm>
          <a:custGeom>
            <a:avLst/>
            <a:gdLst/>
            <a:ahLst/>
            <a:cxnLst/>
            <a:rect l="l" t="t" r="r" b="b"/>
            <a:pathLst>
              <a:path w="49529" h="90169">
                <a:moveTo>
                  <a:pt x="0" y="0"/>
                </a:moveTo>
                <a:lnTo>
                  <a:pt x="0" y="23029"/>
                </a:lnTo>
                <a:lnTo>
                  <a:pt x="1152" y="23029"/>
                </a:lnTo>
                <a:lnTo>
                  <a:pt x="3456" y="26595"/>
                </a:lnTo>
                <a:lnTo>
                  <a:pt x="4608" y="30012"/>
                </a:lnTo>
                <a:lnTo>
                  <a:pt x="6913" y="33578"/>
                </a:lnTo>
                <a:lnTo>
                  <a:pt x="9121" y="38927"/>
                </a:lnTo>
                <a:lnTo>
                  <a:pt x="10273" y="47693"/>
                </a:lnTo>
                <a:lnTo>
                  <a:pt x="10273" y="60024"/>
                </a:lnTo>
                <a:lnTo>
                  <a:pt x="9121" y="67156"/>
                </a:lnTo>
                <a:lnTo>
                  <a:pt x="5761" y="67156"/>
                </a:lnTo>
                <a:lnTo>
                  <a:pt x="4608" y="68939"/>
                </a:lnTo>
                <a:lnTo>
                  <a:pt x="7969" y="90037"/>
                </a:lnTo>
                <a:lnTo>
                  <a:pt x="48969" y="53041"/>
                </a:lnTo>
                <a:lnTo>
                  <a:pt x="43304" y="176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014134" y="4641384"/>
            <a:ext cx="44450" cy="35560"/>
          </a:xfrm>
          <a:custGeom>
            <a:avLst/>
            <a:gdLst/>
            <a:ahLst/>
            <a:cxnLst/>
            <a:rect l="l" t="t" r="r" b="b"/>
            <a:pathLst>
              <a:path w="44450" h="35560">
                <a:moveTo>
                  <a:pt x="33030" y="0"/>
                </a:moveTo>
                <a:lnTo>
                  <a:pt x="0" y="8825"/>
                </a:lnTo>
                <a:lnTo>
                  <a:pt x="0" y="35301"/>
                </a:lnTo>
                <a:lnTo>
                  <a:pt x="44360" y="17650"/>
                </a:lnTo>
                <a:lnTo>
                  <a:pt x="3303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047164" y="4701409"/>
            <a:ext cx="46990" cy="39370"/>
          </a:xfrm>
          <a:custGeom>
            <a:avLst/>
            <a:gdLst/>
            <a:ahLst/>
            <a:cxnLst/>
            <a:rect l="l" t="t" r="r" b="b"/>
            <a:pathLst>
              <a:path w="46989" h="39370">
                <a:moveTo>
                  <a:pt x="30725" y="0"/>
                </a:moveTo>
                <a:lnTo>
                  <a:pt x="0" y="21172"/>
                </a:lnTo>
                <a:lnTo>
                  <a:pt x="11330" y="38837"/>
                </a:lnTo>
                <a:lnTo>
                  <a:pt x="46664" y="17650"/>
                </a:lnTo>
                <a:lnTo>
                  <a:pt x="30725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258529" y="5063283"/>
            <a:ext cx="27305" cy="42545"/>
          </a:xfrm>
          <a:custGeom>
            <a:avLst/>
            <a:gdLst/>
            <a:ahLst/>
            <a:cxnLst/>
            <a:rect l="l" t="t" r="r" b="b"/>
            <a:pathLst>
              <a:path w="27304" h="42545">
                <a:moveTo>
                  <a:pt x="13653" y="0"/>
                </a:moveTo>
                <a:lnTo>
                  <a:pt x="0" y="24723"/>
                </a:lnTo>
                <a:lnTo>
                  <a:pt x="17062" y="42374"/>
                </a:lnTo>
                <a:lnTo>
                  <a:pt x="27307" y="21187"/>
                </a:lnTo>
                <a:lnTo>
                  <a:pt x="13653" y="21187"/>
                </a:lnTo>
                <a:lnTo>
                  <a:pt x="19338" y="3536"/>
                </a:lnTo>
                <a:lnTo>
                  <a:pt x="1365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190250" y="4982085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69" h="21589">
                <a:moveTo>
                  <a:pt x="5684" y="0"/>
                </a:moveTo>
                <a:lnTo>
                  <a:pt x="0" y="8825"/>
                </a:lnTo>
                <a:lnTo>
                  <a:pt x="5684" y="21187"/>
                </a:lnTo>
                <a:lnTo>
                  <a:pt x="13653" y="8825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433772" y="4982085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93" y="0"/>
                </a:moveTo>
                <a:lnTo>
                  <a:pt x="0" y="3521"/>
                </a:lnTo>
                <a:lnTo>
                  <a:pt x="5693" y="15882"/>
                </a:lnTo>
                <a:lnTo>
                  <a:pt x="1365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379147" y="5118003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10">
                <a:moveTo>
                  <a:pt x="2275" y="0"/>
                </a:moveTo>
                <a:lnTo>
                  <a:pt x="0" y="3536"/>
                </a:lnTo>
                <a:lnTo>
                  <a:pt x="2275" y="15897"/>
                </a:lnTo>
                <a:lnTo>
                  <a:pt x="13653" y="8825"/>
                </a:lnTo>
                <a:lnTo>
                  <a:pt x="227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225527" y="5223924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69" h="21589">
                <a:moveTo>
                  <a:pt x="5684" y="0"/>
                </a:moveTo>
                <a:lnTo>
                  <a:pt x="0" y="8825"/>
                </a:lnTo>
                <a:lnTo>
                  <a:pt x="3408" y="21187"/>
                </a:lnTo>
                <a:lnTo>
                  <a:pt x="13653" y="8825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408739" y="5163899"/>
            <a:ext cx="15240" cy="21590"/>
          </a:xfrm>
          <a:custGeom>
            <a:avLst/>
            <a:gdLst/>
            <a:ahLst/>
            <a:cxnLst/>
            <a:rect l="l" t="t" r="r" b="b"/>
            <a:pathLst>
              <a:path w="15239" h="21589">
                <a:moveTo>
                  <a:pt x="5684" y="0"/>
                </a:moveTo>
                <a:lnTo>
                  <a:pt x="0" y="8840"/>
                </a:lnTo>
                <a:lnTo>
                  <a:pt x="3408" y="21187"/>
                </a:lnTo>
                <a:lnTo>
                  <a:pt x="14786" y="8840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529358" y="5155073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5693" y="0"/>
                </a:moveTo>
                <a:lnTo>
                  <a:pt x="0" y="5304"/>
                </a:lnTo>
                <a:lnTo>
                  <a:pt x="5693" y="17665"/>
                </a:lnTo>
                <a:lnTo>
                  <a:pt x="1366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540745" y="5012098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84" y="0"/>
                </a:moveTo>
                <a:lnTo>
                  <a:pt x="0" y="7057"/>
                </a:lnTo>
                <a:lnTo>
                  <a:pt x="5684" y="15882"/>
                </a:lnTo>
                <a:lnTo>
                  <a:pt x="13653" y="7057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612432" y="5075644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93" y="0"/>
                </a:moveTo>
                <a:lnTo>
                  <a:pt x="0" y="3521"/>
                </a:lnTo>
                <a:lnTo>
                  <a:pt x="5693" y="15882"/>
                </a:lnTo>
                <a:lnTo>
                  <a:pt x="1365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612432" y="5215098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5693" y="0"/>
                </a:moveTo>
                <a:lnTo>
                  <a:pt x="0" y="5289"/>
                </a:lnTo>
                <a:lnTo>
                  <a:pt x="2275" y="21187"/>
                </a:lnTo>
                <a:lnTo>
                  <a:pt x="1365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758092" y="4964434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89">
                <a:moveTo>
                  <a:pt x="2275" y="0"/>
                </a:moveTo>
                <a:lnTo>
                  <a:pt x="0" y="8825"/>
                </a:lnTo>
                <a:lnTo>
                  <a:pt x="2275" y="21172"/>
                </a:lnTo>
                <a:lnTo>
                  <a:pt x="12520" y="8825"/>
                </a:lnTo>
                <a:lnTo>
                  <a:pt x="227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762643" y="517273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5693" y="0"/>
                </a:moveTo>
                <a:lnTo>
                  <a:pt x="0" y="5289"/>
                </a:lnTo>
                <a:lnTo>
                  <a:pt x="5693" y="17650"/>
                </a:lnTo>
                <a:lnTo>
                  <a:pt x="1365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3236906" y="5398686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69" h="21589">
                <a:moveTo>
                  <a:pt x="5684" y="0"/>
                </a:moveTo>
                <a:lnTo>
                  <a:pt x="0" y="7061"/>
                </a:lnTo>
                <a:lnTo>
                  <a:pt x="2275" y="21184"/>
                </a:lnTo>
                <a:lnTo>
                  <a:pt x="13653" y="7061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318838" y="5414573"/>
            <a:ext cx="13970" cy="23495"/>
          </a:xfrm>
          <a:custGeom>
            <a:avLst/>
            <a:gdLst/>
            <a:ahLst/>
            <a:cxnLst/>
            <a:rect l="l" t="t" r="r" b="b"/>
            <a:pathLst>
              <a:path w="13970" h="23495">
                <a:moveTo>
                  <a:pt x="5684" y="0"/>
                </a:moveTo>
                <a:lnTo>
                  <a:pt x="0" y="10592"/>
                </a:lnTo>
                <a:lnTo>
                  <a:pt x="3408" y="22949"/>
                </a:lnTo>
                <a:lnTo>
                  <a:pt x="13653" y="10592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412148" y="5398686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2275" y="0"/>
                </a:moveTo>
                <a:lnTo>
                  <a:pt x="0" y="3530"/>
                </a:lnTo>
                <a:lnTo>
                  <a:pt x="2275" y="15887"/>
                </a:lnTo>
                <a:lnTo>
                  <a:pt x="13653" y="7061"/>
                </a:lnTo>
                <a:lnTo>
                  <a:pt x="227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550981" y="5433992"/>
            <a:ext cx="17145" cy="12700"/>
          </a:xfrm>
          <a:custGeom>
            <a:avLst/>
            <a:gdLst/>
            <a:ahLst/>
            <a:cxnLst/>
            <a:rect l="l" t="t" r="r" b="b"/>
            <a:pathLst>
              <a:path w="17145" h="12700">
                <a:moveTo>
                  <a:pt x="5693" y="0"/>
                </a:moveTo>
                <a:lnTo>
                  <a:pt x="0" y="7060"/>
                </a:lnTo>
                <a:lnTo>
                  <a:pt x="5693" y="12357"/>
                </a:lnTo>
                <a:lnTo>
                  <a:pt x="17072" y="7060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618126" y="5398686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2275" y="0"/>
                </a:moveTo>
                <a:lnTo>
                  <a:pt x="0" y="7061"/>
                </a:lnTo>
                <a:lnTo>
                  <a:pt x="2275" y="21184"/>
                </a:lnTo>
                <a:lnTo>
                  <a:pt x="13653" y="7061"/>
                </a:lnTo>
                <a:lnTo>
                  <a:pt x="227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719406" y="5381033"/>
            <a:ext cx="10795" cy="17780"/>
          </a:xfrm>
          <a:custGeom>
            <a:avLst/>
            <a:gdLst/>
            <a:ahLst/>
            <a:cxnLst/>
            <a:rect l="l" t="t" r="r" b="b"/>
            <a:pathLst>
              <a:path w="10795" h="17779">
                <a:moveTo>
                  <a:pt x="2275" y="0"/>
                </a:moveTo>
                <a:lnTo>
                  <a:pt x="0" y="3530"/>
                </a:lnTo>
                <a:lnTo>
                  <a:pt x="2275" y="17652"/>
                </a:lnTo>
                <a:lnTo>
                  <a:pt x="10235" y="8825"/>
                </a:lnTo>
                <a:lnTo>
                  <a:pt x="227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836616" y="5398686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84" y="0"/>
                </a:moveTo>
                <a:lnTo>
                  <a:pt x="0" y="7061"/>
                </a:lnTo>
                <a:lnTo>
                  <a:pt x="5684" y="15887"/>
                </a:lnTo>
                <a:lnTo>
                  <a:pt x="13653" y="7061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894649" y="5351024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4551" y="0"/>
                </a:moveTo>
                <a:lnTo>
                  <a:pt x="0" y="8825"/>
                </a:lnTo>
                <a:lnTo>
                  <a:pt x="2275" y="21182"/>
                </a:lnTo>
                <a:lnTo>
                  <a:pt x="13653" y="12357"/>
                </a:lnTo>
                <a:lnTo>
                  <a:pt x="4551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055134" y="5398686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65" y="0"/>
                </a:moveTo>
                <a:lnTo>
                  <a:pt x="0" y="7061"/>
                </a:lnTo>
                <a:lnTo>
                  <a:pt x="5665" y="15887"/>
                </a:lnTo>
                <a:lnTo>
                  <a:pt x="13634" y="7061"/>
                </a:lnTo>
                <a:lnTo>
                  <a:pt x="566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017590" y="5347494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5665" y="0"/>
                </a:moveTo>
                <a:lnTo>
                  <a:pt x="0" y="8825"/>
                </a:lnTo>
                <a:lnTo>
                  <a:pt x="5665" y="21182"/>
                </a:lnTo>
                <a:lnTo>
                  <a:pt x="13634" y="8825"/>
                </a:lnTo>
                <a:lnTo>
                  <a:pt x="566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052829" y="5172739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5665" y="0"/>
                </a:moveTo>
                <a:lnTo>
                  <a:pt x="0" y="8825"/>
                </a:lnTo>
                <a:lnTo>
                  <a:pt x="2304" y="21172"/>
                </a:lnTo>
                <a:lnTo>
                  <a:pt x="13634" y="8825"/>
                </a:lnTo>
                <a:lnTo>
                  <a:pt x="566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033530" y="4990911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65" y="0"/>
                </a:moveTo>
                <a:lnTo>
                  <a:pt x="0" y="3536"/>
                </a:lnTo>
                <a:lnTo>
                  <a:pt x="5665" y="15882"/>
                </a:lnTo>
                <a:lnTo>
                  <a:pt x="13634" y="7057"/>
                </a:lnTo>
                <a:lnTo>
                  <a:pt x="5665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3926517" y="495560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5684" y="0"/>
                </a:moveTo>
                <a:lnTo>
                  <a:pt x="0" y="5289"/>
                </a:lnTo>
                <a:lnTo>
                  <a:pt x="5684" y="17650"/>
                </a:lnTo>
                <a:lnTo>
                  <a:pt x="13653" y="8825"/>
                </a:lnTo>
                <a:lnTo>
                  <a:pt x="5684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3945855" y="5096831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93" y="0"/>
                </a:moveTo>
                <a:lnTo>
                  <a:pt x="0" y="3521"/>
                </a:lnTo>
                <a:lnTo>
                  <a:pt x="5693" y="15882"/>
                </a:lnTo>
                <a:lnTo>
                  <a:pt x="1366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3885546" y="5169203"/>
            <a:ext cx="13970" cy="15875"/>
          </a:xfrm>
          <a:custGeom>
            <a:avLst/>
            <a:gdLst/>
            <a:ahLst/>
            <a:cxnLst/>
            <a:rect l="l" t="t" r="r" b="b"/>
            <a:pathLst>
              <a:path w="13970" h="15875">
                <a:moveTo>
                  <a:pt x="5693" y="0"/>
                </a:moveTo>
                <a:lnTo>
                  <a:pt x="0" y="3536"/>
                </a:lnTo>
                <a:lnTo>
                  <a:pt x="5693" y="15882"/>
                </a:lnTo>
                <a:lnTo>
                  <a:pt x="13653" y="8825"/>
                </a:lnTo>
                <a:lnTo>
                  <a:pt x="5693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3850269" y="5036806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3418" y="0"/>
                </a:moveTo>
                <a:lnTo>
                  <a:pt x="0" y="8825"/>
                </a:lnTo>
                <a:lnTo>
                  <a:pt x="3418" y="21187"/>
                </a:lnTo>
                <a:lnTo>
                  <a:pt x="13653" y="8825"/>
                </a:lnTo>
                <a:lnTo>
                  <a:pt x="3418" y="0"/>
                </a:lnTo>
                <a:close/>
              </a:path>
            </a:pathLst>
          </a:custGeom>
          <a:solidFill>
            <a:srgbClr val="4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6633209" y="4795266"/>
            <a:ext cx="190373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Ergo</a:t>
            </a:r>
            <a:r>
              <a:rPr sz="2800" dirty="0">
                <a:latin typeface="Arial"/>
                <a:cs typeface="Arial"/>
              </a:rPr>
              <a:t>n</a:t>
            </a:r>
            <a:r>
              <a:rPr sz="2800" spc="-5" dirty="0">
                <a:latin typeface="Arial"/>
                <a:cs typeface="Arial"/>
              </a:rPr>
              <a:t>omi</a:t>
            </a:r>
            <a:r>
              <a:rPr sz="2800" dirty="0">
                <a:latin typeface="Arial"/>
                <a:cs typeface="Arial"/>
              </a:rPr>
              <a:t>c</a:t>
            </a:r>
            <a:r>
              <a:rPr sz="2800" spc="-5" dirty="0"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607302" y="2278507"/>
            <a:ext cx="150749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Chemical</a:t>
            </a:r>
            <a:endParaRPr sz="28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35940" y="4642484"/>
            <a:ext cx="1548130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Biological</a:t>
            </a:r>
            <a:endParaRPr sz="2800">
              <a:latin typeface="Arial"/>
              <a:cs typeface="Arial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685800" y="13288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5959A0EC-B13C-46AD-AFBD-6EB5AC5A9A47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6BDD2FC-7798-48D7-8CF5-94EE433C39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10">
                <a:extLst>
                  <a:ext uri="{FF2B5EF4-FFF2-40B4-BE49-F238E27FC236}">
                    <a16:creationId xmlns:a16="http://schemas.microsoft.com/office/drawing/2014/main" id="{37DD3E6B-9F08-42F9-83B8-22F939FD74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2">
                  <a:extLst>
                    <a:ext uri="{FF2B5EF4-FFF2-40B4-BE49-F238E27FC236}">
                      <a16:creationId xmlns:a16="http://schemas.microsoft.com/office/drawing/2014/main" id="{E7EBD982-ED5C-488A-B46F-00479ECCA6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3" name="Group 13">
                  <a:extLst>
                    <a:ext uri="{FF2B5EF4-FFF2-40B4-BE49-F238E27FC236}">
                      <a16:creationId xmlns:a16="http://schemas.microsoft.com/office/drawing/2014/main" id="{A4914C45-2D08-462E-B2F7-66679464893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A7BF0E1E-4FE4-4FB2-81B0-0A00B0BAD8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5">
                    <a:extLst>
                      <a:ext uri="{FF2B5EF4-FFF2-40B4-BE49-F238E27FC236}">
                        <a16:creationId xmlns:a16="http://schemas.microsoft.com/office/drawing/2014/main" id="{22C2AA27-5CC6-4EFC-B0E5-0D86846B9A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1" name="Picture 11">
                <a:extLst>
                  <a:ext uri="{FF2B5EF4-FFF2-40B4-BE49-F238E27FC236}">
                    <a16:creationId xmlns:a16="http://schemas.microsoft.com/office/drawing/2014/main" id="{F029F4ED-7BDF-4FAA-95DB-C39A355FFD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C38D93A-D76C-413F-914D-B7B2D9DC1829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444500" y="1423670"/>
            <a:ext cx="4171950" cy="4056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9105" indent="-446405">
              <a:lnSpc>
                <a:spcPct val="100000"/>
              </a:lnSpc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5" dirty="0">
                <a:latin typeface="Calibri"/>
                <a:cs typeface="Calibri"/>
              </a:rPr>
              <a:t>Noise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15" dirty="0">
                <a:latin typeface="Calibri"/>
                <a:cs typeface="Calibri"/>
              </a:rPr>
              <a:t>Vibration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10" dirty="0">
                <a:latin typeface="Calibri"/>
                <a:cs typeface="Calibri"/>
              </a:rPr>
              <a:t>Inadequate</a:t>
            </a:r>
            <a:r>
              <a:rPr sz="3000" spc="-10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Illumination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5" dirty="0">
                <a:latin typeface="Calibri"/>
                <a:cs typeface="Calibri"/>
              </a:rPr>
              <a:t>Extreme</a:t>
            </a:r>
            <a:r>
              <a:rPr sz="3000" spc="-90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temperature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5" dirty="0">
                <a:latin typeface="Calibri"/>
                <a:cs typeface="Calibri"/>
              </a:rPr>
              <a:t>Extreme</a:t>
            </a:r>
            <a:r>
              <a:rPr sz="3000" spc="-11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pressure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5" dirty="0">
                <a:latin typeface="Calibri"/>
                <a:cs typeface="Calibri"/>
              </a:rPr>
              <a:t>Radiation</a:t>
            </a:r>
            <a:endParaRPr sz="3000">
              <a:latin typeface="Calibri"/>
              <a:cs typeface="Calibri"/>
            </a:endParaRPr>
          </a:p>
          <a:p>
            <a:pPr marL="459105" indent="-446405">
              <a:lnSpc>
                <a:spcPct val="100000"/>
              </a:lnSpc>
              <a:spcBef>
                <a:spcPts val="1080"/>
              </a:spcBef>
              <a:buClr>
                <a:srgbClr val="A94543"/>
              </a:buClr>
              <a:buFont typeface="Wingdings"/>
              <a:buChar char=""/>
              <a:tabLst>
                <a:tab pos="459105" algn="l"/>
                <a:tab pos="459740" algn="l"/>
              </a:tabLst>
            </a:pPr>
            <a:r>
              <a:rPr sz="3000" spc="-10" dirty="0">
                <a:latin typeface="Calibri"/>
                <a:cs typeface="Calibri"/>
              </a:rPr>
              <a:t>Inadequate</a:t>
            </a:r>
            <a:r>
              <a:rPr sz="3000" spc="-10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Ventilation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888" rIns="0" bIns="0" rtlCol="0">
            <a:spAutoFit/>
          </a:bodyPr>
          <a:lstStyle/>
          <a:p>
            <a:pPr marL="1554480">
              <a:lnSpc>
                <a:spcPct val="100000"/>
              </a:lnSpc>
            </a:pPr>
            <a:r>
              <a:rPr sz="4800" b="1" dirty="0">
                <a:latin typeface="Times New Roman"/>
                <a:cs typeface="Times New Roman"/>
              </a:rPr>
              <a:t>Physical</a:t>
            </a:r>
            <a:r>
              <a:rPr sz="4800" b="1" spc="-95" dirty="0">
                <a:latin typeface="Times New Roman"/>
                <a:cs typeface="Times New Roman"/>
              </a:rPr>
              <a:t> </a:t>
            </a:r>
            <a:r>
              <a:rPr sz="4800" b="1" dirty="0">
                <a:latin typeface="Times New Roman"/>
                <a:cs typeface="Times New Roman"/>
              </a:rPr>
              <a:t>Hazards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562600" y="2479642"/>
            <a:ext cx="2861945" cy="2508250"/>
          </a:xfrm>
          <a:custGeom>
            <a:avLst/>
            <a:gdLst/>
            <a:ahLst/>
            <a:cxnLst/>
            <a:rect l="l" t="t" r="r" b="b"/>
            <a:pathLst>
              <a:path w="2861945" h="2508250">
                <a:moveTo>
                  <a:pt x="619530" y="0"/>
                </a:moveTo>
                <a:lnTo>
                  <a:pt x="0" y="10902"/>
                </a:lnTo>
                <a:lnTo>
                  <a:pt x="34217" y="2507806"/>
                </a:lnTo>
                <a:lnTo>
                  <a:pt x="2852698" y="2433943"/>
                </a:lnTo>
                <a:lnTo>
                  <a:pt x="2861171" y="156869"/>
                </a:lnTo>
                <a:lnTo>
                  <a:pt x="628540" y="156869"/>
                </a:lnTo>
                <a:lnTo>
                  <a:pt x="619530" y="0"/>
                </a:lnTo>
                <a:close/>
              </a:path>
              <a:path w="2861945" h="2508250">
                <a:moveTo>
                  <a:pt x="2861647" y="28920"/>
                </a:moveTo>
                <a:lnTo>
                  <a:pt x="2305152" y="28920"/>
                </a:lnTo>
                <a:lnTo>
                  <a:pt x="2312432" y="149601"/>
                </a:lnTo>
                <a:lnTo>
                  <a:pt x="628540" y="156869"/>
                </a:lnTo>
                <a:lnTo>
                  <a:pt x="2861171" y="156869"/>
                </a:lnTo>
                <a:lnTo>
                  <a:pt x="2861647" y="2892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29235" y="2623792"/>
            <a:ext cx="2741015" cy="22951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4400" y="14050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BE14B09-0B0B-4482-8E6C-7AD66540384F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AF668B15-9528-4C42-A2C9-E584D64D6C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10">
                <a:extLst>
                  <a:ext uri="{FF2B5EF4-FFF2-40B4-BE49-F238E27FC236}">
                    <a16:creationId xmlns:a16="http://schemas.microsoft.com/office/drawing/2014/main" id="{C6732882-879F-4A67-BAC2-F4D08A16CD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2">
                  <a:extLst>
                    <a:ext uri="{FF2B5EF4-FFF2-40B4-BE49-F238E27FC236}">
                      <a16:creationId xmlns:a16="http://schemas.microsoft.com/office/drawing/2014/main" id="{618C57F8-0687-402E-8E50-8E2E8581CC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2" name="Group 13">
                  <a:extLst>
                    <a:ext uri="{FF2B5EF4-FFF2-40B4-BE49-F238E27FC236}">
                      <a16:creationId xmlns:a16="http://schemas.microsoft.com/office/drawing/2014/main" id="{97A6F69C-B8EF-4091-9CA8-69F43A5605D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BEB5A0EA-0B9C-45CB-9B48-C122C38EF1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5">
                    <a:extLst>
                      <a:ext uri="{FF2B5EF4-FFF2-40B4-BE49-F238E27FC236}">
                        <a16:creationId xmlns:a16="http://schemas.microsoft.com/office/drawing/2014/main" id="{F25F327F-A103-4036-AF93-9AB9A7CB1B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0" name="Picture 11">
                <a:extLst>
                  <a:ext uri="{FF2B5EF4-FFF2-40B4-BE49-F238E27FC236}">
                    <a16:creationId xmlns:a16="http://schemas.microsoft.com/office/drawing/2014/main" id="{85C5D6F3-CD55-4A96-81A5-46252B5625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DEF118-3546-43BB-BB59-B18F1AB10912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38910">
              <a:lnSpc>
                <a:spcPct val="100000"/>
              </a:lnSpc>
            </a:pPr>
            <a:r>
              <a:rPr b="1" dirty="0">
                <a:latin typeface="Arial"/>
                <a:cs typeface="Arial"/>
              </a:rPr>
              <a:t>Physical</a:t>
            </a:r>
            <a:r>
              <a:rPr b="1" spc="-5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Hazards</a:t>
            </a:r>
          </a:p>
        </p:txBody>
      </p:sp>
      <p:sp>
        <p:nvSpPr>
          <p:cNvPr id="3" name="object 3"/>
          <p:cNvSpPr/>
          <p:nvPr/>
        </p:nvSpPr>
        <p:spPr>
          <a:xfrm>
            <a:off x="8317668" y="6107824"/>
            <a:ext cx="586623" cy="5077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0240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1229105"/>
            <a:ext cx="7257415" cy="43002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1" dirty="0">
                <a:latin typeface="Calibri"/>
                <a:cs typeface="Calibri"/>
              </a:rPr>
              <a:t>Noise:</a:t>
            </a:r>
            <a:endParaRPr sz="44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855"/>
              </a:spcBef>
            </a:pPr>
            <a:r>
              <a:rPr sz="3200" dirty="0">
                <a:latin typeface="Calibri"/>
                <a:cs typeface="Calibri"/>
              </a:rPr>
              <a:t>Is an </a:t>
            </a:r>
            <a:r>
              <a:rPr sz="3200" spc="-20" dirty="0">
                <a:latin typeface="Calibri"/>
                <a:cs typeface="Calibri"/>
              </a:rPr>
              <a:t>unwanted </a:t>
            </a:r>
            <a:r>
              <a:rPr sz="3200" spc="-5" dirty="0">
                <a:latin typeface="Calibri"/>
                <a:cs typeface="Calibri"/>
              </a:rPr>
              <a:t>sound </a:t>
            </a:r>
            <a:r>
              <a:rPr sz="3200" spc="-10" dirty="0">
                <a:latin typeface="Calibri"/>
                <a:cs typeface="Calibri"/>
              </a:rPr>
              <a:t>expressed </a:t>
            </a:r>
            <a:r>
              <a:rPr sz="3200" dirty="0">
                <a:latin typeface="Calibri"/>
                <a:cs typeface="Calibri"/>
              </a:rPr>
              <a:t>in </a:t>
            </a:r>
            <a:r>
              <a:rPr sz="3200" spc="-5" dirty="0">
                <a:latin typeface="Calibri"/>
                <a:cs typeface="Calibri"/>
              </a:rPr>
              <a:t>dB(A).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Times New Roman"/>
              <a:cs typeface="Times New Roman"/>
            </a:endParaRPr>
          </a:p>
          <a:p>
            <a:pPr marL="2660015">
              <a:lnSpc>
                <a:spcPct val="100000"/>
              </a:lnSpc>
              <a:spcBef>
                <a:spcPts val="5"/>
              </a:spcBef>
            </a:pPr>
            <a:r>
              <a:rPr sz="3200" b="1" dirty="0">
                <a:latin typeface="Calibri"/>
                <a:cs typeface="Calibri"/>
              </a:rPr>
              <a:t>3 </a:t>
            </a:r>
            <a:r>
              <a:rPr sz="3200" b="1" spc="-25" dirty="0">
                <a:latin typeface="Calibri"/>
                <a:cs typeface="Calibri"/>
              </a:rPr>
              <a:t>Types </a:t>
            </a:r>
            <a:r>
              <a:rPr sz="3200" b="1" dirty="0">
                <a:latin typeface="Calibri"/>
                <a:cs typeface="Calibri"/>
              </a:rPr>
              <a:t>of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Noise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50">
              <a:latin typeface="Times New Roman"/>
              <a:cs typeface="Times New Roman"/>
            </a:endParaRPr>
          </a:p>
          <a:p>
            <a:pPr marL="2427605" indent="-586105">
              <a:lnSpc>
                <a:spcPct val="100000"/>
              </a:lnSpc>
              <a:buAutoNum type="arabicPeriod"/>
              <a:tabLst>
                <a:tab pos="2427605" algn="l"/>
                <a:tab pos="2428240" algn="l"/>
              </a:tabLst>
            </a:pPr>
            <a:r>
              <a:rPr sz="3200" spc="-10" dirty="0">
                <a:latin typeface="Calibri"/>
                <a:cs typeface="Calibri"/>
              </a:rPr>
              <a:t>Continuous</a:t>
            </a:r>
            <a:endParaRPr sz="3200">
              <a:latin typeface="Calibri"/>
              <a:cs typeface="Calibri"/>
            </a:endParaRPr>
          </a:p>
          <a:p>
            <a:pPr marL="2427605" indent="-586105">
              <a:lnSpc>
                <a:spcPct val="100000"/>
              </a:lnSpc>
              <a:spcBef>
                <a:spcPts val="765"/>
              </a:spcBef>
              <a:buAutoNum type="arabicPeriod"/>
              <a:tabLst>
                <a:tab pos="2427605" algn="l"/>
                <a:tab pos="2428240" algn="l"/>
              </a:tabLst>
            </a:pPr>
            <a:r>
              <a:rPr sz="3200" spc="-20" dirty="0">
                <a:latin typeface="Calibri"/>
                <a:cs typeface="Calibri"/>
              </a:rPr>
              <a:t>Intermittent</a:t>
            </a:r>
            <a:endParaRPr sz="3200">
              <a:latin typeface="Calibri"/>
              <a:cs typeface="Calibri"/>
            </a:endParaRPr>
          </a:p>
          <a:p>
            <a:pPr marL="2427605" indent="-586105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2427605" algn="l"/>
                <a:tab pos="2428240" algn="l"/>
              </a:tabLst>
            </a:pPr>
            <a:r>
              <a:rPr sz="3200" dirty="0">
                <a:latin typeface="Calibri"/>
                <a:cs typeface="Calibri"/>
              </a:rPr>
              <a:t>Impact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5">
            <a:extLst>
              <a:ext uri="{FF2B5EF4-FFF2-40B4-BE49-F238E27FC236}">
                <a16:creationId xmlns:a16="http://schemas.microsoft.com/office/drawing/2014/main" id="{95AC9247-5D4D-42BB-AD07-090A020486BA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7" name="Group 7">
              <a:extLst>
                <a:ext uri="{FF2B5EF4-FFF2-40B4-BE49-F238E27FC236}">
                  <a16:creationId xmlns:a16="http://schemas.microsoft.com/office/drawing/2014/main" id="{1F2E9961-07E5-4CDD-B881-25AA9AB112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9" name="Group 10">
                <a:extLst>
                  <a:ext uri="{FF2B5EF4-FFF2-40B4-BE49-F238E27FC236}">
                    <a16:creationId xmlns:a16="http://schemas.microsoft.com/office/drawing/2014/main" id="{6881D629-FD9F-46EC-BB1A-3BAE833294C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1" name="Rectangle 12">
                  <a:extLst>
                    <a:ext uri="{FF2B5EF4-FFF2-40B4-BE49-F238E27FC236}">
                      <a16:creationId xmlns:a16="http://schemas.microsoft.com/office/drawing/2014/main" id="{5D95ED66-E337-46E0-8419-82445D85E9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22" name="Group 13">
                  <a:extLst>
                    <a:ext uri="{FF2B5EF4-FFF2-40B4-BE49-F238E27FC236}">
                      <a16:creationId xmlns:a16="http://schemas.microsoft.com/office/drawing/2014/main" id="{23513489-9D0B-4B44-A765-614C27649C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3" name="Rectangle 10">
                    <a:extLst>
                      <a:ext uri="{FF2B5EF4-FFF2-40B4-BE49-F238E27FC236}">
                        <a16:creationId xmlns:a16="http://schemas.microsoft.com/office/drawing/2014/main" id="{07D4018D-45C8-44E3-B45D-B49B8BCB1D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4" name="Rectangle 15">
                    <a:extLst>
                      <a:ext uri="{FF2B5EF4-FFF2-40B4-BE49-F238E27FC236}">
                        <a16:creationId xmlns:a16="http://schemas.microsoft.com/office/drawing/2014/main" id="{66286011-E4DD-4DDC-977E-9EACB28B29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20" name="Picture 11">
                <a:extLst>
                  <a:ext uri="{FF2B5EF4-FFF2-40B4-BE49-F238E27FC236}">
                    <a16:creationId xmlns:a16="http://schemas.microsoft.com/office/drawing/2014/main" id="{0B1494D0-D1E5-49C7-BCFD-79A7938E15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1FCBC74-DBC3-44BC-8E69-9A8902428D11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457200" y="1295272"/>
            <a:ext cx="4295775" cy="19892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8411" y="164592"/>
            <a:ext cx="5670804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26735" y="164592"/>
            <a:ext cx="961643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1225" y="341629"/>
            <a:ext cx="4906010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21915" algn="l"/>
              </a:tabLst>
            </a:pPr>
            <a:r>
              <a:rPr sz="4800" dirty="0"/>
              <a:t>Physical	Hazards</a:t>
            </a:r>
            <a:endParaRPr sz="4800"/>
          </a:p>
        </p:txBody>
      </p:sp>
      <p:sp>
        <p:nvSpPr>
          <p:cNvPr id="6" name="object 6"/>
          <p:cNvSpPr/>
          <p:nvPr/>
        </p:nvSpPr>
        <p:spPr>
          <a:xfrm>
            <a:off x="624840" y="1987295"/>
            <a:ext cx="254508" cy="2560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53000" y="1371600"/>
            <a:ext cx="2133600" cy="2514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48173" y="1366774"/>
            <a:ext cx="2143125" cy="2524125"/>
          </a:xfrm>
          <a:custGeom>
            <a:avLst/>
            <a:gdLst/>
            <a:ahLst/>
            <a:cxnLst/>
            <a:rect l="l" t="t" r="r" b="b"/>
            <a:pathLst>
              <a:path w="2143125" h="2524125">
                <a:moveTo>
                  <a:pt x="0" y="2524125"/>
                </a:moveTo>
                <a:lnTo>
                  <a:pt x="2143125" y="2524125"/>
                </a:lnTo>
                <a:lnTo>
                  <a:pt x="2143125" y="0"/>
                </a:lnTo>
                <a:lnTo>
                  <a:pt x="0" y="0"/>
                </a:lnTo>
                <a:lnTo>
                  <a:pt x="0" y="25241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239000" y="3124200"/>
            <a:ext cx="1904999" cy="2286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234173" y="5414898"/>
            <a:ext cx="1910080" cy="0"/>
          </a:xfrm>
          <a:custGeom>
            <a:avLst/>
            <a:gdLst/>
            <a:ahLst/>
            <a:cxnLst/>
            <a:rect l="l" t="t" r="r" b="b"/>
            <a:pathLst>
              <a:path w="1910079">
                <a:moveTo>
                  <a:pt x="0" y="0"/>
                </a:moveTo>
                <a:lnTo>
                  <a:pt x="1909825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234173" y="3119373"/>
            <a:ext cx="1910080" cy="2295525"/>
          </a:xfrm>
          <a:custGeom>
            <a:avLst/>
            <a:gdLst/>
            <a:ahLst/>
            <a:cxnLst/>
            <a:rect l="l" t="t" r="r" b="b"/>
            <a:pathLst>
              <a:path w="1910079" h="2295525">
                <a:moveTo>
                  <a:pt x="1909825" y="0"/>
                </a:moveTo>
                <a:lnTo>
                  <a:pt x="0" y="0"/>
                </a:lnTo>
                <a:lnTo>
                  <a:pt x="0" y="229552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21791" y="4018788"/>
            <a:ext cx="190500" cy="1996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1791" y="5085588"/>
            <a:ext cx="190500" cy="1996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88340" y="1783715"/>
            <a:ext cx="6633209" cy="4434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9400">
              <a:lnSpc>
                <a:spcPct val="100000"/>
              </a:lnSpc>
            </a:pPr>
            <a:r>
              <a:rPr sz="3600" spc="-10" dirty="0">
                <a:solidFill>
                  <a:srgbClr val="001F5F"/>
                </a:solidFill>
                <a:latin typeface="Arial"/>
                <a:cs typeface="Arial"/>
              </a:rPr>
              <a:t>Vibration</a:t>
            </a:r>
            <a:endParaRPr sz="3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355"/>
              </a:spcBef>
            </a:pPr>
            <a:r>
              <a:rPr sz="3200" dirty="0">
                <a:solidFill>
                  <a:srgbClr val="001F5F"/>
                </a:solidFill>
                <a:latin typeface="Arial"/>
                <a:cs typeface="Arial"/>
              </a:rPr>
              <a:t>Exposure:</a:t>
            </a:r>
            <a:endParaRPr sz="3200">
              <a:latin typeface="Arial"/>
              <a:cs typeface="Arial"/>
            </a:endParaRPr>
          </a:p>
          <a:p>
            <a:pPr marL="283845" marR="5080">
              <a:lnSpc>
                <a:spcPct val="100000"/>
              </a:lnSpc>
              <a:spcBef>
                <a:spcPts val="1710"/>
              </a:spcBef>
            </a:pPr>
            <a:r>
              <a:rPr sz="2800" i="1" spc="-5" dirty="0">
                <a:solidFill>
                  <a:srgbClr val="001F5F"/>
                </a:solidFill>
                <a:latin typeface="Arial"/>
                <a:cs typeface="Arial"/>
              </a:rPr>
              <a:t>Low </a:t>
            </a:r>
            <a:r>
              <a:rPr sz="2800" i="1" dirty="0">
                <a:solidFill>
                  <a:srgbClr val="001F5F"/>
                </a:solidFill>
                <a:latin typeface="Arial"/>
                <a:cs typeface="Arial"/>
              </a:rPr>
              <a:t>frequency </a:t>
            </a:r>
            <a:r>
              <a:rPr sz="2800" i="1" spc="-5" dirty="0">
                <a:solidFill>
                  <a:srgbClr val="001F5F"/>
                </a:solidFill>
                <a:latin typeface="Arial"/>
                <a:cs typeface="Arial"/>
              </a:rPr>
              <a:t>or whole body </a:t>
            </a:r>
            <a:r>
              <a:rPr sz="2800" spc="-5" dirty="0">
                <a:latin typeface="Arial"/>
                <a:cs typeface="Arial"/>
              </a:rPr>
              <a:t>– weaving  looms, </a:t>
            </a:r>
            <a:r>
              <a:rPr sz="2800" spc="-10" dirty="0">
                <a:latin typeface="Arial"/>
                <a:cs typeface="Arial"/>
              </a:rPr>
              <a:t>harvester-thresher, </a:t>
            </a:r>
            <a:r>
              <a:rPr sz="2800" dirty="0">
                <a:latin typeface="Arial"/>
                <a:cs typeface="Arial"/>
              </a:rPr>
              <a:t>tractors,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etc.</a:t>
            </a:r>
            <a:endParaRPr sz="2800">
              <a:latin typeface="Arial"/>
              <a:cs typeface="Arial"/>
            </a:endParaRPr>
          </a:p>
          <a:p>
            <a:pPr marL="283845" marR="367030">
              <a:lnSpc>
                <a:spcPct val="100000"/>
              </a:lnSpc>
              <a:spcBef>
                <a:spcPts val="1680"/>
              </a:spcBef>
              <a:tabLst>
                <a:tab pos="5038090" algn="l"/>
              </a:tabLst>
            </a:pPr>
            <a:r>
              <a:rPr sz="2800" i="1" spc="-5" dirty="0">
                <a:solidFill>
                  <a:srgbClr val="001F5F"/>
                </a:solidFill>
                <a:latin typeface="Arial"/>
                <a:cs typeface="Arial"/>
              </a:rPr>
              <a:t>High </a:t>
            </a:r>
            <a:r>
              <a:rPr sz="2800" i="1" dirty="0">
                <a:solidFill>
                  <a:srgbClr val="001F5F"/>
                </a:solidFill>
                <a:latin typeface="Arial"/>
                <a:cs typeface="Arial"/>
              </a:rPr>
              <a:t>frequency</a:t>
            </a:r>
            <a:r>
              <a:rPr sz="2800" i="1" spc="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800" i="1" spc="-5" dirty="0">
                <a:solidFill>
                  <a:srgbClr val="001F5F"/>
                </a:solidFill>
                <a:latin typeface="Arial"/>
                <a:cs typeface="Arial"/>
              </a:rPr>
              <a:t>or</a:t>
            </a:r>
            <a:r>
              <a:rPr sz="2800" i="1" dirty="0">
                <a:solidFill>
                  <a:srgbClr val="001F5F"/>
                </a:solidFill>
                <a:latin typeface="Arial"/>
                <a:cs typeface="Arial"/>
              </a:rPr>
              <a:t> segmental	</a:t>
            </a:r>
            <a:r>
              <a:rPr sz="2800" dirty="0">
                <a:latin typeface="Arial"/>
                <a:cs typeface="Arial"/>
              </a:rPr>
              <a:t>–hand  </a:t>
            </a:r>
            <a:r>
              <a:rPr sz="2800" spc="-5" dirty="0">
                <a:latin typeface="Arial"/>
                <a:cs typeface="Arial"/>
              </a:rPr>
              <a:t>driven power </a:t>
            </a:r>
            <a:r>
              <a:rPr sz="2800" dirty="0">
                <a:latin typeface="Arial"/>
                <a:cs typeface="Arial"/>
              </a:rPr>
              <a:t>tools such </a:t>
            </a:r>
            <a:r>
              <a:rPr sz="2800" spc="-5" dirty="0">
                <a:latin typeface="Arial"/>
                <a:cs typeface="Arial"/>
              </a:rPr>
              <a:t>as chain </a:t>
            </a:r>
            <a:r>
              <a:rPr sz="2800" spc="-40" dirty="0">
                <a:latin typeface="Arial"/>
                <a:cs typeface="Arial"/>
              </a:rPr>
              <a:t>saw,  </a:t>
            </a:r>
            <a:r>
              <a:rPr sz="2800" dirty="0">
                <a:latin typeface="Arial"/>
                <a:cs typeface="Arial"/>
              </a:rPr>
              <a:t>portable grinder </a:t>
            </a:r>
            <a:r>
              <a:rPr sz="2800" spc="-5" dirty="0">
                <a:latin typeface="Arial"/>
                <a:cs typeface="Arial"/>
              </a:rPr>
              <a:t>and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polishers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14400" y="11764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5">
            <a:extLst>
              <a:ext uri="{FF2B5EF4-FFF2-40B4-BE49-F238E27FC236}">
                <a16:creationId xmlns:a16="http://schemas.microsoft.com/office/drawing/2014/main" id="{070445BD-1314-4F8D-ACFF-C6E16C64F7D4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1" name="Group 7">
              <a:extLst>
                <a:ext uri="{FF2B5EF4-FFF2-40B4-BE49-F238E27FC236}">
                  <a16:creationId xmlns:a16="http://schemas.microsoft.com/office/drawing/2014/main" id="{0BCE7697-4E9E-48DB-9AEE-69A465026E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3" name="Group 10">
                <a:extLst>
                  <a:ext uri="{FF2B5EF4-FFF2-40B4-BE49-F238E27FC236}">
                    <a16:creationId xmlns:a16="http://schemas.microsoft.com/office/drawing/2014/main" id="{1F71E87F-0A97-4443-A244-ECAF2F4AD6D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5" name="Rectangle 12">
                  <a:extLst>
                    <a:ext uri="{FF2B5EF4-FFF2-40B4-BE49-F238E27FC236}">
                      <a16:creationId xmlns:a16="http://schemas.microsoft.com/office/drawing/2014/main" id="{FB6A6B8B-3770-4A72-AF23-F885D0229C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6" name="Group 13">
                  <a:extLst>
                    <a:ext uri="{FF2B5EF4-FFF2-40B4-BE49-F238E27FC236}">
                      <a16:creationId xmlns:a16="http://schemas.microsoft.com/office/drawing/2014/main" id="{4EC6C8DE-6619-4316-8BFB-1727830F035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7" name="Rectangle 10">
                    <a:extLst>
                      <a:ext uri="{FF2B5EF4-FFF2-40B4-BE49-F238E27FC236}">
                        <a16:creationId xmlns:a16="http://schemas.microsoft.com/office/drawing/2014/main" id="{17D882AB-71A2-49AA-9A5E-6661B79990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18" name="Rectangle 15">
                    <a:extLst>
                      <a:ext uri="{FF2B5EF4-FFF2-40B4-BE49-F238E27FC236}">
                        <a16:creationId xmlns:a16="http://schemas.microsoft.com/office/drawing/2014/main" id="{78F5310E-3E0D-4E49-9F88-16A77FA318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4" name="Picture 11">
                <a:extLst>
                  <a:ext uri="{FF2B5EF4-FFF2-40B4-BE49-F238E27FC236}">
                    <a16:creationId xmlns:a16="http://schemas.microsoft.com/office/drawing/2014/main" id="{11BC6824-09E4-4E75-B250-FBBFFB4EB1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2954C01-C84B-46D3-90D7-3C97E01F98C6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405384" y="3031235"/>
            <a:ext cx="371856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7659" y="3436620"/>
            <a:ext cx="7205472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63740" y="3436620"/>
            <a:ext cx="568451" cy="789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0" dirty="0"/>
              <a:t>Inadequate</a:t>
            </a:r>
            <a:r>
              <a:rPr spc="-65" dirty="0"/>
              <a:t> </a:t>
            </a:r>
            <a:r>
              <a:rPr spc="-5" dirty="0"/>
              <a:t>Illumination:</a:t>
            </a:r>
          </a:p>
          <a:p>
            <a:pPr marL="927100">
              <a:lnSpc>
                <a:spcPct val="100000"/>
              </a:lnSpc>
              <a:spcBef>
                <a:spcPts val="800"/>
              </a:spcBef>
            </a:pPr>
            <a:r>
              <a:rPr sz="2800" b="0" spc="-5" dirty="0">
                <a:latin typeface="Arial"/>
                <a:cs typeface="Arial"/>
              </a:rPr>
              <a:t>- </a:t>
            </a:r>
            <a:r>
              <a:rPr sz="2800" b="0" dirty="0">
                <a:latin typeface="Arial"/>
                <a:cs typeface="Arial"/>
              </a:rPr>
              <a:t>It </a:t>
            </a:r>
            <a:r>
              <a:rPr sz="2800" b="0" spc="-5" dirty="0">
                <a:latin typeface="Arial"/>
                <a:cs typeface="Arial"/>
              </a:rPr>
              <a:t>is the measure of </a:t>
            </a:r>
            <a:r>
              <a:rPr sz="2800" b="0" dirty="0">
                <a:latin typeface="Arial"/>
                <a:cs typeface="Arial"/>
              </a:rPr>
              <a:t>the stream </a:t>
            </a:r>
            <a:r>
              <a:rPr sz="2800" b="0" spc="-5" dirty="0">
                <a:latin typeface="Arial"/>
                <a:cs typeface="Arial"/>
              </a:rPr>
              <a:t>of</a:t>
            </a:r>
            <a:r>
              <a:rPr sz="2800" b="0" spc="15" dirty="0">
                <a:latin typeface="Arial"/>
                <a:cs typeface="Arial"/>
              </a:rPr>
              <a:t> </a:t>
            </a:r>
            <a:r>
              <a:rPr sz="2800" b="0" dirty="0">
                <a:latin typeface="Arial"/>
                <a:cs typeface="Arial"/>
              </a:rPr>
              <a:t>light</a:t>
            </a:r>
            <a:endParaRPr sz="2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800" b="0" spc="-5" dirty="0">
                <a:latin typeface="Arial"/>
                <a:cs typeface="Arial"/>
              </a:rPr>
              <a:t>falling </a:t>
            </a:r>
            <a:r>
              <a:rPr sz="2800" b="0" dirty="0">
                <a:latin typeface="Arial"/>
                <a:cs typeface="Arial"/>
              </a:rPr>
              <a:t>on </a:t>
            </a:r>
            <a:r>
              <a:rPr sz="2800" b="0" spc="-5" dirty="0">
                <a:latin typeface="Arial"/>
                <a:cs typeface="Arial"/>
              </a:rPr>
              <a:t>a </a:t>
            </a:r>
            <a:r>
              <a:rPr sz="2800" b="0" dirty="0">
                <a:latin typeface="Arial"/>
                <a:cs typeface="Arial"/>
              </a:rPr>
              <a:t>surface </a:t>
            </a:r>
            <a:r>
              <a:rPr sz="2800" b="0" spc="-5" dirty="0">
                <a:latin typeface="Arial"/>
                <a:cs typeface="Arial"/>
              </a:rPr>
              <a:t>and </a:t>
            </a:r>
            <a:r>
              <a:rPr sz="2800" b="0" dirty="0">
                <a:latin typeface="Arial"/>
                <a:cs typeface="Arial"/>
              </a:rPr>
              <a:t>expressed in</a:t>
            </a:r>
            <a:r>
              <a:rPr sz="2800" b="0" spc="20" dirty="0">
                <a:latin typeface="Arial"/>
                <a:cs typeface="Arial"/>
              </a:rPr>
              <a:t> </a:t>
            </a:r>
            <a:r>
              <a:rPr sz="2800" b="0" dirty="0">
                <a:latin typeface="Arial"/>
                <a:cs typeface="Arial"/>
              </a:rPr>
              <a:t>lux.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3542157"/>
            <a:ext cx="3073400" cy="163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Sources of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Light</a:t>
            </a:r>
            <a:endParaRPr sz="2800">
              <a:latin typeface="Arial"/>
              <a:cs typeface="Arial"/>
            </a:endParaRPr>
          </a:p>
          <a:p>
            <a:pPr marL="984885" indent="-457200">
              <a:lnSpc>
                <a:spcPct val="100000"/>
              </a:lnSpc>
              <a:spcBef>
                <a:spcPts val="1340"/>
              </a:spcBef>
              <a:buClr>
                <a:srgbClr val="800080"/>
              </a:buClr>
              <a:buSzPct val="89285"/>
              <a:buAutoNum type="arabicPeriod"/>
              <a:tabLst>
                <a:tab pos="984885" algn="l"/>
                <a:tab pos="985519" algn="l"/>
              </a:tabLst>
            </a:pPr>
            <a:r>
              <a:rPr sz="2800" spc="-5" dirty="0">
                <a:latin typeface="Arial"/>
                <a:cs typeface="Arial"/>
              </a:rPr>
              <a:t>Natural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light</a:t>
            </a:r>
            <a:endParaRPr sz="2800">
              <a:latin typeface="Arial"/>
              <a:cs typeface="Arial"/>
            </a:endParaRPr>
          </a:p>
          <a:p>
            <a:pPr marL="1064260" indent="-536575">
              <a:lnSpc>
                <a:spcPct val="100000"/>
              </a:lnSpc>
              <a:spcBef>
                <a:spcPts val="1345"/>
              </a:spcBef>
              <a:buClr>
                <a:srgbClr val="800080"/>
              </a:buClr>
              <a:buSzPct val="89285"/>
              <a:buAutoNum type="arabicPeriod"/>
              <a:tabLst>
                <a:tab pos="1064260" algn="l"/>
                <a:tab pos="1064895" algn="l"/>
              </a:tabLst>
            </a:pPr>
            <a:r>
              <a:rPr sz="2800" dirty="0">
                <a:latin typeface="Arial"/>
                <a:cs typeface="Arial"/>
              </a:rPr>
              <a:t>Artificial</a:t>
            </a:r>
            <a:r>
              <a:rPr sz="2800" spc="-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light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77512" y="3542157"/>
            <a:ext cx="3543935" cy="163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35" dirty="0">
                <a:latin typeface="Arial"/>
                <a:cs typeface="Arial"/>
              </a:rPr>
              <a:t>Types </a:t>
            </a:r>
            <a:r>
              <a:rPr sz="2800" spc="-5" dirty="0">
                <a:latin typeface="Arial"/>
                <a:cs typeface="Arial"/>
              </a:rPr>
              <a:t>of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Lighting</a:t>
            </a:r>
            <a:endParaRPr sz="2800">
              <a:latin typeface="Arial"/>
              <a:cs typeface="Arial"/>
            </a:endParaRPr>
          </a:p>
          <a:p>
            <a:pPr marL="1037590" indent="-394970">
              <a:lnSpc>
                <a:spcPct val="100000"/>
              </a:lnSpc>
              <a:spcBef>
                <a:spcPts val="1340"/>
              </a:spcBef>
              <a:buAutoNum type="arabicPeriod"/>
              <a:tabLst>
                <a:tab pos="1038225" algn="l"/>
              </a:tabLst>
            </a:pPr>
            <a:r>
              <a:rPr sz="2800" spc="-5" dirty="0">
                <a:latin typeface="Arial"/>
                <a:cs typeface="Arial"/>
              </a:rPr>
              <a:t>General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lighting</a:t>
            </a:r>
            <a:endParaRPr sz="2800">
              <a:latin typeface="Arial"/>
              <a:cs typeface="Arial"/>
            </a:endParaRPr>
          </a:p>
          <a:p>
            <a:pPr marL="1205230" indent="-394970">
              <a:lnSpc>
                <a:spcPct val="100000"/>
              </a:lnSpc>
              <a:spcBef>
                <a:spcPts val="1345"/>
              </a:spcBef>
              <a:buAutoNum type="arabicPeriod"/>
              <a:tabLst>
                <a:tab pos="1205865" algn="l"/>
              </a:tabLst>
            </a:pPr>
            <a:r>
              <a:rPr sz="2800" spc="-5" dirty="0">
                <a:latin typeface="Arial"/>
                <a:cs typeface="Arial"/>
              </a:rPr>
              <a:t>Local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Lighting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257425" y="166623"/>
            <a:ext cx="4630420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dirty="0">
                <a:latin typeface="Arial"/>
                <a:cs typeface="Arial"/>
              </a:rPr>
              <a:t>Physical</a:t>
            </a:r>
            <a:r>
              <a:rPr b="1" spc="-55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Hazards</a:t>
            </a:r>
          </a:p>
        </p:txBody>
      </p:sp>
      <p:sp>
        <p:nvSpPr>
          <p:cNvPr id="9" name="object 9"/>
          <p:cNvSpPr/>
          <p:nvPr/>
        </p:nvSpPr>
        <p:spPr>
          <a:xfrm>
            <a:off x="914400" y="10240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5">
            <a:extLst>
              <a:ext uri="{FF2B5EF4-FFF2-40B4-BE49-F238E27FC236}">
                <a16:creationId xmlns:a16="http://schemas.microsoft.com/office/drawing/2014/main" id="{7C67F7FA-901F-452A-A62B-77853D674FEC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35" name="Group 7">
              <a:extLst>
                <a:ext uri="{FF2B5EF4-FFF2-40B4-BE49-F238E27FC236}">
                  <a16:creationId xmlns:a16="http://schemas.microsoft.com/office/drawing/2014/main" id="{54F4E78B-6721-4EF3-9D35-5BC11A06AF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37" name="Group 10">
                <a:extLst>
                  <a:ext uri="{FF2B5EF4-FFF2-40B4-BE49-F238E27FC236}">
                    <a16:creationId xmlns:a16="http://schemas.microsoft.com/office/drawing/2014/main" id="{5F27CE2C-F0D2-48AE-9378-403B51A25E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9" name="Rectangle 12">
                  <a:extLst>
                    <a:ext uri="{FF2B5EF4-FFF2-40B4-BE49-F238E27FC236}">
                      <a16:creationId xmlns:a16="http://schemas.microsoft.com/office/drawing/2014/main" id="{9E92B23B-B8A5-49BD-B3CF-08C4F0D26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40" name="Group 13">
                  <a:extLst>
                    <a:ext uri="{FF2B5EF4-FFF2-40B4-BE49-F238E27FC236}">
                      <a16:creationId xmlns:a16="http://schemas.microsoft.com/office/drawing/2014/main" id="{3CA642B4-3071-4283-A928-0E639A26692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41" name="Rectangle 10">
                    <a:extLst>
                      <a:ext uri="{FF2B5EF4-FFF2-40B4-BE49-F238E27FC236}">
                        <a16:creationId xmlns:a16="http://schemas.microsoft.com/office/drawing/2014/main" id="{4F5C1376-83FE-42C3-9DD5-DD49B71F74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42" name="Rectangle 15">
                    <a:extLst>
                      <a:ext uri="{FF2B5EF4-FFF2-40B4-BE49-F238E27FC236}">
                        <a16:creationId xmlns:a16="http://schemas.microsoft.com/office/drawing/2014/main" id="{694EF9A8-80C2-466C-9B88-3EA6057733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38" name="Picture 11">
                <a:extLst>
                  <a:ext uri="{FF2B5EF4-FFF2-40B4-BE49-F238E27FC236}">
                    <a16:creationId xmlns:a16="http://schemas.microsoft.com/office/drawing/2014/main" id="{6B473AB4-8076-4377-A4DC-A564263986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6EC5170-5DEF-402B-9582-271C504BC488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2605339" y="-43467"/>
            <a:ext cx="5670804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126735" y="12191"/>
            <a:ext cx="961643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0379" y="174898"/>
            <a:ext cx="4906010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21915" algn="l"/>
              </a:tabLst>
            </a:pPr>
            <a:r>
              <a:rPr sz="4800" dirty="0"/>
              <a:t>Physical	Hazards</a:t>
            </a:r>
          </a:p>
        </p:txBody>
      </p:sp>
      <p:sp>
        <p:nvSpPr>
          <p:cNvPr id="5" name="object 5"/>
          <p:cNvSpPr/>
          <p:nvPr/>
        </p:nvSpPr>
        <p:spPr>
          <a:xfrm>
            <a:off x="91439" y="1379219"/>
            <a:ext cx="278892" cy="2849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3163" y="1153414"/>
            <a:ext cx="4897120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5" dirty="0">
                <a:solidFill>
                  <a:srgbClr val="001F5F"/>
                </a:solidFill>
                <a:latin typeface="Arial"/>
                <a:cs typeface="Arial"/>
              </a:rPr>
              <a:t>Extreme</a:t>
            </a:r>
            <a:r>
              <a:rPr sz="4000" spc="-12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4000" spc="-45" dirty="0">
                <a:solidFill>
                  <a:srgbClr val="001F5F"/>
                </a:solidFill>
                <a:latin typeface="Arial"/>
                <a:cs typeface="Arial"/>
              </a:rPr>
              <a:t>Temperature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162800" y="1600200"/>
            <a:ext cx="1981199" cy="23812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57973" y="3986148"/>
            <a:ext cx="1986280" cy="0"/>
          </a:xfrm>
          <a:custGeom>
            <a:avLst/>
            <a:gdLst/>
            <a:ahLst/>
            <a:cxnLst/>
            <a:rect l="l" t="t" r="r" b="b"/>
            <a:pathLst>
              <a:path w="1986279">
                <a:moveTo>
                  <a:pt x="0" y="0"/>
                </a:moveTo>
                <a:lnTo>
                  <a:pt x="1986025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157973" y="1595374"/>
            <a:ext cx="1986280" cy="2390775"/>
          </a:xfrm>
          <a:custGeom>
            <a:avLst/>
            <a:gdLst/>
            <a:ahLst/>
            <a:cxnLst/>
            <a:rect l="l" t="t" r="r" b="b"/>
            <a:pathLst>
              <a:path w="1986279" h="2390775">
                <a:moveTo>
                  <a:pt x="1986025" y="0"/>
                </a:moveTo>
                <a:lnTo>
                  <a:pt x="0" y="0"/>
                </a:lnTo>
                <a:lnTo>
                  <a:pt x="0" y="239077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53000" y="1905000"/>
            <a:ext cx="2133600" cy="20574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48173" y="1900173"/>
            <a:ext cx="2143125" cy="2066925"/>
          </a:xfrm>
          <a:custGeom>
            <a:avLst/>
            <a:gdLst/>
            <a:ahLst/>
            <a:cxnLst/>
            <a:rect l="l" t="t" r="r" b="b"/>
            <a:pathLst>
              <a:path w="2143125" h="2066925">
                <a:moveTo>
                  <a:pt x="0" y="2066925"/>
                </a:moveTo>
                <a:lnTo>
                  <a:pt x="2143125" y="2066925"/>
                </a:lnTo>
                <a:lnTo>
                  <a:pt x="2143125" y="0"/>
                </a:lnTo>
                <a:lnTo>
                  <a:pt x="0" y="0"/>
                </a:lnTo>
                <a:lnTo>
                  <a:pt x="0" y="20669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086600" y="4343400"/>
            <a:ext cx="2057399" cy="17240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81773" y="6072187"/>
            <a:ext cx="2062480" cy="0"/>
          </a:xfrm>
          <a:custGeom>
            <a:avLst/>
            <a:gdLst/>
            <a:ahLst/>
            <a:cxnLst/>
            <a:rect l="l" t="t" r="r" b="b"/>
            <a:pathLst>
              <a:path w="2062479">
                <a:moveTo>
                  <a:pt x="0" y="0"/>
                </a:moveTo>
                <a:lnTo>
                  <a:pt x="2062225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81773" y="4338637"/>
            <a:ext cx="2062480" cy="1733550"/>
          </a:xfrm>
          <a:custGeom>
            <a:avLst/>
            <a:gdLst/>
            <a:ahLst/>
            <a:cxnLst/>
            <a:rect l="l" t="t" r="r" b="b"/>
            <a:pathLst>
              <a:path w="2062479" h="1733550">
                <a:moveTo>
                  <a:pt x="2062225" y="0"/>
                </a:moveTo>
                <a:lnTo>
                  <a:pt x="0" y="0"/>
                </a:lnTo>
                <a:lnTo>
                  <a:pt x="0" y="173355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181600" y="4114800"/>
            <a:ext cx="1905000" cy="22098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176773" y="4110037"/>
            <a:ext cx="1914525" cy="2219325"/>
          </a:xfrm>
          <a:custGeom>
            <a:avLst/>
            <a:gdLst/>
            <a:ahLst/>
            <a:cxnLst/>
            <a:rect l="l" t="t" r="r" b="b"/>
            <a:pathLst>
              <a:path w="1914525" h="2219325">
                <a:moveTo>
                  <a:pt x="0" y="2219325"/>
                </a:moveTo>
                <a:lnTo>
                  <a:pt x="1914525" y="2219325"/>
                </a:lnTo>
                <a:lnTo>
                  <a:pt x="1914525" y="0"/>
                </a:lnTo>
                <a:lnTo>
                  <a:pt x="0" y="0"/>
                </a:lnTo>
                <a:lnTo>
                  <a:pt x="0" y="22193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8600" y="2667000"/>
            <a:ext cx="4495800" cy="3200400"/>
          </a:xfrm>
          <a:custGeom>
            <a:avLst/>
            <a:gdLst/>
            <a:ahLst/>
            <a:cxnLst/>
            <a:rect l="l" t="t" r="r" b="b"/>
            <a:pathLst>
              <a:path w="4495800" h="3200400">
                <a:moveTo>
                  <a:pt x="0" y="3200400"/>
                </a:moveTo>
                <a:lnTo>
                  <a:pt x="4495800" y="3200400"/>
                </a:lnTo>
                <a:lnTo>
                  <a:pt x="4495800" y="0"/>
                </a:lnTo>
                <a:lnTo>
                  <a:pt x="0" y="0"/>
                </a:lnTo>
                <a:lnTo>
                  <a:pt x="0" y="3200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5823" y="2634995"/>
            <a:ext cx="597408" cy="7299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3379" y="2598420"/>
            <a:ext cx="4055364" cy="78943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379" y="3025139"/>
            <a:ext cx="2667000" cy="78943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570988" y="3025139"/>
            <a:ext cx="568451" cy="78943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5823" y="3573779"/>
            <a:ext cx="597408" cy="72999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3379" y="3537203"/>
            <a:ext cx="4539996" cy="78943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73379" y="3963923"/>
            <a:ext cx="4587240" cy="78943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73379" y="4390644"/>
            <a:ext cx="2668524" cy="78943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572511" y="4390644"/>
            <a:ext cx="568451" cy="78943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5823" y="4928615"/>
            <a:ext cx="597408" cy="72999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3379" y="4892040"/>
            <a:ext cx="3002280" cy="78943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906267" y="4905755"/>
            <a:ext cx="553211" cy="78943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990088" y="4905755"/>
            <a:ext cx="550163" cy="78943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8600" y="2133600"/>
            <a:ext cx="4495800" cy="533400"/>
          </a:xfrm>
          <a:custGeom>
            <a:avLst/>
            <a:gdLst/>
            <a:ahLst/>
            <a:cxnLst/>
            <a:rect l="l" t="t" r="r" b="b"/>
            <a:pathLst>
              <a:path w="4495800" h="533400">
                <a:moveTo>
                  <a:pt x="0" y="533400"/>
                </a:moveTo>
                <a:lnTo>
                  <a:pt x="4495800" y="533400"/>
                </a:lnTo>
                <a:lnTo>
                  <a:pt x="44958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7340" y="2166746"/>
            <a:ext cx="4316730" cy="3267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46835">
              <a:lnSpc>
                <a:spcPct val="100000"/>
              </a:lnSpc>
            </a:pPr>
            <a:r>
              <a:rPr sz="32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Exposure</a:t>
            </a:r>
            <a:endParaRPr sz="3200">
              <a:latin typeface="Times New Roman"/>
              <a:cs typeface="Times New Roman"/>
            </a:endParaRPr>
          </a:p>
          <a:p>
            <a:pPr marL="287020" marR="537845" indent="-274320">
              <a:lnSpc>
                <a:spcPct val="100000"/>
              </a:lnSpc>
              <a:spcBef>
                <a:spcPts val="385"/>
              </a:spcBef>
              <a:buClr>
                <a:srgbClr val="00FFFF"/>
              </a:buClr>
              <a:buFont typeface="Wingdings"/>
              <a:buChar char=""/>
              <a:tabLst>
                <a:tab pos="287020" algn="l"/>
              </a:tabLst>
            </a:pPr>
            <a:r>
              <a:rPr sz="2800" spc="-5" dirty="0">
                <a:latin typeface="Arial"/>
                <a:cs typeface="Arial"/>
              </a:rPr>
              <a:t>Prolonged work under  direct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sunlight</a:t>
            </a:r>
            <a:endParaRPr sz="2800">
              <a:latin typeface="Arial"/>
              <a:cs typeface="Arial"/>
            </a:endParaRPr>
          </a:p>
          <a:p>
            <a:pPr marL="287020" marR="5080" indent="-274320" algn="just">
              <a:lnSpc>
                <a:spcPct val="100000"/>
              </a:lnSpc>
              <a:spcBef>
                <a:spcPts val="675"/>
              </a:spcBef>
              <a:buClr>
                <a:srgbClr val="00FFFF"/>
              </a:buClr>
              <a:buFont typeface="Wingdings"/>
              <a:buChar char=""/>
              <a:tabLst>
                <a:tab pos="287020" algn="l"/>
              </a:tabLst>
            </a:pPr>
            <a:r>
              <a:rPr sz="2800" spc="-15" dirty="0">
                <a:latin typeface="Arial"/>
                <a:cs typeface="Arial"/>
              </a:rPr>
              <a:t>Work </a:t>
            </a:r>
            <a:r>
              <a:rPr sz="2800" dirty="0">
                <a:latin typeface="Arial"/>
                <a:cs typeface="Arial"/>
              </a:rPr>
              <a:t>area </a:t>
            </a:r>
            <a:r>
              <a:rPr sz="2800" spc="-5" dirty="0">
                <a:latin typeface="Arial"/>
                <a:cs typeface="Arial"/>
              </a:rPr>
              <a:t>w/ </a:t>
            </a:r>
            <a:r>
              <a:rPr sz="2800" dirty="0">
                <a:latin typeface="Arial"/>
                <a:cs typeface="Arial"/>
              </a:rPr>
              <a:t>strong heat  source, </a:t>
            </a:r>
            <a:r>
              <a:rPr sz="2800" spc="-5" dirty="0">
                <a:latin typeface="Arial"/>
                <a:cs typeface="Arial"/>
              </a:rPr>
              <a:t>poor </a:t>
            </a:r>
            <a:r>
              <a:rPr sz="2800" dirty="0">
                <a:latin typeface="Arial"/>
                <a:cs typeface="Arial"/>
              </a:rPr>
              <a:t>ventilation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&amp;  high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humidity</a:t>
            </a:r>
            <a:endParaRPr sz="2800">
              <a:latin typeface="Arial"/>
              <a:cs typeface="Arial"/>
            </a:endParaRPr>
          </a:p>
          <a:p>
            <a:pPr marL="287020" indent="-274320">
              <a:lnSpc>
                <a:spcPct val="100000"/>
              </a:lnSpc>
              <a:spcBef>
                <a:spcPts val="590"/>
              </a:spcBef>
              <a:buClr>
                <a:srgbClr val="00FFFF"/>
              </a:buClr>
              <a:buFont typeface="Wingdings"/>
              <a:buChar char=""/>
              <a:tabLst>
                <a:tab pos="287020" algn="l"/>
              </a:tabLst>
            </a:pPr>
            <a:r>
              <a:rPr sz="2800" spc="-5" dirty="0">
                <a:latin typeface="Arial"/>
                <a:cs typeface="Arial"/>
              </a:rPr>
              <a:t>Heavy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workload</a:t>
            </a:r>
            <a:endParaRPr sz="2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38200" y="10240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98B117BD-8EE0-4C40-9869-EA5509E3E33C}"/>
              </a:ext>
            </a:extLst>
          </p:cNvPr>
          <p:cNvGrpSpPr>
            <a:grpSpLocks/>
          </p:cNvGrpSpPr>
          <p:nvPr/>
        </p:nvGrpSpPr>
        <p:grpSpPr bwMode="auto">
          <a:xfrm>
            <a:off x="0" y="-52388"/>
            <a:ext cx="9296400" cy="6910388"/>
            <a:chOff x="0" y="-52708"/>
            <a:chExt cx="9296400" cy="6910708"/>
          </a:xfrm>
        </p:grpSpPr>
        <p:grpSp>
          <p:nvGrpSpPr>
            <p:cNvPr id="13" name="Group 7">
              <a:extLst>
                <a:ext uri="{FF2B5EF4-FFF2-40B4-BE49-F238E27FC236}">
                  <a16:creationId xmlns:a16="http://schemas.microsoft.com/office/drawing/2014/main" id="{D4E0B59E-190E-4AD4-B56D-2E494C6601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5" name="Group 10">
                <a:extLst>
                  <a:ext uri="{FF2B5EF4-FFF2-40B4-BE49-F238E27FC236}">
                    <a16:creationId xmlns:a16="http://schemas.microsoft.com/office/drawing/2014/main" id="{E696A459-8F8E-4D0E-94D6-FF065FD93A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7" name="Rectangle 12">
                  <a:extLst>
                    <a:ext uri="{FF2B5EF4-FFF2-40B4-BE49-F238E27FC236}">
                      <a16:creationId xmlns:a16="http://schemas.microsoft.com/office/drawing/2014/main" id="{8FA74790-9186-4898-BB97-06725480D5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rgbClr val="FFFFFF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80000"/>
                    <a:buFont typeface="Wingdings" panose="05000000000000000000" pitchFamily="2" charset="2"/>
                    <a:buChar char="Ø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SzPct val="50000"/>
                    <a:buFont typeface="Wingdings" panose="05000000000000000000" pitchFamily="2" charset="2"/>
                    <a:buChar char="l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50000"/>
                    <a:buFont typeface="Wingdings" panose="05000000000000000000" pitchFamily="2" charset="2"/>
                    <a:buChar char="l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Char char="•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en-PH" altLang="en-US" sz="1800"/>
                </a:p>
              </p:txBody>
            </p:sp>
            <p:grpSp>
              <p:nvGrpSpPr>
                <p:cNvPr id="18" name="Group 13">
                  <a:extLst>
                    <a:ext uri="{FF2B5EF4-FFF2-40B4-BE49-F238E27FC236}">
                      <a16:creationId xmlns:a16="http://schemas.microsoft.com/office/drawing/2014/main" id="{83E74D13-637D-4EE1-86C9-81662A745F7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9" name="Rectangle 10">
                    <a:extLst>
                      <a:ext uri="{FF2B5EF4-FFF2-40B4-BE49-F238E27FC236}">
                        <a16:creationId xmlns:a16="http://schemas.microsoft.com/office/drawing/2014/main" id="{6350A98D-A208-4512-8E03-54FA478058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T0" fmla="*/ 0 w 2240281"/>
                      <a:gd name="T1" fmla="*/ 0 h 822960"/>
                      <a:gd name="T2" fmla="*/ 959662 w 2240281"/>
                      <a:gd name="T3" fmla="*/ 0 h 822960"/>
                      <a:gd name="T4" fmla="*/ 710770 w 2240281"/>
                      <a:gd name="T5" fmla="*/ 337225 h 822960"/>
                      <a:gd name="T6" fmla="*/ 0 w 2240281"/>
                      <a:gd name="T7" fmla="*/ 1245138 h 822960"/>
                      <a:gd name="T8" fmla="*/ 0 w 2240281"/>
                      <a:gd name="T9" fmla="*/ 0 h 82296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cap="flat" cmpd="sng" algn="ctr">
                        <a:solidFill>
                          <a:srgbClr val="000000"/>
                        </a:solidFill>
                        <a:prstDash val="solid"/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endParaRPr lang="en-PH"/>
                  </a:p>
                </p:txBody>
              </p:sp>
              <p:sp>
                <p:nvSpPr>
                  <p:cNvPr id="20" name="Rectangle 15">
                    <a:extLst>
                      <a:ext uri="{FF2B5EF4-FFF2-40B4-BE49-F238E27FC236}">
                        <a16:creationId xmlns:a16="http://schemas.microsoft.com/office/drawing/2014/main" id="{48AC58A9-5824-474E-B96E-F6309A60B74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80000"/>
                      <a:buFont typeface="Wingdings" panose="05000000000000000000" pitchFamily="2" charset="2"/>
                      <a:buChar char="Ø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tx2"/>
                      </a:buClr>
                      <a:buSzPct val="50000"/>
                      <a:buFont typeface="Wingdings" panose="05000000000000000000" pitchFamily="2" charset="2"/>
                      <a:buChar char="l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folHlink"/>
                      </a:buClr>
                      <a:buSzPct val="50000"/>
                      <a:buFont typeface="Wingdings" panose="05000000000000000000" pitchFamily="2" charset="2"/>
                      <a:buChar char="l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Char char="•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ClrTx/>
                      <a:buSzTx/>
                      <a:buFontTx/>
                      <a:buNone/>
                    </a:pPr>
                    <a:endParaRPr lang="en-PH" altLang="en-US" sz="1800"/>
                  </a:p>
                </p:txBody>
              </p:sp>
            </p:grpSp>
          </p:grpSp>
          <p:pic>
            <p:nvPicPr>
              <p:cNvPr id="16" name="Picture 11">
                <a:extLst>
                  <a:ext uri="{FF2B5EF4-FFF2-40B4-BE49-F238E27FC236}">
                    <a16:creationId xmlns:a16="http://schemas.microsoft.com/office/drawing/2014/main" id="{4B22B8AB-77D6-47EC-8B4B-8AE2A67F90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8662787-EA6E-4C50-964D-A94F3E64B4BD}"/>
                </a:ext>
              </a:extLst>
            </p:cNvPr>
            <p:cNvSpPr/>
            <p:nvPr/>
          </p:nvSpPr>
          <p:spPr>
            <a:xfrm>
              <a:off x="0" y="6657966"/>
              <a:ext cx="9144000" cy="2000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320040" y="1781555"/>
            <a:ext cx="278891" cy="2849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1763" y="1555750"/>
            <a:ext cx="4088765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-5" dirty="0">
                <a:solidFill>
                  <a:srgbClr val="001F5F"/>
                </a:solidFill>
                <a:latin typeface="Arial"/>
                <a:cs typeface="Arial"/>
              </a:rPr>
              <a:t>Extreme</a:t>
            </a:r>
            <a:r>
              <a:rPr sz="4000" spc="-4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4000" spc="-5" dirty="0">
                <a:solidFill>
                  <a:srgbClr val="001F5F"/>
                </a:solidFill>
                <a:latin typeface="Arial"/>
                <a:cs typeface="Arial"/>
              </a:rPr>
              <a:t>Pressure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288" y="240791"/>
            <a:ext cx="1097280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50899" y="169165"/>
            <a:ext cx="5161788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92396" y="240791"/>
            <a:ext cx="944879" cy="13411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435011" y="412368"/>
            <a:ext cx="4393565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382520" algn="l"/>
              </a:tabLst>
            </a:pPr>
            <a:r>
              <a:rPr sz="4800" dirty="0">
                <a:latin typeface="Times New Roman"/>
                <a:cs typeface="Times New Roman"/>
              </a:rPr>
              <a:t>Physical	Hazards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62000" y="2362200"/>
            <a:ext cx="5029200" cy="278447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29845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35"/>
              </a:spcBef>
            </a:pPr>
            <a:r>
              <a:rPr sz="3200" spc="-5" dirty="0">
                <a:solidFill>
                  <a:srgbClr val="001F5F"/>
                </a:solidFill>
                <a:latin typeface="Arial"/>
                <a:cs typeface="Arial"/>
              </a:rPr>
              <a:t>Occupational</a:t>
            </a:r>
            <a:r>
              <a:rPr sz="320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001F5F"/>
                </a:solidFill>
                <a:latin typeface="Arial"/>
                <a:cs typeface="Arial"/>
              </a:rPr>
              <a:t>Exposure</a:t>
            </a:r>
            <a:r>
              <a:rPr sz="3200" dirty="0">
                <a:solidFill>
                  <a:srgbClr val="FFFF00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  <a:p>
            <a:pPr marL="348615" indent="-261620">
              <a:lnSpc>
                <a:spcPct val="100000"/>
              </a:lnSpc>
              <a:spcBef>
                <a:spcPts val="1920"/>
              </a:spcBef>
              <a:buClr>
                <a:srgbClr val="00FFFF"/>
              </a:buClr>
              <a:buSzPct val="79687"/>
              <a:buFont typeface="Wingdings"/>
              <a:buChar char=""/>
              <a:tabLst>
                <a:tab pos="349250" algn="l"/>
              </a:tabLst>
            </a:pPr>
            <a:r>
              <a:rPr sz="3200" spc="-5" dirty="0">
                <a:latin typeface="Arial"/>
                <a:cs typeface="Arial"/>
              </a:rPr>
              <a:t>Underwater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tunneling</a:t>
            </a:r>
            <a:endParaRPr sz="3200">
              <a:latin typeface="Arial"/>
              <a:cs typeface="Arial"/>
            </a:endParaRPr>
          </a:p>
          <a:p>
            <a:pPr marL="348615" indent="-261620">
              <a:lnSpc>
                <a:spcPct val="100000"/>
              </a:lnSpc>
              <a:spcBef>
                <a:spcPts val="1920"/>
              </a:spcBef>
              <a:buClr>
                <a:srgbClr val="00FFFF"/>
              </a:buClr>
              <a:buSzPct val="79687"/>
              <a:buFont typeface="Wingdings"/>
              <a:buChar char=""/>
              <a:tabLst>
                <a:tab pos="349250" algn="l"/>
              </a:tabLst>
            </a:pPr>
            <a:r>
              <a:rPr sz="3200" dirty="0">
                <a:latin typeface="Arial"/>
                <a:cs typeface="Arial"/>
              </a:rPr>
              <a:t>Diving</a:t>
            </a:r>
            <a:endParaRPr sz="3200">
              <a:latin typeface="Arial"/>
              <a:cs typeface="Arial"/>
            </a:endParaRPr>
          </a:p>
          <a:p>
            <a:pPr marL="348615" indent="-261620">
              <a:lnSpc>
                <a:spcPct val="100000"/>
              </a:lnSpc>
              <a:spcBef>
                <a:spcPts val="1920"/>
              </a:spcBef>
              <a:buClr>
                <a:srgbClr val="00FFFF"/>
              </a:buClr>
              <a:buSzPct val="79687"/>
              <a:buFont typeface="Wingdings"/>
              <a:buChar char=""/>
              <a:tabLst>
                <a:tab pos="349250" algn="l"/>
              </a:tabLst>
            </a:pPr>
            <a:r>
              <a:rPr sz="3200" spc="-5" dirty="0">
                <a:latin typeface="Arial"/>
                <a:cs typeface="Arial"/>
              </a:rPr>
              <a:t>Sewage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construction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67400" y="1600200"/>
            <a:ext cx="2514600" cy="2286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862573" y="1595374"/>
            <a:ext cx="2524125" cy="2295525"/>
          </a:xfrm>
          <a:custGeom>
            <a:avLst/>
            <a:gdLst/>
            <a:ahLst/>
            <a:cxnLst/>
            <a:rect l="l" t="t" r="r" b="b"/>
            <a:pathLst>
              <a:path w="2524125" h="2295525">
                <a:moveTo>
                  <a:pt x="0" y="2295525"/>
                </a:moveTo>
                <a:lnTo>
                  <a:pt x="2524125" y="2295525"/>
                </a:lnTo>
                <a:lnTo>
                  <a:pt x="2524125" y="0"/>
                </a:lnTo>
                <a:lnTo>
                  <a:pt x="0" y="0"/>
                </a:lnTo>
                <a:lnTo>
                  <a:pt x="0" y="229552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62000" y="1252600"/>
            <a:ext cx="7772400" cy="85725"/>
          </a:xfrm>
          <a:custGeom>
            <a:avLst/>
            <a:gdLst/>
            <a:ahLst/>
            <a:cxnLst/>
            <a:rect l="l" t="t" r="r" b="b"/>
            <a:pathLst>
              <a:path w="7772400" h="85725">
                <a:moveTo>
                  <a:pt x="7686675" y="57149"/>
                </a:moveTo>
                <a:lnTo>
                  <a:pt x="7686675" y="85725"/>
                </a:lnTo>
                <a:lnTo>
                  <a:pt x="7743740" y="57150"/>
                </a:lnTo>
                <a:lnTo>
                  <a:pt x="7686675" y="57149"/>
                </a:lnTo>
                <a:close/>
              </a:path>
              <a:path w="7772400" h="85725">
                <a:moveTo>
                  <a:pt x="7686675" y="28574"/>
                </a:moveTo>
                <a:lnTo>
                  <a:pt x="7686675" y="57149"/>
                </a:lnTo>
                <a:lnTo>
                  <a:pt x="7701026" y="57150"/>
                </a:lnTo>
                <a:lnTo>
                  <a:pt x="7701026" y="28575"/>
                </a:lnTo>
                <a:lnTo>
                  <a:pt x="7686675" y="28574"/>
                </a:lnTo>
                <a:close/>
              </a:path>
              <a:path w="7772400" h="85725">
                <a:moveTo>
                  <a:pt x="7686675" y="0"/>
                </a:moveTo>
                <a:lnTo>
                  <a:pt x="7686675" y="28574"/>
                </a:lnTo>
                <a:lnTo>
                  <a:pt x="7701026" y="28575"/>
                </a:lnTo>
                <a:lnTo>
                  <a:pt x="7701026" y="57150"/>
                </a:lnTo>
                <a:lnTo>
                  <a:pt x="7743740" y="57149"/>
                </a:lnTo>
                <a:lnTo>
                  <a:pt x="7772400" y="42799"/>
                </a:lnTo>
                <a:lnTo>
                  <a:pt x="7686675" y="0"/>
                </a:lnTo>
                <a:close/>
              </a:path>
              <a:path w="7772400" h="85725">
                <a:moveTo>
                  <a:pt x="0" y="28448"/>
                </a:moveTo>
                <a:lnTo>
                  <a:pt x="0" y="57023"/>
                </a:lnTo>
                <a:lnTo>
                  <a:pt x="7686675" y="57149"/>
                </a:lnTo>
                <a:lnTo>
                  <a:pt x="7686675" y="28574"/>
                </a:lnTo>
                <a:lnTo>
                  <a:pt x="0" y="28448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656</Words>
  <Application>Microsoft Office PowerPoint</Application>
  <PresentationFormat>On-screen Show (4:3)</PresentationFormat>
  <Paragraphs>272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Arial</vt:lpstr>
      <vt:lpstr>Calibri</vt:lpstr>
      <vt:lpstr>Comic Sans MS</vt:lpstr>
      <vt:lpstr>Monotype Corsiva</vt:lpstr>
      <vt:lpstr>Tahoma</vt:lpstr>
      <vt:lpstr>Times New Roman</vt:lpstr>
      <vt:lpstr>Wingdings</vt:lpstr>
      <vt:lpstr>Wingdings 2</vt:lpstr>
      <vt:lpstr>Office Theme</vt:lpstr>
      <vt:lpstr>PowerPoint Presentation</vt:lpstr>
      <vt:lpstr>Industrial Hygiene</vt:lpstr>
      <vt:lpstr>Environmental Hazards</vt:lpstr>
      <vt:lpstr>Physical Hazards</vt:lpstr>
      <vt:lpstr>Physical Hazards</vt:lpstr>
      <vt:lpstr>Physical Hazards</vt:lpstr>
      <vt:lpstr>Physical Hazards</vt:lpstr>
      <vt:lpstr>Physical Hazards</vt:lpstr>
      <vt:lpstr>Physical Hazards</vt:lpstr>
      <vt:lpstr>Physical Hazards</vt:lpstr>
      <vt:lpstr>Physical Hazards</vt:lpstr>
      <vt:lpstr>Chemical Hazards</vt:lpstr>
      <vt:lpstr>Chemical Hazards</vt:lpstr>
      <vt:lpstr>Chemical Hazards</vt:lpstr>
      <vt:lpstr>Chemical Hazards</vt:lpstr>
      <vt:lpstr>Chemical Hazards</vt:lpstr>
      <vt:lpstr>Chemical Hazards</vt:lpstr>
      <vt:lpstr>Biological Hazards</vt:lpstr>
      <vt:lpstr>Ergonomic Hazards</vt:lpstr>
      <vt:lpstr>Contamination of Work Environment</vt:lpstr>
      <vt:lpstr>   Entrance  to  Human  Body</vt:lpstr>
      <vt:lpstr>Hazards in Confined Spaces</vt:lpstr>
      <vt:lpstr>Sources of Toxic Atmosphere</vt:lpstr>
      <vt:lpstr>Hazards Identification</vt:lpstr>
      <vt:lpstr>Three ways to inform workers of  the hazards chemicals</vt:lpstr>
      <vt:lpstr>Individual Susceptibility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Rhelly B. Agustin</cp:lastModifiedBy>
  <cp:revision>11</cp:revision>
  <cp:lastPrinted>2017-04-25T06:43:50Z</cp:lastPrinted>
  <dcterms:created xsi:type="dcterms:W3CDTF">2017-04-25T06:21:53Z</dcterms:created>
  <dcterms:modified xsi:type="dcterms:W3CDTF">2018-01-28T09:13:54Z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2015-01-14T00:00:00Z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2017-04-25T00:00:00Z</vt:filetime>
  </property>
</Properties>
</file>