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38"/>
  </p:notesMasterIdLst>
  <p:handoutMasterIdLst>
    <p:handoutMasterId r:id="rId39"/>
  </p:handoutMasterIdLst>
  <p:sldIdLst>
    <p:sldId id="265" r:id="rId3"/>
    <p:sldId id="273" r:id="rId4"/>
    <p:sldId id="319" r:id="rId5"/>
    <p:sldId id="320" r:id="rId6"/>
    <p:sldId id="321" r:id="rId7"/>
    <p:sldId id="322" r:id="rId8"/>
    <p:sldId id="323" r:id="rId9"/>
    <p:sldId id="325" r:id="rId10"/>
    <p:sldId id="326" r:id="rId11"/>
    <p:sldId id="327" r:id="rId12"/>
    <p:sldId id="324" r:id="rId13"/>
    <p:sldId id="328" r:id="rId14"/>
    <p:sldId id="331" r:id="rId15"/>
    <p:sldId id="329" r:id="rId16"/>
    <p:sldId id="330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2" r:id="rId28"/>
    <p:sldId id="343" r:id="rId29"/>
    <p:sldId id="344" r:id="rId30"/>
    <p:sldId id="345" r:id="rId31"/>
    <p:sldId id="346" r:id="rId32"/>
    <p:sldId id="347" r:id="rId33"/>
    <p:sldId id="348" r:id="rId34"/>
    <p:sldId id="349" r:id="rId35"/>
    <p:sldId id="350" r:id="rId36"/>
    <p:sldId id="351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5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1986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en-US"/>
              <a:t>1/28/2018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en-US"/>
              <a:t>1/28/2018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un rising over grassy hills" title="Slide Design Pictur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" y="0"/>
            <a:ext cx="12188699" cy="47993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ltGray">
          <a:xfrm>
            <a:off x="-2" y="4754880"/>
            <a:ext cx="12192002" cy="21031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 bwMode="white">
          <a:xfrm>
            <a:off x="-127" y="4724400"/>
            <a:ext cx="12188826" cy="7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9" y="4800600"/>
            <a:ext cx="9144002" cy="1143000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5943600"/>
            <a:ext cx="9144002" cy="7620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Alternate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ltGray">
          <a:xfrm>
            <a:off x="0" y="0"/>
            <a:ext cx="4873752" cy="6858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412" y="2362200"/>
            <a:ext cx="3200400" cy="1990725"/>
          </a:xfrm>
        </p:spPr>
        <p:txBody>
          <a:bodyPr anchor="b">
            <a:normAutofit/>
          </a:bodyPr>
          <a:lstStyle>
            <a:lvl1pPr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2892" y="685800"/>
            <a:ext cx="6370320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0412" y="4367308"/>
            <a:ext cx="3200400" cy="1622012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583DDF-CA54-461A-A486-592D2374C532}" type="datetimeFigureOut">
              <a:rPr lang="en-US"/>
              <a:pPr/>
              <a:t>1/28/2018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93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ltGray">
          <a:xfrm>
            <a:off x="7315200" y="0"/>
            <a:ext cx="4873752" cy="6858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3214" y="2362200"/>
            <a:ext cx="3200400" cy="1993392"/>
          </a:xfrm>
        </p:spPr>
        <p:txBody>
          <a:bodyPr anchor="b">
            <a:normAutofit/>
          </a:bodyPr>
          <a:lstStyle>
            <a:lvl1pPr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7315200" cy="6858000"/>
          </a:xfrm>
          <a:solidFill>
            <a:schemeClr val="bg2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32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3214" y="4355592"/>
            <a:ext cx="3200400" cy="164461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t>1/28/2018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t>1/28/2018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t>1/28/2018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t>1/28/2018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0"/>
            <a:ext cx="12188826" cy="4572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-1" y="411480"/>
            <a:ext cx="12188826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143000"/>
            <a:ext cx="9144000" cy="2667000"/>
          </a:xfrm>
        </p:spPr>
        <p:txBody>
          <a:bodyPr anchor="b">
            <a:normAutofit/>
          </a:bodyPr>
          <a:lstStyle>
            <a:lvl1pPr algn="ctr">
              <a:defRPr sz="52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3810000"/>
            <a:ext cx="9144000" cy="11430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40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t>1/28/2018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lternate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143000"/>
            <a:ext cx="9144000" cy="2667000"/>
          </a:xfrm>
        </p:spPr>
        <p:txBody>
          <a:bodyPr anchor="b">
            <a:normAutofit/>
          </a:bodyPr>
          <a:lstStyle>
            <a:lvl1pPr algn="ctr">
              <a:defRPr sz="52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3810000"/>
            <a:ext cx="9144000" cy="11430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583DDF-CA54-461A-A486-592D2374C532}" type="datetimeFigureOut">
              <a:rPr lang="en-US"/>
              <a:pPr/>
              <a:t>1/28/2018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4328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12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7D43D-6574-4C7B-808D-C6C12215A4D4}" type="datetimeFigureOut">
              <a:rPr lang="en-US"/>
              <a:t>1/28/2018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E5F2-81AA-4605-B028-6FBA391056A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707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112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888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888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t>1/28/2018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708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t>1/28/2018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583DDF-CA54-461A-A486-592D2374C532}" type="datetimeFigureOut">
              <a:rPr lang="en-US"/>
              <a:pPr/>
              <a:t>1/28/2018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412" y="2362200"/>
            <a:ext cx="3200400" cy="1990725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4212" y="685800"/>
            <a:ext cx="7239001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0412" y="4367308"/>
            <a:ext cx="3200400" cy="1622012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t>1/28/2018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1587" y="6583680"/>
            <a:ext cx="12188826" cy="2743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1587" y="6583680"/>
            <a:ext cx="12188826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1901952"/>
            <a:ext cx="9509760" cy="4127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E583DDF-CA54-461A-A486-592D2374C532}" type="datetimeFigureOut">
              <a:rPr lang="en-US"/>
              <a:pPr/>
              <a:t>1/28/2018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chemeClr val="bg2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2" r:id="rId4"/>
    <p:sldLayoutId id="2147483661" r:id="rId5"/>
    <p:sldLayoutId id="2147483653" r:id="rId6"/>
    <p:sldLayoutId id="2147483654" r:id="rId7"/>
    <p:sldLayoutId id="2147483655" r:id="rId8"/>
    <p:sldLayoutId id="2147483656" r:id="rId9"/>
    <p:sldLayoutId id="2147483663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2"/>
        </a:buClr>
        <a:buSzPct val="100000"/>
        <a:buFont typeface="Arial" pitchFamily="34" charset="0"/>
        <a:buChar char="▪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SzPct val="100000"/>
        <a:buFont typeface="Arial" pitchFamily="34" charset="0"/>
        <a:buChar char="▪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100000"/>
        <a:buFont typeface="Arial" pitchFamily="34" charset="0"/>
        <a:buChar char="▪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100000"/>
        <a:buFont typeface="Arial" pitchFamily="34" charset="0"/>
        <a:buChar char="▪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100000"/>
        <a:buFont typeface="Arial" pitchFamily="34" charset="0"/>
        <a:buChar char="▪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5">
            <a:extLst>
              <a:ext uri="{FF2B5EF4-FFF2-40B4-BE49-F238E27FC236}">
                <a16:creationId xmlns:a16="http://schemas.microsoft.com/office/drawing/2014/main" id="{98896FD3-B73B-4F1D-AFF6-8EEF2C44EDF0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9" name="Group 7">
              <a:extLst>
                <a:ext uri="{FF2B5EF4-FFF2-40B4-BE49-F238E27FC236}">
                  <a16:creationId xmlns:a16="http://schemas.microsoft.com/office/drawing/2014/main" id="{AAC16AAC-168B-4E99-95B6-062CE46B2B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45FA14D6-8A94-4D11-AECC-7244D6D593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DD532C65-DEE6-495E-97D7-721FD5F7D4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810DE820-6645-44DC-AD71-4C20E5229B5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5" name="Rectangle 10">
                    <a:extLst>
                      <a:ext uri="{FF2B5EF4-FFF2-40B4-BE49-F238E27FC236}">
                        <a16:creationId xmlns:a16="http://schemas.microsoft.com/office/drawing/2014/main" id="{7BFBF305-6FC6-4B8B-A869-CFDCCB0DCD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BB3ABE80-CD2F-4FD3-BF2D-E520168B9BB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ADBC25F5-7CD1-4974-A105-6BEF8CC7167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CE7F77A-5047-4F46-812A-7CC85FDD36C0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4271" y="1898525"/>
            <a:ext cx="9144002" cy="1143000"/>
          </a:xfrm>
        </p:spPr>
        <p:txBody>
          <a:bodyPr>
            <a:normAutofit fontScale="90000"/>
          </a:bodyPr>
          <a:lstStyle/>
          <a:p>
            <a:br>
              <a:rPr lang="en-US" dirty="0">
                <a:solidFill>
                  <a:schemeClr val="bg2">
                    <a:lumMod val="10000"/>
                  </a:schemeClr>
                </a:solidFill>
              </a:rPr>
            </a:br>
            <a:br>
              <a:rPr lang="en-US" sz="2700" dirty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</a:br>
            <a:br>
              <a:rPr lang="en-US" sz="2700" dirty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</a:br>
            <a:r>
              <a:rPr lang="en-US" sz="4000" dirty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  <a:t>HUMAN ELEMENTS IN SAFETY</a:t>
            </a:r>
            <a:endParaRPr lang="en-US" sz="2700" dirty="0">
              <a:solidFill>
                <a:schemeClr val="bg2">
                  <a:lumMod val="1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80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>
            <a:extLst>
              <a:ext uri="{FF2B5EF4-FFF2-40B4-BE49-F238E27FC236}">
                <a16:creationId xmlns:a16="http://schemas.microsoft.com/office/drawing/2014/main" id="{5B858E53-F5B7-4295-B534-2EC3D06C6869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12192000" cy="6910389"/>
            <a:chOff x="0" y="-52708"/>
            <a:chExt cx="9296400" cy="6910709"/>
          </a:xfrm>
        </p:grpSpPr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id="{DAC99350-9A38-433C-A4CE-962BCC4DBB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10">
                <a:extLst>
                  <a:ext uri="{FF2B5EF4-FFF2-40B4-BE49-F238E27FC236}">
                    <a16:creationId xmlns:a16="http://schemas.microsoft.com/office/drawing/2014/main" id="{13747470-62C2-45EB-A8BB-0C9CBC3D10D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12">
                  <a:extLst>
                    <a:ext uri="{FF2B5EF4-FFF2-40B4-BE49-F238E27FC236}">
                      <a16:creationId xmlns:a16="http://schemas.microsoft.com/office/drawing/2014/main" id="{B956EF11-54BE-4361-AD3C-519CC7F5FA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1" name="Group 13">
                  <a:extLst>
                    <a:ext uri="{FF2B5EF4-FFF2-40B4-BE49-F238E27FC236}">
                      <a16:creationId xmlns:a16="http://schemas.microsoft.com/office/drawing/2014/main" id="{37CF08BD-DDC2-4887-A617-700B00A1EA4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4B250A31-A761-4C1E-A09B-696D1110B46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5">
                    <a:extLst>
                      <a:ext uri="{FF2B5EF4-FFF2-40B4-BE49-F238E27FC236}">
                        <a16:creationId xmlns:a16="http://schemas.microsoft.com/office/drawing/2014/main" id="{79C8F808-F192-4B28-B0A8-97EFE4C906D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9" name="Picture 11">
                <a:extLst>
                  <a:ext uri="{FF2B5EF4-FFF2-40B4-BE49-F238E27FC236}">
                    <a16:creationId xmlns:a16="http://schemas.microsoft.com/office/drawing/2014/main" id="{18D0E510-0DF5-41E4-B242-B23A058FD0F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367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D179418-A375-4AA2-890E-B14322CB1572}"/>
                </a:ext>
              </a:extLst>
            </p:cNvPr>
            <p:cNvSpPr/>
            <p:nvPr/>
          </p:nvSpPr>
          <p:spPr>
            <a:xfrm>
              <a:off x="0" y="6726801"/>
              <a:ext cx="9296400" cy="131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219" y="605418"/>
            <a:ext cx="11214847" cy="635299"/>
          </a:xfrm>
        </p:spPr>
        <p:txBody>
          <a:bodyPr>
            <a:normAutofit/>
          </a:bodyPr>
          <a:lstStyle/>
          <a:p>
            <a:pPr algn="r"/>
            <a:r>
              <a:rPr lang="en-PH" sz="3600" b="1" dirty="0">
                <a:latin typeface="Arial Black" panose="020B0A04020102020204" pitchFamily="34" charset="0"/>
              </a:rPr>
              <a:t>FACTORS AFFECTING HUMAN BEHAVIOR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1499078"/>
            <a:ext cx="11214847" cy="498240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Work attitude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PH" sz="3200" dirty="0">
                <a:latin typeface="Arial" panose="020B0604020202020204" pitchFamily="34" charset="0"/>
                <a:cs typeface="Arial" panose="020B0604020202020204" pitchFamily="34" charset="0"/>
              </a:rPr>
              <a:t>ARE ENDURING REACTION TOWARDS PEOPLE, PLACES OR OBJECTS BASED  ON OUR BELIEFS &amp; EMOTIONAL FEELINGS</a:t>
            </a:r>
          </a:p>
          <a:p>
            <a:pPr marL="45720" indent="0">
              <a:buNone/>
            </a:pPr>
            <a:endParaRPr lang="en-PH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PH" sz="3200" dirty="0">
                <a:latin typeface="Arial" panose="020B0604020202020204" pitchFamily="34" charset="0"/>
                <a:cs typeface="Arial" panose="020B0604020202020204" pitchFamily="34" charset="0"/>
              </a:rPr>
              <a:t>TENDENCY TO REACT </a:t>
            </a:r>
          </a:p>
          <a:p>
            <a:pPr marL="45720" indent="0">
              <a:buNone/>
            </a:pPr>
            <a:r>
              <a:rPr lang="en-PH" sz="3200" dirty="0">
                <a:latin typeface="Arial" panose="020B0604020202020204" pitchFamily="34" charset="0"/>
                <a:cs typeface="Arial" panose="020B0604020202020204" pitchFamily="34" charset="0"/>
              </a:rPr>
              <a:t>POSTIVELY OR NEGATIVELY </a:t>
            </a:r>
          </a:p>
          <a:p>
            <a:pPr marL="45720" indent="0">
              <a:buNone/>
            </a:pPr>
            <a:r>
              <a:rPr lang="en-PH" sz="3200" dirty="0">
                <a:latin typeface="Arial" panose="020B0604020202020204" pitchFamily="34" charset="0"/>
                <a:cs typeface="Arial" panose="020B0604020202020204" pitchFamily="34" charset="0"/>
              </a:rPr>
              <a:t>IN REGARD TO AN OBJECT</a:t>
            </a:r>
          </a:p>
          <a:p>
            <a:pPr marL="45720" indent="0">
              <a:buNone/>
            </a:pPr>
            <a:endParaRPr lang="en-PH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PH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7526" y="3530990"/>
            <a:ext cx="4165238" cy="295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36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E5E56EDA-820A-41BE-91E2-B9491DF488E5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2B46BA13-867F-43C2-8F7C-336C3F0A73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10">
                <a:extLst>
                  <a:ext uri="{FF2B5EF4-FFF2-40B4-BE49-F238E27FC236}">
                    <a16:creationId xmlns:a16="http://schemas.microsoft.com/office/drawing/2014/main" id="{9BC6C5A4-0A0B-4C42-8A5A-DFE1222F318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12">
                  <a:extLst>
                    <a:ext uri="{FF2B5EF4-FFF2-40B4-BE49-F238E27FC236}">
                      <a16:creationId xmlns:a16="http://schemas.microsoft.com/office/drawing/2014/main" id="{2FB16778-920F-4E53-BE53-9851825BA3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0" name="Group 13">
                  <a:extLst>
                    <a:ext uri="{FF2B5EF4-FFF2-40B4-BE49-F238E27FC236}">
                      <a16:creationId xmlns:a16="http://schemas.microsoft.com/office/drawing/2014/main" id="{C8F4B89B-F9D2-4EE7-B929-1E42D19BCDD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3F55E937-2B7C-47DF-B784-F954969F037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5">
                    <a:extLst>
                      <a:ext uri="{FF2B5EF4-FFF2-40B4-BE49-F238E27FC236}">
                        <a16:creationId xmlns:a16="http://schemas.microsoft.com/office/drawing/2014/main" id="{11A2D693-615A-44C0-8CA5-A1A835CD332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8" name="Picture 11">
                <a:extLst>
                  <a:ext uri="{FF2B5EF4-FFF2-40B4-BE49-F238E27FC236}">
                    <a16:creationId xmlns:a16="http://schemas.microsoft.com/office/drawing/2014/main" id="{B5215B3A-DE74-480A-B216-28D50E06DD4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68CE85E-2809-4A59-82BF-8F2E6831B2B1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5451" y="1440003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>
                <a:latin typeface="Arial Black" panose="020B0A04020102020204" pitchFamily="34" charset="0"/>
              </a:rPr>
              <a:t>FACTORS AFFECTING HUMAN BEHAVIOR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2649712"/>
            <a:ext cx="11214847" cy="464725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PH" sz="5400" b="1" dirty="0">
                <a:latin typeface="Arial" panose="020B0604020202020204" pitchFamily="34" charset="0"/>
                <a:cs typeface="Arial" panose="020B0604020202020204" pitchFamily="34" charset="0"/>
              </a:rPr>
              <a:t>Aptitudes may be physical or mental. Aptitude is developed knowledge, understanding, learned or acquired abilities (skills) or attitude.</a:t>
            </a:r>
          </a:p>
          <a:p>
            <a:pPr marL="45720" indent="0">
              <a:buNone/>
            </a:pPr>
            <a:endParaRPr lang="en-PH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91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>
            <a:extLst>
              <a:ext uri="{FF2B5EF4-FFF2-40B4-BE49-F238E27FC236}">
                <a16:creationId xmlns:a16="http://schemas.microsoft.com/office/drawing/2014/main" id="{B6A63EB7-89DE-4E00-8FC1-2D16F16F5B3C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id="{BC0C15DA-C7BA-4B7E-8913-B7990DFD539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10">
                <a:extLst>
                  <a:ext uri="{FF2B5EF4-FFF2-40B4-BE49-F238E27FC236}">
                    <a16:creationId xmlns:a16="http://schemas.microsoft.com/office/drawing/2014/main" id="{A539A5C8-9B41-42F4-BA4D-7EC8F956FBD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12">
                  <a:extLst>
                    <a:ext uri="{FF2B5EF4-FFF2-40B4-BE49-F238E27FC236}">
                      <a16:creationId xmlns:a16="http://schemas.microsoft.com/office/drawing/2014/main" id="{9CCC580A-644F-4572-B8EA-67A072D1D3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1" name="Group 13">
                  <a:extLst>
                    <a:ext uri="{FF2B5EF4-FFF2-40B4-BE49-F238E27FC236}">
                      <a16:creationId xmlns:a16="http://schemas.microsoft.com/office/drawing/2014/main" id="{079489E5-9C79-4C82-8600-C22D6D6D71F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6DAEF356-61F7-4D1A-BF88-7A7B086B266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5">
                    <a:extLst>
                      <a:ext uri="{FF2B5EF4-FFF2-40B4-BE49-F238E27FC236}">
                        <a16:creationId xmlns:a16="http://schemas.microsoft.com/office/drawing/2014/main" id="{95ADBE2C-69E2-450D-AC74-4AD59F84CBA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9" name="Picture 11">
                <a:extLst>
                  <a:ext uri="{FF2B5EF4-FFF2-40B4-BE49-F238E27FC236}">
                    <a16:creationId xmlns:a16="http://schemas.microsoft.com/office/drawing/2014/main" id="{551639FE-0BC2-44D2-9842-BB56777B248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B07D343-BD30-4AB4-B197-74A1D08FF1CA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5451" y="730452"/>
            <a:ext cx="11214847" cy="635299"/>
          </a:xfrm>
        </p:spPr>
        <p:txBody>
          <a:bodyPr>
            <a:normAutofit/>
          </a:bodyPr>
          <a:lstStyle/>
          <a:p>
            <a:pPr algn="r"/>
            <a:r>
              <a:rPr lang="en-PH" sz="3600" b="1" dirty="0">
                <a:latin typeface="Arial Black" panose="020B0A04020102020204" pitchFamily="34" charset="0"/>
              </a:rPr>
              <a:t>FACTORS AFFECTING HUMAN BEHAVIOR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437" y="1724110"/>
            <a:ext cx="11566985" cy="4757372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Physical and emotional needs</a:t>
            </a:r>
          </a:p>
          <a:p>
            <a:pPr marL="45720" indent="0">
              <a:buNone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</a:p>
          <a:p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Individual’s tendency </a:t>
            </a:r>
          </a:p>
          <a:p>
            <a:pPr marL="45720" indent="0">
              <a:buNone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 toward action in a given </a:t>
            </a:r>
          </a:p>
          <a:p>
            <a:pPr marL="45720" indent="0">
              <a:buNone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 situation. </a:t>
            </a:r>
          </a:p>
          <a:p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It is the individual who acts or behaves in a given situation</a:t>
            </a:r>
          </a:p>
          <a:p>
            <a:pPr marL="45720" indent="0">
              <a:buNone/>
            </a:pPr>
            <a:endParaRPr lang="en-PH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9398" y="1806436"/>
            <a:ext cx="4276165" cy="333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99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629399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4754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3E834131-69F9-4240-A2C7-8225023CE420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id="{0F1C19F6-C4DA-4BC6-B515-7F02754E7F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10">
                <a:extLst>
                  <a:ext uri="{FF2B5EF4-FFF2-40B4-BE49-F238E27FC236}">
                    <a16:creationId xmlns:a16="http://schemas.microsoft.com/office/drawing/2014/main" id="{33A521DB-91D4-497A-929A-3422DCA6BC8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12">
                  <a:extLst>
                    <a:ext uri="{FF2B5EF4-FFF2-40B4-BE49-F238E27FC236}">
                      <a16:creationId xmlns:a16="http://schemas.microsoft.com/office/drawing/2014/main" id="{25EDC894-9D40-4B66-9ABE-FA1FDB8F57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1" name="Group 13">
                  <a:extLst>
                    <a:ext uri="{FF2B5EF4-FFF2-40B4-BE49-F238E27FC236}">
                      <a16:creationId xmlns:a16="http://schemas.microsoft.com/office/drawing/2014/main" id="{1BCE0906-5C96-49D2-B2F6-31ABB9223AA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F79F68A3-D877-4487-8148-C3A48328F68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5">
                    <a:extLst>
                      <a:ext uri="{FF2B5EF4-FFF2-40B4-BE49-F238E27FC236}">
                        <a16:creationId xmlns:a16="http://schemas.microsoft.com/office/drawing/2014/main" id="{59570699-1D1C-4B80-9C11-217F1CD04D1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9" name="Picture 11">
                <a:extLst>
                  <a:ext uri="{FF2B5EF4-FFF2-40B4-BE49-F238E27FC236}">
                    <a16:creationId xmlns:a16="http://schemas.microsoft.com/office/drawing/2014/main" id="{1E1FEE6D-D534-4BA7-8E53-7460FD82F20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09DEF3A-4D8F-448A-9860-2DA67AB38B04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519" y="106634"/>
            <a:ext cx="9727904" cy="549746"/>
          </a:xfrm>
        </p:spPr>
        <p:txBody>
          <a:bodyPr>
            <a:normAutofit fontScale="90000"/>
          </a:bodyPr>
          <a:lstStyle/>
          <a:p>
            <a:pPr algn="ctr"/>
            <a:r>
              <a:rPr lang="en-PH" sz="3600" b="1" dirty="0">
                <a:latin typeface="Arial Black" panose="020B0A04020102020204" pitchFamily="34" charset="0"/>
              </a:rPr>
              <a:t>THEORY OF MOTIVATION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589439" y="656381"/>
            <a:ext cx="10602561" cy="593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95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>
            <a:extLst>
              <a:ext uri="{FF2B5EF4-FFF2-40B4-BE49-F238E27FC236}">
                <a16:creationId xmlns:a16="http://schemas.microsoft.com/office/drawing/2014/main" id="{4601C6CF-0824-431D-81F7-D2DFBE1A71E8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id="{804B0A52-3D95-4786-B101-9A7C550A64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10">
                <a:extLst>
                  <a:ext uri="{FF2B5EF4-FFF2-40B4-BE49-F238E27FC236}">
                    <a16:creationId xmlns:a16="http://schemas.microsoft.com/office/drawing/2014/main" id="{BB3D7201-4525-4B11-A966-05BBF457CA5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12">
                  <a:extLst>
                    <a:ext uri="{FF2B5EF4-FFF2-40B4-BE49-F238E27FC236}">
                      <a16:creationId xmlns:a16="http://schemas.microsoft.com/office/drawing/2014/main" id="{8E6C31A1-13C8-442C-B2C6-7805312E07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1" name="Group 13">
                  <a:extLst>
                    <a:ext uri="{FF2B5EF4-FFF2-40B4-BE49-F238E27FC236}">
                      <a16:creationId xmlns:a16="http://schemas.microsoft.com/office/drawing/2014/main" id="{6253CB7B-A828-4A14-B9F0-F4BBDC57F8C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FA1463D9-0A6D-4EFA-9315-BAAC20D1DC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5">
                    <a:extLst>
                      <a:ext uri="{FF2B5EF4-FFF2-40B4-BE49-F238E27FC236}">
                        <a16:creationId xmlns:a16="http://schemas.microsoft.com/office/drawing/2014/main" id="{14749966-F8B8-4272-A837-ED91373C25D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9" name="Picture 11">
                <a:extLst>
                  <a:ext uri="{FF2B5EF4-FFF2-40B4-BE49-F238E27FC236}">
                    <a16:creationId xmlns:a16="http://schemas.microsoft.com/office/drawing/2014/main" id="{AE7B24FE-14A0-4B44-A57B-EE9550C5077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6B37EBE-6D21-4CC4-A679-8BF0725F76D7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>
                <a:latin typeface="Arial Black" panose="020B0A04020102020204" pitchFamily="34" charset="0"/>
              </a:rPr>
              <a:t>THEORY OF MOTIVATION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88141" y="1176287"/>
            <a:ext cx="10703859" cy="548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64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DE1B0E64-092F-492E-8002-39E1C9A03D8A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id="{72EA36C7-CD07-4F95-931F-9BF6C8E8B0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10">
                <a:extLst>
                  <a:ext uri="{FF2B5EF4-FFF2-40B4-BE49-F238E27FC236}">
                    <a16:creationId xmlns:a16="http://schemas.microsoft.com/office/drawing/2014/main" id="{591CCDB2-C427-4703-81E7-6248719BF99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12">
                  <a:extLst>
                    <a:ext uri="{FF2B5EF4-FFF2-40B4-BE49-F238E27FC236}">
                      <a16:creationId xmlns:a16="http://schemas.microsoft.com/office/drawing/2014/main" id="{AA34B9E7-1565-45F2-B767-CC94647DA8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1" name="Group 13">
                  <a:extLst>
                    <a:ext uri="{FF2B5EF4-FFF2-40B4-BE49-F238E27FC236}">
                      <a16:creationId xmlns:a16="http://schemas.microsoft.com/office/drawing/2014/main" id="{A1741514-C9E6-43F8-B30B-AE339E2B78C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BBD093ED-07A6-4302-9B7F-C75A23BD5A1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5">
                    <a:extLst>
                      <a:ext uri="{FF2B5EF4-FFF2-40B4-BE49-F238E27FC236}">
                        <a16:creationId xmlns:a16="http://schemas.microsoft.com/office/drawing/2014/main" id="{4CFC7DAF-1666-4D94-9C6A-97810795EA1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9" name="Picture 11">
                <a:extLst>
                  <a:ext uri="{FF2B5EF4-FFF2-40B4-BE49-F238E27FC236}">
                    <a16:creationId xmlns:a16="http://schemas.microsoft.com/office/drawing/2014/main" id="{D6F9960B-8CE2-494B-BF0A-E15A6269EC8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D14263C-4706-457D-AB61-319819036E7D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>
                <a:latin typeface="Arial Black" panose="020B0A04020102020204" pitchFamily="34" charset="0"/>
              </a:rPr>
              <a:t>THEORY OF MOTIVATION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88577" y="1008530"/>
            <a:ext cx="11102788" cy="559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7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>
            <a:extLst>
              <a:ext uri="{FF2B5EF4-FFF2-40B4-BE49-F238E27FC236}">
                <a16:creationId xmlns:a16="http://schemas.microsoft.com/office/drawing/2014/main" id="{C55AB614-205D-4F87-B622-A073A64F9801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id="{D8FBC54D-FB6A-41BB-B49A-1409238235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10">
                <a:extLst>
                  <a:ext uri="{FF2B5EF4-FFF2-40B4-BE49-F238E27FC236}">
                    <a16:creationId xmlns:a16="http://schemas.microsoft.com/office/drawing/2014/main" id="{0BF4AAE1-DF89-4C61-90C6-03A7EE10912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12">
                  <a:extLst>
                    <a:ext uri="{FF2B5EF4-FFF2-40B4-BE49-F238E27FC236}">
                      <a16:creationId xmlns:a16="http://schemas.microsoft.com/office/drawing/2014/main" id="{83FEAD22-4AC7-41EB-9F19-F01646BC83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1" name="Group 13">
                  <a:extLst>
                    <a:ext uri="{FF2B5EF4-FFF2-40B4-BE49-F238E27FC236}">
                      <a16:creationId xmlns:a16="http://schemas.microsoft.com/office/drawing/2014/main" id="{AB198DB4-AF07-42CA-A9E8-89BA1DE61F5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FD588854-6DBB-4E11-AC0C-2B982FEBF3B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5">
                    <a:extLst>
                      <a:ext uri="{FF2B5EF4-FFF2-40B4-BE49-F238E27FC236}">
                        <a16:creationId xmlns:a16="http://schemas.microsoft.com/office/drawing/2014/main" id="{99C537E2-0211-4196-8B96-07A4C526E70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9" name="Picture 11">
                <a:extLst>
                  <a:ext uri="{FF2B5EF4-FFF2-40B4-BE49-F238E27FC236}">
                    <a16:creationId xmlns:a16="http://schemas.microsoft.com/office/drawing/2014/main" id="{01210871-A30A-4ECA-9926-BB173CD9A22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84DA421-F1DB-448E-A9F3-B8ECFBADD798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>
                <a:latin typeface="Arial Black" panose="020B0A04020102020204" pitchFamily="34" charset="0"/>
              </a:rPr>
              <a:t>THEORY OF MOTIVATION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79929" y="1075764"/>
            <a:ext cx="10542495" cy="5499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93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7E2C414-036C-4FFD-A955-AB07785CD450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7" name="Group 7">
              <a:extLst>
                <a:ext uri="{FF2B5EF4-FFF2-40B4-BE49-F238E27FC236}">
                  <a16:creationId xmlns:a16="http://schemas.microsoft.com/office/drawing/2014/main" id="{988D84E9-8363-472F-A751-8A359C6459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10">
                <a:extLst>
                  <a:ext uri="{FF2B5EF4-FFF2-40B4-BE49-F238E27FC236}">
                    <a16:creationId xmlns:a16="http://schemas.microsoft.com/office/drawing/2014/main" id="{274C9540-B0F8-427A-8107-34F789C4168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2">
                  <a:extLst>
                    <a:ext uri="{FF2B5EF4-FFF2-40B4-BE49-F238E27FC236}">
                      <a16:creationId xmlns:a16="http://schemas.microsoft.com/office/drawing/2014/main" id="{DC11CDCC-96A0-488E-B929-14A6F9606E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2" name="Group 13">
                  <a:extLst>
                    <a:ext uri="{FF2B5EF4-FFF2-40B4-BE49-F238E27FC236}">
                      <a16:creationId xmlns:a16="http://schemas.microsoft.com/office/drawing/2014/main" id="{EC997F3D-2FAF-4B8F-9120-03056BD25B8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CCA88E1B-FBAB-46B7-923D-E0692253659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5">
                    <a:extLst>
                      <a:ext uri="{FF2B5EF4-FFF2-40B4-BE49-F238E27FC236}">
                        <a16:creationId xmlns:a16="http://schemas.microsoft.com/office/drawing/2014/main" id="{CFF38FEB-7AF4-4415-9B63-7F62C0C4EE0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10" name="Picture 11">
                <a:extLst>
                  <a:ext uri="{FF2B5EF4-FFF2-40B4-BE49-F238E27FC236}">
                    <a16:creationId xmlns:a16="http://schemas.microsoft.com/office/drawing/2014/main" id="{A82FB908-3AA6-48A8-9516-61B27C3F576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A1E6081-5F99-4BE3-A6BC-9A5A824923ED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>
                <a:latin typeface="Arial Black" panose="020B0A04020102020204" pitchFamily="34" charset="0"/>
              </a:rPr>
              <a:t>THEORY OF 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4566" y="1102660"/>
            <a:ext cx="10725732" cy="5405716"/>
          </a:xfrm>
        </p:spPr>
        <p:txBody>
          <a:bodyPr>
            <a:normAutofit/>
          </a:bodyPr>
          <a:lstStyle/>
          <a:p>
            <a:r>
              <a:rPr lang="en-PH" sz="2800" dirty="0">
                <a:latin typeface="Arial" panose="020B0604020202020204" pitchFamily="34" charset="0"/>
                <a:cs typeface="Arial" panose="020B0604020202020204" pitchFamily="34" charset="0"/>
              </a:rPr>
              <a:t>Operant Conditioning is the term used by B.F. Skinner to describe the effects of the consequences of a particular </a:t>
            </a:r>
            <a:r>
              <a:rPr lang="en-PH" sz="2800" dirty="0" err="1">
                <a:latin typeface="Arial" panose="020B0604020202020204" pitchFamily="34" charset="0"/>
                <a:cs typeface="Arial" panose="020B0604020202020204" pitchFamily="34" charset="0"/>
              </a:rPr>
              <a:t>behavior</a:t>
            </a:r>
            <a:r>
              <a:rPr lang="en-PH" sz="2800" dirty="0">
                <a:latin typeface="Arial" panose="020B0604020202020204" pitchFamily="34" charset="0"/>
                <a:cs typeface="Arial" panose="020B0604020202020204" pitchFamily="34" charset="0"/>
              </a:rPr>
              <a:t> on the future occurrence of that </a:t>
            </a:r>
            <a:r>
              <a:rPr lang="en-PH" sz="2800" dirty="0" err="1">
                <a:latin typeface="Arial" panose="020B0604020202020204" pitchFamily="34" charset="0"/>
                <a:cs typeface="Arial" panose="020B0604020202020204" pitchFamily="34" charset="0"/>
              </a:rPr>
              <a:t>behavior</a:t>
            </a:r>
            <a:r>
              <a:rPr lang="en-PH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PH" sz="2800" dirty="0">
                <a:latin typeface="Arial" panose="020B0604020202020204" pitchFamily="34" charset="0"/>
                <a:cs typeface="Arial" panose="020B0604020202020204" pitchFamily="34" charset="0"/>
              </a:rPr>
              <a:t>There are four types of Operant Conditioning: Positive Reinforcement, Negative Reinforcement, Punishment, and Extinction.</a:t>
            </a:r>
          </a:p>
          <a:p>
            <a:pPr marL="45720" indent="0">
              <a:buNone/>
            </a:pPr>
            <a:endParaRPr lang="en-PH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259" y="3270996"/>
            <a:ext cx="8534400" cy="323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1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694" y="1102660"/>
            <a:ext cx="10797988" cy="540571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en-PH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39107" cy="660250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8415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>
            <a:extLst>
              <a:ext uri="{FF2B5EF4-FFF2-40B4-BE49-F238E27FC236}">
                <a16:creationId xmlns:a16="http://schemas.microsoft.com/office/drawing/2014/main" id="{3B6A754C-B1C4-4A62-9B92-92E329E25893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id="{E92B9006-B5BE-4436-BBC4-14A6F8978C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10">
                <a:extLst>
                  <a:ext uri="{FF2B5EF4-FFF2-40B4-BE49-F238E27FC236}">
                    <a16:creationId xmlns:a16="http://schemas.microsoft.com/office/drawing/2014/main" id="{6E5A038D-8F33-4C59-B5D6-77C7DA95EA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12">
                  <a:extLst>
                    <a:ext uri="{FF2B5EF4-FFF2-40B4-BE49-F238E27FC236}">
                      <a16:creationId xmlns:a16="http://schemas.microsoft.com/office/drawing/2014/main" id="{D957FE7D-49BF-4D0F-A380-97FAEBBA2B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1" name="Group 13">
                  <a:extLst>
                    <a:ext uri="{FF2B5EF4-FFF2-40B4-BE49-F238E27FC236}">
                      <a16:creationId xmlns:a16="http://schemas.microsoft.com/office/drawing/2014/main" id="{0022047D-CF5B-4119-8120-C960A211F61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630798A1-8C92-49EF-91C5-980F00DBD49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5" name="Rectangle 15">
                    <a:extLst>
                      <a:ext uri="{FF2B5EF4-FFF2-40B4-BE49-F238E27FC236}">
                        <a16:creationId xmlns:a16="http://schemas.microsoft.com/office/drawing/2014/main" id="{1DF3BA72-9A59-4935-93D7-F1CB44BD58D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9" name="Picture 11">
                <a:extLst>
                  <a:ext uri="{FF2B5EF4-FFF2-40B4-BE49-F238E27FC236}">
                    <a16:creationId xmlns:a16="http://schemas.microsoft.com/office/drawing/2014/main" id="{691AFAF9-5132-4E22-8592-A87EDA1EF9D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C4D7CFC-B4D0-4E15-B182-E3A9B1189AAF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292581" y="1069019"/>
            <a:ext cx="9509760" cy="62185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COURSE OBJECTIVES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858129" y="2375565"/>
            <a:ext cx="10972800" cy="4492327"/>
          </a:xfrm>
        </p:spPr>
        <p:txBody>
          <a:bodyPr/>
          <a:lstStyle/>
          <a:p>
            <a:pPr marL="45720" indent="0">
              <a:buNone/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At the end of the course the participants will be able to:</a:t>
            </a:r>
          </a:p>
          <a:p>
            <a:pPr marL="502920" indent="-457200">
              <a:buAutoNum type="arabicPeriod"/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Understand the aspect of motivational theory in relation to OSH.</a:t>
            </a:r>
          </a:p>
          <a:p>
            <a:pPr marL="502920" indent="-457200">
              <a:buAutoNum type="arabicPeriod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95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>
            <a:extLst>
              <a:ext uri="{FF2B5EF4-FFF2-40B4-BE49-F238E27FC236}">
                <a16:creationId xmlns:a16="http://schemas.microsoft.com/office/drawing/2014/main" id="{AB852CF2-B06A-4EF9-ACDE-42D8BBF1BC45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id="{789A48AD-73AD-46EA-9768-DBC2AA099B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10">
                <a:extLst>
                  <a:ext uri="{FF2B5EF4-FFF2-40B4-BE49-F238E27FC236}">
                    <a16:creationId xmlns:a16="http://schemas.microsoft.com/office/drawing/2014/main" id="{F65928DB-9997-4E18-90A6-8467B3BDF5E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12">
                  <a:extLst>
                    <a:ext uri="{FF2B5EF4-FFF2-40B4-BE49-F238E27FC236}">
                      <a16:creationId xmlns:a16="http://schemas.microsoft.com/office/drawing/2014/main" id="{B525F45C-1E29-4B16-B672-28D0C0D6DF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1" name="Group 13">
                  <a:extLst>
                    <a:ext uri="{FF2B5EF4-FFF2-40B4-BE49-F238E27FC236}">
                      <a16:creationId xmlns:a16="http://schemas.microsoft.com/office/drawing/2014/main" id="{D43CB254-02A0-4BA3-9198-32C9FC27F4B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59046C56-6B0E-4A51-8F00-E9929C0F0B1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5">
                    <a:extLst>
                      <a:ext uri="{FF2B5EF4-FFF2-40B4-BE49-F238E27FC236}">
                        <a16:creationId xmlns:a16="http://schemas.microsoft.com/office/drawing/2014/main" id="{7C51298C-5E8F-4930-8454-060721286D9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9" name="Picture 11">
                <a:extLst>
                  <a:ext uri="{FF2B5EF4-FFF2-40B4-BE49-F238E27FC236}">
                    <a16:creationId xmlns:a16="http://schemas.microsoft.com/office/drawing/2014/main" id="{1250DB52-EA3E-4EFD-912F-1999CA9F880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9EBD280-952A-43E8-AE41-C744CAD4FDC1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319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09800" y="1143000"/>
            <a:ext cx="7772400" cy="838200"/>
          </a:xfrm>
        </p:spPr>
        <p:txBody>
          <a:bodyPr>
            <a:normAutofit fontScale="92500" lnSpcReduction="20000"/>
          </a:bodyPr>
          <a:lstStyle/>
          <a:p>
            <a:pPr algn="ctr">
              <a:buFontTx/>
              <a:buNone/>
              <a:defRPr/>
            </a:pPr>
            <a:r>
              <a:rPr lang="en-US" sz="7500" u="sng"/>
              <a:t>EFFECTIVE </a:t>
            </a:r>
          </a:p>
        </p:txBody>
      </p:sp>
      <p:sp>
        <p:nvSpPr>
          <p:cNvPr id="319491" name="Rectangle 3"/>
          <p:cNvSpPr>
            <a:spLocks noChangeArrowheads="1"/>
          </p:cNvSpPr>
          <p:nvPr/>
        </p:nvSpPr>
        <p:spPr bwMode="auto">
          <a:xfrm>
            <a:off x="2362200" y="2362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ctr">
              <a:spcBef>
                <a:spcPct val="20000"/>
              </a:spcBef>
              <a:buClr>
                <a:srgbClr val="FAFD00"/>
              </a:buClr>
              <a:buSzPct val="150000"/>
              <a:defRPr/>
            </a:pPr>
            <a:r>
              <a:rPr lang="en-US" sz="75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SAFE BEHAVIOR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905000" y="4648200"/>
            <a:ext cx="8686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20000"/>
              </a:spcBef>
              <a:buClr>
                <a:srgbClr val="FAFD00"/>
              </a:buClr>
              <a:buSzPct val="150000"/>
            </a:pPr>
            <a:r>
              <a:rPr lang="en-US" sz="7500">
                <a:solidFill>
                  <a:srgbClr val="FFFFFF"/>
                </a:solidFill>
                <a:latin typeface="Arial" panose="020B0604020202020204" pitchFamily="34" charset="0"/>
              </a:rPr>
              <a:t>REINFORCEMENT </a:t>
            </a:r>
          </a:p>
        </p:txBody>
      </p:sp>
    </p:spTree>
    <p:extLst>
      <p:ext uri="{BB962C8B-B14F-4D97-AF65-F5344CB8AC3E}">
        <p14:creationId xmlns:p14="http://schemas.microsoft.com/office/powerpoint/2010/main" val="3134602684"/>
      </p:ext>
    </p:extLst>
  </p:cSld>
  <p:clrMapOvr>
    <a:masterClrMapping/>
  </p:clrMapOvr>
  <p:transition spd="slow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FB81D72C-5C2D-420E-BAB5-DC6BDF16729E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F15DE6C0-F31F-4523-997A-13CCF42B3E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10">
                <a:extLst>
                  <a:ext uri="{FF2B5EF4-FFF2-40B4-BE49-F238E27FC236}">
                    <a16:creationId xmlns:a16="http://schemas.microsoft.com/office/drawing/2014/main" id="{F7AA4089-75D4-4A71-8DDE-F71728DCB62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12">
                  <a:extLst>
                    <a:ext uri="{FF2B5EF4-FFF2-40B4-BE49-F238E27FC236}">
                      <a16:creationId xmlns:a16="http://schemas.microsoft.com/office/drawing/2014/main" id="{521CFCFC-E954-40F0-91ED-30DA94694A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0" name="Group 13">
                  <a:extLst>
                    <a:ext uri="{FF2B5EF4-FFF2-40B4-BE49-F238E27FC236}">
                      <a16:creationId xmlns:a16="http://schemas.microsoft.com/office/drawing/2014/main" id="{6928FFF0-A9C7-4D03-A035-53BB7BED56B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13C9B352-7D02-49C5-A733-1A0133FC19C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5">
                    <a:extLst>
                      <a:ext uri="{FF2B5EF4-FFF2-40B4-BE49-F238E27FC236}">
                        <a16:creationId xmlns:a16="http://schemas.microsoft.com/office/drawing/2014/main" id="{6FC6821D-C4B3-466E-937C-D8D2F7DE2F9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8" name="Picture 11">
                <a:extLst>
                  <a:ext uri="{FF2B5EF4-FFF2-40B4-BE49-F238E27FC236}">
                    <a16:creationId xmlns:a16="http://schemas.microsoft.com/office/drawing/2014/main" id="{0C25EB31-927B-41F4-8B1C-14782B45151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1188E03-3997-436B-AA55-0D68DA58301B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367618" name="Rectangle 2"/>
          <p:cNvSpPr>
            <a:spLocks noGrp="1" noChangeArrowheads="1"/>
          </p:cNvSpPr>
          <p:nvPr>
            <p:ph type="title"/>
          </p:nvPr>
        </p:nvSpPr>
        <p:spPr>
          <a:xfrm>
            <a:off x="3474720" y="-55815"/>
            <a:ext cx="7376160" cy="1233424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US" sz="5400" dirty="0"/>
              <a:t>REINFORCERS</a:t>
            </a:r>
          </a:p>
        </p:txBody>
      </p:sp>
      <p:sp>
        <p:nvSpPr>
          <p:cNvPr id="367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703" y="1589650"/>
            <a:ext cx="11855836" cy="5068324"/>
          </a:xfrm>
        </p:spPr>
        <p:txBody>
          <a:bodyPr>
            <a:noAutofit/>
          </a:bodyPr>
          <a:lstStyle/>
          <a:p>
            <a:pPr lvl="1" algn="just">
              <a:lnSpc>
                <a:spcPct val="90000"/>
              </a:lnSpc>
              <a:spcBef>
                <a:spcPct val="0"/>
              </a:spcBef>
              <a:buClrTx/>
              <a:buSzTx/>
              <a:buFontTx/>
              <a:buChar char="•"/>
              <a:defRPr/>
            </a:pPr>
            <a:r>
              <a:rPr lang="en-US" sz="3200" b="1" i="1" dirty="0">
                <a:solidFill>
                  <a:schemeClr val="tx1"/>
                </a:solidFill>
              </a:rPr>
              <a:t>positive reinforcement</a:t>
            </a:r>
            <a:r>
              <a:rPr lang="en-US" sz="3200" b="1" dirty="0">
                <a:solidFill>
                  <a:schemeClr val="tx1"/>
                </a:solidFill>
              </a:rPr>
              <a:t>:</a:t>
            </a:r>
            <a:r>
              <a:rPr lang="en-US" sz="3200" dirty="0">
                <a:solidFill>
                  <a:schemeClr val="tx1"/>
                </a:solidFill>
              </a:rPr>
              <a:t> an act is followed by a pleasurable reward (</a:t>
            </a:r>
            <a:r>
              <a:rPr lang="en-US" sz="3200" dirty="0" err="1">
                <a:solidFill>
                  <a:schemeClr val="tx1"/>
                </a:solidFill>
              </a:rPr>
              <a:t>eg</a:t>
            </a:r>
            <a:r>
              <a:rPr lang="en-US" sz="3200" dirty="0">
                <a:solidFill>
                  <a:schemeClr val="tx1"/>
                </a:solidFill>
              </a:rPr>
              <a:t>. you do something</a:t>
            </a:r>
            <a:r>
              <a:rPr lang="en-US" sz="3200" b="1" dirty="0">
                <a:solidFill>
                  <a:schemeClr val="tx1"/>
                </a:solidFill>
              </a:rPr>
              <a:t> right</a:t>
            </a:r>
            <a:r>
              <a:rPr lang="en-US" sz="3200" dirty="0">
                <a:solidFill>
                  <a:schemeClr val="tx1"/>
                </a:solidFill>
              </a:rPr>
              <a:t> and your boss praises you)</a:t>
            </a:r>
          </a:p>
          <a:p>
            <a:pPr lvl="1" algn="just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sz="3200" dirty="0">
                <a:solidFill>
                  <a:schemeClr val="tx1"/>
                </a:solidFill>
              </a:rPr>
              <a:t> </a:t>
            </a:r>
          </a:p>
          <a:p>
            <a:pPr lvl="1" algn="just">
              <a:lnSpc>
                <a:spcPct val="90000"/>
              </a:lnSpc>
              <a:spcBef>
                <a:spcPct val="0"/>
              </a:spcBef>
              <a:buClrTx/>
              <a:buSzTx/>
              <a:buFontTx/>
              <a:buChar char="•"/>
              <a:defRPr/>
            </a:pPr>
            <a:r>
              <a:rPr lang="en-US" sz="3200" b="1" i="1" dirty="0">
                <a:solidFill>
                  <a:schemeClr val="tx1"/>
                </a:solidFill>
              </a:rPr>
              <a:t>negative reinforcement</a:t>
            </a:r>
            <a:r>
              <a:rPr lang="en-US" sz="3200" b="1" dirty="0">
                <a:solidFill>
                  <a:schemeClr val="tx1"/>
                </a:solidFill>
              </a:rPr>
              <a:t>:</a:t>
            </a:r>
            <a:r>
              <a:rPr lang="en-US" sz="3200" dirty="0">
                <a:solidFill>
                  <a:schemeClr val="tx1"/>
                </a:solidFill>
              </a:rPr>
              <a:t> (you do something </a:t>
            </a:r>
            <a:r>
              <a:rPr lang="en-US" sz="3200" b="1" dirty="0">
                <a:solidFill>
                  <a:schemeClr val="tx1"/>
                </a:solidFill>
              </a:rPr>
              <a:t>right</a:t>
            </a:r>
            <a:r>
              <a:rPr lang="en-US" sz="3200" dirty="0">
                <a:solidFill>
                  <a:schemeClr val="tx1"/>
                </a:solidFill>
              </a:rPr>
              <a:t> and your boss doesn't criticize you as he usually does) </a:t>
            </a:r>
          </a:p>
          <a:p>
            <a:pPr lvl="1" algn="just">
              <a:lnSpc>
                <a:spcPct val="90000"/>
              </a:lnSpc>
              <a:spcBef>
                <a:spcPct val="0"/>
              </a:spcBef>
              <a:buClrTx/>
              <a:buSzTx/>
              <a:buFontTx/>
              <a:buChar char="•"/>
              <a:defRPr/>
            </a:pPr>
            <a:endParaRPr lang="en-US" sz="3200" dirty="0">
              <a:solidFill>
                <a:schemeClr val="tx1"/>
              </a:solidFill>
            </a:endParaRPr>
          </a:p>
          <a:p>
            <a:pPr lvl="1" algn="just">
              <a:lnSpc>
                <a:spcPct val="90000"/>
              </a:lnSpc>
              <a:spcBef>
                <a:spcPct val="0"/>
              </a:spcBef>
              <a:buClrTx/>
              <a:buSzTx/>
              <a:buFontTx/>
              <a:buChar char="•"/>
              <a:defRPr/>
            </a:pPr>
            <a:r>
              <a:rPr lang="en-US" sz="3200" b="1" i="1" dirty="0">
                <a:solidFill>
                  <a:schemeClr val="tx1"/>
                </a:solidFill>
              </a:rPr>
              <a:t>extinction</a:t>
            </a:r>
            <a:r>
              <a:rPr lang="en-US" sz="3200" b="1" dirty="0">
                <a:solidFill>
                  <a:schemeClr val="tx1"/>
                </a:solidFill>
              </a:rPr>
              <a:t>:</a:t>
            </a:r>
            <a:r>
              <a:rPr lang="en-US" sz="3200" dirty="0">
                <a:solidFill>
                  <a:schemeClr val="tx1"/>
                </a:solidFill>
              </a:rPr>
              <a:t> (you do something </a:t>
            </a:r>
            <a:r>
              <a:rPr lang="en-US" sz="3200" b="1" dirty="0">
                <a:solidFill>
                  <a:schemeClr val="tx1"/>
                </a:solidFill>
              </a:rPr>
              <a:t>wrong </a:t>
            </a:r>
            <a:r>
              <a:rPr lang="en-US" sz="3200" dirty="0">
                <a:solidFill>
                  <a:schemeClr val="tx1"/>
                </a:solidFill>
              </a:rPr>
              <a:t>and your boss doesn't praise you as he often does) </a:t>
            </a:r>
          </a:p>
          <a:p>
            <a:pPr lvl="1" algn="just">
              <a:lnSpc>
                <a:spcPct val="90000"/>
              </a:lnSpc>
              <a:spcBef>
                <a:spcPct val="0"/>
              </a:spcBef>
              <a:buClrTx/>
              <a:buSzTx/>
              <a:buFontTx/>
              <a:buChar char="•"/>
              <a:defRPr/>
            </a:pPr>
            <a:endParaRPr lang="en-US" sz="3200" dirty="0">
              <a:solidFill>
                <a:schemeClr val="tx1"/>
              </a:solidFill>
            </a:endParaRPr>
          </a:p>
          <a:p>
            <a:pPr lvl="1" algn="just">
              <a:lnSpc>
                <a:spcPct val="90000"/>
              </a:lnSpc>
              <a:spcBef>
                <a:spcPct val="0"/>
              </a:spcBef>
              <a:buClrTx/>
              <a:buSzTx/>
              <a:buFontTx/>
              <a:buChar char="•"/>
              <a:defRPr/>
            </a:pPr>
            <a:r>
              <a:rPr lang="en-US" sz="3200" b="1" i="1" dirty="0">
                <a:solidFill>
                  <a:schemeClr val="tx1"/>
                </a:solidFill>
              </a:rPr>
              <a:t>punishment</a:t>
            </a:r>
            <a:r>
              <a:rPr lang="en-US" sz="3200" dirty="0">
                <a:solidFill>
                  <a:schemeClr val="tx1"/>
                </a:solidFill>
              </a:rPr>
              <a:t>: (you do something </a:t>
            </a:r>
            <a:r>
              <a:rPr lang="en-US" sz="3200" b="1" dirty="0">
                <a:solidFill>
                  <a:schemeClr val="tx1"/>
                </a:solidFill>
              </a:rPr>
              <a:t>wrong</a:t>
            </a:r>
            <a:r>
              <a:rPr lang="en-US" sz="3200" dirty="0">
                <a:solidFill>
                  <a:schemeClr val="tx1"/>
                </a:solidFill>
              </a:rPr>
              <a:t> and your boss criticizes you 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sz="32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7546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73D0DD73-15C9-4436-AE3F-D69CC561DA01}"/>
              </a:ext>
            </a:extLst>
          </p:cNvPr>
          <p:cNvGrpSpPr>
            <a:grpSpLocks/>
          </p:cNvGrpSpPr>
          <p:nvPr/>
        </p:nvGrpSpPr>
        <p:grpSpPr bwMode="auto">
          <a:xfrm>
            <a:off x="-1" y="-9680"/>
            <a:ext cx="12204300" cy="6867680"/>
            <a:chOff x="0" y="-9998"/>
            <a:chExt cx="9144000" cy="6867998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EA96D432-C192-4BA3-B35E-BB3FC7078C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9998"/>
              <a:ext cx="6496918" cy="1865584"/>
              <a:chOff x="0" y="-9998"/>
              <a:chExt cx="6496918" cy="1865584"/>
            </a:xfrm>
          </p:grpSpPr>
          <p:grpSp>
            <p:nvGrpSpPr>
              <p:cNvPr id="10" name="Group 13">
                <a:extLst>
                  <a:ext uri="{FF2B5EF4-FFF2-40B4-BE49-F238E27FC236}">
                    <a16:creationId xmlns:a16="http://schemas.microsoft.com/office/drawing/2014/main" id="{B121B69D-3D1E-4E8F-BA7E-A081C2F7A2A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9998"/>
                <a:ext cx="6496918" cy="1865584"/>
                <a:chOff x="228600" y="0"/>
                <a:chExt cx="1472184" cy="1024128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3A28A9E6-043D-470E-AA66-FAC28CD987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8600" y="0"/>
                  <a:ext cx="1466258" cy="1012274"/>
                </a:xfrm>
                <a:custGeom>
                  <a:avLst/>
                  <a:gdLst>
                    <a:gd name="T0" fmla="*/ 0 w 2240281"/>
                    <a:gd name="T1" fmla="*/ 0 h 822960"/>
                    <a:gd name="T2" fmla="*/ 1466258 w 2240281"/>
                    <a:gd name="T3" fmla="*/ 0 h 822960"/>
                    <a:gd name="T4" fmla="*/ 1085979 w 2240281"/>
                    <a:gd name="T5" fmla="*/ 274158 h 822960"/>
                    <a:gd name="T6" fmla="*/ 0 w 2240281"/>
                    <a:gd name="T7" fmla="*/ 1012274 h 822960"/>
                    <a:gd name="T8" fmla="*/ 0 w 2240281"/>
                    <a:gd name="T9" fmla="*/ 0 h 8229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40281" h="822960">
                      <a:moveTo>
                        <a:pt x="0" y="0"/>
                      </a:moveTo>
                      <a:lnTo>
                        <a:pt x="2240281" y="0"/>
                      </a:lnTo>
                      <a:lnTo>
                        <a:pt x="1659256" y="222885"/>
                      </a:lnTo>
                      <a:lnTo>
                        <a:pt x="0" y="8229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472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en-PH"/>
                </a:p>
              </p:txBody>
            </p:sp>
            <p:sp>
              <p:nvSpPr>
                <p:cNvPr id="12" name="Rectangle 15">
                  <a:extLst>
                    <a:ext uri="{FF2B5EF4-FFF2-40B4-BE49-F238E27FC236}">
                      <a16:creationId xmlns:a16="http://schemas.microsoft.com/office/drawing/2014/main" id="{7F2470C3-2E5F-41A7-B635-1212F67D25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8600" y="0"/>
                  <a:ext cx="1472184" cy="1024128"/>
                </a:xfrm>
                <a:prstGeom prst="rect">
                  <a:avLst/>
                </a:prstGeom>
                <a:blipFill dpi="0" rotWithShape="1">
                  <a:blip r:embed="rId2"/>
                  <a:srcRect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</p:grpSp>
          <p:pic>
            <p:nvPicPr>
              <p:cNvPr id="8" name="Picture 11">
                <a:extLst>
                  <a:ext uri="{FF2B5EF4-FFF2-40B4-BE49-F238E27FC236}">
                    <a16:creationId xmlns:a16="http://schemas.microsoft.com/office/drawing/2014/main" id="{3C254C33-C725-493A-8E8C-1BC1017F89C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5678E65-672A-4BF5-913F-E8CF95702BEE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369666" name="Rectangle 2"/>
          <p:cNvSpPr>
            <a:spLocks noGrp="1" noChangeArrowheads="1"/>
          </p:cNvSpPr>
          <p:nvPr>
            <p:ph type="title"/>
          </p:nvPr>
        </p:nvSpPr>
        <p:spPr>
          <a:xfrm>
            <a:off x="2616590" y="467360"/>
            <a:ext cx="8234289" cy="1233424"/>
          </a:xfrm>
        </p:spPr>
        <p:txBody>
          <a:bodyPr/>
          <a:lstStyle/>
          <a:p>
            <a:pPr>
              <a:defRPr/>
            </a:pPr>
            <a:r>
              <a:rPr lang="en-US" dirty="0"/>
              <a:t>ABCs of Behavioral Change</a:t>
            </a:r>
          </a:p>
        </p:txBody>
      </p:sp>
      <p:sp>
        <p:nvSpPr>
          <p:cNvPr id="369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60431" y="2036949"/>
            <a:ext cx="9509760" cy="412762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defRPr/>
            </a:pPr>
            <a:r>
              <a:rPr lang="en-US" sz="6000" b="1" dirty="0"/>
              <a:t>A</a:t>
            </a:r>
            <a:r>
              <a:rPr lang="en-US" sz="4800" dirty="0"/>
              <a:t>ntecedents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4800" dirty="0"/>
          </a:p>
          <a:p>
            <a:pPr>
              <a:lnSpc>
                <a:spcPct val="90000"/>
              </a:lnSpc>
              <a:defRPr/>
            </a:pPr>
            <a:r>
              <a:rPr lang="en-US" sz="6000" b="1" dirty="0"/>
              <a:t>B</a:t>
            </a:r>
            <a:r>
              <a:rPr lang="en-US" sz="4800" dirty="0"/>
              <a:t>ehavior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4800" dirty="0"/>
          </a:p>
          <a:p>
            <a:pPr>
              <a:lnSpc>
                <a:spcPct val="90000"/>
              </a:lnSpc>
              <a:defRPr/>
            </a:pPr>
            <a:r>
              <a:rPr lang="en-US" sz="6000" b="1" dirty="0"/>
              <a:t>C</a:t>
            </a:r>
            <a:r>
              <a:rPr lang="en-US" sz="4800" dirty="0"/>
              <a:t>onsequences</a:t>
            </a:r>
          </a:p>
        </p:txBody>
      </p:sp>
    </p:spTree>
    <p:extLst>
      <p:ext uri="{BB962C8B-B14F-4D97-AF65-F5344CB8AC3E}">
        <p14:creationId xmlns:p14="http://schemas.microsoft.com/office/powerpoint/2010/main" val="34837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5">
            <a:extLst>
              <a:ext uri="{FF2B5EF4-FFF2-40B4-BE49-F238E27FC236}">
                <a16:creationId xmlns:a16="http://schemas.microsoft.com/office/drawing/2014/main" id="{F82A785F-458F-4D7A-B3BA-05C38AA51553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19" name="Group 7">
              <a:extLst>
                <a:ext uri="{FF2B5EF4-FFF2-40B4-BE49-F238E27FC236}">
                  <a16:creationId xmlns:a16="http://schemas.microsoft.com/office/drawing/2014/main" id="{4E32793D-92D6-48C0-966A-23CE52E84D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1" name="Group 10">
                <a:extLst>
                  <a:ext uri="{FF2B5EF4-FFF2-40B4-BE49-F238E27FC236}">
                    <a16:creationId xmlns:a16="http://schemas.microsoft.com/office/drawing/2014/main" id="{0D48C0E5-22FF-427F-BF06-B0E776BF298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3" name="Rectangle 12">
                  <a:extLst>
                    <a:ext uri="{FF2B5EF4-FFF2-40B4-BE49-F238E27FC236}">
                      <a16:creationId xmlns:a16="http://schemas.microsoft.com/office/drawing/2014/main" id="{234D84F5-F7A7-4328-8110-8E5BCBFF23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24" name="Group 13">
                  <a:extLst>
                    <a:ext uri="{FF2B5EF4-FFF2-40B4-BE49-F238E27FC236}">
                      <a16:creationId xmlns:a16="http://schemas.microsoft.com/office/drawing/2014/main" id="{47175583-99BD-4DFB-A42C-CE3203A3FEB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25" name="Rectangle 10">
                    <a:extLst>
                      <a:ext uri="{FF2B5EF4-FFF2-40B4-BE49-F238E27FC236}">
                        <a16:creationId xmlns:a16="http://schemas.microsoft.com/office/drawing/2014/main" id="{1C0CF49F-ADBF-4B6E-A5A3-4E080B402B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26" name="Rectangle 15">
                    <a:extLst>
                      <a:ext uri="{FF2B5EF4-FFF2-40B4-BE49-F238E27FC236}">
                        <a16:creationId xmlns:a16="http://schemas.microsoft.com/office/drawing/2014/main" id="{F30042FB-53BF-40E9-8501-210F48C45F7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22" name="Picture 11">
                <a:extLst>
                  <a:ext uri="{FF2B5EF4-FFF2-40B4-BE49-F238E27FC236}">
                    <a16:creationId xmlns:a16="http://schemas.microsoft.com/office/drawing/2014/main" id="{5F581AF9-F785-49AC-A1F2-5E7B3A624F3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12174BE-2526-4070-A0E1-D32DEAA41128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77724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/>
              <a:t>Behavior is Influenced by</a:t>
            </a:r>
            <a:br>
              <a:rPr lang="en-US" sz="4000"/>
            </a:br>
            <a:r>
              <a:rPr lang="en-US" sz="4000"/>
              <a:t>its Effects</a:t>
            </a: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057400" y="1600200"/>
            <a:ext cx="3352800" cy="44958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PH"/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>
            <a:off x="2057400" y="3352800"/>
            <a:ext cx="3352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>
            <a:off x="2057400" y="4419600"/>
            <a:ext cx="3352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687851" y="1668464"/>
            <a:ext cx="2155398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sz="2600">
                <a:latin typeface="Arial Black" panose="020B0A04020102020204" pitchFamily="34" charset="0"/>
              </a:rPr>
              <a:t>High</a:t>
            </a:r>
          </a:p>
          <a:p>
            <a:pPr algn="ctr"/>
            <a:r>
              <a:rPr lang="en-US" sz="2600">
                <a:latin typeface="Arial Black" panose="020B0A04020102020204" pitchFamily="34" charset="0"/>
              </a:rPr>
              <a:t>Probability</a:t>
            </a:r>
          </a:p>
          <a:p>
            <a:pPr algn="ctr"/>
            <a:r>
              <a:rPr lang="en-US" sz="2600">
                <a:latin typeface="Arial Black" panose="020B0A04020102020204" pitchFamily="34" charset="0"/>
              </a:rPr>
              <a:t>of</a:t>
            </a:r>
          </a:p>
          <a:p>
            <a:pPr algn="ctr"/>
            <a:r>
              <a:rPr lang="en-US" sz="2600">
                <a:latin typeface="Arial Black" panose="020B0A04020102020204" pitchFamily="34" charset="0"/>
              </a:rPr>
              <a:t>Repetition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667214" y="4416426"/>
            <a:ext cx="2155398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sz="2600">
                <a:latin typeface="Arial Black" panose="020B0A04020102020204" pitchFamily="34" charset="0"/>
              </a:rPr>
              <a:t>Low</a:t>
            </a:r>
          </a:p>
          <a:p>
            <a:pPr algn="ctr"/>
            <a:r>
              <a:rPr lang="en-US" sz="2600">
                <a:latin typeface="Arial Black" panose="020B0A04020102020204" pitchFamily="34" charset="0"/>
              </a:rPr>
              <a:t>Probability</a:t>
            </a:r>
          </a:p>
          <a:p>
            <a:pPr algn="ctr"/>
            <a:r>
              <a:rPr lang="en-US" sz="2600">
                <a:latin typeface="Arial Black" panose="020B0A04020102020204" pitchFamily="34" charset="0"/>
              </a:rPr>
              <a:t>of</a:t>
            </a:r>
          </a:p>
          <a:p>
            <a:pPr algn="ctr"/>
            <a:r>
              <a:rPr lang="en-US" sz="2600">
                <a:latin typeface="Arial Black" panose="020B0A04020102020204" pitchFamily="34" charset="0"/>
              </a:rPr>
              <a:t>Repetition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2520951" y="3602039"/>
            <a:ext cx="24288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sz="3000">
                <a:solidFill>
                  <a:schemeClr val="tx2"/>
                </a:solidFill>
                <a:latin typeface="Arial Black" panose="020B0A04020102020204" pitchFamily="34" charset="0"/>
              </a:rPr>
              <a:t>BEHAVIOR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7620000" y="3352800"/>
            <a:ext cx="2514600" cy="1143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PH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7875588" y="3657601"/>
            <a:ext cx="208756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sz="3000">
                <a:solidFill>
                  <a:schemeClr val="tx2"/>
                </a:solidFill>
                <a:latin typeface="Arial Black" panose="020B0A04020102020204" pitchFamily="34" charset="0"/>
              </a:rPr>
              <a:t>EFFECTS</a:t>
            </a:r>
          </a:p>
        </p:txBody>
      </p:sp>
      <p:sp>
        <p:nvSpPr>
          <p:cNvPr id="17419" name="Line 11"/>
          <p:cNvSpPr>
            <a:spLocks noChangeShapeType="1"/>
          </p:cNvSpPr>
          <p:nvPr/>
        </p:nvSpPr>
        <p:spPr bwMode="auto">
          <a:xfrm>
            <a:off x="5562600" y="3886200"/>
            <a:ext cx="1981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 flipV="1">
            <a:off x="8839200" y="2743200"/>
            <a:ext cx="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17421" name="Line 13"/>
          <p:cNvSpPr>
            <a:spLocks noChangeShapeType="1"/>
          </p:cNvSpPr>
          <p:nvPr/>
        </p:nvSpPr>
        <p:spPr bwMode="auto">
          <a:xfrm>
            <a:off x="8839200" y="4572000"/>
            <a:ext cx="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17422" name="Line 14"/>
          <p:cNvSpPr>
            <a:spLocks noChangeShapeType="1"/>
          </p:cNvSpPr>
          <p:nvPr/>
        </p:nvSpPr>
        <p:spPr bwMode="auto">
          <a:xfrm flipH="1">
            <a:off x="5562600" y="2209800"/>
            <a:ext cx="25908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17423" name="Line 15"/>
          <p:cNvSpPr>
            <a:spLocks noChangeShapeType="1"/>
          </p:cNvSpPr>
          <p:nvPr/>
        </p:nvSpPr>
        <p:spPr bwMode="auto">
          <a:xfrm flipH="1">
            <a:off x="5562600" y="5410200"/>
            <a:ext cx="25908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pic>
        <p:nvPicPr>
          <p:cNvPr id="329744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29600" y="1600201"/>
            <a:ext cx="1163638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329745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1" y="495300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685135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9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9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9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9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>
            <a:extLst>
              <a:ext uri="{FF2B5EF4-FFF2-40B4-BE49-F238E27FC236}">
                <a16:creationId xmlns:a16="http://schemas.microsoft.com/office/drawing/2014/main" id="{CE9B6AD0-564C-4755-AC4E-5469078A534C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4" name="Group 7">
              <a:extLst>
                <a:ext uri="{FF2B5EF4-FFF2-40B4-BE49-F238E27FC236}">
                  <a16:creationId xmlns:a16="http://schemas.microsoft.com/office/drawing/2014/main" id="{DFAE2557-052A-442F-9246-4ED6BD9FA7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6" name="Group 10">
                <a:extLst>
                  <a:ext uri="{FF2B5EF4-FFF2-40B4-BE49-F238E27FC236}">
                    <a16:creationId xmlns:a16="http://schemas.microsoft.com/office/drawing/2014/main" id="{566286C7-1677-4658-8CE6-705B296E452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8" name="Rectangle 12">
                  <a:extLst>
                    <a:ext uri="{FF2B5EF4-FFF2-40B4-BE49-F238E27FC236}">
                      <a16:creationId xmlns:a16="http://schemas.microsoft.com/office/drawing/2014/main" id="{5294D0D4-4A09-4066-B22B-F16627BAB4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9" name="Group 13">
                  <a:extLst>
                    <a:ext uri="{FF2B5EF4-FFF2-40B4-BE49-F238E27FC236}">
                      <a16:creationId xmlns:a16="http://schemas.microsoft.com/office/drawing/2014/main" id="{2C01CB92-165F-4B59-8213-16DE4B9B8AA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0" name="Rectangle 10">
                    <a:extLst>
                      <a:ext uri="{FF2B5EF4-FFF2-40B4-BE49-F238E27FC236}">
                        <a16:creationId xmlns:a16="http://schemas.microsoft.com/office/drawing/2014/main" id="{094697CB-2641-48C9-8B8A-0B7986134BA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1" name="Rectangle 15">
                    <a:extLst>
                      <a:ext uri="{FF2B5EF4-FFF2-40B4-BE49-F238E27FC236}">
                        <a16:creationId xmlns:a16="http://schemas.microsoft.com/office/drawing/2014/main" id="{00B330E2-A348-47C5-9976-E484C5CFB8A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7" name="Picture 11">
                <a:extLst>
                  <a:ext uri="{FF2B5EF4-FFF2-40B4-BE49-F238E27FC236}">
                    <a16:creationId xmlns:a16="http://schemas.microsoft.com/office/drawing/2014/main" id="{8328308E-5732-41A0-B139-C98C40FA0E3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4465682-3316-40C8-BEEA-AA877E98682B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368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sz="3600" b="1">
                <a:solidFill>
                  <a:schemeClr val="tx1"/>
                </a:solidFill>
              </a:rPr>
              <a:t>Law of Effect: </a:t>
            </a:r>
            <a:endParaRPr lang="en-US" sz="3600">
              <a:solidFill>
                <a:schemeClr val="tx1"/>
              </a:solidFill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sz="3600">
                <a:solidFill>
                  <a:schemeClr val="tx1"/>
                </a:solidFill>
              </a:rPr>
              <a:t>If our actions have </a:t>
            </a:r>
            <a:r>
              <a:rPr lang="en-US" sz="3600" b="1">
                <a:solidFill>
                  <a:schemeClr val="tx1"/>
                </a:solidFill>
              </a:rPr>
              <a:t>pleasant effects</a:t>
            </a:r>
            <a:r>
              <a:rPr lang="en-US" sz="3600">
                <a:solidFill>
                  <a:schemeClr val="tx1"/>
                </a:solidFill>
              </a:rPr>
              <a:t>, then we will be more likely to </a:t>
            </a:r>
            <a:r>
              <a:rPr lang="en-US" sz="3600" b="1">
                <a:solidFill>
                  <a:schemeClr val="tx1"/>
                </a:solidFill>
              </a:rPr>
              <a:t>repeat </a:t>
            </a:r>
            <a:r>
              <a:rPr lang="en-US" sz="3600">
                <a:solidFill>
                  <a:schemeClr val="tx1"/>
                </a:solidFill>
              </a:rPr>
              <a:t>them in the future. If however, our actions have </a:t>
            </a:r>
            <a:r>
              <a:rPr lang="en-US" sz="3600" b="1">
                <a:solidFill>
                  <a:schemeClr val="tx1"/>
                </a:solidFill>
              </a:rPr>
              <a:t>unpleasant effects</a:t>
            </a:r>
            <a:r>
              <a:rPr lang="en-US" sz="3600">
                <a:solidFill>
                  <a:schemeClr val="tx1"/>
                </a:solidFill>
              </a:rPr>
              <a:t>, we are </a:t>
            </a:r>
            <a:r>
              <a:rPr lang="en-US" sz="3600" b="1">
                <a:solidFill>
                  <a:schemeClr val="tx1"/>
                </a:solidFill>
              </a:rPr>
              <a:t>less likely to repeat</a:t>
            </a:r>
            <a:r>
              <a:rPr lang="en-US" sz="3600">
                <a:solidFill>
                  <a:schemeClr val="tx1"/>
                </a:solidFill>
              </a:rPr>
              <a:t> them in the future.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sz="3600">
              <a:solidFill>
                <a:schemeClr val="tx1"/>
              </a:solidFill>
            </a:endParaRPr>
          </a:p>
          <a:p>
            <a:pPr>
              <a:buFontTx/>
              <a:buNone/>
              <a:defRPr/>
            </a:pPr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340776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5">
            <a:extLst>
              <a:ext uri="{FF2B5EF4-FFF2-40B4-BE49-F238E27FC236}">
                <a16:creationId xmlns:a16="http://schemas.microsoft.com/office/drawing/2014/main" id="{F131A03E-09D1-4C60-9164-BC925CD76BB9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10" name="Group 7">
              <a:extLst>
                <a:ext uri="{FF2B5EF4-FFF2-40B4-BE49-F238E27FC236}">
                  <a16:creationId xmlns:a16="http://schemas.microsoft.com/office/drawing/2014/main" id="{D4AB44CB-02BE-43F3-9433-D45161FEDA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2" name="Group 10">
                <a:extLst>
                  <a:ext uri="{FF2B5EF4-FFF2-40B4-BE49-F238E27FC236}">
                    <a16:creationId xmlns:a16="http://schemas.microsoft.com/office/drawing/2014/main" id="{0E9B0CCB-FEB3-4914-BCCB-F2CBE0A0F11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4" name="Rectangle 12">
                  <a:extLst>
                    <a:ext uri="{FF2B5EF4-FFF2-40B4-BE49-F238E27FC236}">
                      <a16:creationId xmlns:a16="http://schemas.microsoft.com/office/drawing/2014/main" id="{F42672B3-5699-4465-847E-57FF0AE564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5" name="Group 13">
                  <a:extLst>
                    <a:ext uri="{FF2B5EF4-FFF2-40B4-BE49-F238E27FC236}">
                      <a16:creationId xmlns:a16="http://schemas.microsoft.com/office/drawing/2014/main" id="{E343C277-A9A3-4347-9ACA-13A7D2DB426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6" name="Rectangle 10">
                    <a:extLst>
                      <a:ext uri="{FF2B5EF4-FFF2-40B4-BE49-F238E27FC236}">
                        <a16:creationId xmlns:a16="http://schemas.microsoft.com/office/drawing/2014/main" id="{192A27C2-0601-41BF-B358-CA9D1EEAF74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7" name="Rectangle 15">
                    <a:extLst>
                      <a:ext uri="{FF2B5EF4-FFF2-40B4-BE49-F238E27FC236}">
                        <a16:creationId xmlns:a16="http://schemas.microsoft.com/office/drawing/2014/main" id="{F53941AF-844C-400B-9F25-1D97A4D3B9D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13" name="Picture 11">
                <a:extLst>
                  <a:ext uri="{FF2B5EF4-FFF2-40B4-BE49-F238E27FC236}">
                    <a16:creationId xmlns:a16="http://schemas.microsoft.com/office/drawing/2014/main" id="{36E01935-6D55-43FA-8CAF-45AA657E717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675203-4C30-402F-B2E0-3968BCDA440C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19458" name="Line 2"/>
          <p:cNvSpPr>
            <a:spLocks noChangeShapeType="1"/>
          </p:cNvSpPr>
          <p:nvPr/>
        </p:nvSpPr>
        <p:spPr bwMode="auto">
          <a:xfrm>
            <a:off x="2133600" y="3200400"/>
            <a:ext cx="7772400" cy="1905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 rot="880752">
            <a:off x="7893050" y="2490788"/>
            <a:ext cx="2286000" cy="2247900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PH"/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5105400" y="4114800"/>
            <a:ext cx="1752600" cy="1752600"/>
          </a:xfrm>
          <a:prstGeom prst="triangle">
            <a:avLst>
              <a:gd name="adj" fmla="val 50000"/>
            </a:avLst>
          </a:prstGeom>
          <a:noFill/>
          <a:ln w="57150">
            <a:solidFill>
              <a:schemeClr val="tx2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PH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 rot="788178">
            <a:off x="7848600" y="2879726"/>
            <a:ext cx="2389188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sz="3000" b="1">
                <a:latin typeface="Tahoma" panose="020B0604030504040204" pitchFamily="34" charset="0"/>
              </a:rPr>
              <a:t>The</a:t>
            </a:r>
          </a:p>
          <a:p>
            <a:pPr algn="ctr"/>
            <a:r>
              <a:rPr lang="en-US" sz="3000" b="1">
                <a:latin typeface="Tahoma" panose="020B0604030504040204" pitchFamily="34" charset="0"/>
              </a:rPr>
              <a:t>SAFE</a:t>
            </a:r>
          </a:p>
          <a:p>
            <a:pPr algn="ctr"/>
            <a:r>
              <a:rPr lang="en-US" sz="3000" b="1">
                <a:latin typeface="Tahoma" panose="020B0604030504040204" pitchFamily="34" charset="0"/>
              </a:rPr>
              <a:t>WAY &amp; B.R.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599114" y="4937126"/>
            <a:ext cx="8016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3000" b="1">
                <a:latin typeface="Tahoma" panose="020B0604030504040204" pitchFamily="34" charset="0"/>
              </a:rPr>
              <a:t>VS.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 rot="880752">
            <a:off x="2330450" y="1195388"/>
            <a:ext cx="2286000" cy="2247900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PH"/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 rot="788178">
            <a:off x="2667000" y="1584326"/>
            <a:ext cx="1716088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sz="3000" b="1">
                <a:latin typeface="Tahoma" panose="020B0604030504040204" pitchFamily="34" charset="0"/>
              </a:rPr>
              <a:t>The</a:t>
            </a:r>
          </a:p>
          <a:p>
            <a:pPr algn="ctr"/>
            <a:r>
              <a:rPr lang="en-US" sz="3000" b="1">
                <a:latin typeface="Tahoma" panose="020B0604030504040204" pitchFamily="34" charset="0"/>
              </a:rPr>
              <a:t>UNSAFE</a:t>
            </a:r>
          </a:p>
          <a:p>
            <a:pPr algn="ctr"/>
            <a:r>
              <a:rPr lang="en-US" sz="3000" b="1">
                <a:latin typeface="Tahoma" panose="020B0604030504040204" pitchFamily="34" charset="0"/>
              </a:rPr>
              <a:t>WAY </a:t>
            </a:r>
          </a:p>
        </p:txBody>
      </p:sp>
    </p:spTree>
    <p:extLst>
      <p:ext uri="{BB962C8B-B14F-4D97-AF65-F5344CB8AC3E}">
        <p14:creationId xmlns:p14="http://schemas.microsoft.com/office/powerpoint/2010/main" val="3120379850"/>
      </p:ext>
    </p:extLst>
  </p:cSld>
  <p:clrMapOvr>
    <a:masterClrMapping/>
  </p:clrMapOvr>
  <p:transition spd="slow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795C93D8-C301-4B4A-9939-FADAC627F7CC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AD69AE02-85FA-45FF-82BE-63ADB3C129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10">
                <a:extLst>
                  <a:ext uri="{FF2B5EF4-FFF2-40B4-BE49-F238E27FC236}">
                    <a16:creationId xmlns:a16="http://schemas.microsoft.com/office/drawing/2014/main" id="{138889E5-534F-4A7B-8355-5C25AEE2B8E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12">
                  <a:extLst>
                    <a:ext uri="{FF2B5EF4-FFF2-40B4-BE49-F238E27FC236}">
                      <a16:creationId xmlns:a16="http://schemas.microsoft.com/office/drawing/2014/main" id="{4FB75D55-48E8-4035-AEE3-C4E9CA33FE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0" name="Group 13">
                  <a:extLst>
                    <a:ext uri="{FF2B5EF4-FFF2-40B4-BE49-F238E27FC236}">
                      <a16:creationId xmlns:a16="http://schemas.microsoft.com/office/drawing/2014/main" id="{AC605433-5F2F-437A-B953-AE13D96AA95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820310E0-81C4-45A4-9776-CE9853D2C73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5">
                    <a:extLst>
                      <a:ext uri="{FF2B5EF4-FFF2-40B4-BE49-F238E27FC236}">
                        <a16:creationId xmlns:a16="http://schemas.microsoft.com/office/drawing/2014/main" id="{1FEDE72E-DAA3-4F0D-BE2A-97BE18068F1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8" name="Picture 11">
                <a:extLst>
                  <a:ext uri="{FF2B5EF4-FFF2-40B4-BE49-F238E27FC236}">
                    <a16:creationId xmlns:a16="http://schemas.microsoft.com/office/drawing/2014/main" id="{2FE28D6B-0358-4152-9A04-4EDC9D3A5F8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0F79BA6-CE10-4180-9B39-A4473F83CBE1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370690" name="Rectangle 2"/>
          <p:cNvSpPr>
            <a:spLocks noGrp="1" noChangeArrowheads="1"/>
          </p:cNvSpPr>
          <p:nvPr>
            <p:ph type="title"/>
          </p:nvPr>
        </p:nvSpPr>
        <p:spPr>
          <a:xfrm>
            <a:off x="3207434" y="467360"/>
            <a:ext cx="7643446" cy="1233424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US" sz="5400" dirty="0">
                <a:latin typeface="Arial Black" panose="020B0A04020102020204" pitchFamily="34" charset="0"/>
              </a:rPr>
              <a:t>Safety Culture</a:t>
            </a:r>
          </a:p>
        </p:txBody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41120" y="1901952"/>
            <a:ext cx="10532012" cy="454829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Nurturing &amp; cultivation of an organizational value system that guides all organizational judgement</a:t>
            </a:r>
          </a:p>
          <a:p>
            <a:pPr>
              <a:defRPr/>
            </a:pP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It is the balance of business intellect &amp; employee moral judgement</a:t>
            </a:r>
          </a:p>
        </p:txBody>
      </p:sp>
    </p:spTree>
    <p:extLst>
      <p:ext uri="{BB962C8B-B14F-4D97-AF65-F5344CB8AC3E}">
        <p14:creationId xmlns:p14="http://schemas.microsoft.com/office/powerpoint/2010/main" val="53366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5B56267C-8AC1-4566-AC45-B370EC7BB322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7450454B-35D4-4025-96CE-C3E946B28B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10">
                <a:extLst>
                  <a:ext uri="{FF2B5EF4-FFF2-40B4-BE49-F238E27FC236}">
                    <a16:creationId xmlns:a16="http://schemas.microsoft.com/office/drawing/2014/main" id="{B592975C-3082-43C9-8A5E-7B41703D885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12">
                  <a:extLst>
                    <a:ext uri="{FF2B5EF4-FFF2-40B4-BE49-F238E27FC236}">
                      <a16:creationId xmlns:a16="http://schemas.microsoft.com/office/drawing/2014/main" id="{1F7D83CD-388C-487E-B98E-F3A9469BA1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0" name="Group 13">
                  <a:extLst>
                    <a:ext uri="{FF2B5EF4-FFF2-40B4-BE49-F238E27FC236}">
                      <a16:creationId xmlns:a16="http://schemas.microsoft.com/office/drawing/2014/main" id="{4BC099EE-FA4A-4164-AD3E-0FDA946762F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3ECCDC8A-D703-40D2-80A2-052E53328D2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5">
                    <a:extLst>
                      <a:ext uri="{FF2B5EF4-FFF2-40B4-BE49-F238E27FC236}">
                        <a16:creationId xmlns:a16="http://schemas.microsoft.com/office/drawing/2014/main" id="{C7EBAE45-561D-4EC3-A7ED-68BAAFB8906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8" name="Picture 11">
                <a:extLst>
                  <a:ext uri="{FF2B5EF4-FFF2-40B4-BE49-F238E27FC236}">
                    <a16:creationId xmlns:a16="http://schemas.microsoft.com/office/drawing/2014/main" id="{BD114E9C-F309-419C-BD77-E195D8F03CD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B74437A-8A9A-4056-BEA3-F6C3CE2C8050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371714" name="Rectangle 2"/>
          <p:cNvSpPr>
            <a:spLocks noGrp="1" noChangeArrowheads="1"/>
          </p:cNvSpPr>
          <p:nvPr>
            <p:ph type="title"/>
          </p:nvPr>
        </p:nvSpPr>
        <p:spPr>
          <a:xfrm>
            <a:off x="2928118" y="467360"/>
            <a:ext cx="8973149" cy="123342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>
                <a:latin typeface="Arial Black" panose="020B0A04020102020204" pitchFamily="34" charset="0"/>
              </a:rPr>
              <a:t>Habits &amp; Values in Safe Human Behavior</a:t>
            </a:r>
          </a:p>
        </p:txBody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1691" y="1901952"/>
            <a:ext cx="11549575" cy="4127627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sz="4800" b="1" dirty="0"/>
              <a:t>Habits</a:t>
            </a:r>
          </a:p>
          <a:p>
            <a:pPr lvl="1">
              <a:defRPr/>
            </a:pPr>
            <a:r>
              <a:rPr lang="en-US" sz="4800" dirty="0"/>
              <a:t>Are automatic responses to certain stimuli</a:t>
            </a:r>
          </a:p>
          <a:p>
            <a:pPr lvl="1">
              <a:defRPr/>
            </a:pPr>
            <a:endParaRPr lang="en-US" sz="4800" dirty="0"/>
          </a:p>
          <a:p>
            <a:pPr>
              <a:defRPr/>
            </a:pPr>
            <a:r>
              <a:rPr lang="en-US" sz="4800" b="1" dirty="0"/>
              <a:t>Value</a:t>
            </a:r>
          </a:p>
          <a:p>
            <a:pPr lvl="1">
              <a:defRPr/>
            </a:pPr>
            <a:r>
              <a:rPr lang="en-US" sz="4800" dirty="0"/>
              <a:t>Beliefs &amp; opinions of the individual or group as he perceives  various situations in the society</a:t>
            </a:r>
          </a:p>
        </p:txBody>
      </p:sp>
    </p:spTree>
    <p:extLst>
      <p:ext uri="{BB962C8B-B14F-4D97-AF65-F5344CB8AC3E}">
        <p14:creationId xmlns:p14="http://schemas.microsoft.com/office/powerpoint/2010/main" val="260837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0CE696FD-9E4C-4439-BED9-40496393F854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F7031622-E19A-464D-933F-675E392732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10">
                <a:extLst>
                  <a:ext uri="{FF2B5EF4-FFF2-40B4-BE49-F238E27FC236}">
                    <a16:creationId xmlns:a16="http://schemas.microsoft.com/office/drawing/2014/main" id="{63FB4FE6-6F50-42FA-A0F0-0172D60B389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12">
                  <a:extLst>
                    <a:ext uri="{FF2B5EF4-FFF2-40B4-BE49-F238E27FC236}">
                      <a16:creationId xmlns:a16="http://schemas.microsoft.com/office/drawing/2014/main" id="{64F8A08D-00DE-40AC-9A0C-33E21BA74D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0" name="Group 13">
                  <a:extLst>
                    <a:ext uri="{FF2B5EF4-FFF2-40B4-BE49-F238E27FC236}">
                      <a16:creationId xmlns:a16="http://schemas.microsoft.com/office/drawing/2014/main" id="{22945410-0658-401F-A8BE-5C0E4BDEF0F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3A65F8DD-FFEE-490A-AD9E-8710921D623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5">
                    <a:extLst>
                      <a:ext uri="{FF2B5EF4-FFF2-40B4-BE49-F238E27FC236}">
                        <a16:creationId xmlns:a16="http://schemas.microsoft.com/office/drawing/2014/main" id="{8236C28B-5F37-41DE-AAB5-AFA1C62E0BF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8" name="Picture 11">
                <a:extLst>
                  <a:ext uri="{FF2B5EF4-FFF2-40B4-BE49-F238E27FC236}">
                    <a16:creationId xmlns:a16="http://schemas.microsoft.com/office/drawing/2014/main" id="{FED726A8-C8AC-4884-B1A7-8B3CFB2BEF5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907FCBC-7AC7-4A69-9658-1A1912D87467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372738" name="Rectangle 2"/>
          <p:cNvSpPr>
            <a:spLocks noGrp="1" noChangeArrowheads="1"/>
          </p:cNvSpPr>
          <p:nvPr>
            <p:ph type="title"/>
          </p:nvPr>
        </p:nvSpPr>
        <p:spPr>
          <a:xfrm>
            <a:off x="3137094" y="467360"/>
            <a:ext cx="7713785" cy="1233424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US" sz="6000" b="1" dirty="0">
                <a:latin typeface="Arial Black" panose="020B0A04020102020204" pitchFamily="34" charset="0"/>
              </a:rPr>
              <a:t>Habit</a:t>
            </a:r>
          </a:p>
        </p:txBody>
      </p:sp>
      <p:sp>
        <p:nvSpPr>
          <p:cNvPr id="372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521" y="1901952"/>
            <a:ext cx="11296356" cy="460099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sz="4400" dirty="0"/>
              <a:t>85% of our behavior in a given day is probably dictated by habit</a:t>
            </a:r>
          </a:p>
          <a:p>
            <a:pPr>
              <a:defRPr/>
            </a:pPr>
            <a:r>
              <a:rPr lang="en-US" sz="4400" dirty="0"/>
              <a:t>Formed through direct &amp; repetitious experience</a:t>
            </a:r>
          </a:p>
          <a:p>
            <a:pPr>
              <a:defRPr/>
            </a:pPr>
            <a:r>
              <a:rPr lang="en-US" sz="4400" dirty="0"/>
              <a:t>Conscious thought process is bypassed</a:t>
            </a:r>
          </a:p>
          <a:p>
            <a:pPr>
              <a:defRPr/>
            </a:pPr>
            <a:r>
              <a:rPr lang="en-US" sz="4400" dirty="0"/>
              <a:t>Development of habit is automatic if the response is continued &amp; reinforced</a:t>
            </a:r>
          </a:p>
        </p:txBody>
      </p:sp>
    </p:spTree>
    <p:extLst>
      <p:ext uri="{BB962C8B-B14F-4D97-AF65-F5344CB8AC3E}">
        <p14:creationId xmlns:p14="http://schemas.microsoft.com/office/powerpoint/2010/main" val="415547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E0E3B00A-9696-4EB6-B58D-53ADEE5E3787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A67C7D71-69EE-4A17-BE51-DE86B00A9F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10">
                <a:extLst>
                  <a:ext uri="{FF2B5EF4-FFF2-40B4-BE49-F238E27FC236}">
                    <a16:creationId xmlns:a16="http://schemas.microsoft.com/office/drawing/2014/main" id="{4EC6BAA6-68CF-4C7A-B88C-51059F820CC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12">
                  <a:extLst>
                    <a:ext uri="{FF2B5EF4-FFF2-40B4-BE49-F238E27FC236}">
                      <a16:creationId xmlns:a16="http://schemas.microsoft.com/office/drawing/2014/main" id="{D3260D19-C46F-432D-9F37-77913894C2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0" name="Group 13">
                  <a:extLst>
                    <a:ext uri="{FF2B5EF4-FFF2-40B4-BE49-F238E27FC236}">
                      <a16:creationId xmlns:a16="http://schemas.microsoft.com/office/drawing/2014/main" id="{4718ECBC-15EF-4DDC-8257-902C1533810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627D9F93-E76C-4AF5-B360-391170A47E0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5">
                    <a:extLst>
                      <a:ext uri="{FF2B5EF4-FFF2-40B4-BE49-F238E27FC236}">
                        <a16:creationId xmlns:a16="http://schemas.microsoft.com/office/drawing/2014/main" id="{BD099446-735F-4F6D-BF78-6E01F8C1BF4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8" name="Picture 11">
                <a:extLst>
                  <a:ext uri="{FF2B5EF4-FFF2-40B4-BE49-F238E27FC236}">
                    <a16:creationId xmlns:a16="http://schemas.microsoft.com/office/drawing/2014/main" id="{6F3A626A-A894-45B9-A782-D5EB9A9498B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D8860FE-FAFF-4BE5-AA59-9FD997532A02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373762" name="Rectangle 2"/>
          <p:cNvSpPr>
            <a:spLocks noGrp="1" noChangeArrowheads="1"/>
          </p:cNvSpPr>
          <p:nvPr>
            <p:ph type="title"/>
          </p:nvPr>
        </p:nvSpPr>
        <p:spPr>
          <a:xfrm>
            <a:off x="3334042" y="467360"/>
            <a:ext cx="7516837" cy="1233424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US" sz="6000" dirty="0">
                <a:latin typeface="Arial Black" panose="020B0A04020102020204" pitchFamily="34" charset="0"/>
              </a:rPr>
              <a:t>Values</a:t>
            </a:r>
          </a:p>
        </p:txBody>
      </p:sp>
      <p:sp>
        <p:nvSpPr>
          <p:cNvPr id="373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41120" y="1901952"/>
            <a:ext cx="10475742" cy="4127627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sz="5400" dirty="0"/>
              <a:t>Enduring principles upon which a person’s life is built</a:t>
            </a:r>
          </a:p>
          <a:p>
            <a:pPr>
              <a:defRPr/>
            </a:pPr>
            <a:r>
              <a:rPr lang="en-US" sz="5400" dirty="0"/>
              <a:t>Result of continued development &amp; usually take rigid form as the person matures</a:t>
            </a:r>
          </a:p>
          <a:p>
            <a:pPr>
              <a:defRPr/>
            </a:pPr>
            <a:r>
              <a:rPr lang="en-US" sz="5400" i="1" dirty="0"/>
              <a:t>“The life you save maybe your own”</a:t>
            </a:r>
          </a:p>
        </p:txBody>
      </p:sp>
    </p:spTree>
    <p:extLst>
      <p:ext uri="{BB962C8B-B14F-4D97-AF65-F5344CB8AC3E}">
        <p14:creationId xmlns:p14="http://schemas.microsoft.com/office/powerpoint/2010/main" val="103912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>
            <a:extLst>
              <a:ext uri="{FF2B5EF4-FFF2-40B4-BE49-F238E27FC236}">
                <a16:creationId xmlns:a16="http://schemas.microsoft.com/office/drawing/2014/main" id="{EB363536-837E-4FFE-AE65-549431A24549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id="{A6DE6297-3F01-4A13-A0FE-73793815D1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10">
                <a:extLst>
                  <a:ext uri="{FF2B5EF4-FFF2-40B4-BE49-F238E27FC236}">
                    <a16:creationId xmlns:a16="http://schemas.microsoft.com/office/drawing/2014/main" id="{63559EFF-47C0-47B8-B3FC-21CDB2BE94F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12">
                  <a:extLst>
                    <a:ext uri="{FF2B5EF4-FFF2-40B4-BE49-F238E27FC236}">
                      <a16:creationId xmlns:a16="http://schemas.microsoft.com/office/drawing/2014/main" id="{4AED02F2-7D84-46AD-A89E-CD175B6EE2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1" name="Group 13">
                  <a:extLst>
                    <a:ext uri="{FF2B5EF4-FFF2-40B4-BE49-F238E27FC236}">
                      <a16:creationId xmlns:a16="http://schemas.microsoft.com/office/drawing/2014/main" id="{083F6FF7-E70D-4157-A454-11B2E9A3EBC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FC41AA24-CF78-449E-B27D-DC64E2F4C7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5">
                    <a:extLst>
                      <a:ext uri="{FF2B5EF4-FFF2-40B4-BE49-F238E27FC236}">
                        <a16:creationId xmlns:a16="http://schemas.microsoft.com/office/drawing/2014/main" id="{703D89C2-01F9-4B0D-9D4C-8D5059D1796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9" name="Picture 11">
                <a:extLst>
                  <a:ext uri="{FF2B5EF4-FFF2-40B4-BE49-F238E27FC236}">
                    <a16:creationId xmlns:a16="http://schemas.microsoft.com/office/drawing/2014/main" id="{9ABD80F1-4003-404D-91BB-159B6934802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7E015A4-94F8-4C5F-AB91-7565BDACAF23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1233424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>
                <a:latin typeface="Arial Black" panose="020B0A04020102020204" pitchFamily="34" charset="0"/>
              </a:rPr>
              <a:t>HUMAN ELEMENTS IN SAFETY AND HEALTH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1901952"/>
            <a:ext cx="11214847" cy="4579530"/>
          </a:xfrm>
        </p:spPr>
        <p:txBody>
          <a:bodyPr>
            <a:normAutofit/>
          </a:bodyPr>
          <a:lstStyle/>
          <a:p>
            <a:r>
              <a:rPr lang="en-PH" sz="4800" dirty="0">
                <a:latin typeface="Arial" panose="020B0604020202020204" pitchFamily="34" charset="0"/>
                <a:cs typeface="Arial" panose="020B0604020202020204" pitchFamily="34" charset="0"/>
              </a:rPr>
              <a:t>85 % - 95 % of all ACCIDENTS are the result of HUMAN </a:t>
            </a:r>
          </a:p>
          <a:p>
            <a:pPr marL="45720" indent="0">
              <a:buNone/>
            </a:pPr>
            <a:r>
              <a:rPr lang="en-PH" sz="4800" dirty="0">
                <a:latin typeface="Arial" panose="020B0604020202020204" pitchFamily="34" charset="0"/>
                <a:cs typeface="Arial" panose="020B0604020202020204" pitchFamily="34" charset="0"/>
              </a:rPr>
              <a:t> ERROR.</a:t>
            </a:r>
          </a:p>
          <a:p>
            <a:pPr marL="45720" indent="0">
              <a:buNone/>
            </a:pPr>
            <a:endParaRPr lang="en-PH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320" y="2595282"/>
            <a:ext cx="5583891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92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B86BC3EE-682B-4719-8943-B283E3DD61D6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C603021B-D067-4A22-9EF2-486C57C11A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10">
                <a:extLst>
                  <a:ext uri="{FF2B5EF4-FFF2-40B4-BE49-F238E27FC236}">
                    <a16:creationId xmlns:a16="http://schemas.microsoft.com/office/drawing/2014/main" id="{32DB73B4-E55C-4F72-8402-0199800ACC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12">
                  <a:extLst>
                    <a:ext uri="{FF2B5EF4-FFF2-40B4-BE49-F238E27FC236}">
                      <a16:creationId xmlns:a16="http://schemas.microsoft.com/office/drawing/2014/main" id="{1E980396-79EF-4B46-9F65-C8432AC9F6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0" name="Group 13">
                  <a:extLst>
                    <a:ext uri="{FF2B5EF4-FFF2-40B4-BE49-F238E27FC236}">
                      <a16:creationId xmlns:a16="http://schemas.microsoft.com/office/drawing/2014/main" id="{0AE54517-8FDA-4476-99CE-7E5D31A5D0F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C90ADB02-B207-4127-A503-42C2067D6EF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5">
                    <a:extLst>
                      <a:ext uri="{FF2B5EF4-FFF2-40B4-BE49-F238E27FC236}">
                        <a16:creationId xmlns:a16="http://schemas.microsoft.com/office/drawing/2014/main" id="{B3F508C1-E7DC-4898-8C9B-1F2A16243B3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8" name="Picture 11">
                <a:extLst>
                  <a:ext uri="{FF2B5EF4-FFF2-40B4-BE49-F238E27FC236}">
                    <a16:creationId xmlns:a16="http://schemas.microsoft.com/office/drawing/2014/main" id="{4A0D8621-B54D-48A9-B3DC-C78C1621A12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EC2901C-8601-4D58-A425-A2A9BDBE3ABE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58286" y="85059"/>
            <a:ext cx="10532012" cy="1233424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en-US" sz="4000" dirty="0">
                <a:latin typeface="Arial Black" panose="020B0A04020102020204" pitchFamily="34" charset="0"/>
              </a:rPr>
              <a:t>Human Errors as Accident Causes</a:t>
            </a:r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7287" y="1901952"/>
            <a:ext cx="11605844" cy="4127627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US" sz="4400" dirty="0"/>
              <a:t>Human errors are the principal cause of accidents</a:t>
            </a:r>
          </a:p>
          <a:p>
            <a:pPr>
              <a:defRPr/>
            </a:pPr>
            <a:r>
              <a:rPr lang="en-US" sz="4400" dirty="0"/>
              <a:t>Many of the accidents attributed to chance, fate or mechanical failure can be traced to some aspect of human error</a:t>
            </a:r>
          </a:p>
          <a:p>
            <a:pPr>
              <a:defRPr/>
            </a:pPr>
            <a:r>
              <a:rPr lang="en-US" sz="4400" dirty="0"/>
              <a:t>People look for excuses rather than discover the cause</a:t>
            </a:r>
          </a:p>
        </p:txBody>
      </p:sp>
    </p:spTree>
    <p:extLst>
      <p:ext uri="{BB962C8B-B14F-4D97-AF65-F5344CB8AC3E}">
        <p14:creationId xmlns:p14="http://schemas.microsoft.com/office/powerpoint/2010/main" val="196974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4B230FA0-8779-40CE-AD97-69956A4C253C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075B4631-B3F9-4B51-B105-21012FDEB8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10">
                <a:extLst>
                  <a:ext uri="{FF2B5EF4-FFF2-40B4-BE49-F238E27FC236}">
                    <a16:creationId xmlns:a16="http://schemas.microsoft.com/office/drawing/2014/main" id="{A129A683-BD9F-49D3-9BC2-04CA833C6B2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12">
                  <a:extLst>
                    <a:ext uri="{FF2B5EF4-FFF2-40B4-BE49-F238E27FC236}">
                      <a16:creationId xmlns:a16="http://schemas.microsoft.com/office/drawing/2014/main" id="{83C5BE67-BA23-4B8B-BA5D-3D94DB67B3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0" name="Group 13">
                  <a:extLst>
                    <a:ext uri="{FF2B5EF4-FFF2-40B4-BE49-F238E27FC236}">
                      <a16:creationId xmlns:a16="http://schemas.microsoft.com/office/drawing/2014/main" id="{AA87AEE5-67F0-4EEC-BEB7-DEC2C762AD4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5D53E6A7-0F4B-426F-B676-3633DC5383E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5">
                    <a:extLst>
                      <a:ext uri="{FF2B5EF4-FFF2-40B4-BE49-F238E27FC236}">
                        <a16:creationId xmlns:a16="http://schemas.microsoft.com/office/drawing/2014/main" id="{EA1F5921-BC4F-4BDD-A9FC-598B1F891F8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8" name="Picture 11">
                <a:extLst>
                  <a:ext uri="{FF2B5EF4-FFF2-40B4-BE49-F238E27FC236}">
                    <a16:creationId xmlns:a16="http://schemas.microsoft.com/office/drawing/2014/main" id="{52CB6DFB-62F3-4CC5-A422-3E0FF9249AF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0DB631E-97C5-43C3-BA34-59C4369CDCDB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80538" y="204207"/>
            <a:ext cx="9509760" cy="123342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>
                <a:latin typeface="Arial Black" panose="020B0A04020102020204" pitchFamily="34" charset="0"/>
              </a:rPr>
              <a:t>Emotions &amp; Human Behavior</a:t>
            </a:r>
          </a:p>
        </p:txBody>
      </p:sp>
      <p:sp>
        <p:nvSpPr>
          <p:cNvPr id="375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702" y="1901952"/>
            <a:ext cx="12090298" cy="4734430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  <a:defRPr/>
            </a:pPr>
            <a:r>
              <a:rPr lang="en-US" sz="4800" dirty="0"/>
              <a:t>A disturbed psychological condition which can be described as disintegrative activity</a:t>
            </a:r>
          </a:p>
          <a:p>
            <a:pPr>
              <a:lnSpc>
                <a:spcPct val="90000"/>
              </a:lnSpc>
              <a:defRPr/>
            </a:pPr>
            <a:r>
              <a:rPr lang="en-US" sz="4800" dirty="0"/>
              <a:t>Fear, hate, love, anger</a:t>
            </a:r>
          </a:p>
          <a:p>
            <a:pPr>
              <a:lnSpc>
                <a:spcPct val="90000"/>
              </a:lnSpc>
              <a:defRPr/>
            </a:pPr>
            <a:r>
              <a:rPr lang="en-US" sz="4800" dirty="0"/>
              <a:t>90% involved in accidents had instances of provocation, frustration, disappointment</a:t>
            </a:r>
          </a:p>
          <a:p>
            <a:pPr>
              <a:lnSpc>
                <a:spcPct val="90000"/>
              </a:lnSpc>
              <a:defRPr/>
            </a:pPr>
            <a:r>
              <a:rPr lang="en-US" sz="4800" dirty="0"/>
              <a:t>Emotions are integral part of the behavior pattern</a:t>
            </a:r>
          </a:p>
        </p:txBody>
      </p:sp>
    </p:spTree>
    <p:extLst>
      <p:ext uri="{BB962C8B-B14F-4D97-AF65-F5344CB8AC3E}">
        <p14:creationId xmlns:p14="http://schemas.microsoft.com/office/powerpoint/2010/main" val="229429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5CD9EE3D-7C42-45A5-904D-E4413C514E5F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A18BC385-6339-4387-B432-BD673B7C6C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10">
                <a:extLst>
                  <a:ext uri="{FF2B5EF4-FFF2-40B4-BE49-F238E27FC236}">
                    <a16:creationId xmlns:a16="http://schemas.microsoft.com/office/drawing/2014/main" id="{E1A7215E-A20C-4A6F-9B91-E4563C67EF9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12">
                  <a:extLst>
                    <a:ext uri="{FF2B5EF4-FFF2-40B4-BE49-F238E27FC236}">
                      <a16:creationId xmlns:a16="http://schemas.microsoft.com/office/drawing/2014/main" id="{1408F0A4-C230-45B9-A68B-DFA92A89C1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0" name="Group 13">
                  <a:extLst>
                    <a:ext uri="{FF2B5EF4-FFF2-40B4-BE49-F238E27FC236}">
                      <a16:creationId xmlns:a16="http://schemas.microsoft.com/office/drawing/2014/main" id="{8FCB855A-8281-4C01-AB3B-990E0D12D5F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DE1199EB-C630-4A49-A1DA-84E53407FD0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5">
                    <a:extLst>
                      <a:ext uri="{FF2B5EF4-FFF2-40B4-BE49-F238E27FC236}">
                        <a16:creationId xmlns:a16="http://schemas.microsoft.com/office/drawing/2014/main" id="{5600475C-1FAC-4479-8D8B-B4BB839252C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8" name="Picture 11">
                <a:extLst>
                  <a:ext uri="{FF2B5EF4-FFF2-40B4-BE49-F238E27FC236}">
                    <a16:creationId xmlns:a16="http://schemas.microsoft.com/office/drawing/2014/main" id="{A5CFAC1D-259F-4029-8376-9BF0EAA6196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DB85788-E64B-4FBD-B9AF-1FF59A6C9D7E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37683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3655" y="368282"/>
            <a:ext cx="9509760" cy="123342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Effect of Alcohol on Physical Abilities</a:t>
            </a:r>
          </a:p>
        </p:txBody>
      </p:sp>
      <p:sp>
        <p:nvSpPr>
          <p:cNvPr id="376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7791" y="1901952"/>
            <a:ext cx="11254153" cy="412762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6600" dirty="0"/>
              <a:t>Reduces a person’s ability to rationalize, evaluate &amp; determine action</a:t>
            </a:r>
          </a:p>
          <a:p>
            <a:pPr>
              <a:defRPr/>
            </a:pPr>
            <a:r>
              <a:rPr lang="en-US" sz="6600" dirty="0"/>
              <a:t>Slows down physical abilities</a:t>
            </a:r>
          </a:p>
        </p:txBody>
      </p:sp>
    </p:spTree>
    <p:extLst>
      <p:ext uri="{BB962C8B-B14F-4D97-AF65-F5344CB8AC3E}">
        <p14:creationId xmlns:p14="http://schemas.microsoft.com/office/powerpoint/2010/main" val="208343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4811AC28-340B-4DC1-9EF6-8FF5CE6D250E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25361138-A5BB-4B74-BA69-FCC50E73FC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10">
                <a:extLst>
                  <a:ext uri="{FF2B5EF4-FFF2-40B4-BE49-F238E27FC236}">
                    <a16:creationId xmlns:a16="http://schemas.microsoft.com/office/drawing/2014/main" id="{B992E209-2BED-4803-BB82-94E49894717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12">
                  <a:extLst>
                    <a:ext uri="{FF2B5EF4-FFF2-40B4-BE49-F238E27FC236}">
                      <a16:creationId xmlns:a16="http://schemas.microsoft.com/office/drawing/2014/main" id="{05517A71-18DE-47A5-AC9B-3F04AC5BDD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0" name="Group 13">
                  <a:extLst>
                    <a:ext uri="{FF2B5EF4-FFF2-40B4-BE49-F238E27FC236}">
                      <a16:creationId xmlns:a16="http://schemas.microsoft.com/office/drawing/2014/main" id="{4ACB9AE9-C039-474A-8C3B-5EC58589362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FF06B602-3214-4B6E-AAE4-2C5401A9A4E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5">
                    <a:extLst>
                      <a:ext uri="{FF2B5EF4-FFF2-40B4-BE49-F238E27FC236}">
                        <a16:creationId xmlns:a16="http://schemas.microsoft.com/office/drawing/2014/main" id="{58D9295D-08B9-4339-B635-4D3386B89FA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8" name="Picture 11">
                <a:extLst>
                  <a:ext uri="{FF2B5EF4-FFF2-40B4-BE49-F238E27FC236}">
                    <a16:creationId xmlns:a16="http://schemas.microsoft.com/office/drawing/2014/main" id="{9DDC3206-2804-46A6-AC30-5634BB424A3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4F674F7-E525-4555-92DD-176E8639157A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3778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4000" dirty="0">
                <a:latin typeface="Arial Black" panose="020B0A04020102020204" pitchFamily="34" charset="0"/>
              </a:rPr>
              <a:t>Fatigue &amp; Physical Abilities</a:t>
            </a:r>
          </a:p>
        </p:txBody>
      </p:sp>
      <p:sp>
        <p:nvSpPr>
          <p:cNvPr id="377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6775" y="1901952"/>
            <a:ext cx="11408899" cy="412762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Fatigue arrives &amp; emotional stress can easily build up by the end of the working day</a:t>
            </a:r>
          </a:p>
          <a:p>
            <a:pPr>
              <a:defRPr/>
            </a:pP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Safety abilities of the person decreases as the day </a:t>
            </a:r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progessess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74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5">
            <a:extLst>
              <a:ext uri="{FF2B5EF4-FFF2-40B4-BE49-F238E27FC236}">
                <a16:creationId xmlns:a16="http://schemas.microsoft.com/office/drawing/2014/main" id="{7C0C642C-C66E-4F38-B24E-77BE1D33F642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12" name="Group 7">
              <a:extLst>
                <a:ext uri="{FF2B5EF4-FFF2-40B4-BE49-F238E27FC236}">
                  <a16:creationId xmlns:a16="http://schemas.microsoft.com/office/drawing/2014/main" id="{E00136B7-88AF-49A1-A5C8-92C2391211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4" name="Group 10">
                <a:extLst>
                  <a:ext uri="{FF2B5EF4-FFF2-40B4-BE49-F238E27FC236}">
                    <a16:creationId xmlns:a16="http://schemas.microsoft.com/office/drawing/2014/main" id="{B9113CB1-51C1-45FC-9079-ECB6955D921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6" name="Rectangle 12">
                  <a:extLst>
                    <a:ext uri="{FF2B5EF4-FFF2-40B4-BE49-F238E27FC236}">
                      <a16:creationId xmlns:a16="http://schemas.microsoft.com/office/drawing/2014/main" id="{9B2CF7A3-06E9-4FDB-824B-3865751001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7" name="Group 13">
                  <a:extLst>
                    <a:ext uri="{FF2B5EF4-FFF2-40B4-BE49-F238E27FC236}">
                      <a16:creationId xmlns:a16="http://schemas.microsoft.com/office/drawing/2014/main" id="{47458621-E029-40BF-B439-56F8FED5B7D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8" name="Rectangle 10">
                    <a:extLst>
                      <a:ext uri="{FF2B5EF4-FFF2-40B4-BE49-F238E27FC236}">
                        <a16:creationId xmlns:a16="http://schemas.microsoft.com/office/drawing/2014/main" id="{23B06F08-7441-4B07-8D67-12B0A2CF4FC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9" name="Rectangle 15">
                    <a:extLst>
                      <a:ext uri="{FF2B5EF4-FFF2-40B4-BE49-F238E27FC236}">
                        <a16:creationId xmlns:a16="http://schemas.microsoft.com/office/drawing/2014/main" id="{4B8630A1-1E87-48A9-860A-0D779D63EAB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15" name="Picture 11">
                <a:extLst>
                  <a:ext uri="{FF2B5EF4-FFF2-40B4-BE49-F238E27FC236}">
                    <a16:creationId xmlns:a16="http://schemas.microsoft.com/office/drawing/2014/main" id="{AD51334E-42F5-4C09-B6A0-7D79525F883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F2AEB1E-EFA5-4227-A5EE-40B77FF748FD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799" y="76200"/>
            <a:ext cx="9727903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4400" dirty="0"/>
              <a:t>Positive Approach Changes Image of Supervisor</a:t>
            </a:r>
          </a:p>
        </p:txBody>
      </p:sp>
      <p:sp>
        <p:nvSpPr>
          <p:cNvPr id="28675" name="Line 3"/>
          <p:cNvSpPr>
            <a:spLocks noChangeShapeType="1"/>
          </p:cNvSpPr>
          <p:nvPr/>
        </p:nvSpPr>
        <p:spPr bwMode="auto">
          <a:xfrm>
            <a:off x="1905000" y="1687513"/>
            <a:ext cx="8382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1905000" y="3211513"/>
            <a:ext cx="8382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209800" y="2174875"/>
            <a:ext cx="13922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3200" b="1">
                <a:latin typeface="Tahoma" panose="020B0604030504040204" pitchFamily="34" charset="0"/>
              </a:rPr>
              <a:t>FROM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6416676" y="2144714"/>
            <a:ext cx="7461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3200" b="1">
                <a:latin typeface="Tahoma" panose="020B0604030504040204" pitchFamily="34" charset="0"/>
              </a:rPr>
              <a:t>TO</a:t>
            </a:r>
          </a:p>
        </p:txBody>
      </p:sp>
      <p:sp>
        <p:nvSpPr>
          <p:cNvPr id="330759" name="Text Box 7"/>
          <p:cNvSpPr txBox="1">
            <a:spLocks noChangeArrowheads="1"/>
          </p:cNvSpPr>
          <p:nvPr/>
        </p:nvSpPr>
        <p:spPr bwMode="auto">
          <a:xfrm>
            <a:off x="1828800" y="3414714"/>
            <a:ext cx="469712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marL="400050" indent="-4000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3200" b="1" dirty="0">
                <a:latin typeface="Tahoma" panose="020B0604030504040204" pitchFamily="34" charset="0"/>
              </a:rPr>
              <a:t>“UNSAFETY-MINDED”</a:t>
            </a:r>
          </a:p>
          <a:p>
            <a:pPr>
              <a:buFont typeface="Wingdings" panose="05000000000000000000" pitchFamily="2" charset="2"/>
              <a:buChar char="Ä"/>
            </a:pPr>
            <a:r>
              <a:rPr lang="en-US" sz="3200" b="1" dirty="0">
                <a:latin typeface="Tahoma" panose="020B0604030504040204" pitchFamily="34" charset="0"/>
              </a:rPr>
              <a:t>ENFORCER</a:t>
            </a:r>
          </a:p>
          <a:p>
            <a:pPr>
              <a:buFont typeface="Wingdings" panose="05000000000000000000" pitchFamily="2" charset="2"/>
              <a:buChar char="Ä"/>
            </a:pPr>
            <a:r>
              <a:rPr lang="en-US" sz="3200" b="1" dirty="0">
                <a:latin typeface="Tahoma" panose="020B0604030504040204" pitchFamily="34" charset="0"/>
              </a:rPr>
              <a:t>POLICEMAN</a:t>
            </a:r>
          </a:p>
          <a:p>
            <a:pPr>
              <a:buFont typeface="Wingdings" panose="05000000000000000000" pitchFamily="2" charset="2"/>
              <a:buChar char="Ä"/>
            </a:pPr>
            <a:r>
              <a:rPr lang="en-US" sz="3200" b="1" dirty="0">
                <a:latin typeface="Tahoma" panose="020B0604030504040204" pitchFamily="34" charset="0"/>
              </a:rPr>
              <a:t>PUNISHER</a:t>
            </a:r>
          </a:p>
          <a:p>
            <a:pPr>
              <a:buFont typeface="Wingdings" panose="05000000000000000000" pitchFamily="2" charset="2"/>
              <a:buChar char="Ä"/>
            </a:pPr>
            <a:r>
              <a:rPr lang="en-US" sz="3200" b="1" dirty="0">
                <a:latin typeface="Tahoma" panose="020B0604030504040204" pitchFamily="34" charset="0"/>
              </a:rPr>
              <a:t>NEGATIVE</a:t>
            </a:r>
          </a:p>
        </p:txBody>
      </p:sp>
      <p:sp>
        <p:nvSpPr>
          <p:cNvPr id="330760" name="Text Box 8"/>
          <p:cNvSpPr txBox="1">
            <a:spLocks noChangeArrowheads="1"/>
          </p:cNvSpPr>
          <p:nvPr/>
        </p:nvSpPr>
        <p:spPr bwMode="auto">
          <a:xfrm>
            <a:off x="6637339" y="3429001"/>
            <a:ext cx="4078361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marL="400050" indent="-4000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3200" b="1">
                <a:latin typeface="Tahoma" panose="020B0604030504040204" pitchFamily="34" charset="0"/>
              </a:rPr>
              <a:t>“SAFETY-MINDED”</a:t>
            </a:r>
          </a:p>
          <a:p>
            <a:pPr>
              <a:buFont typeface="Wingdings" panose="05000000000000000000" pitchFamily="2" charset="2"/>
              <a:buChar char="Ä"/>
            </a:pPr>
            <a:r>
              <a:rPr lang="en-US" sz="3200" b="1">
                <a:latin typeface="Tahoma" panose="020B0604030504040204" pitchFamily="34" charset="0"/>
              </a:rPr>
              <a:t>LEADER</a:t>
            </a:r>
          </a:p>
          <a:p>
            <a:pPr>
              <a:buFont typeface="Wingdings" panose="05000000000000000000" pitchFamily="2" charset="2"/>
              <a:buChar char="Ä"/>
            </a:pPr>
            <a:r>
              <a:rPr lang="en-US" sz="3200" b="1">
                <a:latin typeface="Tahoma" panose="020B0604030504040204" pitchFamily="34" charset="0"/>
              </a:rPr>
              <a:t>COACH</a:t>
            </a:r>
          </a:p>
          <a:p>
            <a:pPr>
              <a:buFont typeface="Wingdings" panose="05000000000000000000" pitchFamily="2" charset="2"/>
              <a:buChar char="Ä"/>
            </a:pPr>
            <a:r>
              <a:rPr lang="en-US" sz="3200" b="1">
                <a:latin typeface="Tahoma" panose="020B0604030504040204" pitchFamily="34" charset="0"/>
              </a:rPr>
              <a:t>REWARDER</a:t>
            </a:r>
          </a:p>
          <a:p>
            <a:pPr>
              <a:buFont typeface="Wingdings" panose="05000000000000000000" pitchFamily="2" charset="2"/>
              <a:buChar char="Ä"/>
            </a:pPr>
            <a:r>
              <a:rPr lang="en-US" sz="3200" b="1">
                <a:latin typeface="Tahoma" panose="020B0604030504040204" pitchFamily="34" charset="0"/>
              </a:rPr>
              <a:t>POSITIVE</a:t>
            </a:r>
          </a:p>
        </p:txBody>
      </p:sp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51764" y="1887539"/>
            <a:ext cx="1163637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887539"/>
            <a:ext cx="1163638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204031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0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0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0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0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0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0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07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07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07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07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07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07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0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0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07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07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07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07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07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07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759" grpId="0" build="p" autoUpdateAnimBg="0"/>
      <p:bldP spid="330760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Group 24">
            <a:extLst>
              <a:ext uri="{FF2B5EF4-FFF2-40B4-BE49-F238E27FC236}">
                <a16:creationId xmlns:a16="http://schemas.microsoft.com/office/drawing/2014/main" id="{71EF53A9-1FF5-4873-B327-7AFFB73686D2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12192000" cy="6910388"/>
            <a:chOff x="0" y="-52708"/>
            <a:chExt cx="9296400" cy="6910708"/>
          </a:xfrm>
        </p:grpSpPr>
        <p:grpSp>
          <p:nvGrpSpPr>
            <p:cNvPr id="61451" name="Group 25">
              <a:extLst>
                <a:ext uri="{FF2B5EF4-FFF2-40B4-BE49-F238E27FC236}">
                  <a16:creationId xmlns:a16="http://schemas.microsoft.com/office/drawing/2014/main" id="{AD948833-3D9F-4B68-9012-C6CAD784F3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61453" name="Group 27">
                <a:extLst>
                  <a:ext uri="{FF2B5EF4-FFF2-40B4-BE49-F238E27FC236}">
                    <a16:creationId xmlns:a16="http://schemas.microsoft.com/office/drawing/2014/main" id="{C3256781-CB2E-4E52-940E-801B3EC34A1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61455" name="Rectangle 29">
                  <a:extLst>
                    <a:ext uri="{FF2B5EF4-FFF2-40B4-BE49-F238E27FC236}">
                      <a16:creationId xmlns:a16="http://schemas.microsoft.com/office/drawing/2014/main" id="{4FF190DF-FBA8-4419-875A-F55363AB4C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61456" name="Group 30">
                  <a:extLst>
                    <a:ext uri="{FF2B5EF4-FFF2-40B4-BE49-F238E27FC236}">
                      <a16:creationId xmlns:a16="http://schemas.microsoft.com/office/drawing/2014/main" id="{7952918E-7A37-4E4C-906A-A8914AAA5CB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61457" name="Rectangle 10">
                    <a:extLst>
                      <a:ext uri="{FF2B5EF4-FFF2-40B4-BE49-F238E27FC236}">
                        <a16:creationId xmlns:a16="http://schemas.microsoft.com/office/drawing/2014/main" id="{DBBDCD27-0976-436F-9EDA-B2A8FDA166C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61458" name="Rectangle 32">
                    <a:extLst>
                      <a:ext uri="{FF2B5EF4-FFF2-40B4-BE49-F238E27FC236}">
                        <a16:creationId xmlns:a16="http://schemas.microsoft.com/office/drawing/2014/main" id="{B36D7658-26D2-4A76-AAF2-1BE30200B1D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61454" name="Picture 28">
                <a:extLst>
                  <a:ext uri="{FF2B5EF4-FFF2-40B4-BE49-F238E27FC236}">
                    <a16:creationId xmlns:a16="http://schemas.microsoft.com/office/drawing/2014/main" id="{35914B6C-FDED-4398-8929-C8CDB2820C5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02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2CAF0A4-B697-4BD7-AF6F-A5C50BEAD5B5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61443" name="object 4">
            <a:extLst>
              <a:ext uri="{FF2B5EF4-FFF2-40B4-BE49-F238E27FC236}">
                <a16:creationId xmlns:a16="http://schemas.microsoft.com/office/drawing/2014/main" id="{97F5F929-75CB-4189-BD99-865505212F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4725" y="3644901"/>
            <a:ext cx="857250" cy="123507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1444" name="object 6">
            <a:extLst>
              <a:ext uri="{FF2B5EF4-FFF2-40B4-BE49-F238E27FC236}">
                <a16:creationId xmlns:a16="http://schemas.microsoft.com/office/drawing/2014/main" id="{E9DC62F2-2BE1-43E1-97D9-D72AE93271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3388" y="3644901"/>
            <a:ext cx="857250" cy="123507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1445" name="object 8">
            <a:extLst>
              <a:ext uri="{FF2B5EF4-FFF2-40B4-BE49-F238E27FC236}">
                <a16:creationId xmlns:a16="http://schemas.microsoft.com/office/drawing/2014/main" id="{6FCB99FF-6CCA-4892-AA90-496EE57C12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6" y="3048000"/>
            <a:ext cx="2366963" cy="503238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1446" name="object 9">
            <a:extLst>
              <a:ext uri="{FF2B5EF4-FFF2-40B4-BE49-F238E27FC236}">
                <a16:creationId xmlns:a16="http://schemas.microsoft.com/office/drawing/2014/main" id="{429B109A-B868-4F06-B157-104668035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0663" y="3989388"/>
            <a:ext cx="1841500" cy="385762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1447" name="object 10">
            <a:extLst>
              <a:ext uri="{FF2B5EF4-FFF2-40B4-BE49-F238E27FC236}">
                <a16:creationId xmlns:a16="http://schemas.microsoft.com/office/drawing/2014/main" id="{F7BA0C01-884A-42A7-B75F-642BC1D84D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4788" y="3048000"/>
            <a:ext cx="1873250" cy="419100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1448" name="object 12">
            <a:extLst>
              <a:ext uri="{FF2B5EF4-FFF2-40B4-BE49-F238E27FC236}">
                <a16:creationId xmlns:a16="http://schemas.microsoft.com/office/drawing/2014/main" id="{0AE7B291-DD52-4240-8361-19B81E012A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7838" y="4779963"/>
            <a:ext cx="336550" cy="457200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61449" name="object 14">
            <a:extLst>
              <a:ext uri="{FF2B5EF4-FFF2-40B4-BE49-F238E27FC236}">
                <a16:creationId xmlns:a16="http://schemas.microsoft.com/office/drawing/2014/main" id="{9A2C69B3-A2EC-4E4C-A43B-CAC452F526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8276" y="5022850"/>
            <a:ext cx="334963" cy="457200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AE65574E-6FA5-4836-9D24-6AFE6D04894A}"/>
              </a:ext>
            </a:extLst>
          </p:cNvPr>
          <p:cNvSpPr txBox="1"/>
          <p:nvPr/>
        </p:nvSpPr>
        <p:spPr>
          <a:xfrm>
            <a:off x="1524000" y="4418013"/>
            <a:ext cx="9144000" cy="116840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PH" altLang="en-US" sz="2000" b="1" dirty="0">
                <a:solidFill>
                  <a:srgbClr val="003300"/>
                </a:solidFill>
                <a:latin typeface="Trebuchet MS" panose="020B0603020202020204" pitchFamily="34" charset="0"/>
              </a:rPr>
              <a:t>RBA-ENVIRONMENT, HEALTH &amp; SAFETY CONSULTANCY &amp; TRAINING SOLUTION</a:t>
            </a:r>
            <a:endParaRPr lang="en-US" altLang="en-US" sz="2000" b="1" dirty="0">
              <a:solidFill>
                <a:srgbClr val="003300"/>
              </a:solidFill>
              <a:latin typeface="Trebuchet MS" panose="020B0603020202020204" pitchFamily="34" charset="0"/>
            </a:endParaRPr>
          </a:p>
          <a:p>
            <a:pPr algn="ctr">
              <a:spcBef>
                <a:spcPts val="13"/>
              </a:spcBef>
            </a:pPr>
            <a:r>
              <a:rPr lang="en-US" altLang="en-US" sz="2800" b="1" dirty="0">
                <a:latin typeface="Trebuchet MS" panose="020B0603020202020204" pitchFamily="34" charset="0"/>
              </a:rPr>
              <a:t>Website</a:t>
            </a:r>
            <a:r>
              <a:rPr lang="en-PH" altLang="en-US" sz="2800" b="1" dirty="0">
                <a:latin typeface="Trebuchet MS" panose="020B0603020202020204" pitchFamily="34" charset="0"/>
              </a:rPr>
              <a:t>: </a:t>
            </a:r>
            <a:r>
              <a:rPr lang="en-US" altLang="en-US" sz="2800" b="1" dirty="0">
                <a:solidFill>
                  <a:srgbClr val="0000FF"/>
                </a:solidFill>
                <a:latin typeface="Trebuchet MS" panose="020B0603020202020204" pitchFamily="34" charset="0"/>
              </a:rPr>
              <a:t>www.</a:t>
            </a:r>
            <a:r>
              <a:rPr lang="en-PH" altLang="en-US" sz="2800" b="1" dirty="0">
                <a:solidFill>
                  <a:srgbClr val="0000FF"/>
                </a:solidFill>
                <a:latin typeface="Trebuchet MS" panose="020B0603020202020204" pitchFamily="34" charset="0"/>
              </a:rPr>
              <a:t>rba-ehscts.com</a:t>
            </a:r>
          </a:p>
          <a:p>
            <a:pPr algn="ctr">
              <a:spcBef>
                <a:spcPts val="13"/>
              </a:spcBef>
            </a:pPr>
            <a:r>
              <a:rPr lang="en-US" altLang="en-US" sz="2800" b="1" dirty="0">
                <a:latin typeface="Trebuchet MS" panose="020B0603020202020204" pitchFamily="34" charset="0"/>
              </a:rPr>
              <a:t>Email:</a:t>
            </a:r>
            <a:r>
              <a:rPr lang="en-PH" altLang="en-US" sz="2800" b="1" dirty="0">
                <a:solidFill>
                  <a:srgbClr val="0000FF"/>
                </a:solidFill>
                <a:latin typeface="Trebuchet MS" panose="020B0603020202020204" pitchFamily="34" charset="0"/>
              </a:rPr>
              <a:t>rba.info@yahoo.com</a:t>
            </a:r>
            <a:endParaRPr lang="en-US" altLang="en-US" sz="2800" b="1" dirty="0">
              <a:solidFill>
                <a:srgbClr val="0000FF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95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4C25292-40A7-4C4B-91CE-5D70BE994211}"/>
              </a:ext>
            </a:extLst>
          </p:cNvPr>
          <p:cNvGrpSpPr>
            <a:grpSpLocks/>
          </p:cNvGrpSpPr>
          <p:nvPr/>
        </p:nvGrpSpPr>
        <p:grpSpPr bwMode="auto">
          <a:xfrm>
            <a:off x="-1" y="-52388"/>
            <a:ext cx="12407705" cy="6910388"/>
            <a:chOff x="0" y="-52708"/>
            <a:chExt cx="9296400" cy="6910708"/>
          </a:xfrm>
        </p:grpSpPr>
        <p:grpSp>
          <p:nvGrpSpPr>
            <p:cNvPr id="7" name="Group 7">
              <a:extLst>
                <a:ext uri="{FF2B5EF4-FFF2-40B4-BE49-F238E27FC236}">
                  <a16:creationId xmlns:a16="http://schemas.microsoft.com/office/drawing/2014/main" id="{5CED72DC-2CB5-403E-99D8-CC77BAB085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10">
                <a:extLst>
                  <a:ext uri="{FF2B5EF4-FFF2-40B4-BE49-F238E27FC236}">
                    <a16:creationId xmlns:a16="http://schemas.microsoft.com/office/drawing/2014/main" id="{CC7826FF-D97D-4EF7-BCCF-AD666F4354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2">
                  <a:extLst>
                    <a:ext uri="{FF2B5EF4-FFF2-40B4-BE49-F238E27FC236}">
                      <a16:creationId xmlns:a16="http://schemas.microsoft.com/office/drawing/2014/main" id="{0F40A3F6-34F1-4C61-B94A-2571F5F3C9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2" name="Group 13">
                  <a:extLst>
                    <a:ext uri="{FF2B5EF4-FFF2-40B4-BE49-F238E27FC236}">
                      <a16:creationId xmlns:a16="http://schemas.microsoft.com/office/drawing/2014/main" id="{356CA755-3ACF-4D40-8D3E-E4A995D55A4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4D248083-A221-4342-BCDA-9ABE15213BF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5">
                    <a:extLst>
                      <a:ext uri="{FF2B5EF4-FFF2-40B4-BE49-F238E27FC236}">
                        <a16:creationId xmlns:a16="http://schemas.microsoft.com/office/drawing/2014/main" id="{2E26EC76-7D15-4808-9CB3-CA027A780B8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10" name="Picture 11">
                <a:extLst>
                  <a:ext uri="{FF2B5EF4-FFF2-40B4-BE49-F238E27FC236}">
                    <a16:creationId xmlns:a16="http://schemas.microsoft.com/office/drawing/2014/main" id="{1C2B8B62-1AAE-48BA-8352-D30D66D7065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58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DB5CD9E-B629-46BC-8956-64BEB84AF56C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1233424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>
                <a:latin typeface="Arial Black" panose="020B0A04020102020204" pitchFamily="34" charset="0"/>
              </a:rPr>
              <a:t>HUMAN RELATIONS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1901952"/>
            <a:ext cx="11214847" cy="457953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PH" sz="4800" dirty="0">
                <a:latin typeface="Arial" panose="020B0604020202020204" pitchFamily="34" charset="0"/>
                <a:cs typeface="Arial" panose="020B0604020202020204" pitchFamily="34" charset="0"/>
              </a:rPr>
              <a:t>the social and interpersonal relations between human </a:t>
            </a:r>
          </a:p>
          <a:p>
            <a:pPr marL="45720" indent="0">
              <a:buNone/>
            </a:pPr>
            <a:r>
              <a:rPr lang="en-PH" sz="4800" dirty="0">
                <a:latin typeface="Arial" panose="020B0604020202020204" pitchFamily="34" charset="0"/>
                <a:cs typeface="Arial" panose="020B0604020202020204" pitchFamily="34" charset="0"/>
              </a:rPr>
              <a:t> beings.</a:t>
            </a:r>
          </a:p>
          <a:p>
            <a:pPr marL="45720" indent="0">
              <a:buNone/>
            </a:pPr>
            <a:endParaRPr lang="en-PH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5376" y="2635624"/>
            <a:ext cx="5768789" cy="384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964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>
            <a:extLst>
              <a:ext uri="{FF2B5EF4-FFF2-40B4-BE49-F238E27FC236}">
                <a16:creationId xmlns:a16="http://schemas.microsoft.com/office/drawing/2014/main" id="{72BA78B6-AE4B-4EEE-AC72-757C87A38CCB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12192000" cy="6910388"/>
            <a:chOff x="0" y="-52708"/>
            <a:chExt cx="9296400" cy="6910708"/>
          </a:xfrm>
        </p:grpSpPr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id="{D2DAB3B8-1D29-498C-8386-C82B4379FE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10">
                <a:extLst>
                  <a:ext uri="{FF2B5EF4-FFF2-40B4-BE49-F238E27FC236}">
                    <a16:creationId xmlns:a16="http://schemas.microsoft.com/office/drawing/2014/main" id="{43DB79B4-C795-42E3-A5B2-92776D2463B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12">
                  <a:extLst>
                    <a:ext uri="{FF2B5EF4-FFF2-40B4-BE49-F238E27FC236}">
                      <a16:creationId xmlns:a16="http://schemas.microsoft.com/office/drawing/2014/main" id="{0C044931-FA31-4401-839D-9502C0DC83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1" name="Group 13">
                  <a:extLst>
                    <a:ext uri="{FF2B5EF4-FFF2-40B4-BE49-F238E27FC236}">
                      <a16:creationId xmlns:a16="http://schemas.microsoft.com/office/drawing/2014/main" id="{7D25E813-E9A1-42BA-9054-4701B3E0B75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D40C7EEA-218C-4FB2-A5B6-33CEA53B389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5">
                    <a:extLst>
                      <a:ext uri="{FF2B5EF4-FFF2-40B4-BE49-F238E27FC236}">
                        <a16:creationId xmlns:a16="http://schemas.microsoft.com/office/drawing/2014/main" id="{3FDEC07B-FEBF-4D36-836C-05BA38F1EBF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9" name="Picture 11">
                <a:extLst>
                  <a:ext uri="{FF2B5EF4-FFF2-40B4-BE49-F238E27FC236}">
                    <a16:creationId xmlns:a16="http://schemas.microsoft.com/office/drawing/2014/main" id="{2384AB1A-50ED-4EAC-9C22-88821CE2B22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367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EA684AA-7D95-400F-B756-5DDCDE5C3E30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1233424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>
                <a:latin typeface="Arial Black" panose="020B0A04020102020204" pitchFamily="34" charset="0"/>
              </a:rPr>
              <a:t>HUMAN BEHAVIOR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1901952"/>
            <a:ext cx="11214847" cy="4579530"/>
          </a:xfrm>
        </p:spPr>
        <p:txBody>
          <a:bodyPr>
            <a:normAutofit/>
          </a:bodyPr>
          <a:lstStyle/>
          <a:p>
            <a:r>
              <a:rPr lang="en-PH" sz="4800" dirty="0">
                <a:latin typeface="Arial" panose="020B0604020202020204" pitchFamily="34" charset="0"/>
                <a:cs typeface="Arial" panose="020B0604020202020204" pitchFamily="34" charset="0"/>
              </a:rPr>
              <a:t>The potential and expressed capacity for physical, mental, and social activity during the phases of human life.</a:t>
            </a:r>
          </a:p>
          <a:p>
            <a:endParaRPr lang="en-PH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212" y="3839136"/>
            <a:ext cx="4424082" cy="264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8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EDEA980D-333D-4E93-BBB8-65CCDC53D192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12192000" cy="6910388"/>
            <a:chOff x="0" y="-52708"/>
            <a:chExt cx="9296400" cy="6910708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F1887270-626A-47DE-BB2B-92DE93653C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10">
                <a:extLst>
                  <a:ext uri="{FF2B5EF4-FFF2-40B4-BE49-F238E27FC236}">
                    <a16:creationId xmlns:a16="http://schemas.microsoft.com/office/drawing/2014/main" id="{B6258331-A382-4991-B7F2-51DA6A155B2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12">
                  <a:extLst>
                    <a:ext uri="{FF2B5EF4-FFF2-40B4-BE49-F238E27FC236}">
                      <a16:creationId xmlns:a16="http://schemas.microsoft.com/office/drawing/2014/main" id="{51334B80-6C06-4A74-B533-E12BCC218B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r"/>
                  <a:endParaRPr lang="en-PH" altLang="en-US"/>
                </a:p>
              </p:txBody>
            </p:sp>
            <p:grpSp>
              <p:nvGrpSpPr>
                <p:cNvPr id="10" name="Group 13">
                  <a:extLst>
                    <a:ext uri="{FF2B5EF4-FFF2-40B4-BE49-F238E27FC236}">
                      <a16:creationId xmlns:a16="http://schemas.microsoft.com/office/drawing/2014/main" id="{D69584E4-8FF3-43C6-A257-9A40B1B604F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B4FEEB87-B5ED-41B7-816F-F60581B14F9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r"/>
                    <a:endParaRPr lang="en-PH"/>
                  </a:p>
                </p:txBody>
              </p:sp>
              <p:sp>
                <p:nvSpPr>
                  <p:cNvPr id="12" name="Rectangle 15">
                    <a:extLst>
                      <a:ext uri="{FF2B5EF4-FFF2-40B4-BE49-F238E27FC236}">
                        <a16:creationId xmlns:a16="http://schemas.microsoft.com/office/drawing/2014/main" id="{C7571A93-7195-4CED-BA5D-44C5415A463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algn="r"/>
                    <a:endParaRPr lang="en-PH" altLang="en-US"/>
                  </a:p>
                </p:txBody>
              </p:sp>
            </p:grpSp>
          </p:grpSp>
          <p:pic>
            <p:nvPicPr>
              <p:cNvPr id="8" name="Picture 11">
                <a:extLst>
                  <a:ext uri="{FF2B5EF4-FFF2-40B4-BE49-F238E27FC236}">
                    <a16:creationId xmlns:a16="http://schemas.microsoft.com/office/drawing/2014/main" id="{5CF7F58B-E8A7-48DE-B6AB-D64208974DF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367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0F9E74A-AD9C-4098-9DB2-97E3035FC416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endParaRPr lang="en-P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511" y="713703"/>
            <a:ext cx="11503555" cy="635299"/>
          </a:xfrm>
        </p:spPr>
        <p:txBody>
          <a:bodyPr>
            <a:normAutofit/>
          </a:bodyPr>
          <a:lstStyle/>
          <a:p>
            <a:pPr algn="r"/>
            <a:r>
              <a:rPr lang="en-PH" sz="3600" b="1" dirty="0">
                <a:latin typeface="Arial Black" panose="020B0A04020102020204" pitchFamily="34" charset="0"/>
              </a:rPr>
              <a:t>FACTORS AFFECTING HUMAN BEHAVIOR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3485" y="1855817"/>
            <a:ext cx="11214847" cy="533848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In order to address human factors in workplace safety settings, peoples' capabilities and limitations must first be understood.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The modern working environment is very different to the settings that humans have evolved to deal with.</a:t>
            </a:r>
          </a:p>
        </p:txBody>
      </p:sp>
    </p:spTree>
    <p:extLst>
      <p:ext uri="{BB962C8B-B14F-4D97-AF65-F5344CB8AC3E}">
        <p14:creationId xmlns:p14="http://schemas.microsoft.com/office/powerpoint/2010/main" val="269996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1B4C3A98-8EEF-4689-80CF-17CA21DE55DD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12192000" cy="6910388"/>
            <a:chOff x="0" y="-52708"/>
            <a:chExt cx="9296400" cy="6910708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1667F376-00F6-497F-A9A6-306482A59E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10">
                <a:extLst>
                  <a:ext uri="{FF2B5EF4-FFF2-40B4-BE49-F238E27FC236}">
                    <a16:creationId xmlns:a16="http://schemas.microsoft.com/office/drawing/2014/main" id="{A7299518-C234-45D4-B915-960B3060D16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12">
                  <a:extLst>
                    <a:ext uri="{FF2B5EF4-FFF2-40B4-BE49-F238E27FC236}">
                      <a16:creationId xmlns:a16="http://schemas.microsoft.com/office/drawing/2014/main" id="{CD2B7A9A-2104-417B-97A9-4AB088A6B5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0" name="Group 13">
                  <a:extLst>
                    <a:ext uri="{FF2B5EF4-FFF2-40B4-BE49-F238E27FC236}">
                      <a16:creationId xmlns:a16="http://schemas.microsoft.com/office/drawing/2014/main" id="{FCFCDA6F-7A58-4250-A032-B8F1A9C12ED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0D13193D-5FA6-4329-B30D-FB43EE79C15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5">
                    <a:extLst>
                      <a:ext uri="{FF2B5EF4-FFF2-40B4-BE49-F238E27FC236}">
                        <a16:creationId xmlns:a16="http://schemas.microsoft.com/office/drawing/2014/main" id="{7C3D9519-8CF6-4D7D-99D6-D9435329A5B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8" name="Picture 11">
                <a:extLst>
                  <a:ext uri="{FF2B5EF4-FFF2-40B4-BE49-F238E27FC236}">
                    <a16:creationId xmlns:a16="http://schemas.microsoft.com/office/drawing/2014/main" id="{793FCA41-5993-4B68-B935-D24CE56CFAF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367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8A248EF-FEC6-435B-8389-05A77553FFCD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603490" cy="635299"/>
          </a:xfrm>
        </p:spPr>
        <p:txBody>
          <a:bodyPr>
            <a:normAutofit/>
          </a:bodyPr>
          <a:lstStyle/>
          <a:p>
            <a:pPr algn="r"/>
            <a:r>
              <a:rPr lang="en-PH" sz="3600" b="1" dirty="0">
                <a:latin typeface="Arial Black" panose="020B0A04020102020204" pitchFamily="34" charset="0"/>
              </a:rPr>
              <a:t>FACTORS AFFECTING HUMAN BEHAVIOR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4635" y="1143000"/>
            <a:ext cx="9558787" cy="533848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Physical characteristics</a:t>
            </a:r>
          </a:p>
          <a:p>
            <a:pPr marL="45720" indent="0">
              <a:buNone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Emotional stability</a:t>
            </a:r>
          </a:p>
          <a:p>
            <a:pPr marL="45720" indent="0">
              <a:buNone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Previous work experiences</a:t>
            </a:r>
          </a:p>
          <a:p>
            <a:pPr marL="45720" indent="0">
              <a:buNone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Work attitude</a:t>
            </a:r>
          </a:p>
          <a:p>
            <a:pPr marL="45720" indent="0">
              <a:buNone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Aptitude</a:t>
            </a:r>
          </a:p>
          <a:p>
            <a:pPr marL="45720" indent="0">
              <a:buNone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Physical and emotional needs</a:t>
            </a:r>
          </a:p>
          <a:p>
            <a:pPr marL="45720" indent="0">
              <a:buNone/>
            </a:pPr>
            <a:endParaRPr lang="en-PH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89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2C5A3D36-C9DA-4733-8E3B-BE486207AB82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12192000" cy="6910388"/>
            <a:chOff x="0" y="-52708"/>
            <a:chExt cx="9296400" cy="6910708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2B1BE7AD-919C-462B-9119-C3A2D78716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10">
                <a:extLst>
                  <a:ext uri="{FF2B5EF4-FFF2-40B4-BE49-F238E27FC236}">
                    <a16:creationId xmlns:a16="http://schemas.microsoft.com/office/drawing/2014/main" id="{578454B1-8236-4B9D-9614-323EF68CB00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12">
                  <a:extLst>
                    <a:ext uri="{FF2B5EF4-FFF2-40B4-BE49-F238E27FC236}">
                      <a16:creationId xmlns:a16="http://schemas.microsoft.com/office/drawing/2014/main" id="{0F231E5A-4432-4620-85F9-18823AC460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0" name="Group 13">
                  <a:extLst>
                    <a:ext uri="{FF2B5EF4-FFF2-40B4-BE49-F238E27FC236}">
                      <a16:creationId xmlns:a16="http://schemas.microsoft.com/office/drawing/2014/main" id="{89AD76C1-969C-40EC-B5CC-35320091779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EF3312D0-2D5D-4B7C-88BD-CC52D59D2F4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5">
                    <a:extLst>
                      <a:ext uri="{FF2B5EF4-FFF2-40B4-BE49-F238E27FC236}">
                        <a16:creationId xmlns:a16="http://schemas.microsoft.com/office/drawing/2014/main" id="{D36DE904-F85E-4867-B408-FBC966E489B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8" name="Picture 11">
                <a:extLst>
                  <a:ext uri="{FF2B5EF4-FFF2-40B4-BE49-F238E27FC236}">
                    <a16:creationId xmlns:a16="http://schemas.microsoft.com/office/drawing/2014/main" id="{A75B76E5-BDDE-499D-B483-EB7451C5022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367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17D316D-3DD9-4792-93C5-F9DFEE7C7926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511" y="1181428"/>
            <a:ext cx="11503555" cy="635299"/>
          </a:xfrm>
        </p:spPr>
        <p:txBody>
          <a:bodyPr>
            <a:normAutofit/>
          </a:bodyPr>
          <a:lstStyle/>
          <a:p>
            <a:pPr algn="r"/>
            <a:r>
              <a:rPr lang="en-PH" sz="3600" b="1" dirty="0">
                <a:latin typeface="Arial Black" panose="020B0A04020102020204" pitchFamily="34" charset="0"/>
              </a:rPr>
              <a:t>FACTORS AFFECTING HUMAN BEHAVIOR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2109558"/>
            <a:ext cx="11214847" cy="437192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Physical characteristics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Some of these characteristics are related to height, skin, complexion, vision, shape and size of nose, weight etc.</a:t>
            </a:r>
          </a:p>
        </p:txBody>
      </p:sp>
    </p:spTree>
    <p:extLst>
      <p:ext uri="{BB962C8B-B14F-4D97-AF65-F5344CB8AC3E}">
        <p14:creationId xmlns:p14="http://schemas.microsoft.com/office/powerpoint/2010/main" val="172938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>
            <a:extLst>
              <a:ext uri="{FF2B5EF4-FFF2-40B4-BE49-F238E27FC236}">
                <a16:creationId xmlns:a16="http://schemas.microsoft.com/office/drawing/2014/main" id="{2ABAC308-6059-4AF0-B229-9FAB5211C90E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12192000" cy="6910388"/>
            <a:chOff x="0" y="-52708"/>
            <a:chExt cx="9296400" cy="6910708"/>
          </a:xfrm>
        </p:grpSpPr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id="{0F7BA0DC-E5AD-497F-9E71-C48BCE0724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10">
                <a:extLst>
                  <a:ext uri="{FF2B5EF4-FFF2-40B4-BE49-F238E27FC236}">
                    <a16:creationId xmlns:a16="http://schemas.microsoft.com/office/drawing/2014/main" id="{2BA8D63E-5A98-4243-9844-B5160D9632C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12">
                  <a:extLst>
                    <a:ext uri="{FF2B5EF4-FFF2-40B4-BE49-F238E27FC236}">
                      <a16:creationId xmlns:a16="http://schemas.microsoft.com/office/drawing/2014/main" id="{3DCF0452-4403-4413-B1F8-7B2AE4D123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endParaRPr lang="en-PH" altLang="en-US"/>
                </a:p>
              </p:txBody>
            </p:sp>
            <p:grpSp>
              <p:nvGrpSpPr>
                <p:cNvPr id="11" name="Group 13">
                  <a:extLst>
                    <a:ext uri="{FF2B5EF4-FFF2-40B4-BE49-F238E27FC236}">
                      <a16:creationId xmlns:a16="http://schemas.microsoft.com/office/drawing/2014/main" id="{66EC6039-406F-4FBA-9F1A-A7F5050FA67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F8C7CBEA-3407-4CEF-9AC7-986410B7B98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1466258 w 2240281"/>
                      <a:gd name="T3" fmla="*/ 0 h 822960"/>
                      <a:gd name="T4" fmla="*/ 1085979 w 2240281"/>
                      <a:gd name="T5" fmla="*/ 274158 h 822960"/>
                      <a:gd name="T6" fmla="*/ 0 w 2240281"/>
                      <a:gd name="T7" fmla="*/ 1012274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5">
                    <a:extLst>
                      <a:ext uri="{FF2B5EF4-FFF2-40B4-BE49-F238E27FC236}">
                        <a16:creationId xmlns:a16="http://schemas.microsoft.com/office/drawing/2014/main" id="{2BC229F7-2D9E-4065-BEBD-63D9BEC8103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endParaRPr lang="en-PH" altLang="en-US"/>
                  </a:p>
                </p:txBody>
              </p:sp>
            </p:grpSp>
          </p:grpSp>
          <p:pic>
            <p:nvPicPr>
              <p:cNvPr id="9" name="Picture 11">
                <a:extLst>
                  <a:ext uri="{FF2B5EF4-FFF2-40B4-BE49-F238E27FC236}">
                    <a16:creationId xmlns:a16="http://schemas.microsoft.com/office/drawing/2014/main" id="{06EC4F5A-4FCF-4DD9-8727-1A647EB2ED5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367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9ADB3FD-B14B-425E-895E-4C26E7C7C055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84" y="1375419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>
                <a:latin typeface="Arial Black" panose="020B0A04020102020204" pitchFamily="34" charset="0"/>
              </a:rPr>
              <a:t>FACTORS AFFECTING HUMAN BEHAVIOR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2743303"/>
            <a:ext cx="8131907" cy="373817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Emotional stability" refers to a person's ability to remain calm or even keel when faced with pressure or stress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1380" y="3109817"/>
            <a:ext cx="4743731" cy="340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28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nded Design Blue 16x9">
  <a:themeElements>
    <a:clrScheme name="Banded Design 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anded Design 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 Design 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4D8109F-05D6-4A26-8F7E-3EF448E6183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Blue banded nature presentation with mountain sunrise photo  (widescreen)</Template>
  <TotalTime>891</TotalTime>
  <Words>823</Words>
  <Application>Microsoft Office PowerPoint</Application>
  <PresentationFormat>Widescreen</PresentationFormat>
  <Paragraphs>136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Arial</vt:lpstr>
      <vt:lpstr>Arial Black</vt:lpstr>
      <vt:lpstr>Corbel</vt:lpstr>
      <vt:lpstr>Euphemia</vt:lpstr>
      <vt:lpstr>Tahoma</vt:lpstr>
      <vt:lpstr>Times New Roman</vt:lpstr>
      <vt:lpstr>Trebuchet MS</vt:lpstr>
      <vt:lpstr>Wingdings</vt:lpstr>
      <vt:lpstr>Banded Design Blue 16x9</vt:lpstr>
      <vt:lpstr>   HUMAN ELEMENTS IN SAFETY</vt:lpstr>
      <vt:lpstr>COURSE OBJECTIVES</vt:lpstr>
      <vt:lpstr>HUMAN ELEMENTS IN SAFETY AND HEALTH</vt:lpstr>
      <vt:lpstr>HUMAN RELATIONS</vt:lpstr>
      <vt:lpstr>HUMAN BEHAVIOR</vt:lpstr>
      <vt:lpstr>FACTORS AFFECTING HUMAN BEHAVIOR</vt:lpstr>
      <vt:lpstr>FACTORS AFFECTING HUMAN BEHAVIOR</vt:lpstr>
      <vt:lpstr>FACTORS AFFECTING HUMAN BEHAVIOR</vt:lpstr>
      <vt:lpstr>FACTORS AFFECTING HUMAN BEHAVIOR</vt:lpstr>
      <vt:lpstr>FACTORS AFFECTING HUMAN BEHAVIOR</vt:lpstr>
      <vt:lpstr>FACTORS AFFECTING HUMAN BEHAVIOR</vt:lpstr>
      <vt:lpstr>FACTORS AFFECTING HUMAN BEHAVIOR</vt:lpstr>
      <vt:lpstr>PowerPoint Presentation</vt:lpstr>
      <vt:lpstr>THEORY OF MOTIVATION</vt:lpstr>
      <vt:lpstr>THEORY OF MOTIVATION</vt:lpstr>
      <vt:lpstr>THEORY OF MOTIVATION</vt:lpstr>
      <vt:lpstr>THEORY OF MOTIVATION</vt:lpstr>
      <vt:lpstr>THEORY OF MOTIVATION</vt:lpstr>
      <vt:lpstr>PowerPoint Presentation</vt:lpstr>
      <vt:lpstr>PowerPoint Presentation</vt:lpstr>
      <vt:lpstr>REINFORCERS</vt:lpstr>
      <vt:lpstr>ABCs of Behavioral Change</vt:lpstr>
      <vt:lpstr>Behavior is Influenced by its Effects</vt:lpstr>
      <vt:lpstr>PowerPoint Presentation</vt:lpstr>
      <vt:lpstr>PowerPoint Presentation</vt:lpstr>
      <vt:lpstr>Safety Culture</vt:lpstr>
      <vt:lpstr>Habits &amp; Values in Safe Human Behavior</vt:lpstr>
      <vt:lpstr>Habit</vt:lpstr>
      <vt:lpstr>Values</vt:lpstr>
      <vt:lpstr>Human Errors as Accident Causes</vt:lpstr>
      <vt:lpstr>Emotions &amp; Human Behavior</vt:lpstr>
      <vt:lpstr>Effect of Alcohol on Physical Abilities</vt:lpstr>
      <vt:lpstr>Fatigue &amp; Physical Abilities</vt:lpstr>
      <vt:lpstr>Positive Approach Changes Image of Supervisor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SAFEWAYS CONSULTANCY &amp; SAFETY SERVICES INC  FIRE SAFETY</dc:title>
  <dc:creator>ERDJ</dc:creator>
  <cp:lastModifiedBy>Rhelly B. Agustin</cp:lastModifiedBy>
  <cp:revision>55</cp:revision>
  <dcterms:created xsi:type="dcterms:W3CDTF">2015-11-08T03:11:13Z</dcterms:created>
  <dcterms:modified xsi:type="dcterms:W3CDTF">2018-01-28T05:24:43Z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TC028952539991</vt:lpwstr>
  </property>
</Properties>
</file>