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4" d="100"/>
          <a:sy n="74" d="100"/>
        </p:scale>
        <p:origin x="1068"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E94BF7-A3C8-49FE-926E-6D2D0A96CCA2}" type="datetimeFigureOut">
              <a:rPr lang="en-PH" smtClean="0"/>
              <a:pPr/>
              <a:t>10/6/2017</a:t>
            </a:fld>
            <a:endParaRPr lang="en-PH"/>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AC59A9-F0D7-4B2D-BA5C-38055B822D4B}" type="slidenum">
              <a:rPr lang="en-PH" smtClean="0"/>
              <a:pPr/>
              <a:t>‹#›</a:t>
            </a:fld>
            <a:endParaRPr lang="en-PH"/>
          </a:p>
        </p:txBody>
      </p:sp>
    </p:spTree>
    <p:extLst>
      <p:ext uri="{BB962C8B-B14F-4D97-AF65-F5344CB8AC3E}">
        <p14:creationId xmlns:p14="http://schemas.microsoft.com/office/powerpoint/2010/main" val="418009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pPr/>
              <a:t>10/6/2017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1016268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pPr/>
              <a:t>10/6/2017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633827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pPr/>
              <a:t>10/6/2017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2062453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938773-8080-41E7-9F9B-3BF3F9AE5A80}" type="datetimeFigureOut">
              <a:rPr lang="en-PH" smtClean="0"/>
              <a:pPr/>
              <a:t>10/6/2017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106048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F938773-8080-41E7-9F9B-3BF3F9AE5A80}" type="datetimeFigureOut">
              <a:rPr lang="en-PH" smtClean="0"/>
              <a:pPr/>
              <a:t>10/6/2017</a:t>
            </a:fld>
            <a:endParaRPr lang="en-PH"/>
          </a:p>
        </p:txBody>
      </p:sp>
      <p:sp>
        <p:nvSpPr>
          <p:cNvPr id="5" name="Footer Placeholder 4"/>
          <p:cNvSpPr>
            <a:spLocks noGrp="1"/>
          </p:cNvSpPr>
          <p:nvPr>
            <p:ph type="ftr" sz="quarter" idx="11"/>
          </p:nvPr>
        </p:nvSpPr>
        <p:spPr/>
        <p:txBody>
          <a:bodyPr/>
          <a:lstStyle/>
          <a:p>
            <a:endParaRPr lang="en-PH"/>
          </a:p>
        </p:txBody>
      </p:sp>
      <p:sp>
        <p:nvSpPr>
          <p:cNvPr id="6" name="Slide Number Placeholder 5"/>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178319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F938773-8080-41E7-9F9B-3BF3F9AE5A80}" type="datetimeFigureOut">
              <a:rPr lang="en-PH" smtClean="0"/>
              <a:pPr/>
              <a:t>10/6/2017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159298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F938773-8080-41E7-9F9B-3BF3F9AE5A80}" type="datetimeFigureOut">
              <a:rPr lang="en-PH" smtClean="0"/>
              <a:pPr/>
              <a:t>10/6/2017</a:t>
            </a:fld>
            <a:endParaRPr lang="en-PH"/>
          </a:p>
        </p:txBody>
      </p:sp>
      <p:sp>
        <p:nvSpPr>
          <p:cNvPr id="8" name="Footer Placeholder 7"/>
          <p:cNvSpPr>
            <a:spLocks noGrp="1"/>
          </p:cNvSpPr>
          <p:nvPr>
            <p:ph type="ftr" sz="quarter" idx="11"/>
          </p:nvPr>
        </p:nvSpPr>
        <p:spPr/>
        <p:txBody>
          <a:bodyPr/>
          <a:lstStyle/>
          <a:p>
            <a:endParaRPr lang="en-PH"/>
          </a:p>
        </p:txBody>
      </p:sp>
      <p:sp>
        <p:nvSpPr>
          <p:cNvPr id="9" name="Slide Number Placeholder 8"/>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2265100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F938773-8080-41E7-9F9B-3BF3F9AE5A80}" type="datetimeFigureOut">
              <a:rPr lang="en-PH" smtClean="0"/>
              <a:pPr/>
              <a:t>10/6/2017</a:t>
            </a:fld>
            <a:endParaRPr lang="en-PH"/>
          </a:p>
        </p:txBody>
      </p:sp>
      <p:sp>
        <p:nvSpPr>
          <p:cNvPr id="4" name="Footer Placeholder 3"/>
          <p:cNvSpPr>
            <a:spLocks noGrp="1"/>
          </p:cNvSpPr>
          <p:nvPr>
            <p:ph type="ftr" sz="quarter" idx="11"/>
          </p:nvPr>
        </p:nvSpPr>
        <p:spPr/>
        <p:txBody>
          <a:bodyPr/>
          <a:lstStyle/>
          <a:p>
            <a:endParaRPr lang="en-PH"/>
          </a:p>
        </p:txBody>
      </p:sp>
      <p:sp>
        <p:nvSpPr>
          <p:cNvPr id="5" name="Slide Number Placeholder 4"/>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4158237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938773-8080-41E7-9F9B-3BF3F9AE5A80}" type="datetimeFigureOut">
              <a:rPr lang="en-PH" smtClean="0"/>
              <a:pPr/>
              <a:t>10/6/2017</a:t>
            </a:fld>
            <a:endParaRPr lang="en-PH"/>
          </a:p>
        </p:txBody>
      </p:sp>
      <p:sp>
        <p:nvSpPr>
          <p:cNvPr id="3" name="Footer Placeholder 2"/>
          <p:cNvSpPr>
            <a:spLocks noGrp="1"/>
          </p:cNvSpPr>
          <p:nvPr>
            <p:ph type="ftr" sz="quarter" idx="11"/>
          </p:nvPr>
        </p:nvSpPr>
        <p:spPr/>
        <p:txBody>
          <a:bodyPr/>
          <a:lstStyle/>
          <a:p>
            <a:endParaRPr lang="en-PH"/>
          </a:p>
        </p:txBody>
      </p:sp>
      <p:sp>
        <p:nvSpPr>
          <p:cNvPr id="4" name="Slide Number Placeholder 3"/>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1996646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938773-8080-41E7-9F9B-3BF3F9AE5A80}" type="datetimeFigureOut">
              <a:rPr lang="en-PH" smtClean="0"/>
              <a:pPr/>
              <a:t>10/6/2017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2783317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F938773-8080-41E7-9F9B-3BF3F9AE5A80}" type="datetimeFigureOut">
              <a:rPr lang="en-PH" smtClean="0"/>
              <a:pPr/>
              <a:t>10/6/2017</a:t>
            </a:fld>
            <a:endParaRPr lang="en-PH"/>
          </a:p>
        </p:txBody>
      </p:sp>
      <p:sp>
        <p:nvSpPr>
          <p:cNvPr id="6" name="Footer Placeholder 5"/>
          <p:cNvSpPr>
            <a:spLocks noGrp="1"/>
          </p:cNvSpPr>
          <p:nvPr>
            <p:ph type="ftr" sz="quarter" idx="11"/>
          </p:nvPr>
        </p:nvSpPr>
        <p:spPr/>
        <p:txBody>
          <a:bodyPr/>
          <a:lstStyle/>
          <a:p>
            <a:endParaRPr lang="en-PH"/>
          </a:p>
        </p:txBody>
      </p:sp>
      <p:sp>
        <p:nvSpPr>
          <p:cNvPr id="7" name="Slide Number Placeholder 6"/>
          <p:cNvSpPr>
            <a:spLocks noGrp="1"/>
          </p:cNvSpPr>
          <p:nvPr>
            <p:ph type="sldNum" sz="quarter" idx="12"/>
          </p:nvPr>
        </p:nvSpPr>
        <p:spPr/>
        <p:txBody>
          <a:bodyPr/>
          <a:lstStyle/>
          <a:p>
            <a:fld id="{43B8F8AB-2062-411A-BA2E-1F4CB310AABA}" type="slidenum">
              <a:rPr lang="en-PH" smtClean="0"/>
              <a:pPr/>
              <a:t>‹#›</a:t>
            </a:fld>
            <a:endParaRPr lang="en-PH"/>
          </a:p>
        </p:txBody>
      </p:sp>
    </p:spTree>
    <p:extLst>
      <p:ext uri="{BB962C8B-B14F-4D97-AF65-F5344CB8AC3E}">
        <p14:creationId xmlns:p14="http://schemas.microsoft.com/office/powerpoint/2010/main" val="558281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938773-8080-41E7-9F9B-3BF3F9AE5A80}" type="datetimeFigureOut">
              <a:rPr lang="en-PH" smtClean="0"/>
              <a:pPr/>
              <a:t>10/6/2017</a:t>
            </a:fld>
            <a:endParaRPr lang="en-PH"/>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PH"/>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8F8AB-2062-411A-BA2E-1F4CB310AABA}" type="slidenum">
              <a:rPr lang="en-PH" smtClean="0"/>
              <a:pPr/>
              <a:t>‹#›</a:t>
            </a:fld>
            <a:endParaRPr lang="en-PH"/>
          </a:p>
        </p:txBody>
      </p:sp>
    </p:spTree>
    <p:extLst>
      <p:ext uri="{BB962C8B-B14F-4D97-AF65-F5344CB8AC3E}">
        <p14:creationId xmlns:p14="http://schemas.microsoft.com/office/powerpoint/2010/main" val="37300919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www.gsis/" TargetMode="Externa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069772" y="2551145"/>
            <a:ext cx="2730137" cy="1657157"/>
          </a:xfrm>
          <a:prstGeom prst="rect">
            <a:avLst/>
          </a:prstGeom>
        </p:spPr>
      </p:pic>
      <p:sp>
        <p:nvSpPr>
          <p:cNvPr id="2" name="Title 1"/>
          <p:cNvSpPr>
            <a:spLocks noGrp="1"/>
          </p:cNvSpPr>
          <p:nvPr>
            <p:ph type="ctrTitle"/>
          </p:nvPr>
        </p:nvSpPr>
        <p:spPr>
          <a:xfrm>
            <a:off x="280851" y="1004797"/>
            <a:ext cx="7772400" cy="1294266"/>
          </a:xfrm>
        </p:spPr>
        <p:txBody>
          <a:bodyPr>
            <a:normAutofit/>
          </a:bodyPr>
          <a:lstStyle/>
          <a:p>
            <a:r>
              <a:rPr lang="en-PH" sz="3600" b="1" dirty="0">
                <a:latin typeface="Bodoni MT" panose="02070603080606020203" pitchFamily="18" charset="0"/>
              </a:rPr>
              <a:t>EMPLOYEES COMPENSATION COMMISSION (PD 626)</a:t>
            </a: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7" name="TextBox 6"/>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6" name="Picture 5"/>
          <p:cNvPicPr>
            <a:picLocks noChangeAspect="1"/>
          </p:cNvPicPr>
          <p:nvPr/>
        </p:nvPicPr>
        <p:blipFill>
          <a:blip r:embed="rId5" cstate="print"/>
          <a:stretch>
            <a:fillRect/>
          </a:stretch>
        </p:blipFill>
        <p:spPr>
          <a:xfrm>
            <a:off x="8126426" y="3272100"/>
            <a:ext cx="899650" cy="1050772"/>
          </a:xfrm>
          <a:prstGeom prst="rect">
            <a:avLst/>
          </a:prstGeom>
        </p:spPr>
      </p:pic>
      <p:pic>
        <p:nvPicPr>
          <p:cNvPr id="8" name="Picture 7"/>
          <p:cNvPicPr>
            <a:picLocks noChangeAspect="1"/>
          </p:cNvPicPr>
          <p:nvPr/>
        </p:nvPicPr>
        <p:blipFill>
          <a:blip r:embed="rId6"/>
          <a:stretch>
            <a:fillRect/>
          </a:stretch>
        </p:blipFill>
        <p:spPr>
          <a:xfrm>
            <a:off x="7975076" y="4939084"/>
            <a:ext cx="1135498" cy="1131778"/>
          </a:xfrm>
          <a:prstGeom prst="rect">
            <a:avLst/>
          </a:prstGeom>
        </p:spPr>
      </p:pic>
      <p:sp>
        <p:nvSpPr>
          <p:cNvPr id="9" name="TextBox 8"/>
          <p:cNvSpPr txBox="1"/>
          <p:nvPr/>
        </p:nvSpPr>
        <p:spPr>
          <a:xfrm>
            <a:off x="0" y="4976948"/>
            <a:ext cx="6688184" cy="2123658"/>
          </a:xfrm>
          <a:prstGeom prst="rect">
            <a:avLst/>
          </a:prstGeom>
          <a:noFill/>
        </p:spPr>
        <p:txBody>
          <a:bodyPr wrap="square" rtlCol="0">
            <a:spAutoFit/>
          </a:bodyPr>
          <a:lstStyle/>
          <a:p>
            <a:r>
              <a:rPr lang="en-PH" sz="2400" b="1" dirty="0" smtClean="0">
                <a:latin typeface="Cooper Black" pitchFamily="18" charset="0"/>
              </a:rPr>
              <a:t>DEXTER T. MANIGBAS, RN, OSHP</a:t>
            </a:r>
          </a:p>
          <a:p>
            <a:r>
              <a:rPr lang="en-PH" dirty="0" smtClean="0">
                <a:latin typeface="Cooper Black" pitchFamily="18" charset="0"/>
              </a:rPr>
              <a:t>EHS </a:t>
            </a:r>
            <a:r>
              <a:rPr lang="en-PH" dirty="0" smtClean="0">
                <a:latin typeface="Cooper Black" pitchFamily="18" charset="0"/>
              </a:rPr>
              <a:t>Manager</a:t>
            </a:r>
            <a:r>
              <a:rPr lang="en-PH" dirty="0" smtClean="0">
                <a:latin typeface="Cooper Black" pitchFamily="18" charset="0"/>
              </a:rPr>
              <a:t> </a:t>
            </a:r>
            <a:r>
              <a:rPr lang="en-PH" dirty="0" smtClean="0">
                <a:latin typeface="Cooper Black" pitchFamily="18" charset="0"/>
              </a:rPr>
              <a:t>– EC Structural</a:t>
            </a:r>
          </a:p>
          <a:p>
            <a:r>
              <a:rPr lang="en-PH" dirty="0" smtClean="0">
                <a:latin typeface="Cooper Black" pitchFamily="18" charset="0"/>
              </a:rPr>
              <a:t>Accredited OSH Practitioner in Construction – DOLE</a:t>
            </a:r>
          </a:p>
          <a:p>
            <a:r>
              <a:rPr lang="en-PH" dirty="0" smtClean="0">
                <a:latin typeface="Cooper Black" pitchFamily="18" charset="0"/>
              </a:rPr>
              <a:t>Pollution Control Officer – DENR EMB</a:t>
            </a:r>
          </a:p>
          <a:p>
            <a:r>
              <a:rPr lang="en-PH" dirty="0" smtClean="0">
                <a:latin typeface="Cooper Black" pitchFamily="18" charset="0"/>
              </a:rPr>
              <a:t>Accredited Fire Safety Practitioner</a:t>
            </a:r>
          </a:p>
          <a:p>
            <a:r>
              <a:rPr lang="en-PH" dirty="0" smtClean="0">
                <a:latin typeface="Cooper Black" pitchFamily="18" charset="0"/>
              </a:rPr>
              <a:t>Certified OSH Trainer </a:t>
            </a:r>
          </a:p>
          <a:p>
            <a:endParaRPr lang="en-PH" dirty="0"/>
          </a:p>
        </p:txBody>
      </p:sp>
    </p:spTree>
    <p:extLst>
      <p:ext uri="{BB962C8B-B14F-4D97-AF65-F5344CB8AC3E}">
        <p14:creationId xmlns:p14="http://schemas.microsoft.com/office/powerpoint/2010/main" val="27973502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Compensability of illness or injury</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To establish compensability of the claim under the Increased Risk Theory, the claimant must show proof of work-connection.</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degree of proof required varies on a case to case basis.</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42731351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Work-related Injuries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For the injury and the resulting disability or death to be compensable, the injury must be the result of an accident arising out of and in the course of employment.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Injuries resulting from an accident which happened at the workplace.</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Injuries resulting from an accident which happened while the employee is performing his official function.</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performing an order of his employer</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42441994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Work-related Injuries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happened while going to or coming from the place of work.</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happened while ministering to personal comfort</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employee is inside the company shuttle bus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occurred during a company-sponsored activity</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Death of an Employee Due to Assault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27913929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Excepting Circumstances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Intoxication</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Notorious Negligence</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Willful Intent to Injure Oneself or Another</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531184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Loss of Income Benefit</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514350" indent="-514350" algn="just">
              <a:buAutoNum type="arabicPeriod"/>
            </a:pPr>
            <a:r>
              <a:rPr lang="en-PH" dirty="0">
                <a:effectLst>
                  <a:outerShdw blurRad="38100" dist="38100" dir="2700000" algn="tl">
                    <a:srgbClr val="000000">
                      <a:alpha val="43137"/>
                    </a:srgbClr>
                  </a:outerShdw>
                </a:effectLst>
                <a:latin typeface="Bodoni MT" panose="02070603080606020203" pitchFamily="18" charset="0"/>
              </a:rPr>
              <a:t>Temporary Total Disability (TTD)</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not exceeding 120 days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amount of daily income </a:t>
            </a:r>
            <a:r>
              <a:rPr lang="en-PH" dirty="0" err="1">
                <a:effectLst>
                  <a:outerShdw blurRad="38100" dist="38100" dir="2700000" algn="tl">
                    <a:srgbClr val="000000">
                      <a:alpha val="43137"/>
                    </a:srgbClr>
                  </a:outerShdw>
                </a:effectLst>
                <a:latin typeface="Bodoni MT" panose="02070603080606020203" pitchFamily="18" charset="0"/>
              </a:rPr>
              <a:t>beneft</a:t>
            </a:r>
            <a:r>
              <a:rPr lang="en-PH" dirty="0">
                <a:effectLst>
                  <a:outerShdw blurRad="38100" dist="38100" dir="2700000" algn="tl">
                    <a:srgbClr val="000000">
                      <a:alpha val="43137"/>
                    </a:srgbClr>
                  </a:outerShdw>
                </a:effectLst>
                <a:latin typeface="Bodoni MT" panose="02070603080606020203" pitchFamily="18" charset="0"/>
              </a:rPr>
              <a:t> shall be ninety percent (90%) of the employee’s average daily salary credit.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514350" indent="-514350" algn="just">
              <a:buAutoNum type="arabicPeriod"/>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1464098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fontScale="92500" lnSpcReduction="10000"/>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Loss of Income Benefit</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2. Permanent Total Disability (PTD)</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 monthly income benefit granted for disabilities, such as, but not limited to, complete loss of sight of both eyes, loss and function loss of both limbs, and brain injury resulting to imbecility or insanity.</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Amount of monthly income benefit for PTD shall be determined by the Systems based on the average monthly salary credit or average monthly compensation (AMSC/AMC).</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514350" indent="-514350" algn="just">
              <a:buAutoNum type="arabicPeriod"/>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34872706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Loss of Income Benefit</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3. Permanent </a:t>
            </a:r>
            <a:r>
              <a:rPr lang="en-PH" dirty="0" err="1">
                <a:effectLst>
                  <a:outerShdw blurRad="38100" dist="38100" dir="2700000" algn="tl">
                    <a:srgbClr val="000000">
                      <a:alpha val="43137"/>
                    </a:srgbClr>
                  </a:outerShdw>
                </a:effectLst>
                <a:latin typeface="Bodoni MT" panose="02070603080606020203" pitchFamily="18" charset="0"/>
              </a:rPr>
              <a:t>Partal</a:t>
            </a:r>
            <a:r>
              <a:rPr lang="en-PH" dirty="0">
                <a:effectLst>
                  <a:outerShdw blurRad="38100" dist="38100" dir="2700000" algn="tl">
                    <a:srgbClr val="000000">
                      <a:alpha val="43137"/>
                    </a:srgbClr>
                  </a:outerShdw>
                </a:effectLst>
                <a:latin typeface="Bodoni MT" panose="02070603080606020203" pitchFamily="18" charset="0"/>
              </a:rPr>
              <a:t> Disability (PPD)</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 monthly income </a:t>
            </a:r>
            <a:r>
              <a:rPr lang="en-PH" dirty="0" err="1">
                <a:effectLst>
                  <a:outerShdw blurRad="38100" dist="38100" dir="2700000" algn="tl">
                    <a:srgbClr val="000000">
                      <a:alpha val="43137"/>
                    </a:srgbClr>
                  </a:outerShdw>
                </a:effectLst>
                <a:latin typeface="Bodoni MT" panose="02070603080606020203" pitchFamily="18" charset="0"/>
              </a:rPr>
              <a:t>beneft</a:t>
            </a:r>
            <a:r>
              <a:rPr lang="en-PH" dirty="0">
                <a:effectLst>
                  <a:outerShdw blurRad="38100" dist="38100" dir="2700000" algn="tl">
                    <a:srgbClr val="000000">
                      <a:alpha val="43137"/>
                    </a:srgbClr>
                  </a:outerShdw>
                </a:effectLst>
                <a:latin typeface="Bodoni MT" panose="02070603080606020203" pitchFamily="18" charset="0"/>
              </a:rPr>
              <a:t> is granted for </a:t>
            </a:r>
            <a:r>
              <a:rPr lang="en-PH" dirty="0" err="1">
                <a:effectLst>
                  <a:outerShdw blurRad="38100" dist="38100" dir="2700000" algn="tl">
                    <a:srgbClr val="000000">
                      <a:alpha val="43137"/>
                    </a:srgbClr>
                  </a:outerShdw>
                </a:effectLst>
                <a:latin typeface="Bodoni MT" panose="02070603080606020203" pitchFamily="18" charset="0"/>
              </a:rPr>
              <a:t>disabilites</a:t>
            </a:r>
            <a:r>
              <a:rPr lang="en-PH" dirty="0">
                <a:effectLst>
                  <a:outerShdw blurRad="38100" dist="38100" dir="2700000" algn="tl">
                    <a:srgbClr val="000000">
                      <a:alpha val="43137"/>
                    </a:srgbClr>
                  </a:outerShdw>
                </a:effectLst>
                <a:latin typeface="Bodoni MT" panose="02070603080606020203" pitchFamily="18" charset="0"/>
              </a:rPr>
              <a:t> that result in physical loss (</a:t>
            </a:r>
            <a:r>
              <a:rPr lang="en-PH" dirty="0" err="1">
                <a:effectLst>
                  <a:outerShdw blurRad="38100" dist="38100" dir="2700000" algn="tl">
                    <a:srgbClr val="000000">
                      <a:alpha val="43137"/>
                    </a:srgbClr>
                  </a:outerShdw>
                </a:effectLst>
                <a:latin typeface="Bodoni MT" panose="02070603080606020203" pitchFamily="18" charset="0"/>
              </a:rPr>
              <a:t>amputaton</a:t>
            </a:r>
            <a:r>
              <a:rPr lang="en-PH" dirty="0">
                <a:effectLst>
                  <a:outerShdw blurRad="38100" dist="38100" dir="2700000" algn="tl">
                    <a:srgbClr val="000000">
                      <a:alpha val="43137"/>
                    </a:srgbClr>
                  </a:outerShdw>
                </a:effectLst>
                <a:latin typeface="Bodoni MT" panose="02070603080606020203" pitchFamily="18" charset="0"/>
              </a:rPr>
              <a:t>) or </a:t>
            </a:r>
            <a:r>
              <a:rPr lang="en-PH" dirty="0" err="1">
                <a:effectLst>
                  <a:outerShdw blurRad="38100" dist="38100" dir="2700000" algn="tl">
                    <a:srgbClr val="000000">
                      <a:alpha val="43137"/>
                    </a:srgbClr>
                  </a:outerShdw>
                </a:effectLst>
                <a:latin typeface="Bodoni MT" panose="02070603080606020203" pitchFamily="18" charset="0"/>
              </a:rPr>
              <a:t>functonal</a:t>
            </a:r>
            <a:r>
              <a:rPr lang="en-PH" dirty="0">
                <a:effectLst>
                  <a:outerShdw blurRad="38100" dist="38100" dir="2700000" algn="tl">
                    <a:srgbClr val="000000">
                      <a:alpha val="43137"/>
                    </a:srgbClr>
                  </a:outerShdw>
                </a:effectLst>
                <a:latin typeface="Bodoni MT" panose="02070603080606020203" pitchFamily="18" charset="0"/>
              </a:rPr>
              <a:t> loss of a body part.</a:t>
            </a:r>
          </a:p>
          <a:p>
            <a:pPr marL="514350" indent="-514350" algn="just">
              <a:buAutoNum type="arabicPeriod"/>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9595270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fontScale="92500" lnSpcReduction="10000"/>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Medical Services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It includes reimbursement of the cost of medicines for the illness or injury, payment to providers of medical care, hospital care, surgical expenses, and the costs of rehabilitation appliances and supplies.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medical services are limited to ward services of hospitals duly accredited by the Department of Health (DOH)</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only the out-of-pocket expenses of the employee with work-related sickness or injury shall be the subject of claim for EC medical reimbursement.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37422343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Medical Services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Claim for EC medical reimbursement from the employer may only be allowed in case the employer has paid the hospitalization expenses of the employee with work-related sickness or injury.</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23463243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err="1">
                <a:effectLst>
                  <a:outerShdw blurRad="38100" dist="38100" dir="2700000" algn="tl">
                    <a:srgbClr val="000000">
                      <a:alpha val="43137"/>
                    </a:srgbClr>
                  </a:outerShdw>
                </a:effectLst>
                <a:latin typeface="Bodoni MT" panose="02070603080606020203" pitchFamily="18" charset="0"/>
              </a:rPr>
              <a:t>Carer’s</a:t>
            </a:r>
            <a:r>
              <a:rPr lang="en-PH" dirty="0">
                <a:effectLst>
                  <a:outerShdw blurRad="38100" dist="38100" dir="2700000" algn="tl">
                    <a:srgbClr val="000000">
                      <a:alpha val="43137"/>
                    </a:srgbClr>
                  </a:outerShdw>
                </a:effectLst>
                <a:latin typeface="Bodoni MT" panose="02070603080606020203" pitchFamily="18" charset="0"/>
              </a:rPr>
              <a:t> Allowance</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A supplemental pension of P575/month is provided to pensioners under the ECP who suﬀer from work-connected PPD and PTD</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marL="0" indent="0" algn="just">
              <a:buNone/>
            </a:pPr>
            <a:r>
              <a:rPr lang="en-PH" dirty="0" err="1">
                <a:effectLst>
                  <a:outerShdw blurRad="38100" dist="38100" dir="2700000" algn="tl">
                    <a:srgbClr val="000000">
                      <a:alpha val="43137"/>
                    </a:srgbClr>
                  </a:outerShdw>
                </a:effectLst>
                <a:latin typeface="Bodoni MT" panose="02070603080606020203" pitchFamily="18" charset="0"/>
              </a:rPr>
              <a:t>Rehabilitaton</a:t>
            </a:r>
            <a:r>
              <a:rPr lang="en-PH" dirty="0">
                <a:effectLst>
                  <a:outerShdw blurRad="38100" dist="38100" dir="2700000" algn="tl">
                    <a:srgbClr val="000000">
                      <a:alpha val="43137"/>
                    </a:srgbClr>
                  </a:outerShdw>
                </a:effectLst>
                <a:latin typeface="Bodoni MT" panose="02070603080606020203" pitchFamily="18" charset="0"/>
              </a:rPr>
              <a:t> Services/</a:t>
            </a:r>
            <a:r>
              <a:rPr lang="en-PH" dirty="0" err="1">
                <a:effectLst>
                  <a:outerShdw blurRad="38100" dist="38100" dir="2700000" algn="tl">
                    <a:srgbClr val="000000">
                      <a:alpha val="43137"/>
                    </a:srgbClr>
                  </a:outerShdw>
                </a:effectLst>
                <a:latin typeface="Bodoni MT" panose="02070603080606020203" pitchFamily="18" charset="0"/>
              </a:rPr>
              <a:t>KaGabay</a:t>
            </a:r>
            <a:r>
              <a:rPr lang="en-PH" dirty="0">
                <a:effectLst>
                  <a:outerShdw blurRad="38100" dist="38100" dir="2700000" algn="tl">
                    <a:srgbClr val="000000">
                      <a:alpha val="43137"/>
                    </a:srgbClr>
                  </a:outerShdw>
                </a:effectLst>
                <a:latin typeface="Bodoni MT" panose="02070603080606020203" pitchFamily="18" charset="0"/>
              </a:rPr>
              <a:t> Program</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a:t>
            </a:r>
            <a:r>
              <a:rPr lang="en-PH" dirty="0" err="1">
                <a:effectLst>
                  <a:outerShdw blurRad="38100" dist="38100" dir="2700000" algn="tl">
                    <a:srgbClr val="000000">
                      <a:alpha val="43137"/>
                    </a:srgbClr>
                  </a:outerShdw>
                </a:effectLst>
                <a:latin typeface="Bodoni MT" panose="02070603080606020203" pitchFamily="18" charset="0"/>
              </a:rPr>
              <a:t>Katulong</a:t>
            </a:r>
            <a:r>
              <a:rPr lang="en-PH" dirty="0">
                <a:effectLst>
                  <a:outerShdw blurRad="38100" dist="38100" dir="2700000" algn="tl">
                    <a:srgbClr val="000000">
                      <a:alpha val="43137"/>
                    </a:srgbClr>
                  </a:outerShdw>
                </a:effectLst>
                <a:latin typeface="Bodoni MT" panose="02070603080606020203" pitchFamily="18" charset="0"/>
              </a:rPr>
              <a:t> at </a:t>
            </a:r>
            <a:r>
              <a:rPr lang="en-PH" dirty="0" err="1">
                <a:effectLst>
                  <a:outerShdw blurRad="38100" dist="38100" dir="2700000" algn="tl">
                    <a:srgbClr val="000000">
                      <a:alpha val="43137"/>
                    </a:srgbClr>
                  </a:outerShdw>
                </a:effectLst>
                <a:latin typeface="Bodoni MT" panose="02070603080606020203" pitchFamily="18" charset="0"/>
              </a:rPr>
              <a:t>Gabay</a:t>
            </a:r>
            <a:r>
              <a:rPr lang="en-PH" dirty="0">
                <a:effectLst>
                  <a:outerShdw blurRad="38100" dist="38100" dir="2700000" algn="tl">
                    <a:srgbClr val="000000">
                      <a:alpha val="43137"/>
                    </a:srgbClr>
                  </a:outerShdw>
                </a:effectLst>
                <a:latin typeface="Bodoni MT" panose="02070603080606020203" pitchFamily="18" charset="0"/>
              </a:rPr>
              <a:t> </a:t>
            </a:r>
            <a:r>
              <a:rPr lang="en-PH" dirty="0" err="1">
                <a:effectLst>
                  <a:outerShdw blurRad="38100" dist="38100" dir="2700000" algn="tl">
                    <a:srgbClr val="000000">
                      <a:alpha val="43137"/>
                    </a:srgbClr>
                  </a:outerShdw>
                </a:effectLst>
                <a:latin typeface="Bodoni MT" panose="02070603080606020203" pitchFamily="18" charset="0"/>
              </a:rPr>
              <a:t>sa</a:t>
            </a:r>
            <a:r>
              <a:rPr lang="en-PH" dirty="0">
                <a:effectLst>
                  <a:outerShdw blurRad="38100" dist="38100" dir="2700000" algn="tl">
                    <a:srgbClr val="000000">
                      <a:alpha val="43137"/>
                    </a:srgbClr>
                  </a:outerShdw>
                </a:effectLst>
                <a:latin typeface="Bodoni MT" panose="02070603080606020203" pitchFamily="18" charset="0"/>
              </a:rPr>
              <a:t> </a:t>
            </a:r>
            <a:r>
              <a:rPr lang="en-PH" dirty="0" err="1">
                <a:effectLst>
                  <a:outerShdw blurRad="38100" dist="38100" dir="2700000" algn="tl">
                    <a:srgbClr val="000000">
                      <a:alpha val="43137"/>
                    </a:srgbClr>
                  </a:outerShdw>
                </a:effectLst>
                <a:latin typeface="Bodoni MT" panose="02070603080606020203" pitchFamily="18" charset="0"/>
              </a:rPr>
              <a:t>Manggagawang</a:t>
            </a:r>
            <a:r>
              <a:rPr lang="en-PH" dirty="0">
                <a:effectLst>
                  <a:outerShdw blurRad="38100" dist="38100" dir="2700000" algn="tl">
                    <a:srgbClr val="000000">
                      <a:alpha val="43137"/>
                    </a:srgbClr>
                  </a:outerShdw>
                </a:effectLst>
                <a:latin typeface="Bodoni MT" panose="02070603080606020203" pitchFamily="18" charset="0"/>
              </a:rPr>
              <a:t> May </a:t>
            </a:r>
            <a:r>
              <a:rPr lang="en-PH" dirty="0" err="1">
                <a:effectLst>
                  <a:outerShdw blurRad="38100" dist="38100" dir="2700000" algn="tl">
                    <a:srgbClr val="000000">
                      <a:alpha val="43137"/>
                    </a:srgbClr>
                  </a:outerShdw>
                </a:effectLst>
                <a:latin typeface="Bodoni MT" panose="02070603080606020203" pitchFamily="18" charset="0"/>
              </a:rPr>
              <a:t>Kapansanan</a:t>
            </a:r>
            <a:r>
              <a:rPr lang="en-PH" dirty="0">
                <a:effectLst>
                  <a:outerShdw blurRad="38100" dist="38100" dir="2700000" algn="tl">
                    <a:srgbClr val="000000">
                      <a:alpha val="43137"/>
                    </a:srgbClr>
                  </a:outerShdw>
                </a:effectLst>
                <a:latin typeface="Bodoni MT" panose="02070603080606020203" pitchFamily="18" charset="0"/>
              </a:rPr>
              <a:t>)</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1877931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9938" y="683803"/>
            <a:ext cx="8128261" cy="1234911"/>
          </a:xfrm>
        </p:spPr>
        <p:txBody>
          <a:bodyPr/>
          <a:lstStyle/>
          <a:p>
            <a:r>
              <a:rPr lang="en-PH" b="1" dirty="0">
                <a:effectLst>
                  <a:outerShdw blurRad="38100" dist="38100" dir="2700000" algn="tl">
                    <a:srgbClr val="000000">
                      <a:alpha val="43137"/>
                    </a:srgbClr>
                  </a:outerShdw>
                </a:effectLst>
                <a:latin typeface="Bodoni MT" panose="02070603080606020203" pitchFamily="18" charset="0"/>
              </a:rPr>
              <a:t>Objectives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Identify the program and function of the ECC</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Outline the different Occupational and Work-related diseases that are compensable.</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Understand the basic method of processing claims.</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78053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Death Benefits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beneficiaries of the deceased employee are entitled to an income benefit if the employee died as a result of a work-related injury or sickness.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They shall receive an income benefit paid at the beginning of the month of death of the member and will continue for as long as they are entitled there to.</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surviving legitimate spouse is entitled to receive income benefit until he or she remarries.</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29432067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Death Benefits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Each dependent child, not exceeding five, counted from the youngest and without substitution, shall receive ten percent more as dependent’s pension.</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23893184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Benefits under ECC</a:t>
            </a:r>
          </a:p>
        </p:txBody>
      </p:sp>
      <p:sp>
        <p:nvSpPr>
          <p:cNvPr id="3" name="Content Placeholder 2"/>
          <p:cNvSpPr>
            <a:spLocks noGrp="1"/>
          </p:cNvSpPr>
          <p:nvPr>
            <p:ph idx="1"/>
          </p:nvPr>
        </p:nvSpPr>
        <p:spPr>
          <a:xfrm>
            <a:off x="424205" y="1918714"/>
            <a:ext cx="8363931" cy="4274696"/>
          </a:xfrm>
        </p:spPr>
        <p:txBody>
          <a:bodyPr>
            <a:normAutofit/>
          </a:bodyPr>
          <a:lstStyle/>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Funeral Benefits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P20,000 may be granted for the Private Sector upon the death of an employee who died as a result of a work-related accident or disease</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17634390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EC Logbook</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Entries in the logbook should be made within five (5) days from notice of knowledge of the contingency. Within five (5) days after entry in the logbook, the employer shall report to either SSS or GSIS only those contingencies he deems to be work-related.</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34877946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EC Logbook</a:t>
            </a:r>
          </a:p>
        </p:txBody>
      </p:sp>
      <p:pic>
        <p:nvPicPr>
          <p:cNvPr id="8" name="Content Placeholder 7"/>
          <p:cNvPicPr>
            <a:picLocks noGrp="1" noChangeAspect="1"/>
          </p:cNvPicPr>
          <p:nvPr>
            <p:ph idx="1"/>
          </p:nvPr>
        </p:nvPicPr>
        <p:blipFill>
          <a:blip r:embed="rId4"/>
          <a:stretch>
            <a:fillRect/>
          </a:stretch>
        </p:blipFill>
        <p:spPr>
          <a:xfrm>
            <a:off x="423863" y="2013773"/>
            <a:ext cx="8364537" cy="4084580"/>
          </a:xfrm>
          <a:prstGeom prst="rect">
            <a:avLst/>
          </a:prstGeom>
        </p:spPr>
      </p:pic>
      <p:pic>
        <p:nvPicPr>
          <p:cNvPr id="5" name="Picture 4"/>
          <p:cNvPicPr/>
          <p:nvPr/>
        </p:nvPicPr>
        <p:blipFill>
          <a:blip r:embed="rId5">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3806792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Filing of EC Benefits Claim</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9" name="Content Placeholder 8"/>
          <p:cNvSpPr>
            <a:spLocks noGrp="1"/>
          </p:cNvSpPr>
          <p:nvPr>
            <p:ph idx="1"/>
          </p:nvPr>
        </p:nvSpPr>
        <p:spPr/>
        <p:txBody>
          <a:bodyPr/>
          <a:lstStyle/>
          <a:p>
            <a:r>
              <a:rPr lang="en-PH" dirty="0"/>
              <a:t>Proceed to the nearest SSS and GSIS branch to </a:t>
            </a:r>
            <a:r>
              <a:rPr lang="en-PH" dirty="0" err="1"/>
              <a:t>fle</a:t>
            </a:r>
            <a:r>
              <a:rPr lang="en-PH" dirty="0"/>
              <a:t> for the EC benefits claims. Fill out the prescribed forms and prepare supporting documents for your benefits claim. </a:t>
            </a:r>
          </a:p>
          <a:p>
            <a:r>
              <a:rPr lang="en-PH" dirty="0"/>
              <a:t>The list of the documentary requirements are posted in SSS (www.sss.gov.ph), GSIS (</a:t>
            </a:r>
            <a:r>
              <a:rPr lang="en-PH" dirty="0">
                <a:hlinkClick r:id="rId5"/>
              </a:rPr>
              <a:t>www.gsis</a:t>
            </a:r>
            <a:r>
              <a:rPr lang="en-PH" dirty="0"/>
              <a:t>. gov.ph) and ECC (www.ecc.gov.ph) websites.</a:t>
            </a:r>
          </a:p>
        </p:txBody>
      </p:sp>
    </p:spTree>
    <p:extLst>
      <p:ext uri="{BB962C8B-B14F-4D97-AF65-F5344CB8AC3E}">
        <p14:creationId xmlns:p14="http://schemas.microsoft.com/office/powerpoint/2010/main" val="598559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Filing of EC Benefits Claim</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9" name="Content Placeholder 8"/>
          <p:cNvSpPr>
            <a:spLocks noGrp="1"/>
          </p:cNvSpPr>
          <p:nvPr>
            <p:ph idx="1"/>
          </p:nvPr>
        </p:nvSpPr>
        <p:spPr/>
        <p:txBody>
          <a:bodyPr/>
          <a:lstStyle/>
          <a:p>
            <a:r>
              <a:rPr lang="en-PH" dirty="0"/>
              <a:t>EC Medical Reimbursement claims can only be fled after the EC sickness/accident/disability/death claim has been approved by the GSIS.</a:t>
            </a:r>
          </a:p>
        </p:txBody>
      </p:sp>
    </p:spTree>
    <p:extLst>
      <p:ext uri="{BB962C8B-B14F-4D97-AF65-F5344CB8AC3E}">
        <p14:creationId xmlns:p14="http://schemas.microsoft.com/office/powerpoint/2010/main" val="7712463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Appeal for Denied Claims</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9" name="Content Placeholder 8"/>
          <p:cNvSpPr>
            <a:spLocks noGrp="1"/>
          </p:cNvSpPr>
          <p:nvPr>
            <p:ph idx="1"/>
          </p:nvPr>
        </p:nvSpPr>
        <p:spPr/>
        <p:txBody>
          <a:bodyPr/>
          <a:lstStyle/>
          <a:p>
            <a:r>
              <a:rPr lang="en-PH" dirty="0"/>
              <a:t>EC claims denied by the SSS or GSIS may be appealed to the Employees’ Compensaton Commission (ECC) through a simple letter of appeal.</a:t>
            </a:r>
          </a:p>
        </p:txBody>
      </p:sp>
    </p:spTree>
    <p:extLst>
      <p:ext uri="{BB962C8B-B14F-4D97-AF65-F5344CB8AC3E}">
        <p14:creationId xmlns:p14="http://schemas.microsoft.com/office/powerpoint/2010/main" val="35084158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Prescriptive Period</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9" name="Content Placeholder 8"/>
          <p:cNvSpPr>
            <a:spLocks noGrp="1"/>
          </p:cNvSpPr>
          <p:nvPr>
            <p:ph idx="1"/>
          </p:nvPr>
        </p:nvSpPr>
        <p:spPr/>
        <p:txBody>
          <a:bodyPr/>
          <a:lstStyle/>
          <a:p>
            <a:r>
              <a:rPr lang="en-PH" dirty="0"/>
              <a:t>No claim for compensation shall be given due course unless said claim is fled with the System within three years from the time the cause of </a:t>
            </a:r>
            <a:r>
              <a:rPr lang="en-PH" dirty="0" err="1"/>
              <a:t>acton</a:t>
            </a:r>
            <a:r>
              <a:rPr lang="en-PH" dirty="0"/>
              <a:t> accrued.</a:t>
            </a:r>
          </a:p>
          <a:p>
            <a:endParaRPr lang="en-PH" dirty="0"/>
          </a:p>
        </p:txBody>
      </p:sp>
      <p:pic>
        <p:nvPicPr>
          <p:cNvPr id="3" name="Picture 2"/>
          <p:cNvPicPr>
            <a:picLocks noChangeAspect="1"/>
          </p:cNvPicPr>
          <p:nvPr/>
        </p:nvPicPr>
        <p:blipFill>
          <a:blip r:embed="rId5"/>
          <a:stretch>
            <a:fillRect/>
          </a:stretch>
        </p:blipFill>
        <p:spPr>
          <a:xfrm>
            <a:off x="0" y="3677134"/>
            <a:ext cx="9144000" cy="2132263"/>
          </a:xfrm>
          <a:prstGeom prst="rect">
            <a:avLst/>
          </a:prstGeom>
        </p:spPr>
      </p:pic>
    </p:spTree>
    <p:extLst>
      <p:ext uri="{BB962C8B-B14F-4D97-AF65-F5344CB8AC3E}">
        <p14:creationId xmlns:p14="http://schemas.microsoft.com/office/powerpoint/2010/main" val="32309583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Prescriptive Period</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9" name="Content Placeholder 8"/>
          <p:cNvSpPr>
            <a:spLocks noGrp="1"/>
          </p:cNvSpPr>
          <p:nvPr>
            <p:ph idx="1"/>
          </p:nvPr>
        </p:nvSpPr>
        <p:spPr/>
        <p:txBody>
          <a:bodyPr/>
          <a:lstStyle/>
          <a:p>
            <a:r>
              <a:rPr lang="en-PH" dirty="0"/>
              <a:t>No claim for compensation shall be given due course unless said claim is fled with the System within three years from the time the cause of </a:t>
            </a:r>
            <a:r>
              <a:rPr lang="en-PH" dirty="0" err="1"/>
              <a:t>acton</a:t>
            </a:r>
            <a:r>
              <a:rPr lang="en-PH" dirty="0"/>
              <a:t> accrued.</a:t>
            </a:r>
          </a:p>
          <a:p>
            <a:endParaRPr lang="en-PH" dirty="0"/>
          </a:p>
        </p:txBody>
      </p:sp>
      <p:pic>
        <p:nvPicPr>
          <p:cNvPr id="3" name="Picture 2"/>
          <p:cNvPicPr>
            <a:picLocks noChangeAspect="1"/>
          </p:cNvPicPr>
          <p:nvPr/>
        </p:nvPicPr>
        <p:blipFill>
          <a:blip r:embed="rId5"/>
          <a:stretch>
            <a:fillRect/>
          </a:stretch>
        </p:blipFill>
        <p:spPr>
          <a:xfrm>
            <a:off x="0" y="3677134"/>
            <a:ext cx="9144000" cy="2132263"/>
          </a:xfrm>
          <a:prstGeom prst="rect">
            <a:avLst/>
          </a:prstGeom>
        </p:spPr>
      </p:pic>
    </p:spTree>
    <p:extLst>
      <p:ext uri="{BB962C8B-B14F-4D97-AF65-F5344CB8AC3E}">
        <p14:creationId xmlns:p14="http://schemas.microsoft.com/office/powerpoint/2010/main" val="1321254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fontScale="90000"/>
          </a:bodyPr>
          <a:lstStyle/>
          <a:p>
            <a:r>
              <a:rPr lang="en-PH" b="1" dirty="0">
                <a:effectLst>
                  <a:outerShdw blurRad="38100" dist="38100" dir="2700000" algn="tl">
                    <a:srgbClr val="000000">
                      <a:alpha val="43137"/>
                    </a:srgbClr>
                  </a:outerShdw>
                </a:effectLst>
                <a:latin typeface="Bodoni MT" panose="02070603080606020203" pitchFamily="18" charset="0"/>
              </a:rPr>
              <a:t>Employees’ Compensaton Program (ECP) </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b="1" dirty="0">
                <a:effectLst>
                  <a:outerShdw blurRad="38100" dist="38100" dir="2700000" algn="tl">
                    <a:srgbClr val="000000">
                      <a:alpha val="43137"/>
                    </a:srgbClr>
                  </a:outerShdw>
                </a:effectLst>
                <a:latin typeface="Bodoni MT" panose="02070603080606020203" pitchFamily="18" charset="0"/>
              </a:rPr>
              <a:t>Employees’ Compensaton Program (ECP) </a:t>
            </a:r>
            <a:r>
              <a:rPr lang="en-PH" dirty="0">
                <a:effectLst>
                  <a:outerShdw blurRad="38100" dist="38100" dir="2700000" algn="tl">
                    <a:srgbClr val="000000">
                      <a:alpha val="43137"/>
                    </a:srgbClr>
                  </a:outerShdw>
                </a:effectLst>
                <a:latin typeface="Bodoni MT" panose="02070603080606020203" pitchFamily="18" charset="0"/>
              </a:rPr>
              <a:t>is a government program designed to provide a compensation package to public and private employees or their dependents in the event of work-related sickness, injury, or death.</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6720610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8" name="Content Placeholder 7"/>
          <p:cNvPicPr>
            <a:picLocks noGrp="1" noChangeAspect="1"/>
          </p:cNvPicPr>
          <p:nvPr>
            <p:ph idx="1"/>
          </p:nvPr>
        </p:nvPicPr>
        <p:blipFill>
          <a:blip r:embed="rId5"/>
          <a:stretch>
            <a:fillRect/>
          </a:stretch>
        </p:blipFill>
        <p:spPr>
          <a:xfrm>
            <a:off x="628650" y="1555423"/>
            <a:ext cx="7886700" cy="4147037"/>
          </a:xfrm>
          <a:prstGeom prst="rect">
            <a:avLst/>
          </a:prstGeom>
        </p:spPr>
      </p:pic>
    </p:spTree>
    <p:extLst>
      <p:ext uri="{BB962C8B-B14F-4D97-AF65-F5344CB8AC3E}">
        <p14:creationId xmlns:p14="http://schemas.microsoft.com/office/powerpoint/2010/main" val="33709308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11" name="Title 10"/>
          <p:cNvSpPr>
            <a:spLocks noGrp="1"/>
          </p:cNvSpPr>
          <p:nvPr>
            <p:ph type="title"/>
          </p:nvPr>
        </p:nvSpPr>
        <p:spPr/>
        <p:txBody>
          <a:bodyPr/>
          <a:lstStyle/>
          <a:p>
            <a:r>
              <a:rPr lang="en-PH" b="1" dirty="0">
                <a:effectLst>
                  <a:outerShdw blurRad="38100" dist="38100" dir="2700000" algn="tl">
                    <a:srgbClr val="000000">
                      <a:alpha val="43137"/>
                    </a:srgbClr>
                  </a:outerShdw>
                </a:effectLst>
                <a:latin typeface="Bodoni MT" panose="02070603080606020203" pitchFamily="18" charset="0"/>
              </a:rPr>
              <a:t>Safety Devices</a:t>
            </a:r>
          </a:p>
        </p:txBody>
      </p:sp>
      <p:pic>
        <p:nvPicPr>
          <p:cNvPr id="9" name="Content Placeholder 8"/>
          <p:cNvPicPr>
            <a:picLocks noGrp="1" noChangeAspect="1"/>
          </p:cNvPicPr>
          <p:nvPr>
            <p:ph idx="1"/>
          </p:nvPr>
        </p:nvPicPr>
        <p:blipFill>
          <a:blip r:embed="rId5"/>
          <a:stretch>
            <a:fillRect/>
          </a:stretch>
        </p:blipFill>
        <p:spPr>
          <a:xfrm>
            <a:off x="628650" y="2055816"/>
            <a:ext cx="7886700" cy="3753581"/>
          </a:xfrm>
          <a:prstGeom prst="rect">
            <a:avLst/>
          </a:prstGeom>
        </p:spPr>
      </p:pic>
    </p:spTree>
    <p:extLst>
      <p:ext uri="{BB962C8B-B14F-4D97-AF65-F5344CB8AC3E}">
        <p14:creationId xmlns:p14="http://schemas.microsoft.com/office/powerpoint/2010/main" val="40745460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8" name="Content Placeholder 7"/>
          <p:cNvPicPr>
            <a:picLocks noGrp="1" noChangeAspect="1"/>
          </p:cNvPicPr>
          <p:nvPr>
            <p:ph idx="1"/>
          </p:nvPr>
        </p:nvPicPr>
        <p:blipFill>
          <a:blip r:embed="rId5"/>
          <a:stretch>
            <a:fillRect/>
          </a:stretch>
        </p:blipFill>
        <p:spPr>
          <a:xfrm>
            <a:off x="628650" y="2187295"/>
            <a:ext cx="7886700" cy="3627997"/>
          </a:xfrm>
          <a:prstGeom prst="rect">
            <a:avLst/>
          </a:prstGeom>
        </p:spPr>
      </p:pic>
      <p:sp>
        <p:nvSpPr>
          <p:cNvPr id="12" name="Title 11"/>
          <p:cNvSpPr>
            <a:spLocks noGrp="1"/>
          </p:cNvSpPr>
          <p:nvPr>
            <p:ph type="title"/>
          </p:nvPr>
        </p:nvSpPr>
        <p:spPr/>
        <p:txBody>
          <a:bodyPr/>
          <a:lstStyle/>
          <a:p>
            <a:endParaRPr lang="en-PH"/>
          </a:p>
        </p:txBody>
      </p:sp>
    </p:spTree>
    <p:extLst>
      <p:ext uri="{BB962C8B-B14F-4D97-AF65-F5344CB8AC3E}">
        <p14:creationId xmlns:p14="http://schemas.microsoft.com/office/powerpoint/2010/main" val="39265698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
        <p:nvSpPr>
          <p:cNvPr id="12" name="Title 11"/>
          <p:cNvSpPr>
            <a:spLocks noGrp="1"/>
          </p:cNvSpPr>
          <p:nvPr>
            <p:ph type="title"/>
          </p:nvPr>
        </p:nvSpPr>
        <p:spPr/>
        <p:txBody>
          <a:bodyPr/>
          <a:lstStyle/>
          <a:p>
            <a:endParaRPr lang="en-PH"/>
          </a:p>
        </p:txBody>
      </p:sp>
      <p:pic>
        <p:nvPicPr>
          <p:cNvPr id="9" name="Content Placeholder 8"/>
          <p:cNvPicPr>
            <a:picLocks noGrp="1" noChangeAspect="1"/>
          </p:cNvPicPr>
          <p:nvPr>
            <p:ph idx="1"/>
          </p:nvPr>
        </p:nvPicPr>
        <p:blipFill>
          <a:blip r:embed="rId5"/>
          <a:stretch>
            <a:fillRect/>
          </a:stretch>
        </p:blipFill>
        <p:spPr>
          <a:xfrm>
            <a:off x="628650" y="2187533"/>
            <a:ext cx="7886700" cy="3627521"/>
          </a:xfrm>
          <a:prstGeom prst="rect">
            <a:avLst/>
          </a:prstGeom>
        </p:spPr>
      </p:pic>
    </p:spTree>
    <p:extLst>
      <p:ext uri="{BB962C8B-B14F-4D97-AF65-F5344CB8AC3E}">
        <p14:creationId xmlns:p14="http://schemas.microsoft.com/office/powerpoint/2010/main" val="1363807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Coverage</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Private sector workers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Overseas seafarers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Government sector employees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Uniformed personnel </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Note: </a:t>
            </a:r>
            <a:r>
              <a:rPr lang="en-PH" i="1" dirty="0">
                <a:effectLst>
                  <a:outerShdw blurRad="38100" dist="38100" dir="2700000" algn="tl">
                    <a:srgbClr val="000000">
                      <a:alpha val="43137"/>
                    </a:srgbClr>
                  </a:outerShdw>
                </a:effectLst>
                <a:latin typeface="Bodoni MT" panose="02070603080606020203" pitchFamily="18" charset="0"/>
              </a:rPr>
              <a:t>Coverage in the program starts on the </a:t>
            </a:r>
            <a:r>
              <a:rPr lang="en-PH" i="1" dirty="0" err="1">
                <a:effectLst>
                  <a:outerShdw blurRad="38100" dist="38100" dir="2700000" algn="tl">
                    <a:srgbClr val="000000">
                      <a:alpha val="43137"/>
                    </a:srgbClr>
                  </a:outerShdw>
                </a:effectLst>
                <a:latin typeface="Bodoni MT" panose="02070603080606020203" pitchFamily="18" charset="0"/>
              </a:rPr>
              <a:t>frst</a:t>
            </a:r>
            <a:r>
              <a:rPr lang="en-PH" i="1" dirty="0">
                <a:effectLst>
                  <a:outerShdw blurRad="38100" dist="38100" dir="2700000" algn="tl">
                    <a:srgbClr val="000000">
                      <a:alpha val="43137"/>
                    </a:srgbClr>
                  </a:outerShdw>
                </a:effectLst>
                <a:latin typeface="Bodoni MT" panose="02070603080606020203" pitchFamily="18" charset="0"/>
              </a:rPr>
              <a:t> day of employment.</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pic>
        <p:nvPicPr>
          <p:cNvPr id="8" name="Picture 7"/>
          <p:cNvPicPr>
            <a:picLocks noChangeAspect="1"/>
          </p:cNvPicPr>
          <p:nvPr/>
        </p:nvPicPr>
        <p:blipFill>
          <a:blip r:embed="rId5"/>
          <a:stretch>
            <a:fillRect/>
          </a:stretch>
        </p:blipFill>
        <p:spPr>
          <a:xfrm>
            <a:off x="5304251" y="1714092"/>
            <a:ext cx="965850" cy="2232974"/>
          </a:xfrm>
          <a:prstGeom prst="rect">
            <a:avLst/>
          </a:prstGeom>
        </p:spPr>
      </p:pic>
    </p:spTree>
    <p:extLst>
      <p:ext uri="{BB962C8B-B14F-4D97-AF65-F5344CB8AC3E}">
        <p14:creationId xmlns:p14="http://schemas.microsoft.com/office/powerpoint/2010/main" val="15058556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Registration</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Every employee shall be registered to the GSIS or the SSS through his employer within one month or thirty (30) days from the date of employment. </a:t>
            </a:r>
          </a:p>
          <a:p>
            <a:pPr algn="just">
              <a:buFont typeface="Wingdings" panose="05000000000000000000" pitchFamily="2" charset="2"/>
              <a:buChar char="§"/>
            </a:pPr>
            <a:endParaRPr lang="en-PH" dirty="0">
              <a:effectLst>
                <a:outerShdw blurRad="38100" dist="38100" dir="2700000" algn="tl">
                  <a:srgbClr val="000000">
                    <a:alpha val="43137"/>
                  </a:srgbClr>
                </a:outerShdw>
              </a:effectLst>
              <a:latin typeface="Bodoni MT" panose="02070603080606020203" pitchFamily="18" charset="0"/>
            </a:endParaRP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no EC claim of any employee shall be rejected on the basis alone of absence of GSIS or SSS registration or EC contribution.</a:t>
            </a: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160183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Registration</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If the sickness, disability, or death occurs </a:t>
            </a:r>
            <a:r>
              <a:rPr lang="en-PH" dirty="0" smtClean="0">
                <a:effectLst>
                  <a:outerShdw blurRad="38100" dist="38100" dir="2700000" algn="tl">
                    <a:srgbClr val="000000">
                      <a:alpha val="43137"/>
                    </a:srgbClr>
                  </a:outerShdw>
                </a:effectLst>
                <a:latin typeface="Bodoni MT" panose="02070603080606020203" pitchFamily="18" charset="0"/>
              </a:rPr>
              <a:t>after </a:t>
            </a:r>
            <a:r>
              <a:rPr lang="en-PH" dirty="0">
                <a:effectLst>
                  <a:outerShdw blurRad="38100" dist="38100" dir="2700000" algn="tl">
                    <a:srgbClr val="000000">
                      <a:alpha val="43137"/>
                    </a:srgbClr>
                  </a:outerShdw>
                </a:effectLst>
                <a:latin typeface="Bodoni MT" panose="02070603080606020203" pitchFamily="18" charset="0"/>
              </a:rPr>
              <a:t>the prescribed 30-day period of registration and before the GSIS or the SSS receives any report of the name of the concerned employee, the employer shall be liable to the GSIS or to the SSS for the lump sum equivalent to the </a:t>
            </a:r>
            <a:r>
              <a:rPr lang="en-PH" dirty="0" smtClean="0">
                <a:effectLst>
                  <a:outerShdw blurRad="38100" dist="38100" dir="2700000" algn="tl">
                    <a:srgbClr val="000000">
                      <a:alpha val="43137"/>
                    </a:srgbClr>
                  </a:outerShdw>
                </a:effectLst>
                <a:latin typeface="Bodoni MT" panose="02070603080606020203" pitchFamily="18" charset="0"/>
              </a:rPr>
              <a:t>benefits </a:t>
            </a:r>
            <a:r>
              <a:rPr lang="en-PH" dirty="0">
                <a:effectLst>
                  <a:outerShdw blurRad="38100" dist="38100" dir="2700000" algn="tl">
                    <a:srgbClr val="000000">
                      <a:alpha val="43137"/>
                    </a:srgbClr>
                  </a:outerShdw>
                </a:effectLst>
                <a:latin typeface="Bodoni MT" panose="02070603080606020203" pitchFamily="18" charset="0"/>
              </a:rPr>
              <a:t>to which such employee or his dependents may be </a:t>
            </a:r>
            <a:r>
              <a:rPr lang="en-PH" dirty="0" smtClean="0">
                <a:effectLst>
                  <a:outerShdw blurRad="38100" dist="38100" dir="2700000" algn="tl">
                    <a:srgbClr val="000000">
                      <a:alpha val="43137"/>
                    </a:srgbClr>
                  </a:outerShdw>
                </a:effectLst>
                <a:latin typeface="Bodoni MT" panose="02070603080606020203" pitchFamily="18" charset="0"/>
              </a:rPr>
              <a:t>entitled</a:t>
            </a: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24711106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Contributions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SSS</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pic>
        <p:nvPicPr>
          <p:cNvPr id="8" name="Picture 7"/>
          <p:cNvPicPr>
            <a:picLocks noChangeAspect="1"/>
          </p:cNvPicPr>
          <p:nvPr/>
        </p:nvPicPr>
        <p:blipFill>
          <a:blip r:embed="rId5"/>
          <a:stretch>
            <a:fillRect/>
          </a:stretch>
        </p:blipFill>
        <p:spPr>
          <a:xfrm>
            <a:off x="0" y="2403835"/>
            <a:ext cx="9144000" cy="3405562"/>
          </a:xfrm>
          <a:prstGeom prst="rect">
            <a:avLst/>
          </a:prstGeom>
        </p:spPr>
      </p:pic>
    </p:spTree>
    <p:extLst>
      <p:ext uri="{BB962C8B-B14F-4D97-AF65-F5344CB8AC3E}">
        <p14:creationId xmlns:p14="http://schemas.microsoft.com/office/powerpoint/2010/main" val="35243536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Contributions</a:t>
            </a:r>
          </a:p>
        </p:txBody>
      </p:sp>
      <p:sp>
        <p:nvSpPr>
          <p:cNvPr id="3" name="Content Placeholder 2"/>
          <p:cNvSpPr>
            <a:spLocks noGrp="1"/>
          </p:cNvSpPr>
          <p:nvPr>
            <p:ph idx="1"/>
          </p:nvPr>
        </p:nvSpPr>
        <p:spPr>
          <a:xfrm>
            <a:off x="424205" y="1918714"/>
            <a:ext cx="8363931" cy="4274696"/>
          </a:xfrm>
        </p:spPr>
        <p:txBody>
          <a:bodyPr>
            <a:normAutofit/>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GSIS a monthly contribution of P100 per employee</a:t>
            </a:r>
          </a:p>
          <a:p>
            <a:pPr marL="0" indent="0" algn="just">
              <a:buNone/>
            </a:pPr>
            <a:r>
              <a:rPr lang="en-PH" dirty="0">
                <a:effectLst>
                  <a:outerShdw blurRad="38100" dist="38100" dir="2700000" algn="tl">
                    <a:srgbClr val="000000">
                      <a:alpha val="43137"/>
                    </a:srgbClr>
                  </a:outerShdw>
                </a:effectLst>
                <a:latin typeface="Bodoni MT" panose="02070603080606020203" pitchFamily="18" charset="0"/>
              </a:rPr>
              <a:t>per month.</a:t>
            </a:r>
          </a:p>
          <a:p>
            <a:pPr marL="0" indent="0" algn="just">
              <a:buNone/>
            </a:pP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pic>
        <p:nvPicPr>
          <p:cNvPr id="7" name="Picture 6"/>
          <p:cNvPicPr>
            <a:picLocks noChangeAspect="1"/>
          </p:cNvPicPr>
          <p:nvPr/>
        </p:nvPicPr>
        <p:blipFill>
          <a:blip r:embed="rId4"/>
          <a:stretch>
            <a:fillRect/>
          </a:stretch>
        </p:blipFill>
        <p:spPr>
          <a:xfrm>
            <a:off x="4287002" y="5809397"/>
            <a:ext cx="902286" cy="1048603"/>
          </a:xfrm>
          <a:prstGeom prst="rect">
            <a:avLst/>
          </a:prstGeom>
        </p:spPr>
      </p:pic>
    </p:spTree>
    <p:extLst>
      <p:ext uri="{BB962C8B-B14F-4D97-AF65-F5344CB8AC3E}">
        <p14:creationId xmlns:p14="http://schemas.microsoft.com/office/powerpoint/2010/main" val="40194575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287002" y="5809397"/>
            <a:ext cx="902286" cy="1048603"/>
          </a:xfrm>
          <a:prstGeom prst="rect">
            <a:avLst/>
          </a:prstGeom>
        </p:spPr>
      </p:pic>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0" y="-1"/>
            <a:ext cx="9144000" cy="1030289"/>
          </a:xfrm>
          <a:prstGeom prst="rect">
            <a:avLst/>
          </a:prstGeom>
        </p:spPr>
      </p:pic>
      <p:sp>
        <p:nvSpPr>
          <p:cNvPr id="2" name="Title 1"/>
          <p:cNvSpPr>
            <a:spLocks noGrp="1"/>
          </p:cNvSpPr>
          <p:nvPr>
            <p:ph type="title"/>
          </p:nvPr>
        </p:nvSpPr>
        <p:spPr>
          <a:xfrm>
            <a:off x="329938" y="683803"/>
            <a:ext cx="8128261" cy="1234911"/>
          </a:xfrm>
        </p:spPr>
        <p:txBody>
          <a:bodyPr>
            <a:normAutofit/>
          </a:bodyPr>
          <a:lstStyle/>
          <a:p>
            <a:r>
              <a:rPr lang="en-PH" b="1" dirty="0">
                <a:effectLst>
                  <a:outerShdw blurRad="38100" dist="38100" dir="2700000" algn="tl">
                    <a:srgbClr val="000000">
                      <a:alpha val="43137"/>
                    </a:srgbClr>
                  </a:outerShdw>
                </a:effectLst>
                <a:latin typeface="Bodoni MT" panose="02070603080606020203" pitchFamily="18" charset="0"/>
              </a:rPr>
              <a:t>Compensability of illness or injury</a:t>
            </a:r>
          </a:p>
        </p:txBody>
      </p:sp>
      <p:sp>
        <p:nvSpPr>
          <p:cNvPr id="3" name="Content Placeholder 2"/>
          <p:cNvSpPr>
            <a:spLocks noGrp="1"/>
          </p:cNvSpPr>
          <p:nvPr>
            <p:ph idx="1"/>
          </p:nvPr>
        </p:nvSpPr>
        <p:spPr>
          <a:xfrm>
            <a:off x="424206" y="1785249"/>
            <a:ext cx="8363931" cy="4274696"/>
          </a:xfrm>
        </p:spPr>
        <p:txBody>
          <a:bodyPr>
            <a:normAutofit lnSpcReduction="10000"/>
          </a:bodyPr>
          <a:lstStyle/>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employee’s work and/or the working </a:t>
            </a:r>
            <a:r>
              <a:rPr lang="en-PH" dirty="0" smtClean="0">
                <a:effectLst>
                  <a:outerShdw blurRad="38100" dist="38100" dir="2700000" algn="tl">
                    <a:srgbClr val="000000">
                      <a:alpha val="43137"/>
                    </a:srgbClr>
                  </a:outerShdw>
                </a:effectLst>
                <a:latin typeface="Bodoni MT" panose="02070603080606020203" pitchFamily="18" charset="0"/>
              </a:rPr>
              <a:t>conditions </a:t>
            </a:r>
            <a:r>
              <a:rPr lang="en-PH" dirty="0">
                <a:effectLst>
                  <a:outerShdw blurRad="38100" dist="38100" dir="2700000" algn="tl">
                    <a:srgbClr val="000000">
                      <a:alpha val="43137"/>
                    </a:srgbClr>
                  </a:outerShdw>
                </a:effectLst>
                <a:latin typeface="Bodoni MT" panose="02070603080606020203" pitchFamily="18" charset="0"/>
              </a:rPr>
              <a:t>must involve risk/s that caused the development of the illness;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disease was contracted as a result of the employee’s exposure to described risks;</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 disease was contracted within a period of exposure and under such factors necessary to contract it; and</a:t>
            </a:r>
          </a:p>
          <a:p>
            <a:pPr algn="just">
              <a:buFont typeface="Wingdings" panose="05000000000000000000" pitchFamily="2" charset="2"/>
              <a:buChar char="§"/>
            </a:pPr>
            <a:r>
              <a:rPr lang="en-PH" dirty="0">
                <a:effectLst>
                  <a:outerShdw blurRad="38100" dist="38100" dir="2700000" algn="tl">
                    <a:srgbClr val="000000">
                      <a:alpha val="43137"/>
                    </a:srgbClr>
                  </a:outerShdw>
                </a:effectLst>
                <a:latin typeface="Bodoni MT" panose="02070603080606020203" pitchFamily="18" charset="0"/>
              </a:rPr>
              <a:t>there was no deliberate act on the part of the employee to disregard the safety measures or ignore established warning or </a:t>
            </a:r>
            <a:r>
              <a:rPr lang="en-PH" dirty="0" smtClean="0">
                <a:effectLst>
                  <a:outerShdw blurRad="38100" dist="38100" dir="2700000" algn="tl">
                    <a:srgbClr val="000000">
                      <a:alpha val="43137"/>
                    </a:srgbClr>
                  </a:outerShdw>
                </a:effectLst>
                <a:latin typeface="Bodoni MT" panose="02070603080606020203" pitchFamily="18" charset="0"/>
              </a:rPr>
              <a:t>precaution</a:t>
            </a:r>
            <a:endParaRPr lang="en-PH" dirty="0">
              <a:effectLst>
                <a:outerShdw blurRad="38100" dist="38100" dir="2700000" algn="tl">
                  <a:srgbClr val="000000">
                    <a:alpha val="43137"/>
                  </a:srgbClr>
                </a:outerShdw>
              </a:effectLst>
              <a:latin typeface="Bodoni MT" panose="02070603080606020203" pitchFamily="18" charset="0"/>
            </a:endParaRP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7590934" y="-150829"/>
            <a:ext cx="1734531" cy="3109323"/>
          </a:xfrm>
          <a:prstGeom prst="rect">
            <a:avLst/>
          </a:prstGeom>
          <a:noFill/>
        </p:spPr>
      </p:pic>
      <p:sp>
        <p:nvSpPr>
          <p:cNvPr id="6" name="TextBox 5"/>
          <p:cNvSpPr txBox="1"/>
          <p:nvPr/>
        </p:nvSpPr>
        <p:spPr>
          <a:xfrm>
            <a:off x="7098384" y="6447934"/>
            <a:ext cx="1753385" cy="246221"/>
          </a:xfrm>
          <a:prstGeom prst="rect">
            <a:avLst/>
          </a:prstGeom>
          <a:noFill/>
        </p:spPr>
        <p:txBody>
          <a:bodyPr wrap="square" rtlCol="0">
            <a:spAutoFit/>
          </a:bodyPr>
          <a:lstStyle/>
          <a:p>
            <a:r>
              <a:rPr lang="en-PH" sz="1000" b="1" i="1" dirty="0">
                <a:effectLst>
                  <a:outerShdw blurRad="38100" dist="38100" dir="2700000" algn="tl">
                    <a:srgbClr val="000000">
                      <a:alpha val="43137"/>
                    </a:srgbClr>
                  </a:outerShdw>
                </a:effectLst>
                <a:latin typeface="Algerian" panose="04020705040A02060702" pitchFamily="82" charset="0"/>
              </a:rPr>
              <a:t>BOSH PPT.V1</a:t>
            </a:r>
          </a:p>
        </p:txBody>
      </p:sp>
    </p:spTree>
    <p:extLst>
      <p:ext uri="{BB962C8B-B14F-4D97-AF65-F5344CB8AC3E}">
        <p14:creationId xmlns:p14="http://schemas.microsoft.com/office/powerpoint/2010/main" val="1908696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593</TotalTime>
  <Words>1257</Words>
  <Application>Microsoft Office PowerPoint</Application>
  <PresentationFormat>On-screen Show (4:3)</PresentationFormat>
  <Paragraphs>150</Paragraphs>
  <Slides>33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Algerian</vt:lpstr>
      <vt:lpstr>Arial</vt:lpstr>
      <vt:lpstr>Bodoni MT</vt:lpstr>
      <vt:lpstr>Calibri</vt:lpstr>
      <vt:lpstr>Calibri Light</vt:lpstr>
      <vt:lpstr>Cooper Black</vt:lpstr>
      <vt:lpstr>Wingdings</vt:lpstr>
      <vt:lpstr>Office Theme</vt:lpstr>
      <vt:lpstr>EMPLOYEES COMPENSATION COMMISSION (PD 626)</vt:lpstr>
      <vt:lpstr>Objectives</vt:lpstr>
      <vt:lpstr>Employees’ Compensaton Program (ECP) </vt:lpstr>
      <vt:lpstr>Coverage</vt:lpstr>
      <vt:lpstr>Registration</vt:lpstr>
      <vt:lpstr>Registration</vt:lpstr>
      <vt:lpstr>Contributions</vt:lpstr>
      <vt:lpstr>Contributions</vt:lpstr>
      <vt:lpstr>Compensability of illness or injury</vt:lpstr>
      <vt:lpstr>Compensability of illness or injury</vt:lpstr>
      <vt:lpstr>Work-related Injuries</vt:lpstr>
      <vt:lpstr>Work-related Injuries</vt:lpstr>
      <vt:lpstr>Excepting Circumstances</vt:lpstr>
      <vt:lpstr>Benefits under ECC</vt:lpstr>
      <vt:lpstr>Benefits under ECC</vt:lpstr>
      <vt:lpstr>Benefits under ECC</vt:lpstr>
      <vt:lpstr>Benefits under ECC</vt:lpstr>
      <vt:lpstr>Benefits under ECC</vt:lpstr>
      <vt:lpstr>Benefits under ECC</vt:lpstr>
      <vt:lpstr>Benefits under ECC</vt:lpstr>
      <vt:lpstr>Benefits under ECC</vt:lpstr>
      <vt:lpstr>Benefits under ECC</vt:lpstr>
      <vt:lpstr>EC Logbook</vt:lpstr>
      <vt:lpstr>EC Logbook</vt:lpstr>
      <vt:lpstr>Filing of EC Benefits Claim</vt:lpstr>
      <vt:lpstr>Filing of EC Benefits Claim</vt:lpstr>
      <vt:lpstr>Appeal for Denied Claims</vt:lpstr>
      <vt:lpstr>Prescriptive Period</vt:lpstr>
      <vt:lpstr>Prescriptive Period</vt:lpstr>
      <vt:lpstr>PowerPoint Presentation</vt:lpstr>
      <vt:lpstr>Safety Devices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ERWIN</dc:creator>
  <cp:lastModifiedBy>DAVE</cp:lastModifiedBy>
  <cp:revision>38</cp:revision>
  <dcterms:created xsi:type="dcterms:W3CDTF">2017-03-08T14:16:17Z</dcterms:created>
  <dcterms:modified xsi:type="dcterms:W3CDTF">2017-10-06T05:25:14Z</dcterms:modified>
</cp:coreProperties>
</file>