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2"/>
  </p:sldMasterIdLst>
  <p:notesMasterIdLst>
    <p:notesMasterId r:id="rId50"/>
  </p:notesMasterIdLst>
  <p:handoutMasterIdLst>
    <p:handoutMasterId r:id="rId51"/>
  </p:handoutMasterIdLst>
  <p:sldIdLst>
    <p:sldId id="265" r:id="rId3"/>
    <p:sldId id="397" r:id="rId4"/>
    <p:sldId id="398" r:id="rId5"/>
    <p:sldId id="399" r:id="rId6"/>
    <p:sldId id="400" r:id="rId7"/>
    <p:sldId id="401" r:id="rId8"/>
    <p:sldId id="402" r:id="rId9"/>
    <p:sldId id="403" r:id="rId10"/>
    <p:sldId id="405" r:id="rId11"/>
    <p:sldId id="406" r:id="rId12"/>
    <p:sldId id="407" r:id="rId13"/>
    <p:sldId id="408" r:id="rId14"/>
    <p:sldId id="409" r:id="rId15"/>
    <p:sldId id="410" r:id="rId16"/>
    <p:sldId id="411" r:id="rId17"/>
    <p:sldId id="412" r:id="rId18"/>
    <p:sldId id="413" r:id="rId19"/>
    <p:sldId id="414" r:id="rId20"/>
    <p:sldId id="415" r:id="rId21"/>
    <p:sldId id="416" r:id="rId22"/>
    <p:sldId id="417" r:id="rId23"/>
    <p:sldId id="418" r:id="rId24"/>
    <p:sldId id="419" r:id="rId25"/>
    <p:sldId id="420" r:id="rId26"/>
    <p:sldId id="421" r:id="rId27"/>
    <p:sldId id="422" r:id="rId28"/>
    <p:sldId id="423" r:id="rId29"/>
    <p:sldId id="424" r:id="rId30"/>
    <p:sldId id="425" r:id="rId31"/>
    <p:sldId id="426" r:id="rId32"/>
    <p:sldId id="427" r:id="rId33"/>
    <p:sldId id="428" r:id="rId34"/>
    <p:sldId id="429" r:id="rId35"/>
    <p:sldId id="430" r:id="rId36"/>
    <p:sldId id="431" r:id="rId37"/>
    <p:sldId id="432" r:id="rId38"/>
    <p:sldId id="433" r:id="rId39"/>
    <p:sldId id="434" r:id="rId40"/>
    <p:sldId id="435" r:id="rId41"/>
    <p:sldId id="436" r:id="rId42"/>
    <p:sldId id="437" r:id="rId43"/>
    <p:sldId id="438" r:id="rId44"/>
    <p:sldId id="439" r:id="rId45"/>
    <p:sldId id="440" r:id="rId46"/>
    <p:sldId id="441" r:id="rId47"/>
    <p:sldId id="442" r:id="rId48"/>
    <p:sldId id="44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73" d="100"/>
          <a:sy n="73" d="100"/>
        </p:scale>
        <p:origin x="618" y="72"/>
      </p:cViewPr>
      <p:guideLst>
        <p:guide orient="horz" pos="2160"/>
        <p:guide pos="3840"/>
      </p:guideLst>
    </p:cSldViewPr>
  </p:slideViewPr>
  <p:notesTextViewPr>
    <p:cViewPr>
      <p:scale>
        <a:sx n="3" d="2"/>
        <a:sy n="3" d="2"/>
      </p:scale>
      <p:origin x="0" y="0"/>
    </p:cViewPr>
  </p:notesTextViewPr>
  <p:notesViewPr>
    <p:cSldViewPr snapToGrid="0">
      <p:cViewPr varScale="1">
        <p:scale>
          <a:sx n="76" d="100"/>
          <a:sy n="76" d="100"/>
        </p:scale>
        <p:origin x="2412"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58A34-83F4-4B2E-BC5A-DE51EE8822F9}" type="datetimeFigureOut">
              <a:rPr lang="en-US" smtClean="0"/>
              <a:pPr/>
              <a:t>5/27/2018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8FE58C-C1A6-4C4C-90C2-B7F5B0504B2D}" type="slidenum">
              <a:rPr lang="en-US" smtClean="0"/>
              <a:pPr/>
              <a:t>‹#›</a:t>
            </a:fld>
            <a:endParaRPr lang="en-US"/>
          </a:p>
        </p:txBody>
      </p:sp>
    </p:spTree>
    <p:extLst>
      <p:ext uri="{BB962C8B-B14F-4D97-AF65-F5344CB8AC3E}">
        <p14:creationId xmlns:p14="http://schemas.microsoft.com/office/powerpoint/2010/main" val="40346050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E1917-0BAF-4687-978A-82FFF05559C3}" type="datetimeFigureOut">
              <a:rPr lang="en-US" smtClean="0"/>
              <a:pPr/>
              <a:t>5/27/2018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E1E9A-E921-4174-A0FC-51868D7AC568}" type="slidenum">
              <a:rPr lang="en-US" smtClean="0"/>
              <a:pPr/>
              <a:t>‹#›</a:t>
            </a:fld>
            <a:endParaRPr lang="en-US"/>
          </a:p>
        </p:txBody>
      </p:sp>
    </p:spTree>
    <p:extLst>
      <p:ext uri="{BB962C8B-B14F-4D97-AF65-F5344CB8AC3E}">
        <p14:creationId xmlns:p14="http://schemas.microsoft.com/office/powerpoint/2010/main" val="37378600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a:p>
        </p:txBody>
      </p:sp>
      <p:sp>
        <p:nvSpPr>
          <p:cNvPr id="4" name="Slide Number Placeholder 3"/>
          <p:cNvSpPr>
            <a:spLocks noGrp="1"/>
          </p:cNvSpPr>
          <p:nvPr>
            <p:ph type="sldNum" sz="quarter" idx="10"/>
          </p:nvPr>
        </p:nvSpPr>
        <p:spPr/>
        <p:txBody>
          <a:bodyPr/>
          <a:lstStyle/>
          <a:p>
            <a:fld id="{810E1E9A-E921-4174-A0FC-51868D7AC568}" type="slidenum">
              <a:rPr lang="en-US" smtClean="0"/>
              <a:pPr/>
              <a:t>1</a:t>
            </a:fld>
            <a:endParaRPr lang="en-US"/>
          </a:p>
        </p:txBody>
      </p:sp>
    </p:spTree>
    <p:extLst>
      <p:ext uri="{BB962C8B-B14F-4D97-AF65-F5344CB8AC3E}">
        <p14:creationId xmlns:p14="http://schemas.microsoft.com/office/powerpoint/2010/main" val="3270333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5/27/2018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smtClean="0"/>
              <a:t>Click to edit Master title style</a:t>
            </a:r>
            <a:endParaRPr lang="en-US" dirty="0"/>
          </a:p>
        </p:txBody>
      </p:sp>
    </p:spTree>
    <p:extLst>
      <p:ext uri="{BB962C8B-B14F-4D97-AF65-F5344CB8AC3E}">
        <p14:creationId xmlns:p14="http://schemas.microsoft.com/office/powerpoint/2010/main" val="64670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5/27/2018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Vertical Text Placeholder 2"/>
          <p:cNvSpPr>
            <a:spLocks noGrp="1"/>
          </p:cNvSpPr>
          <p:nvPr>
            <p:ph type="body" orient="vert" idx="1"/>
          </p:nvPr>
        </p:nvSpPr>
        <p:spPr>
          <a:xfrm>
            <a:off x="1562100" y="1825625"/>
            <a:ext cx="9791700" cy="43513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1885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5/27/2018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Vertical Text Placeholder 2"/>
          <p:cNvSpPr>
            <a:spLocks noGrp="1"/>
          </p:cNvSpPr>
          <p:nvPr>
            <p:ph type="body" orient="vert" idx="1"/>
          </p:nvPr>
        </p:nvSpPr>
        <p:spPr>
          <a:xfrm>
            <a:off x="1562100" y="365125"/>
            <a:ext cx="70104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Tree>
    <p:extLst>
      <p:ext uri="{BB962C8B-B14F-4D97-AF65-F5344CB8AC3E}">
        <p14:creationId xmlns:p14="http://schemas.microsoft.com/office/powerpoint/2010/main" val="338883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5/27/2018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val="3413888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5/27/2018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98793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4EAB7D7-3608-4730-B2E2-670834DF882C}" type="datetimeFigureOut">
              <a:rPr lang="en-US" smtClean="0"/>
              <a:pPr/>
              <a:t>5/27/2018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B7BAC7-FE87-40F6-AA24-4F4685D1B022}" type="slidenum">
              <a:rPr lang="en-US" smtClean="0"/>
              <a:pPr/>
              <a:t>‹#›</a:t>
            </a:fld>
            <a:endParaRPr lang="en-US"/>
          </a:p>
        </p:txBody>
      </p:sp>
      <p:sp>
        <p:nvSpPr>
          <p:cNvPr id="3" name="Text Placeholder 2"/>
          <p:cNvSpPr>
            <a:spLocks noGrp="1"/>
          </p:cNvSpPr>
          <p:nvPr>
            <p:ph type="body" idx="1"/>
          </p:nvPr>
        </p:nvSpPr>
        <p:spPr>
          <a:xfrm>
            <a:off x="1241658" y="4589463"/>
            <a:ext cx="10105791"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2" name="Title 1"/>
          <p:cNvSpPr>
            <a:spLocks noGrp="1"/>
          </p:cNvSpPr>
          <p:nvPr>
            <p:ph type="title"/>
          </p:nvPr>
        </p:nvSpPr>
        <p:spPr>
          <a:xfrm>
            <a:off x="1241658" y="1709738"/>
            <a:ext cx="10105791" cy="2862262"/>
          </a:xfrm>
        </p:spPr>
        <p:txBody>
          <a:bodyPr anchor="b"/>
          <a:lstStyle>
            <a:lvl1pPr>
              <a:defRPr sz="6000"/>
            </a:lvl1pPr>
          </a:lstStyle>
          <a:p>
            <a:r>
              <a:rPr lang="en-US" smtClean="0"/>
              <a:t>Click to edit Master title style</a:t>
            </a:r>
            <a:endParaRPr lang="en-US"/>
          </a:p>
        </p:txBody>
      </p:sp>
    </p:spTree>
    <p:extLst>
      <p:ext uri="{BB962C8B-B14F-4D97-AF65-F5344CB8AC3E}">
        <p14:creationId xmlns:p14="http://schemas.microsoft.com/office/powerpoint/2010/main" val="4067686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5/27/2018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4" name="Content Placeholder 3"/>
          <p:cNvSpPr>
            <a:spLocks noGrp="1"/>
          </p:cNvSpPr>
          <p:nvPr>
            <p:ph sz="half" idx="2"/>
          </p:nvPr>
        </p:nvSpPr>
        <p:spPr>
          <a:xfrm>
            <a:off x="6605325"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2"/>
          <p:cNvSpPr>
            <a:spLocks noGrp="1"/>
          </p:cNvSpPr>
          <p:nvPr>
            <p:ph sz="half" idx="1"/>
          </p:nvPr>
        </p:nvSpPr>
        <p:spPr>
          <a:xfrm>
            <a:off x="1569700" y="1825625"/>
            <a:ext cx="475488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636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84EAB7D7-3608-4730-B2E2-670834DF882C}" type="datetimeFigureOut">
              <a:rPr lang="en-US" smtClean="0"/>
              <a:pPr/>
              <a:t>5/27/2018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B7BAC7-FE87-40F6-AA24-4F4685D1B022}" type="slidenum">
              <a:rPr lang="en-US" smtClean="0"/>
              <a:pPr/>
              <a:t>‹#›</a:t>
            </a:fld>
            <a:endParaRPr lang="en-US"/>
          </a:p>
        </p:txBody>
      </p:sp>
      <p:sp>
        <p:nvSpPr>
          <p:cNvPr id="6" name="Content Placeholder 5"/>
          <p:cNvSpPr>
            <a:spLocks noGrp="1"/>
          </p:cNvSpPr>
          <p:nvPr>
            <p:ph sz="quarter" idx="4"/>
          </p:nvPr>
        </p:nvSpPr>
        <p:spPr>
          <a:xfrm>
            <a:off x="659892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59892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62100" y="2193925"/>
            <a:ext cx="4754880" cy="3978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1"/>
          </p:nvPr>
        </p:nvSpPr>
        <p:spPr>
          <a:xfrm>
            <a:off x="1562100" y="1489075"/>
            <a:ext cx="4754880" cy="641350"/>
          </a:xfrm>
          <a:noFill/>
          <a:ln>
            <a:noFill/>
          </a:ln>
        </p:spPr>
        <p:txBody>
          <a:bodyPr anchor="b"/>
          <a:lstStyle>
            <a:lvl1pPr marL="0" indent="0">
              <a:buNone/>
              <a:defRPr sz="2400" b="0">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 name="Title 1"/>
          <p:cNvSpPr>
            <a:spLocks noGrp="1"/>
          </p:cNvSpPr>
          <p:nvPr>
            <p:ph type="title"/>
          </p:nvPr>
        </p:nvSpPr>
        <p:spPr>
          <a:xfrm>
            <a:off x="2324100" y="274638"/>
            <a:ext cx="9023350" cy="1143000"/>
          </a:xfrm>
        </p:spPr>
        <p:txBody>
          <a:bodyPr/>
          <a:lstStyle/>
          <a:p>
            <a:r>
              <a:rPr lang="en-US" smtClean="0"/>
              <a:t>Click to edit Master title style</a:t>
            </a:r>
            <a:endParaRPr lang="en-US"/>
          </a:p>
        </p:txBody>
      </p:sp>
    </p:spTree>
    <p:extLst>
      <p:ext uri="{BB962C8B-B14F-4D97-AF65-F5344CB8AC3E}">
        <p14:creationId xmlns:p14="http://schemas.microsoft.com/office/powerpoint/2010/main" val="3231661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4EAB7D7-3608-4730-B2E2-670834DF882C}" type="datetimeFigureOut">
              <a:rPr lang="en-US" smtClean="0"/>
              <a:pPr/>
              <a:t>5/27/2018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B7BAC7-FE87-40F6-AA24-4F4685D1B022}" type="slidenum">
              <a:rPr lang="en-US" smtClean="0"/>
              <a:pPr/>
              <a:t>‹#›</a:t>
            </a:fld>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0586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EAB7D7-3608-4730-B2E2-670834DF882C}" type="datetimeFigureOut">
              <a:rPr lang="en-US" smtClean="0"/>
              <a:pPr/>
              <a:t>5/27/2018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B7BAC7-FE87-40F6-AA24-4F4685D1B022}" type="slidenum">
              <a:rPr lang="en-US" smtClean="0"/>
              <a:pPr/>
              <a:t>‹#›</a:t>
            </a:fld>
            <a:endParaRPr lang="en-US"/>
          </a:p>
        </p:txBody>
      </p:sp>
    </p:spTree>
    <p:extLst>
      <p:ext uri="{BB962C8B-B14F-4D97-AF65-F5344CB8AC3E}">
        <p14:creationId xmlns:p14="http://schemas.microsoft.com/office/powerpoint/2010/main" val="321514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5/27/2018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Content Placeholder 2"/>
          <p:cNvSpPr>
            <a:spLocks noGrp="1"/>
          </p:cNvSpPr>
          <p:nvPr>
            <p:ph idx="1"/>
          </p:nvPr>
        </p:nvSpPr>
        <p:spPr>
          <a:xfrm>
            <a:off x="5678905" y="987425"/>
            <a:ext cx="567648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2"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val="219871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4EAB7D7-3608-4730-B2E2-670834DF882C}" type="datetimeFigureOut">
              <a:rPr lang="en-US" smtClean="0"/>
              <a:pPr/>
              <a:t>5/27/2018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B7BAC7-FE87-40F6-AA24-4F4685D1B022}" type="slidenum">
              <a:rPr lang="en-US" smtClean="0"/>
              <a:pPr/>
              <a:t>‹#›</a:t>
            </a:fld>
            <a:endParaRPr lang="en-US"/>
          </a:p>
        </p:txBody>
      </p:sp>
      <p:sp>
        <p:nvSpPr>
          <p:cNvPr id="3" name="Picture Placeholder 2"/>
          <p:cNvSpPr>
            <a:spLocks noGrp="1"/>
          </p:cNvSpPr>
          <p:nvPr>
            <p:ph type="pic" idx="1"/>
          </p:nvPr>
        </p:nvSpPr>
        <p:spPr>
          <a:xfrm>
            <a:off x="5678904" y="987425"/>
            <a:ext cx="56784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8" name="Text Placeholder 3"/>
          <p:cNvSpPr>
            <a:spLocks noGrp="1"/>
          </p:cNvSpPr>
          <p:nvPr>
            <p:ph type="body" sz="half" idx="2"/>
          </p:nvPr>
        </p:nvSpPr>
        <p:spPr>
          <a:xfrm>
            <a:off x="1562100" y="2101850"/>
            <a:ext cx="3932237" cy="37592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9" name="Title 1"/>
          <p:cNvSpPr>
            <a:spLocks noGrp="1"/>
          </p:cNvSpPr>
          <p:nvPr>
            <p:ph type="title"/>
          </p:nvPr>
        </p:nvSpPr>
        <p:spPr>
          <a:xfrm>
            <a:off x="1562100" y="457200"/>
            <a:ext cx="3932237" cy="1600200"/>
          </a:xfrm>
        </p:spPr>
        <p:txBody>
          <a:bodyPr anchor="b"/>
          <a:lstStyle>
            <a:lvl1pPr>
              <a:defRPr sz="3200"/>
            </a:lvl1pPr>
          </a:lstStyle>
          <a:p>
            <a:r>
              <a:rPr lang="en-US" smtClean="0"/>
              <a:t>Click to edit Master title style</a:t>
            </a:r>
            <a:endParaRPr lang="en-US"/>
          </a:p>
        </p:txBody>
      </p:sp>
    </p:spTree>
    <p:extLst>
      <p:ext uri="{BB962C8B-B14F-4D97-AF65-F5344CB8AC3E}">
        <p14:creationId xmlns:p14="http://schemas.microsoft.com/office/powerpoint/2010/main" val="161935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562100" y="6356350"/>
            <a:ext cx="25527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EAB7D7-3608-4730-B2E2-670834DF882C}" type="datetimeFigureOut">
              <a:rPr lang="en-US" smtClean="0"/>
              <a:pPr/>
              <a:t>5/27/2018</a:t>
            </a:fld>
            <a:endParaRPr lang="en-US"/>
          </a:p>
        </p:txBody>
      </p:sp>
      <p:sp>
        <p:nvSpPr>
          <p:cNvPr id="5" name="Footer Placeholder 4"/>
          <p:cNvSpPr>
            <a:spLocks noGrp="1"/>
          </p:cNvSpPr>
          <p:nvPr>
            <p:ph type="ftr" sz="quarter" idx="3"/>
          </p:nvPr>
        </p:nvSpPr>
        <p:spPr>
          <a:xfrm>
            <a:off x="4648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077200" y="6356350"/>
            <a:ext cx="3276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B7BAC7-FE87-40F6-AA24-4F4685D1B022}" type="slidenum">
              <a:rPr lang="en-US" smtClean="0"/>
              <a:pPr/>
              <a:t>‹#›</a:t>
            </a:fld>
            <a:endParaRPr lang="en-US"/>
          </a:p>
        </p:txBody>
      </p:sp>
      <p:sp>
        <p:nvSpPr>
          <p:cNvPr id="3" name="Text Placeholder 2"/>
          <p:cNvSpPr>
            <a:spLocks noGrp="1"/>
          </p:cNvSpPr>
          <p:nvPr>
            <p:ph type="body" idx="1"/>
          </p:nvPr>
        </p:nvSpPr>
        <p:spPr>
          <a:xfrm>
            <a:off x="1562100" y="1825625"/>
            <a:ext cx="9791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2324100" y="365125"/>
            <a:ext cx="9029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extLst>
      <p:ext uri="{BB962C8B-B14F-4D97-AF65-F5344CB8AC3E}">
        <p14:creationId xmlns:p14="http://schemas.microsoft.com/office/powerpoint/2010/main" val="321936725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81"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ct val="30000"/>
        </a:spcBef>
        <a:buClr>
          <a:schemeClr val="accent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Clr>
          <a:schemeClr val="accent3"/>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Clr>
          <a:schemeClr val="accent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Clr>
          <a:schemeClr val="accent3"/>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pos="1464" userDrawn="1">
          <p15:clr>
            <a:srgbClr val="F26B43"/>
          </p15:clr>
        </p15:guide>
        <p15:guide id="3" pos="7152" userDrawn="1">
          <p15:clr>
            <a:srgbClr val="F26B43"/>
          </p15:clr>
        </p15:guide>
        <p15:guide id="4" pos="984" userDrawn="1">
          <p15:clr>
            <a:srgbClr val="F26B43"/>
          </p15:clr>
        </p15:guide>
        <p15:guide id="5"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32011" y="3602038"/>
            <a:ext cx="11013141" cy="1655762"/>
          </a:xfrm>
        </p:spPr>
        <p:txBody>
          <a:bodyPr>
            <a:normAutofit/>
          </a:bodyPr>
          <a:lstStyle/>
          <a:p>
            <a:r>
              <a:rPr lang="en-US" sz="4400" b="1" dirty="0" smtClean="0">
                <a:solidFill>
                  <a:srgbClr val="002060"/>
                </a:solidFill>
                <a:latin typeface="Arial" panose="020B0604020202020204" pitchFamily="34" charset="0"/>
                <a:cs typeface="Arial" panose="020B0604020202020204" pitchFamily="34" charset="0"/>
              </a:rPr>
              <a:t>OCCUPATIONAL HEALTH HAZARDS</a:t>
            </a:r>
          </a:p>
          <a:p>
            <a:endParaRPr lang="en-US" sz="4400" b="1" dirty="0">
              <a:solidFill>
                <a:srgbClr val="002060"/>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632011" y="268941"/>
            <a:ext cx="10730753" cy="3160059"/>
          </a:xfrm>
        </p:spPr>
        <p:txBody>
          <a:bodyPr>
            <a:normAutofit fontScale="90000"/>
          </a:bodyPr>
          <a:lstStyle/>
          <a:p>
            <a:r>
              <a:rPr lang="en-US" b="1" dirty="0">
                <a:solidFill>
                  <a:srgbClr val="002060"/>
                </a:solidFill>
                <a:latin typeface="Arial" panose="020B0604020202020204" pitchFamily="34" charset="0"/>
                <a:cs typeface="Arial" panose="020B0604020202020204" pitchFamily="34" charset="0"/>
              </a:rPr>
              <a:t>B</a:t>
            </a:r>
            <a:r>
              <a:rPr lang="en-US" b="1" dirty="0" smtClean="0">
                <a:solidFill>
                  <a:srgbClr val="002060"/>
                </a:solidFill>
                <a:latin typeface="Arial" panose="020B0604020202020204" pitchFamily="34" charset="0"/>
                <a:cs typeface="Arial" panose="020B0604020202020204" pitchFamily="34" charset="0"/>
              </a:rPr>
              <a:t>OSH</a:t>
            </a:r>
            <a:br>
              <a:rPr lang="en-US" b="1" dirty="0" smtClean="0">
                <a:solidFill>
                  <a:srgbClr val="002060"/>
                </a:solidFill>
                <a:latin typeface="Arial" panose="020B0604020202020204" pitchFamily="34" charset="0"/>
                <a:cs typeface="Arial" panose="020B0604020202020204" pitchFamily="34" charset="0"/>
              </a:rPr>
            </a:br>
            <a:r>
              <a:rPr lang="en-US" b="1" dirty="0" smtClean="0">
                <a:solidFill>
                  <a:srgbClr val="002060"/>
                </a:solidFill>
                <a:latin typeface="Arial" panose="020B0604020202020204" pitchFamily="34" charset="0"/>
                <a:cs typeface="Arial" panose="020B0604020202020204" pitchFamily="34" charset="0"/>
              </a:rPr>
              <a:t>BASIC</a:t>
            </a:r>
            <a:br>
              <a:rPr lang="en-US" b="1" dirty="0" smtClean="0">
                <a:solidFill>
                  <a:srgbClr val="002060"/>
                </a:solidFill>
                <a:latin typeface="Arial" panose="020B0604020202020204" pitchFamily="34" charset="0"/>
                <a:cs typeface="Arial" panose="020B0604020202020204" pitchFamily="34" charset="0"/>
              </a:rPr>
            </a:br>
            <a:r>
              <a:rPr lang="en-US" b="1" dirty="0" smtClean="0">
                <a:solidFill>
                  <a:srgbClr val="002060"/>
                </a:solidFill>
                <a:latin typeface="Arial" panose="020B0604020202020204" pitchFamily="34" charset="0"/>
                <a:cs typeface="Arial" panose="020B0604020202020204" pitchFamily="34" charset="0"/>
              </a:rPr>
              <a:t> OCCUPATIONAL SAFETY &amp; HEALTH COURSE</a:t>
            </a:r>
            <a:endParaRPr lang="en-US" b="1" dirty="0">
              <a:solidFill>
                <a:srgbClr val="002060"/>
              </a:solidFill>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a:xfrm>
            <a:off x="0" y="5468983"/>
            <a:ext cx="12192000" cy="1089213"/>
          </a:xfrm>
        </p:spPr>
        <p:txBody>
          <a:bodyPr/>
          <a:lstStyle/>
          <a:p>
            <a:pPr algn="l"/>
            <a:r>
              <a:rPr lang="en-US" sz="2800" b="1" dirty="0" smtClean="0">
                <a:solidFill>
                  <a:srgbClr val="002060"/>
                </a:solidFill>
                <a:latin typeface="Arial" panose="020B0604020202020204" pitchFamily="34" charset="0"/>
                <a:cs typeface="Arial" panose="020B0604020202020204" pitchFamily="34" charset="0"/>
              </a:rPr>
              <a:t>DEXTER T. MANIGBAS, RN				</a:t>
            </a:r>
            <a:r>
              <a:rPr lang="en-US" sz="1600" b="1" dirty="0" smtClean="0">
                <a:solidFill>
                  <a:srgbClr val="002060"/>
                </a:solidFill>
                <a:latin typeface="Arial" panose="020B0604020202020204" pitchFamily="34" charset="0"/>
                <a:cs typeface="Arial" panose="020B0604020202020204" pitchFamily="34" charset="0"/>
              </a:rPr>
              <a:t>Contact</a:t>
            </a:r>
            <a:r>
              <a:rPr lang="en-US" sz="1600" b="1" dirty="0">
                <a:solidFill>
                  <a:srgbClr val="002060"/>
                </a:solidFill>
                <a:latin typeface="Arial" panose="020B0604020202020204" pitchFamily="34" charset="0"/>
                <a:cs typeface="Arial" panose="020B0604020202020204" pitchFamily="34" charset="0"/>
              </a:rPr>
              <a:t>: </a:t>
            </a:r>
            <a:r>
              <a:rPr lang="en-US" sz="1600" b="1" dirty="0" smtClean="0">
                <a:solidFill>
                  <a:srgbClr val="002060"/>
                </a:solidFill>
                <a:latin typeface="Arial" panose="020B0604020202020204" pitchFamily="34" charset="0"/>
                <a:cs typeface="Arial" panose="020B0604020202020204" pitchFamily="34" charset="0"/>
              </a:rPr>
              <a:t> 0977-0963122</a:t>
            </a:r>
          </a:p>
          <a:p>
            <a:pPr algn="l"/>
            <a:r>
              <a:rPr lang="en-US" sz="1600" b="1" dirty="0" smtClean="0">
                <a:solidFill>
                  <a:srgbClr val="002060"/>
                </a:solidFill>
                <a:latin typeface="Arial" panose="020B0604020202020204" pitchFamily="34" charset="0"/>
                <a:cs typeface="Arial" panose="020B0604020202020204" pitchFamily="34" charset="0"/>
              </a:rPr>
              <a:t>ACCREDITED OCCUPATIONAL SAFETY &amp; </a:t>
            </a:r>
            <a:r>
              <a:rPr lang="en-US" sz="1600" b="1" dirty="0">
                <a:solidFill>
                  <a:srgbClr val="002060"/>
                </a:solidFill>
                <a:latin typeface="Arial" panose="020B0604020202020204" pitchFamily="34" charset="0"/>
                <a:cs typeface="Arial" panose="020B0604020202020204" pitchFamily="34" charset="0"/>
              </a:rPr>
              <a:t>HEALTH PRACTITIONER	</a:t>
            </a:r>
            <a:r>
              <a:rPr lang="en-US" sz="1400" b="1" dirty="0" smtClean="0">
                <a:solidFill>
                  <a:srgbClr val="002060"/>
                </a:solidFill>
                <a:latin typeface="Arial" panose="020B0604020202020204" pitchFamily="34" charset="0"/>
                <a:cs typeface="Arial" panose="020B0604020202020204" pitchFamily="34" charset="0"/>
              </a:rPr>
              <a:t>EMAIL</a:t>
            </a:r>
            <a:r>
              <a:rPr lang="en-US" sz="1400" b="1" dirty="0">
                <a:solidFill>
                  <a:srgbClr val="002060"/>
                </a:solidFill>
                <a:latin typeface="Arial" panose="020B0604020202020204" pitchFamily="34" charset="0"/>
                <a:cs typeface="Arial" panose="020B0604020202020204" pitchFamily="34" charset="0"/>
              </a:rPr>
              <a:t>: </a:t>
            </a:r>
            <a:r>
              <a:rPr lang="en-US" sz="1400" b="1" dirty="0" smtClean="0">
                <a:solidFill>
                  <a:srgbClr val="002060"/>
                </a:solidFill>
                <a:latin typeface="Arial" panose="020B0604020202020204" pitchFamily="34" charset="0"/>
                <a:cs typeface="Arial" panose="020B0604020202020204" pitchFamily="34" charset="0"/>
              </a:rPr>
              <a:t> dtmanigbas@gmail.com</a:t>
            </a:r>
          </a:p>
          <a:p>
            <a:pPr algn="l"/>
            <a:r>
              <a:rPr lang="en-US" sz="1600" b="1" dirty="0" smtClean="0">
                <a:solidFill>
                  <a:srgbClr val="002060"/>
                </a:solidFill>
                <a:latin typeface="Arial" panose="020B0604020202020204" pitchFamily="34" charset="0"/>
                <a:cs typeface="Arial" panose="020B0604020202020204" pitchFamily="34" charset="0"/>
              </a:rPr>
              <a:t>Accredited Pollution Control Officer – DENR-EMB</a:t>
            </a:r>
          </a:p>
          <a:p>
            <a:pPr algn="l"/>
            <a:r>
              <a:rPr lang="en-US" sz="1600" b="1" dirty="0" smtClean="0">
                <a:solidFill>
                  <a:srgbClr val="002060"/>
                </a:solidFill>
                <a:latin typeface="Arial" panose="020B0604020202020204" pitchFamily="34" charset="0"/>
                <a:cs typeface="Arial" panose="020B0604020202020204" pitchFamily="34" charset="0"/>
              </a:rPr>
              <a:t>Accredited Fire Safety Practitioner - BFP</a:t>
            </a:r>
          </a:p>
          <a:p>
            <a:pPr algn="l"/>
            <a:r>
              <a:rPr lang="en-US" sz="1600" b="1" dirty="0" smtClean="0">
                <a:solidFill>
                  <a:srgbClr val="002060"/>
                </a:solidFill>
                <a:latin typeface="Arial" panose="020B0604020202020204" pitchFamily="34" charset="0"/>
                <a:cs typeface="Arial" panose="020B0604020202020204" pitchFamily="34" charset="0"/>
              </a:rPr>
              <a:t>Certified OSH Trainer</a:t>
            </a:r>
          </a:p>
          <a:p>
            <a:pPr algn="l"/>
            <a:endParaRPr lang="en-US" b="1" dirty="0">
              <a:solidFill>
                <a:srgbClr val="002060"/>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10972800" y="5638800"/>
            <a:ext cx="1219200" cy="1219200"/>
          </a:xfrm>
          <a:prstGeom prst="rect">
            <a:avLst/>
          </a:prstGeom>
        </p:spPr>
      </p:pic>
      <p:pic>
        <p:nvPicPr>
          <p:cNvPr id="6" name="Picture 5"/>
          <p:cNvPicPr>
            <a:picLocks noChangeAspect="1"/>
          </p:cNvPicPr>
          <p:nvPr/>
        </p:nvPicPr>
        <p:blipFill>
          <a:blip r:embed="rId4"/>
          <a:stretch>
            <a:fillRect/>
          </a:stretch>
        </p:blipFill>
        <p:spPr>
          <a:xfrm>
            <a:off x="10315575" y="0"/>
            <a:ext cx="1876425" cy="1571625"/>
          </a:xfrm>
          <a:prstGeom prst="rect">
            <a:avLst/>
          </a:prstGeom>
        </p:spPr>
      </p:pic>
      <p:pic>
        <p:nvPicPr>
          <p:cNvPr id="7" name="Picture 6"/>
          <p:cNvPicPr>
            <a:picLocks noChangeAspect="1"/>
          </p:cNvPicPr>
          <p:nvPr/>
        </p:nvPicPr>
        <p:blipFill>
          <a:blip r:embed="rId5"/>
          <a:stretch>
            <a:fillRect/>
          </a:stretch>
        </p:blipFill>
        <p:spPr>
          <a:xfrm>
            <a:off x="0" y="0"/>
            <a:ext cx="2088776" cy="1697691"/>
          </a:xfrm>
          <a:prstGeom prst="rect">
            <a:avLst/>
          </a:prstGeom>
        </p:spPr>
      </p:pic>
    </p:spTree>
    <p:extLst>
      <p:ext uri="{BB962C8B-B14F-4D97-AF65-F5344CB8AC3E}">
        <p14:creationId xmlns:p14="http://schemas.microsoft.com/office/powerpoint/2010/main" val="92307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Symptoms / Manifestations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lvl="0"/>
            <a:r>
              <a:rPr lang="en-PH" dirty="0"/>
              <a:t>Increased tone in the masseter muscle (lockjaw)</a:t>
            </a:r>
            <a:endParaRPr lang="en-US" dirty="0"/>
          </a:p>
          <a:p>
            <a:pPr lvl="0"/>
            <a:r>
              <a:rPr lang="en-PH" dirty="0"/>
              <a:t>Sustained contraction of the facial muscles (</a:t>
            </a:r>
            <a:r>
              <a:rPr lang="en-PH" dirty="0" err="1"/>
              <a:t>risus</a:t>
            </a:r>
            <a:r>
              <a:rPr lang="en-PH" dirty="0"/>
              <a:t> </a:t>
            </a:r>
            <a:r>
              <a:rPr lang="en-PH" dirty="0" err="1"/>
              <a:t>sardonicus</a:t>
            </a:r>
            <a:r>
              <a:rPr lang="en-PH" dirty="0"/>
              <a:t>)</a:t>
            </a:r>
            <a:endParaRPr lang="en-US" dirty="0"/>
          </a:p>
          <a:p>
            <a:pPr lvl="0"/>
            <a:r>
              <a:rPr lang="en-PH" dirty="0"/>
              <a:t>back muscles (</a:t>
            </a:r>
            <a:r>
              <a:rPr lang="en-PH" dirty="0" err="1"/>
              <a:t>opisthotonus</a:t>
            </a:r>
            <a:r>
              <a:rPr lang="en-PH" dirty="0"/>
              <a:t>)</a:t>
            </a:r>
            <a:endParaRPr lang="en-US" dirty="0"/>
          </a:p>
        </p:txBody>
      </p:sp>
    </p:spTree>
    <p:extLst>
      <p:ext uri="{BB962C8B-B14F-4D97-AF65-F5344CB8AC3E}">
        <p14:creationId xmlns:p14="http://schemas.microsoft.com/office/powerpoint/2010/main" val="363107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Tuberculosis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r>
              <a:rPr lang="en-PH" dirty="0"/>
              <a:t>Caused by the bacteria, Mycobacterium tuberculosis by droplet nuclei released when sneezing and coughing.</a:t>
            </a:r>
            <a:endParaRPr lang="en-US" dirty="0"/>
          </a:p>
        </p:txBody>
      </p:sp>
    </p:spTree>
    <p:extLst>
      <p:ext uri="{BB962C8B-B14F-4D97-AF65-F5344CB8AC3E}">
        <p14:creationId xmlns:p14="http://schemas.microsoft.com/office/powerpoint/2010/main" val="110794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Symptoms / Manifestations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lvl="0"/>
            <a:r>
              <a:rPr lang="en-PH" dirty="0"/>
              <a:t>weight loss</a:t>
            </a:r>
            <a:endParaRPr lang="en-US" dirty="0"/>
          </a:p>
          <a:p>
            <a:pPr lvl="0"/>
            <a:r>
              <a:rPr lang="en-PH" dirty="0"/>
              <a:t>low grade afternoon fever</a:t>
            </a:r>
            <a:endParaRPr lang="en-US" dirty="0"/>
          </a:p>
          <a:p>
            <a:pPr lvl="0"/>
            <a:r>
              <a:rPr lang="en-PH" dirty="0"/>
              <a:t>persistent cough and sometimes</a:t>
            </a:r>
            <a:endParaRPr lang="en-US" dirty="0"/>
          </a:p>
          <a:p>
            <a:pPr lvl="0"/>
            <a:r>
              <a:rPr lang="en-PH" dirty="0"/>
              <a:t>blood-streaked expectoration or </a:t>
            </a:r>
            <a:r>
              <a:rPr lang="en-PH" dirty="0" err="1"/>
              <a:t>hemoptysis</a:t>
            </a:r>
            <a:endParaRPr lang="en-US" dirty="0"/>
          </a:p>
        </p:txBody>
      </p:sp>
    </p:spTree>
    <p:extLst>
      <p:ext uri="{BB962C8B-B14F-4D97-AF65-F5344CB8AC3E}">
        <p14:creationId xmlns:p14="http://schemas.microsoft.com/office/powerpoint/2010/main" val="64491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Preventive Strategies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r>
              <a:rPr lang="en-PH" dirty="0"/>
              <a:t>Programs on TB Advocacy, Education and Training, and measures to improve workplaces shall be carried out in all workplaces</a:t>
            </a:r>
            <a:r>
              <a:rPr lang="en-PH" dirty="0" smtClean="0"/>
              <a:t>.</a:t>
            </a:r>
          </a:p>
          <a:p>
            <a:r>
              <a:rPr lang="en-PH" dirty="0"/>
              <a:t>Such awareness programs shall deal with the nature, frequency and transmission, treatment with Directly Observed Treatment Short Course (DOTS), control and management of TB in the workplace.</a:t>
            </a:r>
            <a:endParaRPr lang="en-US" dirty="0"/>
          </a:p>
          <a:p>
            <a:endParaRPr lang="en-US" dirty="0"/>
          </a:p>
        </p:txBody>
      </p:sp>
    </p:spTree>
    <p:extLst>
      <p:ext uri="{BB962C8B-B14F-4D97-AF65-F5344CB8AC3E}">
        <p14:creationId xmlns:p14="http://schemas.microsoft.com/office/powerpoint/2010/main" val="252388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Five Components of DOTS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682025" y="2072314"/>
            <a:ext cx="7239000" cy="4525962"/>
          </a:xfrm>
        </p:spPr>
        <p:txBody>
          <a:bodyPr>
            <a:normAutofit fontScale="92500" lnSpcReduction="20000"/>
          </a:bodyPr>
          <a:lstStyle/>
          <a:p>
            <a:r>
              <a:rPr lang="en-PH" dirty="0"/>
              <a:t>Political will or commitment ensuring sustained and quality TB treatment and control activities.</a:t>
            </a:r>
            <a:endParaRPr lang="en-US" dirty="0"/>
          </a:p>
          <a:p>
            <a:r>
              <a:rPr lang="en-PH" dirty="0" smtClean="0"/>
              <a:t>Case </a:t>
            </a:r>
            <a:r>
              <a:rPr lang="en-PH" dirty="0"/>
              <a:t>detection by sputum-smear microscopy among symptomatic patients.</a:t>
            </a:r>
            <a:endParaRPr lang="en-US" dirty="0"/>
          </a:p>
          <a:p>
            <a:r>
              <a:rPr lang="en-PH" dirty="0" smtClean="0"/>
              <a:t>Complete </a:t>
            </a:r>
            <a:r>
              <a:rPr lang="en-PH" dirty="0"/>
              <a:t>drug taking through direct observation by a designated treatment partner, during the whole course of the treatment regimen.</a:t>
            </a:r>
            <a:endParaRPr lang="en-US" dirty="0"/>
          </a:p>
          <a:p>
            <a:pPr lvl="0"/>
            <a:r>
              <a:rPr lang="en-PH" dirty="0"/>
              <a:t>A regular, uninterrupted supply of all essential anti-tuberculosis drugs and other materials.</a:t>
            </a:r>
            <a:endParaRPr lang="en-US" dirty="0"/>
          </a:p>
          <a:p>
            <a:r>
              <a:rPr lang="en-PH" dirty="0" smtClean="0"/>
              <a:t>A </a:t>
            </a:r>
            <a:r>
              <a:rPr lang="en-PH" dirty="0"/>
              <a:t>standard recording and reporting system that allows assessment of case finding and treatment outcomes for each patient and of the tuberculosis control program’s performance overall.</a:t>
            </a:r>
            <a:endParaRPr lang="en-US" dirty="0"/>
          </a:p>
        </p:txBody>
      </p:sp>
    </p:spTree>
    <p:extLst>
      <p:ext uri="{BB962C8B-B14F-4D97-AF65-F5344CB8AC3E}">
        <p14:creationId xmlns:p14="http://schemas.microsoft.com/office/powerpoint/2010/main" val="3937939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What is HIV / AIDS?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r>
              <a:rPr lang="en-PH" dirty="0"/>
              <a:t>HIV is the virus which causes AIDS. AIDS is a serious and usually fatal condition in which the body’s immune system is severely weakened and cannot fight off infection.</a:t>
            </a:r>
            <a:endParaRPr lang="en-US" dirty="0"/>
          </a:p>
        </p:txBody>
      </p:sp>
    </p:spTree>
    <p:extLst>
      <p:ext uri="{BB962C8B-B14F-4D97-AF65-F5344CB8AC3E}">
        <p14:creationId xmlns:p14="http://schemas.microsoft.com/office/powerpoint/2010/main" val="1742303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HIV can enter Bloodstream thru:</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lvl="0"/>
            <a:r>
              <a:rPr lang="en-PH" dirty="0"/>
              <a:t>During unprotected sex</a:t>
            </a:r>
            <a:endParaRPr lang="en-US" dirty="0"/>
          </a:p>
          <a:p>
            <a:pPr lvl="0"/>
            <a:r>
              <a:rPr lang="en-PH" dirty="0"/>
              <a:t>Through transfusions of contaminated blood or blood products</a:t>
            </a:r>
            <a:endParaRPr lang="en-US" dirty="0"/>
          </a:p>
          <a:p>
            <a:pPr lvl="0"/>
            <a:r>
              <a:rPr lang="en-PH" dirty="0"/>
              <a:t>Puncturing of the skin by needle or sharps infected with HIV</a:t>
            </a:r>
            <a:endParaRPr lang="en-US" dirty="0"/>
          </a:p>
          <a:p>
            <a:pPr lvl="0"/>
            <a:r>
              <a:rPr lang="en-PH" dirty="0"/>
              <a:t>From an HIV positive mother to her baby</a:t>
            </a:r>
            <a:endParaRPr lang="en-US" dirty="0"/>
          </a:p>
        </p:txBody>
      </p:sp>
    </p:spTree>
    <p:extLst>
      <p:ext uri="{BB962C8B-B14F-4D97-AF65-F5344CB8AC3E}">
        <p14:creationId xmlns:p14="http://schemas.microsoft.com/office/powerpoint/2010/main" val="1518430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
            </a:r>
            <a:br>
              <a:rPr lang="en-US" sz="4100" b="1" dirty="0" smtClean="0">
                <a:solidFill>
                  <a:srgbClr val="000000"/>
                </a:solidFill>
                <a:effectLst>
                  <a:outerShdw blurRad="38100" dist="38100" dir="2700000" algn="tl">
                    <a:srgbClr val="FFFFFF"/>
                  </a:outerShdw>
                </a:effectLst>
              </a:rPr>
            </a:br>
            <a:r>
              <a:rPr lang="en-US" sz="4100" b="1" dirty="0" smtClean="0">
                <a:solidFill>
                  <a:srgbClr val="000000"/>
                </a:solidFill>
                <a:effectLst>
                  <a:outerShdw blurRad="38100" dist="38100" dir="2700000" algn="tl">
                    <a:srgbClr val="FFFFFF"/>
                  </a:outerShdw>
                </a:effectLst>
              </a:rPr>
              <a:t>Workplace Policy and Program regarding HIV / AIDS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lvl="0"/>
            <a:r>
              <a:rPr lang="en-PH" b="1" dirty="0"/>
              <a:t>Advocacy, Information, Education and Training</a:t>
            </a:r>
            <a:endParaRPr lang="en-US" dirty="0"/>
          </a:p>
          <a:p>
            <a:pPr lvl="0"/>
            <a:r>
              <a:rPr lang="en-PH" b="1" dirty="0"/>
              <a:t>Social Policy-</a:t>
            </a:r>
            <a:r>
              <a:rPr lang="en-PH" dirty="0"/>
              <a:t> </a:t>
            </a:r>
            <a:r>
              <a:rPr lang="en-PH" b="1" dirty="0"/>
              <a:t>Non-discriminatory Policy and </a:t>
            </a:r>
            <a:r>
              <a:rPr lang="en-PH" b="1" dirty="0" smtClean="0"/>
              <a:t>Practices</a:t>
            </a:r>
          </a:p>
          <a:p>
            <a:r>
              <a:rPr lang="en-PH" b="1" dirty="0"/>
              <a:t>Diagnosis, Treatment and Referral for other services</a:t>
            </a:r>
            <a:endParaRPr lang="en-US" dirty="0"/>
          </a:p>
          <a:p>
            <a:pPr lvl="0"/>
            <a:endParaRPr lang="en-US" dirty="0"/>
          </a:p>
        </p:txBody>
      </p:sp>
    </p:spTree>
    <p:extLst>
      <p:ext uri="{BB962C8B-B14F-4D97-AF65-F5344CB8AC3E}">
        <p14:creationId xmlns:p14="http://schemas.microsoft.com/office/powerpoint/2010/main" val="3512533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Preventions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lvl="0"/>
            <a:r>
              <a:rPr lang="en-PH" dirty="0"/>
              <a:t>Abstinence</a:t>
            </a:r>
            <a:endParaRPr lang="en-US" dirty="0"/>
          </a:p>
          <a:p>
            <a:pPr lvl="0"/>
            <a:r>
              <a:rPr lang="en-PH" dirty="0"/>
              <a:t>Be Faithful</a:t>
            </a:r>
            <a:endParaRPr lang="en-US" dirty="0"/>
          </a:p>
          <a:p>
            <a:pPr lvl="0"/>
            <a:r>
              <a:rPr lang="en-PH" dirty="0"/>
              <a:t>Condom</a:t>
            </a:r>
            <a:endParaRPr lang="en-US" dirty="0"/>
          </a:p>
          <a:p>
            <a:pPr lvl="0"/>
            <a:r>
              <a:rPr lang="en-PH" dirty="0"/>
              <a:t>Do not inject Drugs/ no sharing of needles</a:t>
            </a:r>
            <a:endParaRPr lang="en-US" dirty="0"/>
          </a:p>
          <a:p>
            <a:pPr lvl="0"/>
            <a:r>
              <a:rPr lang="en-PH" dirty="0"/>
              <a:t>Education</a:t>
            </a:r>
            <a:endParaRPr lang="en-US" dirty="0"/>
          </a:p>
        </p:txBody>
      </p:sp>
    </p:spTree>
    <p:extLst>
      <p:ext uri="{BB962C8B-B14F-4D97-AF65-F5344CB8AC3E}">
        <p14:creationId xmlns:p14="http://schemas.microsoft.com/office/powerpoint/2010/main" val="61660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Hepatitis B</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marL="411163">
              <a:buFont typeface="Wingdings" panose="05000000000000000000" pitchFamily="2" charset="2"/>
              <a:buChar char=""/>
            </a:pPr>
            <a:r>
              <a:rPr lang="en-PH" dirty="0" smtClean="0"/>
              <a:t>A disease that </a:t>
            </a:r>
            <a:r>
              <a:rPr lang="en-PH" dirty="0"/>
              <a:t>is transmitted through blood and body fluids, Hepatitis B is not spread </a:t>
            </a:r>
            <a:r>
              <a:rPr lang="en-PH" dirty="0" smtClean="0"/>
              <a:t>through </a:t>
            </a:r>
            <a:r>
              <a:rPr lang="en-PH" dirty="0"/>
              <a:t>usual workplace activities. </a:t>
            </a:r>
          </a:p>
          <a:p>
            <a:pPr marL="411163">
              <a:buFont typeface="Wingdings" panose="05000000000000000000" pitchFamily="2" charset="2"/>
              <a:buChar char=""/>
            </a:pPr>
            <a:r>
              <a:rPr lang="en-PH" dirty="0" smtClean="0"/>
              <a:t>It </a:t>
            </a:r>
            <a:r>
              <a:rPr lang="en-PH" dirty="0"/>
              <a:t>involves exposure to potentially contaminated blood and body fluids. </a:t>
            </a:r>
            <a:endParaRPr lang="en-PH" dirty="0" smtClean="0">
              <a:effectLst>
                <a:outerShdw blurRad="38100" dist="38100" dir="2700000" algn="tl">
                  <a:srgbClr val="000000"/>
                </a:outerShdw>
              </a:effectLst>
            </a:endParaRPr>
          </a:p>
        </p:txBody>
      </p:sp>
    </p:spTree>
    <p:extLst>
      <p:ext uri="{BB962C8B-B14F-4D97-AF65-F5344CB8AC3E}">
        <p14:creationId xmlns:p14="http://schemas.microsoft.com/office/powerpoint/2010/main" val="3890657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a:solidFill>
                  <a:srgbClr val="000000"/>
                </a:solidFill>
                <a:effectLst>
                  <a:outerShdw blurRad="38100" dist="38100" dir="2700000" algn="tl">
                    <a:srgbClr val="FFFFFF"/>
                  </a:outerShdw>
                </a:effectLst>
              </a:rPr>
              <a:t>Objectives</a:t>
            </a:r>
            <a:r>
              <a:rPr lang="en-PH" sz="4100">
                <a:solidFill>
                  <a:srgbClr val="000000"/>
                </a:solidFill>
                <a:effectLst>
                  <a:outerShdw blurRad="38100" dist="38100" dir="2700000" algn="tl">
                    <a:srgbClr val="FFFFFF"/>
                  </a:outerShdw>
                </a:effectLst>
              </a:rPr>
              <a:t/>
            </a:r>
            <a:br>
              <a:rPr lang="en-PH" sz="4100">
                <a:solidFill>
                  <a:srgbClr val="000000"/>
                </a:solidFill>
                <a:effectLst>
                  <a:outerShdw blurRad="38100" dist="38100" dir="2700000" algn="tl">
                    <a:srgbClr val="FFFFFF"/>
                  </a:outerShdw>
                </a:effectLst>
              </a:rPr>
            </a:br>
            <a:endParaRPr lang="en-PH" sz="410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785057" y="2716258"/>
            <a:ext cx="7239000" cy="4525962"/>
          </a:xfrm>
        </p:spPr>
        <p:txBody>
          <a:bodyPr>
            <a:normAutofit/>
          </a:bodyPr>
          <a:lstStyle/>
          <a:p>
            <a:pPr lvl="0"/>
            <a:r>
              <a:rPr lang="en-US" dirty="0"/>
              <a:t>Identify the different types of hazards and their health effect.</a:t>
            </a:r>
          </a:p>
          <a:p>
            <a:pPr lvl="0"/>
            <a:r>
              <a:rPr lang="en-US" dirty="0"/>
              <a:t>Determine concept of Occupational Health.</a:t>
            </a:r>
          </a:p>
          <a:p>
            <a:pPr lvl="0"/>
            <a:r>
              <a:rPr lang="en-US" dirty="0"/>
              <a:t>Discuss issues emerging issues in Occupational Health in the workplace</a:t>
            </a:r>
            <a:r>
              <a:rPr lang="en-US" dirty="0" smtClean="0"/>
              <a:t>.</a:t>
            </a:r>
            <a:endParaRPr lang="en-US" dirty="0"/>
          </a:p>
        </p:txBody>
      </p:sp>
    </p:spTree>
    <p:extLst>
      <p:ext uri="{BB962C8B-B14F-4D97-AF65-F5344CB8AC3E}">
        <p14:creationId xmlns:p14="http://schemas.microsoft.com/office/powerpoint/2010/main" val="150243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Symptoms / Manifestations </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617631" y="2046556"/>
            <a:ext cx="7239000" cy="4525962"/>
          </a:xfrm>
        </p:spPr>
        <p:txBody>
          <a:bodyPr>
            <a:normAutofit/>
          </a:bodyPr>
          <a:lstStyle/>
          <a:p>
            <a:r>
              <a:rPr lang="en-US" dirty="0"/>
              <a:t>Abdominal pain.</a:t>
            </a:r>
          </a:p>
          <a:p>
            <a:r>
              <a:rPr lang="en-US" dirty="0"/>
              <a:t>Dark urine.</a:t>
            </a:r>
          </a:p>
          <a:p>
            <a:r>
              <a:rPr lang="en-US" dirty="0"/>
              <a:t>Fever.</a:t>
            </a:r>
          </a:p>
          <a:p>
            <a:r>
              <a:rPr lang="en-US" dirty="0"/>
              <a:t>Joint pain.</a:t>
            </a:r>
          </a:p>
          <a:p>
            <a:r>
              <a:rPr lang="en-US" dirty="0"/>
              <a:t>Loss of appetite.</a:t>
            </a:r>
          </a:p>
          <a:p>
            <a:r>
              <a:rPr lang="en-US" dirty="0"/>
              <a:t>Nausea and vomiting.</a:t>
            </a:r>
          </a:p>
          <a:p>
            <a:r>
              <a:rPr lang="en-US" dirty="0"/>
              <a:t>Weakness and fatigue.</a:t>
            </a:r>
          </a:p>
          <a:p>
            <a:r>
              <a:rPr lang="en-US" dirty="0"/>
              <a:t>Yellowing of your skin and the whites of your eyes (jaundice)</a:t>
            </a:r>
          </a:p>
          <a:p>
            <a:pPr marL="182563" indent="0">
              <a:buNone/>
            </a:pPr>
            <a:endParaRPr lang="en-PH" dirty="0" smtClean="0">
              <a:effectLst>
                <a:outerShdw blurRad="38100" dist="38100" dir="2700000" algn="tl">
                  <a:srgbClr val="000000"/>
                </a:outerShdw>
              </a:effectLst>
            </a:endParaRPr>
          </a:p>
        </p:txBody>
      </p:sp>
    </p:spTree>
    <p:extLst>
      <p:ext uri="{BB962C8B-B14F-4D97-AF65-F5344CB8AC3E}">
        <p14:creationId xmlns:p14="http://schemas.microsoft.com/office/powerpoint/2010/main" val="2254068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Preventive Measures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marL="411163">
              <a:buFont typeface="Wingdings" panose="05000000000000000000" pitchFamily="2" charset="2"/>
              <a:buChar char=""/>
            </a:pPr>
            <a:r>
              <a:rPr lang="en-PH" dirty="0" smtClean="0">
                <a:effectLst>
                  <a:outerShdw blurRad="38100" dist="38100" dir="2700000" algn="tl">
                    <a:srgbClr val="000000"/>
                  </a:outerShdw>
                </a:effectLst>
              </a:rPr>
              <a:t>Immunizations </a:t>
            </a:r>
          </a:p>
          <a:p>
            <a:pPr marL="411163">
              <a:buFont typeface="Wingdings" panose="05000000000000000000" pitchFamily="2" charset="2"/>
              <a:buChar char=""/>
            </a:pPr>
            <a:r>
              <a:rPr lang="en-PH" dirty="0" smtClean="0">
                <a:effectLst>
                  <a:outerShdw blurRad="38100" dist="38100" dir="2700000" algn="tl">
                    <a:srgbClr val="000000"/>
                  </a:outerShdw>
                </a:effectLst>
              </a:rPr>
              <a:t>Proper Hand washing </a:t>
            </a:r>
          </a:p>
          <a:p>
            <a:pPr marL="411163">
              <a:buFont typeface="Wingdings" panose="05000000000000000000" pitchFamily="2" charset="2"/>
              <a:buChar char=""/>
            </a:pPr>
            <a:r>
              <a:rPr lang="en-PH" dirty="0" smtClean="0">
                <a:effectLst>
                  <a:outerShdw blurRad="38100" dist="38100" dir="2700000" algn="tl">
                    <a:srgbClr val="000000"/>
                  </a:outerShdw>
                </a:effectLst>
              </a:rPr>
              <a:t>Proper food preparations</a:t>
            </a:r>
          </a:p>
          <a:p>
            <a:pPr marL="411163">
              <a:buFont typeface="Wingdings" panose="05000000000000000000" pitchFamily="2" charset="2"/>
              <a:buChar char=""/>
            </a:pPr>
            <a:r>
              <a:rPr lang="en-PH" dirty="0" smtClean="0">
                <a:effectLst>
                  <a:outerShdw blurRad="38100" dist="38100" dir="2700000" algn="tl">
                    <a:srgbClr val="000000"/>
                  </a:outerShdw>
                </a:effectLst>
              </a:rPr>
              <a:t>Sexual Precautionary Measures</a:t>
            </a:r>
          </a:p>
          <a:p>
            <a:pPr marL="411163">
              <a:buFont typeface="Wingdings" panose="05000000000000000000" pitchFamily="2" charset="2"/>
              <a:buChar char=""/>
            </a:pPr>
            <a:r>
              <a:rPr lang="en-PH" dirty="0" smtClean="0">
                <a:effectLst>
                  <a:outerShdw blurRad="38100" dist="38100" dir="2700000" algn="tl">
                    <a:srgbClr val="000000"/>
                  </a:outerShdw>
                </a:effectLst>
              </a:rPr>
              <a:t>Sharing of needles</a:t>
            </a:r>
          </a:p>
          <a:p>
            <a:pPr marL="411163">
              <a:buFont typeface="Wingdings" panose="05000000000000000000" pitchFamily="2" charset="2"/>
              <a:buChar char=""/>
            </a:pPr>
            <a:r>
              <a:rPr lang="en-PH" dirty="0" smtClean="0">
                <a:effectLst>
                  <a:outerShdw blurRad="38100" dist="38100" dir="2700000" algn="tl">
                    <a:srgbClr val="000000"/>
                  </a:outerShdw>
                </a:effectLst>
              </a:rPr>
              <a:t>Lifestyle Modifications</a:t>
            </a:r>
          </a:p>
          <a:p>
            <a:pPr marL="411163">
              <a:buFont typeface="Wingdings" panose="05000000000000000000" pitchFamily="2" charset="2"/>
              <a:buChar char=""/>
            </a:pPr>
            <a:endParaRPr lang="en-PH" dirty="0" smtClean="0">
              <a:effectLst>
                <a:outerShdw blurRad="38100" dist="38100" dir="2700000" algn="tl">
                  <a:srgbClr val="000000"/>
                </a:outerShdw>
              </a:effectLst>
            </a:endParaRPr>
          </a:p>
          <a:p>
            <a:pPr marL="411163">
              <a:buFont typeface="Wingdings" panose="05000000000000000000" pitchFamily="2" charset="2"/>
              <a:buChar char=""/>
            </a:pPr>
            <a:endParaRPr lang="en-PH" dirty="0" smtClean="0">
              <a:effectLst>
                <a:outerShdw blurRad="38100" dist="38100" dir="2700000" algn="tl">
                  <a:srgbClr val="000000"/>
                </a:outerShdw>
              </a:effectLst>
            </a:endParaRPr>
          </a:p>
        </p:txBody>
      </p:sp>
    </p:spTree>
    <p:extLst>
      <p:ext uri="{BB962C8B-B14F-4D97-AF65-F5344CB8AC3E}">
        <p14:creationId xmlns:p14="http://schemas.microsoft.com/office/powerpoint/2010/main" val="4096678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Drugs Free Workplace Policy</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r>
              <a:rPr lang="en-PH" dirty="0"/>
              <a:t>It shall be mandatory for all private establishments employing ten (10) or more workers to formulate and implement drug abuse prevention and control programs in the workplace, including the formulation and adoption of company policies against dangerous drug use.</a:t>
            </a:r>
            <a:endParaRPr lang="en-US" dirty="0"/>
          </a:p>
        </p:txBody>
      </p:sp>
    </p:spTree>
    <p:extLst>
      <p:ext uri="{BB962C8B-B14F-4D97-AF65-F5344CB8AC3E}">
        <p14:creationId xmlns:p14="http://schemas.microsoft.com/office/powerpoint/2010/main" val="2860251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Drug Effects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476500" y="1995040"/>
            <a:ext cx="7239000" cy="4525962"/>
          </a:xfrm>
        </p:spPr>
        <p:txBody>
          <a:bodyPr>
            <a:normAutofit fontScale="92500" lnSpcReduction="10000"/>
          </a:bodyPr>
          <a:lstStyle/>
          <a:p>
            <a:pPr lvl="0"/>
            <a:r>
              <a:rPr lang="en-PH" dirty="0"/>
              <a:t>Weaken the immune system, increasing susceptibility to infections.</a:t>
            </a:r>
            <a:endParaRPr lang="en-US" dirty="0"/>
          </a:p>
          <a:p>
            <a:pPr lvl="0"/>
            <a:r>
              <a:rPr lang="en-PH" dirty="0"/>
              <a:t>Cause cardiovascular conditions ranging from abnormal heart rate to heart attacks. </a:t>
            </a:r>
            <a:r>
              <a:rPr lang="en-PH" dirty="0" smtClean="0"/>
              <a:t>Cause </a:t>
            </a:r>
            <a:r>
              <a:rPr lang="en-PH" dirty="0"/>
              <a:t>nausea, vomiting and abdominal pain.</a:t>
            </a:r>
            <a:endParaRPr lang="en-US" dirty="0"/>
          </a:p>
          <a:p>
            <a:pPr lvl="0"/>
            <a:r>
              <a:rPr lang="en-PH" dirty="0"/>
              <a:t>Cause the liver to have to work harder, possibly causing significant damage or liver failure.</a:t>
            </a:r>
            <a:endParaRPr lang="en-US" dirty="0"/>
          </a:p>
          <a:p>
            <a:pPr lvl="0"/>
            <a:r>
              <a:rPr lang="en-PH" dirty="0"/>
              <a:t>Cause seizures, stroke and widespread brain damage that can impact all aspects of daily life by causing problems with memory, attention and decision-making, including sustained mental confusion and permanent brain damage.</a:t>
            </a:r>
            <a:endParaRPr lang="en-US" dirty="0"/>
          </a:p>
        </p:txBody>
      </p:sp>
    </p:spTree>
    <p:extLst>
      <p:ext uri="{BB962C8B-B14F-4D97-AF65-F5344CB8AC3E}">
        <p14:creationId xmlns:p14="http://schemas.microsoft.com/office/powerpoint/2010/main" val="1905044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Drug Effects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669147" y="2098071"/>
            <a:ext cx="7239000" cy="4525962"/>
          </a:xfrm>
        </p:spPr>
        <p:txBody>
          <a:bodyPr>
            <a:normAutofit/>
          </a:bodyPr>
          <a:lstStyle/>
          <a:p>
            <a:pPr lvl="0"/>
            <a:r>
              <a:rPr lang="en-PH" dirty="0"/>
              <a:t>Produce global body changes such as breast development in men, dramatic fluctuations in appetite and increases in body temperature, which may impact a variety of health conditions.</a:t>
            </a:r>
            <a:endParaRPr lang="en-US" dirty="0"/>
          </a:p>
          <a:p>
            <a:pPr lvl="0"/>
            <a:r>
              <a:rPr lang="en-PH" dirty="0"/>
              <a:t>Behavioural Problems</a:t>
            </a:r>
            <a:endParaRPr lang="en-US" dirty="0"/>
          </a:p>
          <a:p>
            <a:pPr lvl="0"/>
            <a:r>
              <a:rPr lang="en-PH" dirty="0"/>
              <a:t>Birth Defects</a:t>
            </a:r>
            <a:endParaRPr lang="en-US" dirty="0"/>
          </a:p>
          <a:p>
            <a:pPr lvl="0"/>
            <a:r>
              <a:rPr lang="en-PH" dirty="0"/>
              <a:t>high or euphoria</a:t>
            </a:r>
            <a:endParaRPr lang="en-US" dirty="0"/>
          </a:p>
        </p:txBody>
      </p:sp>
    </p:spTree>
    <p:extLst>
      <p:ext uri="{BB962C8B-B14F-4D97-AF65-F5344CB8AC3E}">
        <p14:creationId xmlns:p14="http://schemas.microsoft.com/office/powerpoint/2010/main" val="31088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a:bodyPr>
          <a:lstStyle/>
          <a:p>
            <a:r>
              <a:rPr lang="en-US" sz="4100" b="1" dirty="0" smtClean="0">
                <a:solidFill>
                  <a:srgbClr val="000000"/>
                </a:solidFill>
                <a:effectLst>
                  <a:outerShdw blurRad="38100" dist="38100" dir="2700000" algn="tl">
                    <a:srgbClr val="FFFFFF"/>
                  </a:outerShdw>
                </a:effectLst>
              </a:rPr>
              <a:t>Chemical Hazards </a:t>
            </a: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669146" y="2332038"/>
            <a:ext cx="7239000" cy="4525962"/>
          </a:xfrm>
        </p:spPr>
        <p:txBody>
          <a:bodyPr>
            <a:normAutofit/>
          </a:bodyPr>
          <a:lstStyle/>
          <a:p>
            <a:r>
              <a:rPr lang="en-PH" dirty="0"/>
              <a:t>Harmful chemical components in the form of solids, liquids, gases, mists, dusts, fumes, and </a:t>
            </a:r>
            <a:r>
              <a:rPr lang="en-PH" dirty="0" smtClean="0"/>
              <a:t>vapours </a:t>
            </a:r>
            <a:r>
              <a:rPr lang="en-PH" dirty="0"/>
              <a:t>exert toxic effects by inhalation (breathing), absorption (through direct contact with the skin), or ingestion (eating or drinking).  </a:t>
            </a:r>
            <a:endParaRPr lang="en-PH" dirty="0" smtClean="0"/>
          </a:p>
          <a:p>
            <a:r>
              <a:rPr lang="en-PH" dirty="0"/>
              <a:t>Airborne chemical hazards exist as concentrations of mists, </a:t>
            </a:r>
            <a:r>
              <a:rPr lang="en-PH" dirty="0" smtClean="0"/>
              <a:t>vapours, </a:t>
            </a:r>
            <a:r>
              <a:rPr lang="en-PH" dirty="0"/>
              <a:t>gases, fumes, or solid. </a:t>
            </a:r>
            <a:endParaRPr lang="en-US" dirty="0"/>
          </a:p>
        </p:txBody>
      </p:sp>
    </p:spTree>
    <p:extLst>
      <p:ext uri="{BB962C8B-B14F-4D97-AF65-F5344CB8AC3E}">
        <p14:creationId xmlns:p14="http://schemas.microsoft.com/office/powerpoint/2010/main" val="1553657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Four Main Routes of Chemical Hazards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marL="411163">
              <a:buFont typeface="Wingdings" panose="05000000000000000000" pitchFamily="2" charset="2"/>
              <a:buChar char=""/>
            </a:pPr>
            <a:r>
              <a:rPr lang="en-PH" b="1" dirty="0" smtClean="0"/>
              <a:t>Inhalation</a:t>
            </a:r>
          </a:p>
          <a:p>
            <a:pPr marL="411163">
              <a:buFont typeface="Wingdings" panose="05000000000000000000" pitchFamily="2" charset="2"/>
              <a:buChar char=""/>
            </a:pPr>
            <a:r>
              <a:rPr lang="en-PH" b="1" dirty="0" smtClean="0"/>
              <a:t>Ingestion</a:t>
            </a:r>
          </a:p>
          <a:p>
            <a:pPr marL="411163">
              <a:buFont typeface="Wingdings" panose="05000000000000000000" pitchFamily="2" charset="2"/>
              <a:buChar char=""/>
            </a:pPr>
            <a:r>
              <a:rPr lang="en-PH" b="1" dirty="0" smtClean="0"/>
              <a:t>Absorption through Skin</a:t>
            </a:r>
          </a:p>
          <a:p>
            <a:pPr marL="411163">
              <a:buFont typeface="Wingdings" panose="05000000000000000000" pitchFamily="2" charset="2"/>
              <a:buChar char=""/>
            </a:pPr>
            <a:r>
              <a:rPr lang="en-PH" b="1" dirty="0" smtClean="0"/>
              <a:t>Injection / Penetration through Skin</a:t>
            </a:r>
          </a:p>
          <a:p>
            <a:pPr marL="411163">
              <a:buFont typeface="Wingdings" panose="05000000000000000000" pitchFamily="2" charset="2"/>
              <a:buChar char=""/>
            </a:pPr>
            <a:endParaRPr lang="en-PH" dirty="0" smtClean="0">
              <a:effectLst>
                <a:outerShdw blurRad="38100" dist="38100" dir="2700000" algn="tl">
                  <a:srgbClr val="000000"/>
                </a:outerShdw>
              </a:effectLst>
            </a:endParaRPr>
          </a:p>
        </p:txBody>
      </p:sp>
    </p:spTree>
    <p:extLst>
      <p:ext uri="{BB962C8B-B14F-4D97-AF65-F5344CB8AC3E}">
        <p14:creationId xmlns:p14="http://schemas.microsoft.com/office/powerpoint/2010/main" val="245276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832834"/>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Chemical Agents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244144" y="1801858"/>
            <a:ext cx="7239000" cy="4525962"/>
          </a:xfrm>
        </p:spPr>
        <p:txBody>
          <a:bodyPr>
            <a:normAutofit/>
          </a:bodyPr>
          <a:lstStyle/>
          <a:p>
            <a:pPr marL="411163">
              <a:buFont typeface="Wingdings" panose="05000000000000000000" pitchFamily="2" charset="2"/>
              <a:buChar char=""/>
            </a:pPr>
            <a:r>
              <a:rPr lang="en-PH" dirty="0" smtClean="0">
                <a:effectLst>
                  <a:outerShdw blurRad="38100" dist="38100" dir="2700000" algn="tl">
                    <a:srgbClr val="000000"/>
                  </a:outerShdw>
                </a:effectLst>
              </a:rPr>
              <a:t>Dusts</a:t>
            </a:r>
          </a:p>
          <a:p>
            <a:pPr marL="411163">
              <a:buFont typeface="Wingdings" panose="05000000000000000000" pitchFamily="2" charset="2"/>
              <a:buChar char=""/>
            </a:pPr>
            <a:r>
              <a:rPr lang="en-PH" dirty="0" smtClean="0">
                <a:effectLst>
                  <a:outerShdw blurRad="38100" dist="38100" dir="2700000" algn="tl">
                    <a:srgbClr val="000000"/>
                  </a:outerShdw>
                </a:effectLst>
              </a:rPr>
              <a:t>Gases</a:t>
            </a:r>
          </a:p>
          <a:p>
            <a:pPr marL="411163">
              <a:buFont typeface="Wingdings" panose="05000000000000000000" pitchFamily="2" charset="2"/>
              <a:buChar char=""/>
            </a:pPr>
            <a:r>
              <a:rPr lang="en-PH" dirty="0" smtClean="0">
                <a:effectLst>
                  <a:outerShdw blurRad="38100" dist="38100" dir="2700000" algn="tl">
                    <a:srgbClr val="000000"/>
                  </a:outerShdw>
                </a:effectLst>
              </a:rPr>
              <a:t>Vapours </a:t>
            </a:r>
          </a:p>
          <a:p>
            <a:pPr marL="411163">
              <a:buFont typeface="Wingdings" panose="05000000000000000000" pitchFamily="2" charset="2"/>
              <a:buChar char=""/>
            </a:pPr>
            <a:r>
              <a:rPr lang="en-PH" dirty="0" smtClean="0">
                <a:effectLst>
                  <a:outerShdw blurRad="38100" dist="38100" dir="2700000" algn="tl">
                    <a:srgbClr val="000000"/>
                  </a:outerShdw>
                </a:effectLst>
              </a:rPr>
              <a:t>Liquid</a:t>
            </a:r>
          </a:p>
          <a:p>
            <a:pPr marL="411163">
              <a:buFont typeface="Wingdings" panose="05000000000000000000" pitchFamily="2" charset="2"/>
              <a:buChar char=""/>
            </a:pPr>
            <a:r>
              <a:rPr lang="en-PH" dirty="0" smtClean="0">
                <a:effectLst>
                  <a:outerShdw blurRad="38100" dist="38100" dir="2700000" algn="tl">
                    <a:srgbClr val="000000"/>
                  </a:outerShdw>
                </a:effectLst>
              </a:rPr>
              <a:t>Mists</a:t>
            </a:r>
          </a:p>
          <a:p>
            <a:pPr marL="411163">
              <a:buFont typeface="Wingdings" panose="05000000000000000000" pitchFamily="2" charset="2"/>
              <a:buChar char=""/>
            </a:pPr>
            <a:r>
              <a:rPr lang="en-PH" dirty="0" smtClean="0">
                <a:effectLst>
                  <a:outerShdw blurRad="38100" dist="38100" dir="2700000" algn="tl">
                    <a:srgbClr val="000000"/>
                  </a:outerShdw>
                </a:effectLst>
              </a:rPr>
              <a:t>Fumes</a:t>
            </a:r>
          </a:p>
        </p:txBody>
      </p:sp>
    </p:spTree>
    <p:extLst>
      <p:ext uri="{BB962C8B-B14F-4D97-AF65-F5344CB8AC3E}">
        <p14:creationId xmlns:p14="http://schemas.microsoft.com/office/powerpoint/2010/main" val="1424428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7408" y="807076"/>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Classification of Hazardous Chemicals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102475" y="1950076"/>
            <a:ext cx="8213501" cy="4525962"/>
          </a:xfrm>
        </p:spPr>
        <p:txBody>
          <a:bodyPr>
            <a:normAutofit/>
          </a:bodyPr>
          <a:lstStyle/>
          <a:p>
            <a:r>
              <a:rPr lang="en-PH" b="1" dirty="0" smtClean="0"/>
              <a:t>A </a:t>
            </a:r>
            <a:r>
              <a:rPr lang="en-PH" b="1" dirty="0"/>
              <a:t>corrosive substance </a:t>
            </a:r>
            <a:r>
              <a:rPr lang="en-PH" dirty="0"/>
              <a:t>is one which will attack, normally by burning, living tissue.</a:t>
            </a:r>
            <a:endParaRPr lang="en-US" dirty="0"/>
          </a:p>
          <a:p>
            <a:r>
              <a:rPr lang="en-PH" b="1" dirty="0"/>
              <a:t>Harmful</a:t>
            </a:r>
            <a:r>
              <a:rPr lang="en-PH" dirty="0"/>
              <a:t> is the most commonly used classification and describes a substance which, if it is swallowed, inhaled or penetrates the skin, may pose limited health risks</a:t>
            </a:r>
            <a:r>
              <a:rPr lang="en-PH" dirty="0" smtClean="0"/>
              <a:t>.</a:t>
            </a:r>
          </a:p>
          <a:p>
            <a:r>
              <a:rPr lang="en-PH" b="1" dirty="0"/>
              <a:t>Irritant </a:t>
            </a:r>
            <a:r>
              <a:rPr lang="en-PH" dirty="0"/>
              <a:t>is a non-corrosive substance which can cause skin (</a:t>
            </a:r>
            <a:r>
              <a:rPr lang="en-PH" dirty="0" err="1"/>
              <a:t>dermatitic</a:t>
            </a:r>
            <a:r>
              <a:rPr lang="en-PH" dirty="0"/>
              <a:t>) or lung (bronchial) inflammation after repeated contact. </a:t>
            </a:r>
            <a:endParaRPr lang="en-US" dirty="0"/>
          </a:p>
        </p:txBody>
      </p:sp>
    </p:spTree>
    <p:extLst>
      <p:ext uri="{BB962C8B-B14F-4D97-AF65-F5344CB8AC3E}">
        <p14:creationId xmlns:p14="http://schemas.microsoft.com/office/powerpoint/2010/main" val="868723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a:solidFill>
                  <a:srgbClr val="000000"/>
                </a:solidFill>
                <a:effectLst>
                  <a:outerShdw blurRad="38100" dist="38100" dir="2700000" algn="tl">
                    <a:srgbClr val="FFFFFF"/>
                  </a:outerShdw>
                </a:effectLst>
              </a:rPr>
              <a:t>Classification of Hazardous Chemicals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marL="411163">
              <a:buFont typeface="Wingdings" panose="05000000000000000000" pitchFamily="2" charset="2"/>
              <a:buChar char=""/>
            </a:pPr>
            <a:r>
              <a:rPr lang="en-PH" b="1" dirty="0"/>
              <a:t>Toxic substances</a:t>
            </a:r>
            <a:r>
              <a:rPr lang="en-PH" dirty="0"/>
              <a:t> are ones which impede or prevent the function of one or more organs within the body, such as the kidneys, liver and heart</a:t>
            </a:r>
            <a:r>
              <a:rPr lang="en-PH" dirty="0" smtClean="0"/>
              <a:t>.</a:t>
            </a:r>
          </a:p>
          <a:p>
            <a:pPr marL="411163" lvl="0">
              <a:buFont typeface="Wingdings" panose="05000000000000000000" pitchFamily="2" charset="2"/>
              <a:buChar char=""/>
            </a:pPr>
            <a:r>
              <a:rPr lang="en-PH" b="1" dirty="0"/>
              <a:t>Carcinogenic substances</a:t>
            </a:r>
            <a:r>
              <a:rPr lang="en-PH" dirty="0"/>
              <a:t> are ones which are known or suspected of promoting abnormal development of body cells to become cancers.</a:t>
            </a:r>
            <a:endParaRPr lang="en-US" dirty="0"/>
          </a:p>
          <a:p>
            <a:pPr marL="182563" indent="0">
              <a:buNone/>
            </a:pPr>
            <a:endParaRPr lang="en-PH" dirty="0" smtClean="0">
              <a:effectLst>
                <a:outerShdw blurRad="38100" dist="38100" dir="2700000" algn="tl">
                  <a:srgbClr val="000000"/>
                </a:outerShdw>
              </a:effectLst>
            </a:endParaRPr>
          </a:p>
        </p:txBody>
      </p:sp>
    </p:spTree>
    <p:extLst>
      <p:ext uri="{BB962C8B-B14F-4D97-AF65-F5344CB8AC3E}">
        <p14:creationId xmlns:p14="http://schemas.microsoft.com/office/powerpoint/2010/main" val="108130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Types of Occupational Health Hazards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lvl="0"/>
            <a:r>
              <a:rPr lang="en-PH" sz="3200" dirty="0"/>
              <a:t>Biological Hazards</a:t>
            </a:r>
            <a:endParaRPr lang="en-US" sz="3200" dirty="0"/>
          </a:p>
          <a:p>
            <a:pPr lvl="0"/>
            <a:r>
              <a:rPr lang="en-PH" sz="3200" dirty="0"/>
              <a:t>Chemical Hazards</a:t>
            </a:r>
            <a:endParaRPr lang="en-US" sz="3200" dirty="0"/>
          </a:p>
          <a:p>
            <a:pPr lvl="0"/>
            <a:r>
              <a:rPr lang="en-PH" sz="3200" dirty="0"/>
              <a:t>Physical Hazards</a:t>
            </a:r>
            <a:endParaRPr lang="en-US" sz="3200" dirty="0"/>
          </a:p>
          <a:p>
            <a:pPr lvl="0"/>
            <a:r>
              <a:rPr lang="en-PH" sz="3200" dirty="0"/>
              <a:t>Ergonomics</a:t>
            </a:r>
            <a:endParaRPr lang="en-US" sz="3200" dirty="0"/>
          </a:p>
        </p:txBody>
      </p:sp>
    </p:spTree>
    <p:extLst>
      <p:ext uri="{BB962C8B-B14F-4D97-AF65-F5344CB8AC3E}">
        <p14:creationId xmlns:p14="http://schemas.microsoft.com/office/powerpoint/2010/main" val="325044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3014" y="819955"/>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Other Chemicals: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050961" y="1647312"/>
            <a:ext cx="7239000" cy="4525962"/>
          </a:xfrm>
        </p:spPr>
        <p:txBody>
          <a:bodyPr>
            <a:normAutofit lnSpcReduction="10000"/>
          </a:bodyPr>
          <a:lstStyle/>
          <a:p>
            <a:pPr marL="411163">
              <a:buFont typeface="Wingdings" panose="05000000000000000000" pitchFamily="2" charset="2"/>
              <a:buChar char=""/>
            </a:pPr>
            <a:r>
              <a:rPr lang="en-PH" b="1" dirty="0" smtClean="0"/>
              <a:t>Lead </a:t>
            </a:r>
            <a:r>
              <a:rPr lang="en-PH" dirty="0" smtClean="0"/>
              <a:t>– usually attack the nervous system and blood productions. Headache and nausea are usual symptoms, followed by </a:t>
            </a:r>
            <a:r>
              <a:rPr lang="en-PH" dirty="0" err="1" smtClean="0"/>
              <a:t>anemia</a:t>
            </a:r>
            <a:r>
              <a:rPr lang="en-PH" dirty="0" smtClean="0"/>
              <a:t> and coma.</a:t>
            </a:r>
          </a:p>
          <a:p>
            <a:pPr marL="411163">
              <a:buFont typeface="Wingdings" panose="05000000000000000000" pitchFamily="2" charset="2"/>
              <a:buChar char=""/>
            </a:pPr>
            <a:r>
              <a:rPr lang="en-PH" b="1" dirty="0" smtClean="0"/>
              <a:t>Asphalt</a:t>
            </a:r>
            <a:r>
              <a:rPr lang="en-PH" dirty="0" smtClean="0"/>
              <a:t> - </a:t>
            </a:r>
            <a:r>
              <a:rPr lang="en-PH" dirty="0"/>
              <a:t>Headache, Skin rash, Fatigue, Throat and eyes irritation, Cough and Skin Cancer.</a:t>
            </a:r>
            <a:endParaRPr lang="en-US" dirty="0"/>
          </a:p>
          <a:p>
            <a:pPr marL="411163">
              <a:buFont typeface="Wingdings" panose="05000000000000000000" pitchFamily="2" charset="2"/>
              <a:buChar char=""/>
            </a:pPr>
            <a:r>
              <a:rPr lang="en-PH" b="1" dirty="0" smtClean="0"/>
              <a:t>Cement</a:t>
            </a:r>
            <a:r>
              <a:rPr lang="en-PH" dirty="0" smtClean="0"/>
              <a:t> - </a:t>
            </a:r>
            <a:r>
              <a:rPr lang="en-PH" dirty="0"/>
              <a:t>Dermatitis, both irritant and allergic, can be caused by skin </a:t>
            </a:r>
            <a:r>
              <a:rPr lang="en-PH" dirty="0" smtClean="0"/>
              <a:t>contact.</a:t>
            </a:r>
          </a:p>
          <a:p>
            <a:pPr marL="411163">
              <a:buFont typeface="Wingdings" panose="05000000000000000000" pitchFamily="2" charset="2"/>
              <a:buChar char=""/>
            </a:pPr>
            <a:r>
              <a:rPr lang="en-PH" b="1" dirty="0" smtClean="0"/>
              <a:t>Wood Dust</a:t>
            </a:r>
            <a:r>
              <a:rPr lang="en-PH" dirty="0" smtClean="0"/>
              <a:t> - </a:t>
            </a:r>
            <a:r>
              <a:rPr lang="en-PH" dirty="0"/>
              <a:t>can be hazardous, particularly when it is hard wood dust which is known, in rare cases, to lead to nasal cancer.</a:t>
            </a:r>
            <a:endParaRPr lang="en-PH" dirty="0" smtClean="0"/>
          </a:p>
        </p:txBody>
      </p:sp>
    </p:spTree>
    <p:extLst>
      <p:ext uri="{BB962C8B-B14F-4D97-AF65-F5344CB8AC3E}">
        <p14:creationId xmlns:p14="http://schemas.microsoft.com/office/powerpoint/2010/main" val="2177930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Asbestos Fiber</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8161986" cy="4525962"/>
          </a:xfrm>
        </p:spPr>
        <p:txBody>
          <a:bodyPr>
            <a:normAutofit/>
          </a:bodyPr>
          <a:lstStyle/>
          <a:p>
            <a:pPr marL="411163">
              <a:buFont typeface="Wingdings" panose="05000000000000000000" pitchFamily="2" charset="2"/>
              <a:buChar char=""/>
            </a:pPr>
            <a:r>
              <a:rPr lang="en-PH" dirty="0" smtClean="0"/>
              <a:t>Can cause lung diseases such as:</a:t>
            </a:r>
          </a:p>
          <a:p>
            <a:pPr marL="182563" indent="0">
              <a:buNone/>
            </a:pPr>
            <a:r>
              <a:rPr lang="en-PH" dirty="0" smtClean="0"/>
              <a:t>	- Asbestosis or Fibrosis (scarring) of the lungs</a:t>
            </a:r>
          </a:p>
          <a:p>
            <a:pPr marL="182563" indent="0">
              <a:buNone/>
            </a:pPr>
            <a:r>
              <a:rPr lang="en-PH" dirty="0"/>
              <a:t>	</a:t>
            </a:r>
            <a:r>
              <a:rPr lang="en-PH" dirty="0" smtClean="0"/>
              <a:t>- Lung Cancer</a:t>
            </a:r>
          </a:p>
          <a:p>
            <a:pPr marL="182563" indent="0">
              <a:buNone/>
            </a:pPr>
            <a:r>
              <a:rPr lang="en-PH" dirty="0"/>
              <a:t>	</a:t>
            </a:r>
            <a:r>
              <a:rPr lang="en-PH" dirty="0" smtClean="0"/>
              <a:t>- Mesothelioma – involves lining of the lungs or abdominal cavity</a:t>
            </a:r>
          </a:p>
        </p:txBody>
      </p:sp>
    </p:spTree>
    <p:extLst>
      <p:ext uri="{BB962C8B-B14F-4D97-AF65-F5344CB8AC3E}">
        <p14:creationId xmlns:p14="http://schemas.microsoft.com/office/powerpoint/2010/main" val="4010269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Silica Dust</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476500" y="2201102"/>
            <a:ext cx="7239000" cy="4525962"/>
          </a:xfrm>
        </p:spPr>
        <p:txBody>
          <a:bodyPr>
            <a:normAutofit/>
          </a:bodyPr>
          <a:lstStyle/>
          <a:p>
            <a:pPr marL="411163">
              <a:buFont typeface="Wingdings" panose="05000000000000000000" pitchFamily="2" charset="2"/>
              <a:buChar char=""/>
            </a:pPr>
            <a:r>
              <a:rPr lang="en-PH" dirty="0"/>
              <a:t>T</a:t>
            </a:r>
            <a:r>
              <a:rPr lang="en-PH" dirty="0" smtClean="0"/>
              <a:t>he </a:t>
            </a:r>
            <a:r>
              <a:rPr lang="en-PH" dirty="0"/>
              <a:t>main component of most rocks and is a crystalline substance made of silicon and oxygen</a:t>
            </a:r>
            <a:r>
              <a:rPr lang="en-PH" dirty="0" smtClean="0"/>
              <a:t>.</a:t>
            </a:r>
          </a:p>
          <a:p>
            <a:pPr marL="411163">
              <a:buFont typeface="Wingdings" panose="05000000000000000000" pitchFamily="2" charset="2"/>
              <a:buChar char=""/>
            </a:pPr>
            <a:r>
              <a:rPr lang="en-PH" dirty="0"/>
              <a:t>Harm is caused by the inhalation of silica dust which can lead to silicosis (acute and chronic), fibrosis and pneumoconiosis. </a:t>
            </a:r>
            <a:endParaRPr lang="en-US" dirty="0"/>
          </a:p>
          <a:p>
            <a:pPr marL="411163">
              <a:buFont typeface="Wingdings" panose="05000000000000000000" pitchFamily="2" charset="2"/>
              <a:buChar char=""/>
            </a:pPr>
            <a:r>
              <a:rPr lang="en-PH" dirty="0" smtClean="0"/>
              <a:t>Can be acquired through usual activities of workers in construction.</a:t>
            </a:r>
          </a:p>
        </p:txBody>
      </p:sp>
    </p:spTree>
    <p:extLst>
      <p:ext uri="{BB962C8B-B14F-4D97-AF65-F5344CB8AC3E}">
        <p14:creationId xmlns:p14="http://schemas.microsoft.com/office/powerpoint/2010/main" val="382789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Common Gases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01721" y="2072314"/>
            <a:ext cx="8599869" cy="4525962"/>
          </a:xfrm>
        </p:spPr>
        <p:txBody>
          <a:bodyPr>
            <a:normAutofit/>
          </a:bodyPr>
          <a:lstStyle/>
          <a:p>
            <a:pPr marL="411163">
              <a:buFont typeface="Wingdings" panose="05000000000000000000" pitchFamily="2" charset="2"/>
              <a:buChar char=""/>
            </a:pPr>
            <a:r>
              <a:rPr lang="en-PH" b="1" dirty="0"/>
              <a:t>Carbon dioxide</a:t>
            </a:r>
            <a:r>
              <a:rPr lang="en-PH" dirty="0"/>
              <a:t> -</a:t>
            </a:r>
            <a:r>
              <a:rPr lang="en-PH" dirty="0" smtClean="0"/>
              <a:t> </a:t>
            </a:r>
            <a:r>
              <a:rPr lang="en-PH" dirty="0"/>
              <a:t>a colourless and odourless gas which is heavier than air. It represses the respiratory system, eventually causing death by asphyxiation</a:t>
            </a:r>
            <a:r>
              <a:rPr lang="en-PH" dirty="0" smtClean="0"/>
              <a:t>.</a:t>
            </a:r>
          </a:p>
          <a:p>
            <a:pPr marL="411163">
              <a:buFont typeface="Wingdings" panose="05000000000000000000" pitchFamily="2" charset="2"/>
              <a:buChar char=""/>
            </a:pPr>
            <a:r>
              <a:rPr lang="en-PH" b="1" dirty="0"/>
              <a:t>Carbon monoxide</a:t>
            </a:r>
            <a:r>
              <a:rPr lang="en-PH" dirty="0"/>
              <a:t> -</a:t>
            </a:r>
            <a:r>
              <a:rPr lang="en-PH" dirty="0" smtClean="0"/>
              <a:t> </a:t>
            </a:r>
            <a:r>
              <a:rPr lang="en-PH" dirty="0"/>
              <a:t>a colourless, tasteless and odourless gas which makes it impossible to detect </a:t>
            </a:r>
            <a:r>
              <a:rPr lang="en-PH" dirty="0" smtClean="0"/>
              <a:t>without </a:t>
            </a:r>
            <a:r>
              <a:rPr lang="en-PH" dirty="0"/>
              <a:t>special measuring equipment</a:t>
            </a:r>
            <a:r>
              <a:rPr lang="en-PH" dirty="0" smtClean="0"/>
              <a:t>.</a:t>
            </a:r>
          </a:p>
          <a:p>
            <a:pPr marL="182563" indent="0">
              <a:buNone/>
            </a:pPr>
            <a:r>
              <a:rPr lang="en-PH" dirty="0">
                <a:effectLst>
                  <a:outerShdw blurRad="38100" dist="38100" dir="2700000" algn="tl">
                    <a:srgbClr val="000000"/>
                  </a:outerShdw>
                </a:effectLst>
              </a:rPr>
              <a:t> </a:t>
            </a:r>
            <a:r>
              <a:rPr lang="en-PH" dirty="0" smtClean="0">
                <a:effectLst>
                  <a:outerShdw blurRad="38100" dist="38100" dir="2700000" algn="tl">
                    <a:srgbClr val="000000"/>
                  </a:outerShdw>
                </a:effectLst>
              </a:rPr>
              <a:t> </a:t>
            </a:r>
            <a:r>
              <a:rPr lang="en-PH" dirty="0" smtClean="0"/>
              <a:t>- Low Concentration (&lt;5%) headache &amp; breathlessness</a:t>
            </a:r>
          </a:p>
          <a:p>
            <a:pPr marL="182563" indent="0">
              <a:buNone/>
            </a:pPr>
            <a:r>
              <a:rPr lang="en-PH" dirty="0">
                <a:effectLst>
                  <a:outerShdw blurRad="38100" dist="38100" dir="2700000" algn="tl">
                    <a:srgbClr val="000000"/>
                  </a:outerShdw>
                </a:effectLst>
              </a:rPr>
              <a:t> </a:t>
            </a:r>
            <a:r>
              <a:rPr lang="en-PH" dirty="0" smtClean="0">
                <a:effectLst>
                  <a:outerShdw blurRad="38100" dist="38100" dir="2700000" algn="tl">
                    <a:srgbClr val="000000"/>
                  </a:outerShdw>
                </a:effectLst>
              </a:rPr>
              <a:t> </a:t>
            </a:r>
            <a:r>
              <a:rPr lang="en-PH" dirty="0" smtClean="0"/>
              <a:t>- High Concentration (&gt;5%) unconsciousness and death</a:t>
            </a:r>
          </a:p>
        </p:txBody>
      </p:sp>
    </p:spTree>
    <p:extLst>
      <p:ext uri="{BB962C8B-B14F-4D97-AF65-F5344CB8AC3E}">
        <p14:creationId xmlns:p14="http://schemas.microsoft.com/office/powerpoint/2010/main" val="3483086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819955"/>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Physical Hazards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347175" y="1660191"/>
            <a:ext cx="7239000" cy="4525962"/>
          </a:xfrm>
        </p:spPr>
        <p:txBody>
          <a:bodyPr>
            <a:normAutofit/>
          </a:bodyPr>
          <a:lstStyle/>
          <a:p>
            <a:pPr marL="411163">
              <a:buFont typeface="Wingdings" panose="05000000000000000000" pitchFamily="2" charset="2"/>
              <a:buChar char=""/>
            </a:pPr>
            <a:r>
              <a:rPr lang="en-PH" b="1" dirty="0" smtClean="0"/>
              <a:t>Noise</a:t>
            </a:r>
            <a:r>
              <a:rPr lang="en-PH" b="1" dirty="0"/>
              <a:t> </a:t>
            </a:r>
            <a:endParaRPr lang="en-PH" b="1" dirty="0" smtClean="0"/>
          </a:p>
          <a:p>
            <a:pPr marL="411163">
              <a:buFont typeface="Wingdings" panose="05000000000000000000" pitchFamily="2" charset="2"/>
              <a:buChar char=""/>
            </a:pPr>
            <a:r>
              <a:rPr lang="en-PH" b="1" dirty="0" smtClean="0"/>
              <a:t>Vibration</a:t>
            </a:r>
          </a:p>
          <a:p>
            <a:pPr marL="411163">
              <a:buFont typeface="Wingdings" panose="05000000000000000000" pitchFamily="2" charset="2"/>
              <a:buChar char=""/>
            </a:pPr>
            <a:r>
              <a:rPr lang="en-PH" b="1" dirty="0" smtClean="0"/>
              <a:t>Illumination</a:t>
            </a:r>
          </a:p>
          <a:p>
            <a:pPr marL="411163">
              <a:buFont typeface="Wingdings" panose="05000000000000000000" pitchFamily="2" charset="2"/>
              <a:buChar char=""/>
            </a:pPr>
            <a:r>
              <a:rPr lang="en-PH" b="1" dirty="0" smtClean="0"/>
              <a:t>Temperature</a:t>
            </a:r>
          </a:p>
          <a:p>
            <a:pPr marL="411163">
              <a:buFont typeface="Wingdings" panose="05000000000000000000" pitchFamily="2" charset="2"/>
              <a:buChar char=""/>
            </a:pPr>
            <a:r>
              <a:rPr lang="en-PH" b="1" dirty="0" smtClean="0"/>
              <a:t>Ionizing and Non Ionizing Radiation</a:t>
            </a:r>
          </a:p>
        </p:txBody>
      </p:sp>
    </p:spTree>
    <p:extLst>
      <p:ext uri="{BB962C8B-B14F-4D97-AF65-F5344CB8AC3E}">
        <p14:creationId xmlns:p14="http://schemas.microsoft.com/office/powerpoint/2010/main" val="128112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0135" y="678287"/>
            <a:ext cx="8229600" cy="1143000"/>
          </a:xfrm>
        </p:spPr>
        <p:txBody>
          <a:bodyPr wrap="square" numCol="1" anchorCtr="0" compatLnSpc="1">
            <a:prstTxWarp prst="textNoShape">
              <a:avLst/>
            </a:prstTxWarp>
            <a:normAutofit/>
          </a:bodyPr>
          <a:lstStyle/>
          <a:p>
            <a:r>
              <a:rPr lang="en-US" sz="4100" b="1" dirty="0" smtClean="0">
                <a:solidFill>
                  <a:srgbClr val="000000"/>
                </a:solidFill>
                <a:effectLst>
                  <a:outerShdw blurRad="38100" dist="38100" dir="2700000" algn="tl">
                    <a:srgbClr val="FFFFFF"/>
                  </a:outerShdw>
                </a:effectLst>
              </a:rPr>
              <a:t>Noise</a:t>
            </a: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063840" y="1821287"/>
            <a:ext cx="7239000" cy="4525962"/>
          </a:xfrm>
        </p:spPr>
        <p:txBody>
          <a:bodyPr>
            <a:normAutofit/>
          </a:bodyPr>
          <a:lstStyle/>
          <a:p>
            <a:pPr marL="411163">
              <a:buFont typeface="Wingdings" panose="05000000000000000000" pitchFamily="2" charset="2"/>
              <a:buChar char=""/>
            </a:pPr>
            <a:r>
              <a:rPr lang="en-PH" dirty="0"/>
              <a:t>N</a:t>
            </a:r>
            <a:r>
              <a:rPr lang="en-PH" dirty="0" smtClean="0"/>
              <a:t>ormally </a:t>
            </a:r>
            <a:r>
              <a:rPr lang="en-PH" dirty="0"/>
              <a:t>describes loud, sudden, harsh or irritating sounds</a:t>
            </a:r>
            <a:r>
              <a:rPr lang="en-PH" dirty="0" smtClean="0"/>
              <a:t>.</a:t>
            </a:r>
          </a:p>
          <a:p>
            <a:pPr marL="411163">
              <a:buFont typeface="Wingdings" panose="05000000000000000000" pitchFamily="2" charset="2"/>
              <a:buChar char=""/>
            </a:pPr>
            <a:r>
              <a:rPr lang="en-PH" dirty="0" smtClean="0"/>
              <a:t>Can cause noise induced hearing loss </a:t>
            </a:r>
          </a:p>
          <a:p>
            <a:pPr marL="411163">
              <a:buFont typeface="Wingdings" panose="05000000000000000000" pitchFamily="2" charset="2"/>
              <a:buChar char=""/>
            </a:pPr>
            <a:r>
              <a:rPr lang="en-PH" dirty="0" smtClean="0"/>
              <a:t>Tinnitus (acute or chronic)</a:t>
            </a:r>
          </a:p>
          <a:p>
            <a:pPr marL="411163">
              <a:buFont typeface="Wingdings" panose="05000000000000000000" pitchFamily="2" charset="2"/>
              <a:buChar char=""/>
            </a:pPr>
            <a:r>
              <a:rPr lang="en-PH" b="1" dirty="0" smtClean="0"/>
              <a:t>Prevention:</a:t>
            </a:r>
          </a:p>
          <a:p>
            <a:pPr marL="182563" indent="0">
              <a:buNone/>
            </a:pPr>
            <a:r>
              <a:rPr lang="en-PH" dirty="0"/>
              <a:t> </a:t>
            </a:r>
            <a:r>
              <a:rPr lang="en-PH" dirty="0" smtClean="0"/>
              <a:t>  - Avoid over exposures to noisy surroundings</a:t>
            </a:r>
          </a:p>
          <a:p>
            <a:pPr marL="182563" indent="0">
              <a:buNone/>
            </a:pPr>
            <a:r>
              <a:rPr lang="en-PH" dirty="0"/>
              <a:t> </a:t>
            </a:r>
            <a:r>
              <a:rPr lang="en-PH" dirty="0" smtClean="0"/>
              <a:t>  - Provide proper PPEs such as ear plugs and ear muffs.</a:t>
            </a:r>
          </a:p>
          <a:p>
            <a:pPr marL="411163">
              <a:buFont typeface="Wingdings" panose="05000000000000000000" pitchFamily="2" charset="2"/>
              <a:buChar char=""/>
            </a:pPr>
            <a:endParaRPr lang="en-PH" dirty="0" smtClean="0"/>
          </a:p>
        </p:txBody>
      </p:sp>
    </p:spTree>
    <p:extLst>
      <p:ext uri="{BB962C8B-B14F-4D97-AF65-F5344CB8AC3E}">
        <p14:creationId xmlns:p14="http://schemas.microsoft.com/office/powerpoint/2010/main" val="336947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1651" y="897229"/>
            <a:ext cx="8229600" cy="1143000"/>
          </a:xfrm>
        </p:spPr>
        <p:txBody>
          <a:bodyPr wrap="square" numCol="1" anchorCtr="0" compatLnSpc="1">
            <a:prstTxWarp prst="textNoShape">
              <a:avLst/>
            </a:prstTxWarp>
            <a:normAutofit fontScale="90000"/>
          </a:bodyPr>
          <a:lstStyle/>
          <a:p>
            <a:r>
              <a:rPr lang="en-PH" sz="4100" dirty="0" smtClean="0">
                <a:solidFill>
                  <a:srgbClr val="000000"/>
                </a:solidFill>
                <a:effectLst>
                  <a:outerShdw blurRad="38100" dist="38100" dir="2700000" algn="tl">
                    <a:srgbClr val="FFFFFF"/>
                  </a:outerShdw>
                </a:effectLst>
              </a:rPr>
              <a:t>Vibration</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153992" y="1801857"/>
            <a:ext cx="7239000" cy="4525962"/>
          </a:xfrm>
        </p:spPr>
        <p:txBody>
          <a:bodyPr>
            <a:normAutofit/>
          </a:bodyPr>
          <a:lstStyle/>
          <a:p>
            <a:pPr marL="411163">
              <a:buFont typeface="Wingdings" panose="05000000000000000000" pitchFamily="2" charset="2"/>
              <a:buChar char=""/>
            </a:pPr>
            <a:r>
              <a:rPr lang="en-PH" dirty="0" smtClean="0"/>
              <a:t>Can cause white finger (shut down of blood supply to fingers)</a:t>
            </a:r>
          </a:p>
          <a:p>
            <a:pPr marL="411163">
              <a:buFont typeface="Wingdings" panose="05000000000000000000" pitchFamily="2" charset="2"/>
              <a:buChar char=""/>
            </a:pPr>
            <a:r>
              <a:rPr lang="en-PH" dirty="0" smtClean="0"/>
              <a:t>Can cause permanent nerve damage, muscle weakness and joint damages.</a:t>
            </a:r>
          </a:p>
          <a:p>
            <a:pPr marL="411163">
              <a:buFont typeface="Wingdings" panose="05000000000000000000" pitchFamily="2" charset="2"/>
              <a:buChar char=""/>
            </a:pPr>
            <a:r>
              <a:rPr lang="en-PH" dirty="0" smtClean="0"/>
              <a:t>Can cause abnormal effect in blood vessels due to impact of vibrations.</a:t>
            </a:r>
          </a:p>
          <a:p>
            <a:pPr marL="411163">
              <a:buFont typeface="Wingdings" panose="05000000000000000000" pitchFamily="2" charset="2"/>
              <a:buChar char=""/>
            </a:pPr>
            <a:r>
              <a:rPr lang="en-PH" dirty="0" smtClean="0"/>
              <a:t>Prevention:</a:t>
            </a:r>
          </a:p>
          <a:p>
            <a:pPr marL="182563" indent="0">
              <a:buNone/>
            </a:pPr>
            <a:r>
              <a:rPr lang="en-PH" dirty="0"/>
              <a:t> </a:t>
            </a:r>
            <a:r>
              <a:rPr lang="en-PH" dirty="0" smtClean="0"/>
              <a:t>  - Administrative Control thru shifting of schedule</a:t>
            </a:r>
          </a:p>
        </p:txBody>
      </p:sp>
    </p:spTree>
    <p:extLst>
      <p:ext uri="{BB962C8B-B14F-4D97-AF65-F5344CB8AC3E}">
        <p14:creationId xmlns:p14="http://schemas.microsoft.com/office/powerpoint/2010/main" val="422630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652529"/>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Poor Illumination</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321417" y="1595795"/>
            <a:ext cx="8252138" cy="4525962"/>
          </a:xfrm>
        </p:spPr>
        <p:txBody>
          <a:bodyPr>
            <a:normAutofit/>
          </a:bodyPr>
          <a:lstStyle/>
          <a:p>
            <a:pPr marL="411163">
              <a:buFont typeface="Wingdings" panose="05000000000000000000" pitchFamily="2" charset="2"/>
              <a:buChar char=""/>
            </a:pPr>
            <a:r>
              <a:rPr lang="en-PH" dirty="0" smtClean="0"/>
              <a:t>Can cause visual fatigue due to visual concentration.</a:t>
            </a:r>
          </a:p>
          <a:p>
            <a:pPr marL="411163">
              <a:buFont typeface="Wingdings" panose="05000000000000000000" pitchFamily="2" charset="2"/>
              <a:buChar char=""/>
            </a:pPr>
            <a:r>
              <a:rPr lang="en-PH" dirty="0" smtClean="0"/>
              <a:t>Can cause “diplopia” by seeing two image in one object.</a:t>
            </a:r>
          </a:p>
          <a:p>
            <a:pPr marL="411163">
              <a:buFont typeface="Wingdings" panose="05000000000000000000" pitchFamily="2" charset="2"/>
              <a:buChar char=""/>
            </a:pPr>
            <a:r>
              <a:rPr lang="en-PH" dirty="0" smtClean="0"/>
              <a:t>Can cause headache due to visual concentration.</a:t>
            </a:r>
          </a:p>
          <a:p>
            <a:pPr marL="411163">
              <a:buFont typeface="Wingdings" panose="05000000000000000000" pitchFamily="2" charset="2"/>
              <a:buChar char=""/>
            </a:pPr>
            <a:r>
              <a:rPr lang="en-PH" b="1" dirty="0" smtClean="0"/>
              <a:t>Lacrimation </a:t>
            </a:r>
            <a:r>
              <a:rPr lang="en-PH" dirty="0" smtClean="0"/>
              <a:t>– sheading of tears due to injury in the eye.</a:t>
            </a:r>
          </a:p>
          <a:p>
            <a:pPr marL="411163">
              <a:buFont typeface="Wingdings" panose="05000000000000000000" pitchFamily="2" charset="2"/>
              <a:buChar char=""/>
            </a:pPr>
            <a:r>
              <a:rPr lang="en-PH" b="1" dirty="0" smtClean="0"/>
              <a:t>Conjunctivitis </a:t>
            </a:r>
            <a:r>
              <a:rPr lang="en-PH" dirty="0" smtClean="0"/>
              <a:t>– inflamed conjunctiva (eyelid tissue)</a:t>
            </a:r>
          </a:p>
          <a:p>
            <a:pPr marL="411163">
              <a:buFont typeface="Wingdings" panose="05000000000000000000" pitchFamily="2" charset="2"/>
              <a:buChar char=""/>
            </a:pPr>
            <a:r>
              <a:rPr lang="en-PH" b="1" dirty="0" smtClean="0"/>
              <a:t>Prevention:</a:t>
            </a:r>
          </a:p>
          <a:p>
            <a:pPr marL="182563" indent="0">
              <a:buNone/>
            </a:pPr>
            <a:r>
              <a:rPr lang="en-PH" dirty="0"/>
              <a:t> </a:t>
            </a:r>
            <a:r>
              <a:rPr lang="en-PH" dirty="0" smtClean="0"/>
              <a:t>  - provide proper lighting of the working area.</a:t>
            </a:r>
          </a:p>
          <a:p>
            <a:pPr marL="411163">
              <a:buFont typeface="Wingdings" panose="05000000000000000000" pitchFamily="2" charset="2"/>
              <a:buChar char=""/>
            </a:pPr>
            <a:endParaRPr lang="en-PH" dirty="0" smtClean="0"/>
          </a:p>
        </p:txBody>
      </p:sp>
    </p:spTree>
    <p:extLst>
      <p:ext uri="{BB962C8B-B14F-4D97-AF65-F5344CB8AC3E}">
        <p14:creationId xmlns:p14="http://schemas.microsoft.com/office/powerpoint/2010/main" val="1659951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510862"/>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Heat</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205507" y="1505644"/>
            <a:ext cx="7239000" cy="4525962"/>
          </a:xfrm>
        </p:spPr>
        <p:txBody>
          <a:bodyPr>
            <a:normAutofit/>
          </a:bodyPr>
          <a:lstStyle/>
          <a:p>
            <a:pPr marL="411163">
              <a:buFont typeface="Wingdings" panose="05000000000000000000" pitchFamily="2" charset="2"/>
              <a:buChar char=""/>
            </a:pPr>
            <a:r>
              <a:rPr lang="en-PH" dirty="0" smtClean="0"/>
              <a:t>Overexposures from heat can cause variety of heat related problems.</a:t>
            </a:r>
          </a:p>
          <a:p>
            <a:pPr marL="411163">
              <a:buFont typeface="Wingdings" panose="05000000000000000000" pitchFamily="2" charset="2"/>
              <a:buChar char=""/>
            </a:pPr>
            <a:r>
              <a:rPr lang="en-PH" dirty="0" smtClean="0"/>
              <a:t>Can cause heat rashes, cramps, heat exhaustion or heat stroke.</a:t>
            </a:r>
          </a:p>
          <a:p>
            <a:pPr marL="411163">
              <a:buFont typeface="Wingdings" panose="05000000000000000000" pitchFamily="2" charset="2"/>
              <a:buChar char=""/>
            </a:pPr>
            <a:r>
              <a:rPr lang="en-PH" dirty="0" smtClean="0"/>
              <a:t>Prevention:</a:t>
            </a:r>
          </a:p>
          <a:p>
            <a:pPr marL="182563" indent="0">
              <a:buNone/>
            </a:pPr>
            <a:r>
              <a:rPr lang="en-PH" dirty="0"/>
              <a:t>  </a:t>
            </a:r>
            <a:r>
              <a:rPr lang="en-PH" dirty="0" smtClean="0"/>
              <a:t> - have workers rest in shady area.</a:t>
            </a:r>
          </a:p>
          <a:p>
            <a:pPr marL="182563" indent="0">
              <a:buNone/>
            </a:pPr>
            <a:r>
              <a:rPr lang="en-PH" dirty="0"/>
              <a:t> </a:t>
            </a:r>
            <a:r>
              <a:rPr lang="en-PH" dirty="0" smtClean="0"/>
              <a:t>  - hydration of the body</a:t>
            </a:r>
          </a:p>
          <a:p>
            <a:pPr marL="182563" indent="0">
              <a:buNone/>
            </a:pPr>
            <a:r>
              <a:rPr lang="en-PH" dirty="0"/>
              <a:t> </a:t>
            </a:r>
            <a:r>
              <a:rPr lang="en-PH" dirty="0" smtClean="0"/>
              <a:t>  - frequent monitoring of blood pressure</a:t>
            </a:r>
          </a:p>
          <a:p>
            <a:pPr marL="182563" indent="0">
              <a:buNone/>
            </a:pPr>
            <a:r>
              <a:rPr lang="en-PH" dirty="0"/>
              <a:t> </a:t>
            </a:r>
            <a:r>
              <a:rPr lang="en-PH" dirty="0" smtClean="0"/>
              <a:t>  - call for emergency if necessary</a:t>
            </a:r>
          </a:p>
        </p:txBody>
      </p:sp>
    </p:spTree>
    <p:extLst>
      <p:ext uri="{BB962C8B-B14F-4D97-AF65-F5344CB8AC3E}">
        <p14:creationId xmlns:p14="http://schemas.microsoft.com/office/powerpoint/2010/main" val="1002538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485104"/>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Cold Stress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205507" y="1441250"/>
            <a:ext cx="7239000" cy="4525962"/>
          </a:xfrm>
        </p:spPr>
        <p:txBody>
          <a:bodyPr>
            <a:normAutofit lnSpcReduction="10000"/>
          </a:bodyPr>
          <a:lstStyle/>
          <a:p>
            <a:pPr marL="411163">
              <a:buFont typeface="Wingdings" panose="05000000000000000000" pitchFamily="2" charset="2"/>
              <a:buChar char=""/>
            </a:pPr>
            <a:r>
              <a:rPr lang="en-PH" dirty="0" smtClean="0">
                <a:effectLst>
                  <a:outerShdw blurRad="38100" dist="38100" dir="2700000" algn="tl">
                    <a:srgbClr val="000000"/>
                  </a:outerShdw>
                </a:effectLst>
              </a:rPr>
              <a:t>Acquire through cold air, contact with cold surface and water.</a:t>
            </a:r>
          </a:p>
          <a:p>
            <a:pPr marL="411163">
              <a:buFont typeface="Wingdings" panose="05000000000000000000" pitchFamily="2" charset="2"/>
              <a:buChar char=""/>
            </a:pPr>
            <a:r>
              <a:rPr lang="en-PH" dirty="0" smtClean="0">
                <a:effectLst>
                  <a:outerShdw blurRad="38100" dist="38100" dir="2700000" algn="tl">
                    <a:srgbClr val="000000"/>
                  </a:outerShdw>
                </a:effectLst>
              </a:rPr>
              <a:t>May cause serious health condition such as “Hypothermia”</a:t>
            </a:r>
          </a:p>
          <a:p>
            <a:pPr marL="411163">
              <a:buFont typeface="Wingdings" panose="05000000000000000000" pitchFamily="2" charset="2"/>
              <a:buChar char=""/>
            </a:pPr>
            <a:r>
              <a:rPr lang="en-PH" dirty="0" smtClean="0">
                <a:effectLst>
                  <a:outerShdw blurRad="38100" dist="38100" dir="2700000" algn="tl">
                    <a:srgbClr val="000000"/>
                  </a:outerShdw>
                </a:effectLst>
              </a:rPr>
              <a:t>Frost Bite – severe reaction to cold stress, freezing of deep layers of skin and tissues.</a:t>
            </a:r>
          </a:p>
          <a:p>
            <a:pPr marL="411163">
              <a:buFont typeface="Wingdings" panose="05000000000000000000" pitchFamily="2" charset="2"/>
              <a:buChar char=""/>
            </a:pPr>
            <a:r>
              <a:rPr lang="en-PH" dirty="0" smtClean="0">
                <a:effectLst>
                  <a:outerShdw blurRad="38100" dist="38100" dir="2700000" algn="tl">
                    <a:srgbClr val="000000"/>
                  </a:outerShdw>
                </a:effectLst>
              </a:rPr>
              <a:t>Prevention:</a:t>
            </a:r>
          </a:p>
          <a:p>
            <a:pPr marL="182563" indent="0">
              <a:buNone/>
            </a:pPr>
            <a:r>
              <a:rPr lang="en-PH" dirty="0">
                <a:effectLst>
                  <a:outerShdw blurRad="38100" dist="38100" dir="2700000" algn="tl">
                    <a:srgbClr val="000000"/>
                  </a:outerShdw>
                </a:effectLst>
              </a:rPr>
              <a:t> </a:t>
            </a:r>
            <a:r>
              <a:rPr lang="en-PH" dirty="0" smtClean="0">
                <a:effectLst>
                  <a:outerShdw blurRad="38100" dist="38100" dir="2700000" algn="tl">
                    <a:srgbClr val="000000"/>
                  </a:outerShdw>
                </a:effectLst>
              </a:rPr>
              <a:t>  - Protective clothing or PPEs for cold environment</a:t>
            </a:r>
          </a:p>
          <a:p>
            <a:pPr marL="182563" indent="0">
              <a:buNone/>
            </a:pPr>
            <a:r>
              <a:rPr lang="en-PH" dirty="0">
                <a:effectLst>
                  <a:outerShdw blurRad="38100" dist="38100" dir="2700000" algn="tl">
                    <a:srgbClr val="000000"/>
                  </a:outerShdw>
                </a:effectLst>
              </a:rPr>
              <a:t> </a:t>
            </a:r>
            <a:r>
              <a:rPr lang="en-PH" dirty="0" smtClean="0">
                <a:effectLst>
                  <a:outerShdw blurRad="38100" dist="38100" dir="2700000" algn="tl">
                    <a:srgbClr val="000000"/>
                  </a:outerShdw>
                </a:effectLst>
              </a:rPr>
              <a:t>  - Engineering Control through manipulation of temperature.</a:t>
            </a:r>
          </a:p>
        </p:txBody>
      </p:sp>
    </p:spTree>
    <p:extLst>
      <p:ext uri="{BB962C8B-B14F-4D97-AF65-F5344CB8AC3E}">
        <p14:creationId xmlns:p14="http://schemas.microsoft.com/office/powerpoint/2010/main" val="1925882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What is Biological Hazard?</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marL="411163">
              <a:buFont typeface="Wingdings" panose="05000000000000000000" pitchFamily="2" charset="2"/>
              <a:buChar char=""/>
            </a:pPr>
            <a:r>
              <a:rPr lang="en-PH" dirty="0"/>
              <a:t>Biological hazards encompass exposures to infectious microorganisms, biological allergens and toxins</a:t>
            </a:r>
            <a:r>
              <a:rPr lang="en-PH" dirty="0" smtClean="0"/>
              <a:t>.</a:t>
            </a:r>
          </a:p>
          <a:p>
            <a:pPr marL="411163">
              <a:buFont typeface="Wingdings" panose="05000000000000000000" pitchFamily="2" charset="2"/>
              <a:buChar char=""/>
            </a:pPr>
            <a:r>
              <a:rPr lang="en-PH" dirty="0" smtClean="0"/>
              <a:t>Commonly cause of diseases due to exposures or contacts.</a:t>
            </a:r>
          </a:p>
          <a:p>
            <a:pPr marL="411163">
              <a:buFont typeface="Wingdings" panose="05000000000000000000" pitchFamily="2" charset="2"/>
              <a:buChar char=""/>
            </a:pPr>
            <a:r>
              <a:rPr lang="en-PH" dirty="0" smtClean="0"/>
              <a:t>Common cause of Health Hazards in the workplace.</a:t>
            </a:r>
          </a:p>
        </p:txBody>
      </p:sp>
    </p:spTree>
    <p:extLst>
      <p:ext uri="{BB962C8B-B14F-4D97-AF65-F5344CB8AC3E}">
        <p14:creationId xmlns:p14="http://schemas.microsoft.com/office/powerpoint/2010/main" val="413046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588135"/>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Trench Foot</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218386" y="1492764"/>
            <a:ext cx="7239000" cy="4525962"/>
          </a:xfrm>
        </p:spPr>
        <p:txBody>
          <a:bodyPr>
            <a:normAutofit/>
          </a:bodyPr>
          <a:lstStyle/>
          <a:p>
            <a:pPr marL="411163">
              <a:buFont typeface="Wingdings" panose="05000000000000000000" pitchFamily="2" charset="2"/>
              <a:buChar char=""/>
            </a:pPr>
            <a:r>
              <a:rPr lang="en-PH" dirty="0"/>
              <a:t>Trench foot, or immersion foot, is caused by having feet immersed in cold water at temperatures above freezing for long periods of time</a:t>
            </a:r>
            <a:r>
              <a:rPr lang="en-PH" dirty="0" smtClean="0"/>
              <a:t>.</a:t>
            </a:r>
          </a:p>
          <a:p>
            <a:pPr marL="411163">
              <a:buFont typeface="Wingdings" panose="05000000000000000000" pitchFamily="2" charset="2"/>
              <a:buChar char=""/>
            </a:pPr>
            <a:r>
              <a:rPr lang="en-PH" dirty="0" smtClean="0">
                <a:effectLst>
                  <a:outerShdw blurRad="38100" dist="38100" dir="2700000" algn="tl">
                    <a:srgbClr val="000000"/>
                  </a:outerShdw>
                </a:effectLst>
              </a:rPr>
              <a:t>Prevention:</a:t>
            </a:r>
          </a:p>
          <a:p>
            <a:pPr marL="182563" indent="0">
              <a:buNone/>
            </a:pPr>
            <a:r>
              <a:rPr lang="en-PH" dirty="0">
                <a:effectLst>
                  <a:outerShdw blurRad="38100" dist="38100" dir="2700000" algn="tl">
                    <a:srgbClr val="000000"/>
                  </a:outerShdw>
                </a:effectLst>
              </a:rPr>
              <a:t>  </a:t>
            </a:r>
            <a:r>
              <a:rPr lang="en-PH" dirty="0" smtClean="0">
                <a:effectLst>
                  <a:outerShdw blurRad="38100" dist="38100" dir="2700000" algn="tl">
                    <a:srgbClr val="000000"/>
                  </a:outerShdw>
                </a:effectLst>
              </a:rPr>
              <a:t> </a:t>
            </a:r>
            <a:r>
              <a:rPr lang="en-PH" dirty="0" smtClean="0"/>
              <a:t>- Air dry and elevate your feet.</a:t>
            </a:r>
          </a:p>
          <a:p>
            <a:pPr marL="182563" indent="0">
              <a:buNone/>
            </a:pPr>
            <a:r>
              <a:rPr lang="en-PH" dirty="0"/>
              <a:t> </a:t>
            </a:r>
            <a:r>
              <a:rPr lang="en-PH" dirty="0" smtClean="0"/>
              <a:t>  - Provide warm compress if necessary.</a:t>
            </a:r>
          </a:p>
          <a:p>
            <a:pPr marL="182563" indent="0">
              <a:buNone/>
            </a:pPr>
            <a:r>
              <a:rPr lang="en-PH" dirty="0"/>
              <a:t> </a:t>
            </a:r>
            <a:r>
              <a:rPr lang="en-PH" dirty="0" smtClean="0"/>
              <a:t>  - Remove wet socks and replace with dry one.</a:t>
            </a:r>
          </a:p>
        </p:txBody>
      </p:sp>
    </p:spTree>
    <p:extLst>
      <p:ext uri="{BB962C8B-B14F-4D97-AF65-F5344CB8AC3E}">
        <p14:creationId xmlns:p14="http://schemas.microsoft.com/office/powerpoint/2010/main" val="3103578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Radiation</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marL="411163">
              <a:buFont typeface="Wingdings" panose="05000000000000000000" pitchFamily="2" charset="2"/>
              <a:buChar char=""/>
            </a:pPr>
            <a:r>
              <a:rPr lang="en-PH" dirty="0" smtClean="0">
                <a:effectLst>
                  <a:outerShdw blurRad="38100" dist="38100" dir="2700000" algn="tl">
                    <a:srgbClr val="000000"/>
                  </a:outerShdw>
                </a:effectLst>
              </a:rPr>
              <a:t>Two Types of Radiation</a:t>
            </a:r>
          </a:p>
          <a:p>
            <a:pPr marL="182563" indent="0">
              <a:buNone/>
            </a:pPr>
            <a:r>
              <a:rPr lang="en-PH" dirty="0">
                <a:effectLst>
                  <a:outerShdw blurRad="38100" dist="38100" dir="2700000" algn="tl">
                    <a:srgbClr val="000000"/>
                  </a:outerShdw>
                </a:effectLst>
              </a:rPr>
              <a:t> </a:t>
            </a:r>
            <a:r>
              <a:rPr lang="en-PH" dirty="0" smtClean="0">
                <a:effectLst>
                  <a:outerShdw blurRad="38100" dist="38100" dir="2700000" algn="tl">
                    <a:srgbClr val="000000"/>
                  </a:outerShdw>
                </a:effectLst>
              </a:rPr>
              <a:t>  </a:t>
            </a:r>
            <a:r>
              <a:rPr lang="en-PH" dirty="0" smtClean="0"/>
              <a:t>- Ionizing Radiation</a:t>
            </a:r>
          </a:p>
          <a:p>
            <a:pPr marL="182563" indent="0">
              <a:buNone/>
            </a:pPr>
            <a:r>
              <a:rPr lang="en-PH" dirty="0"/>
              <a:t> </a:t>
            </a:r>
            <a:r>
              <a:rPr lang="en-PH" dirty="0" smtClean="0"/>
              <a:t>  - Non – ionizing Radiation</a:t>
            </a:r>
          </a:p>
        </p:txBody>
      </p:sp>
    </p:spTree>
    <p:extLst>
      <p:ext uri="{BB962C8B-B14F-4D97-AF65-F5344CB8AC3E}">
        <p14:creationId xmlns:p14="http://schemas.microsoft.com/office/powerpoint/2010/main" val="1565619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1650" y="729803"/>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Ionizing Radiation</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089598" y="1634432"/>
            <a:ext cx="7239000" cy="4525962"/>
          </a:xfrm>
        </p:spPr>
        <p:txBody>
          <a:bodyPr>
            <a:normAutofit/>
          </a:bodyPr>
          <a:lstStyle/>
          <a:p>
            <a:pPr marL="411163">
              <a:buFont typeface="Wingdings" panose="05000000000000000000" pitchFamily="2" charset="2"/>
              <a:buChar char=""/>
            </a:pPr>
            <a:r>
              <a:rPr lang="en-PH" dirty="0"/>
              <a:t>Ionising radiation attacks the cells of the body by producing chemical changes in the cell DNA by ionising it (thus producing free radicals) which leads to abnormal cell growth</a:t>
            </a:r>
            <a:r>
              <a:rPr lang="en-PH" dirty="0" smtClean="0"/>
              <a:t>.</a:t>
            </a:r>
          </a:p>
          <a:p>
            <a:pPr marL="411163">
              <a:buFont typeface="Wingdings" panose="05000000000000000000" pitchFamily="2" charset="2"/>
              <a:buChar char=""/>
            </a:pPr>
            <a:r>
              <a:rPr lang="en-PH" dirty="0"/>
              <a:t>Acute exposure can cause, dependent on the size of the dose, blood cell changes, nausea and vomiting, skin burns and blistering, collapse and death</a:t>
            </a:r>
            <a:r>
              <a:rPr lang="en-PH" dirty="0" smtClean="0"/>
              <a:t>.</a:t>
            </a:r>
          </a:p>
          <a:p>
            <a:pPr marL="411163">
              <a:buFont typeface="Wingdings" panose="05000000000000000000" pitchFamily="2" charset="2"/>
              <a:buChar char=""/>
            </a:pPr>
            <a:r>
              <a:rPr lang="en-PH" dirty="0"/>
              <a:t>Chronic exposure can lead to anaemia, leukaemia and other forms of cancer.</a:t>
            </a:r>
            <a:endParaRPr lang="en-PH" dirty="0" smtClean="0">
              <a:effectLst>
                <a:outerShdw blurRad="38100" dist="38100" dir="2700000" algn="tl">
                  <a:srgbClr val="000000"/>
                </a:outerShdw>
              </a:effectLst>
            </a:endParaRPr>
          </a:p>
        </p:txBody>
      </p:sp>
    </p:spTree>
    <p:extLst>
      <p:ext uri="{BB962C8B-B14F-4D97-AF65-F5344CB8AC3E}">
        <p14:creationId xmlns:p14="http://schemas.microsoft.com/office/powerpoint/2010/main" val="3022713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4226" y="588135"/>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Non – Ionizing Radiation</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224826" y="1731135"/>
            <a:ext cx="7239000" cy="4525962"/>
          </a:xfrm>
        </p:spPr>
        <p:txBody>
          <a:bodyPr>
            <a:normAutofit lnSpcReduction="10000"/>
          </a:bodyPr>
          <a:lstStyle/>
          <a:p>
            <a:pPr marL="411163">
              <a:buFont typeface="Wingdings" panose="05000000000000000000" pitchFamily="2" charset="2"/>
              <a:buChar char=""/>
            </a:pPr>
            <a:r>
              <a:rPr lang="en-PH" dirty="0"/>
              <a:t>I</a:t>
            </a:r>
            <a:r>
              <a:rPr lang="en-PH" dirty="0" smtClean="0"/>
              <a:t>ncludes </a:t>
            </a:r>
            <a:r>
              <a:rPr lang="en-PH" dirty="0"/>
              <a:t>ultraviolet, visible light (this includes lasers which focus or concentrate visible light), infra-red and microwave radiations</a:t>
            </a:r>
            <a:r>
              <a:rPr lang="en-PH" dirty="0" smtClean="0"/>
              <a:t>.</a:t>
            </a:r>
          </a:p>
          <a:p>
            <a:pPr marL="411163">
              <a:buFont typeface="Wingdings" panose="05000000000000000000" pitchFamily="2" charset="2"/>
              <a:buChar char=""/>
            </a:pPr>
            <a:r>
              <a:rPr lang="en-PH" dirty="0"/>
              <a:t>Ultraviolet radiation occurs with sunlight and with electric arc welding. In both cases, the skin and the eyes are at risk from the effect of burning</a:t>
            </a:r>
            <a:r>
              <a:rPr lang="en-PH" dirty="0" smtClean="0"/>
              <a:t>.</a:t>
            </a:r>
          </a:p>
          <a:p>
            <a:pPr marL="411163">
              <a:buFont typeface="Wingdings" panose="05000000000000000000" pitchFamily="2" charset="2"/>
              <a:buChar char=""/>
            </a:pPr>
            <a:r>
              <a:rPr lang="en-PH" dirty="0"/>
              <a:t>Arc welders call it ‘arc eye’ or ‘welder’s eye’ and skiers ‘snow blindness’. Cataracts caused by the action of ultraviolet radiation on the eye lens are another possible outcome of exposure.</a:t>
            </a:r>
            <a:endParaRPr lang="en-PH" dirty="0" smtClean="0">
              <a:effectLst>
                <a:outerShdw blurRad="38100" dist="38100" dir="2700000" algn="tl">
                  <a:srgbClr val="000000"/>
                </a:outerShdw>
              </a:effectLst>
            </a:endParaRPr>
          </a:p>
        </p:txBody>
      </p:sp>
    </p:spTree>
    <p:extLst>
      <p:ext uri="{BB962C8B-B14F-4D97-AF65-F5344CB8AC3E}">
        <p14:creationId xmlns:p14="http://schemas.microsoft.com/office/powerpoint/2010/main" val="1058112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1195" y="729803"/>
            <a:ext cx="8229600" cy="1143000"/>
          </a:xfrm>
        </p:spPr>
        <p:txBody>
          <a:bodyPr wrap="square" numCol="1" anchorCtr="0" compatLnSpc="1">
            <a:prstTxWarp prst="textNoShape">
              <a:avLst/>
            </a:prstTxWarp>
            <a:normAutofit fontScale="90000"/>
          </a:bodyPr>
          <a:lstStyle/>
          <a:p>
            <a:r>
              <a:rPr lang="en-PH" sz="4100" dirty="0" smtClean="0">
                <a:solidFill>
                  <a:srgbClr val="000000"/>
                </a:solidFill>
                <a:effectLst>
                  <a:outerShdw blurRad="38100" dist="38100" dir="2700000" algn="tl">
                    <a:srgbClr val="FFFFFF"/>
                  </a:outerShdw>
                </a:effectLst>
              </a:rPr>
              <a:t>Ergonomics Hazards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1909293" y="1582917"/>
            <a:ext cx="7239000" cy="4525962"/>
          </a:xfrm>
        </p:spPr>
        <p:txBody>
          <a:bodyPr>
            <a:normAutofit/>
          </a:bodyPr>
          <a:lstStyle/>
          <a:p>
            <a:pPr marL="411163">
              <a:buFont typeface="Wingdings" panose="05000000000000000000" pitchFamily="2" charset="2"/>
              <a:buChar char=""/>
            </a:pPr>
            <a:r>
              <a:rPr lang="en-PH" dirty="0"/>
              <a:t>Stress is not a disease but a natural reaction to pressure. Pressure is an inherent part of work, whether it is a deadline that must not be missed, or a rate of output that must be maintained</a:t>
            </a:r>
            <a:r>
              <a:rPr lang="en-PH" dirty="0" smtClean="0"/>
              <a:t>.</a:t>
            </a:r>
          </a:p>
          <a:p>
            <a:pPr marL="411163">
              <a:buFont typeface="Wingdings" panose="05000000000000000000" pitchFamily="2" charset="2"/>
              <a:buChar char=""/>
            </a:pPr>
            <a:r>
              <a:rPr lang="en-PH" dirty="0" smtClean="0">
                <a:effectLst>
                  <a:outerShdw blurRad="38100" dist="38100" dir="2700000" algn="tl">
                    <a:srgbClr val="000000"/>
                  </a:outerShdw>
                </a:effectLst>
              </a:rPr>
              <a:t>Causes of Stress</a:t>
            </a:r>
          </a:p>
          <a:p>
            <a:pPr marL="182563" indent="0">
              <a:buNone/>
            </a:pPr>
            <a:r>
              <a:rPr lang="en-PH" dirty="0">
                <a:effectLst>
                  <a:outerShdw blurRad="38100" dist="38100" dir="2700000" algn="tl">
                    <a:srgbClr val="000000"/>
                  </a:outerShdw>
                </a:effectLst>
              </a:rPr>
              <a:t> </a:t>
            </a:r>
            <a:r>
              <a:rPr lang="en-PH" dirty="0" smtClean="0">
                <a:effectLst>
                  <a:outerShdw blurRad="38100" dist="38100" dir="2700000" algn="tl">
                    <a:srgbClr val="000000"/>
                  </a:outerShdw>
                </a:effectLst>
              </a:rPr>
              <a:t>  - Demand		- Lack of Control</a:t>
            </a:r>
          </a:p>
          <a:p>
            <a:pPr marL="182563" indent="0">
              <a:buNone/>
            </a:pPr>
            <a:r>
              <a:rPr lang="en-PH" dirty="0" smtClean="0">
                <a:effectLst>
                  <a:outerShdw blurRad="38100" dist="38100" dir="2700000" algn="tl">
                    <a:srgbClr val="000000"/>
                  </a:outerShdw>
                </a:effectLst>
              </a:rPr>
              <a:t>   - Lack of Support	- Poor Relationships</a:t>
            </a:r>
          </a:p>
          <a:p>
            <a:pPr marL="182563" indent="0">
              <a:buNone/>
            </a:pPr>
            <a:r>
              <a:rPr lang="en-PH" dirty="0" smtClean="0">
                <a:effectLst>
                  <a:outerShdw blurRad="38100" dist="38100" dir="2700000" algn="tl">
                    <a:srgbClr val="000000"/>
                  </a:outerShdw>
                </a:effectLst>
              </a:rPr>
              <a:t>   - Role / Position		- Changes</a:t>
            </a:r>
          </a:p>
        </p:txBody>
      </p:sp>
    </p:spTree>
    <p:extLst>
      <p:ext uri="{BB962C8B-B14F-4D97-AF65-F5344CB8AC3E}">
        <p14:creationId xmlns:p14="http://schemas.microsoft.com/office/powerpoint/2010/main" val="1929530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8468" y="588135"/>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Effects of Stress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1857776" y="1518522"/>
            <a:ext cx="8265017" cy="4525962"/>
          </a:xfrm>
        </p:spPr>
        <p:txBody>
          <a:bodyPr>
            <a:normAutofit fontScale="92500"/>
          </a:bodyPr>
          <a:lstStyle/>
          <a:p>
            <a:pPr lvl="0"/>
            <a:r>
              <a:rPr lang="en-PH" b="1" dirty="0"/>
              <a:t>Psychological </a:t>
            </a:r>
            <a:r>
              <a:rPr lang="en-PH" dirty="0"/>
              <a:t>– anxiety, low self-esteem, depression.</a:t>
            </a:r>
            <a:endParaRPr lang="en-US" dirty="0"/>
          </a:p>
          <a:p>
            <a:pPr lvl="0"/>
            <a:r>
              <a:rPr lang="en-PH" b="1" dirty="0"/>
              <a:t>Physical</a:t>
            </a:r>
            <a:r>
              <a:rPr lang="en-PH" dirty="0"/>
              <a:t> – sweating, fast heartbeat, high blood pressure, skin rashes, muscle tension, headache, dizziness.</a:t>
            </a:r>
            <a:endParaRPr lang="en-US" dirty="0"/>
          </a:p>
          <a:p>
            <a:pPr lvl="0"/>
            <a:r>
              <a:rPr lang="en-PH" b="1" dirty="0"/>
              <a:t>Behavioural </a:t>
            </a:r>
            <a:r>
              <a:rPr lang="en-PH" dirty="0"/>
              <a:t>– sleeplessness, inability to concentrate, poor decision-making ability, mood swings, irritability, increased alcohol consumption, drug misuse, increased absence from the workplace.</a:t>
            </a:r>
            <a:endParaRPr lang="en-US" dirty="0"/>
          </a:p>
          <a:p>
            <a:pPr lvl="0"/>
            <a:r>
              <a:rPr lang="en-PH" dirty="0"/>
              <a:t>If stress is prolonged and relentless, these effects can lead</a:t>
            </a:r>
            <a:br>
              <a:rPr lang="en-PH" dirty="0"/>
            </a:br>
            <a:r>
              <a:rPr lang="en-PH" dirty="0"/>
              <a:t>to the complete physical and mental breakdown of the</a:t>
            </a:r>
            <a:br>
              <a:rPr lang="en-PH" dirty="0"/>
            </a:br>
            <a:r>
              <a:rPr lang="en-PH" dirty="0"/>
              <a:t>individual. </a:t>
            </a:r>
            <a:endParaRPr lang="en-US" dirty="0"/>
          </a:p>
        </p:txBody>
      </p:sp>
    </p:spTree>
    <p:extLst>
      <p:ext uri="{BB962C8B-B14F-4D97-AF65-F5344CB8AC3E}">
        <p14:creationId xmlns:p14="http://schemas.microsoft.com/office/powerpoint/2010/main" val="2546411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613893"/>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Bullying</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019300" y="1505644"/>
            <a:ext cx="7562582" cy="4525962"/>
          </a:xfrm>
        </p:spPr>
        <p:txBody>
          <a:bodyPr>
            <a:normAutofit/>
          </a:bodyPr>
          <a:lstStyle/>
          <a:p>
            <a:pPr marL="411163">
              <a:buFont typeface="Wingdings" panose="05000000000000000000" pitchFamily="2" charset="2"/>
              <a:buChar char=""/>
            </a:pPr>
            <a:r>
              <a:rPr lang="en-PH" dirty="0"/>
              <a:t>If a worker feels they’re being singled out for unfair treatment by a boss or colleague, they’re probably being bullied</a:t>
            </a:r>
            <a:r>
              <a:rPr lang="en-PH" dirty="0" smtClean="0"/>
              <a:t>.</a:t>
            </a:r>
          </a:p>
          <a:p>
            <a:pPr marL="411163">
              <a:buFont typeface="Wingdings" panose="05000000000000000000" pitchFamily="2" charset="2"/>
              <a:buChar char=""/>
            </a:pPr>
            <a:r>
              <a:rPr lang="en-PH" dirty="0" smtClean="0">
                <a:effectLst>
                  <a:outerShdw blurRad="38100" dist="38100" dir="2700000" algn="tl">
                    <a:srgbClr val="000000"/>
                  </a:outerShdw>
                </a:effectLst>
              </a:rPr>
              <a:t>Symptoms</a:t>
            </a:r>
          </a:p>
          <a:p>
            <a:pPr marL="182563" indent="0">
              <a:buNone/>
            </a:pPr>
            <a:r>
              <a:rPr lang="en-PH" dirty="0"/>
              <a:t> </a:t>
            </a:r>
            <a:r>
              <a:rPr lang="en-PH" dirty="0" smtClean="0"/>
              <a:t>  - Anxiety		- Headache		- Ulcers</a:t>
            </a:r>
          </a:p>
          <a:p>
            <a:pPr marL="182563" indent="0">
              <a:buNone/>
            </a:pPr>
            <a:r>
              <a:rPr lang="en-PH" dirty="0" smtClean="0"/>
              <a:t>   - Sleeplessness  - Nausea		- Skin Rashes</a:t>
            </a:r>
          </a:p>
          <a:p>
            <a:pPr marL="182563" indent="0">
              <a:buNone/>
            </a:pPr>
            <a:r>
              <a:rPr lang="en-PH" dirty="0"/>
              <a:t> </a:t>
            </a:r>
            <a:r>
              <a:rPr lang="en-PH" dirty="0" smtClean="0"/>
              <a:t>  - IBS		- Hypertension	- Irritable</a:t>
            </a:r>
          </a:p>
          <a:p>
            <a:pPr marL="182563" indent="0">
              <a:buNone/>
            </a:pPr>
            <a:r>
              <a:rPr lang="en-PH" dirty="0"/>
              <a:t> </a:t>
            </a:r>
            <a:r>
              <a:rPr lang="en-PH" dirty="0" smtClean="0"/>
              <a:t>  - Loss of confidence</a:t>
            </a:r>
          </a:p>
        </p:txBody>
      </p:sp>
    </p:spTree>
    <p:extLst>
      <p:ext uri="{BB962C8B-B14F-4D97-AF65-F5344CB8AC3E}">
        <p14:creationId xmlns:p14="http://schemas.microsoft.com/office/powerpoint/2010/main" val="264636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3014" y="523741"/>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Aggression and Violence</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179749" y="1454128"/>
            <a:ext cx="8715777" cy="4525962"/>
          </a:xfrm>
        </p:spPr>
        <p:txBody>
          <a:bodyPr>
            <a:normAutofit lnSpcReduction="10000"/>
          </a:bodyPr>
          <a:lstStyle/>
          <a:p>
            <a:pPr marL="411163">
              <a:buFont typeface="Wingdings" panose="05000000000000000000" pitchFamily="2" charset="2"/>
              <a:buChar char=""/>
            </a:pPr>
            <a:r>
              <a:rPr lang="en-PH" dirty="0"/>
              <a:t>Work-related violence occurs when someone is abused, threatened or assaulted in circumstances relating to their work</a:t>
            </a:r>
            <a:r>
              <a:rPr lang="en-PH" dirty="0" smtClean="0"/>
              <a:t>.</a:t>
            </a:r>
          </a:p>
          <a:p>
            <a:pPr marL="411163">
              <a:buFont typeface="Wingdings" panose="05000000000000000000" pitchFamily="2" charset="2"/>
              <a:buChar char=""/>
            </a:pPr>
            <a:r>
              <a:rPr lang="en-PH" dirty="0"/>
              <a:t>Physical attacks are dangerous, but serious or persistent verbal abuse can be a significant problem too, as it can damage an employee’s health through anxiety and stress</a:t>
            </a:r>
            <a:r>
              <a:rPr lang="en-PH" dirty="0" smtClean="0"/>
              <a:t>.</a:t>
            </a:r>
          </a:p>
          <a:p>
            <a:pPr marL="411163">
              <a:buFont typeface="Wingdings" panose="05000000000000000000" pitchFamily="2" charset="2"/>
              <a:buChar char=""/>
            </a:pPr>
            <a:r>
              <a:rPr lang="en-PH" dirty="0" smtClean="0">
                <a:effectLst>
                  <a:outerShdw blurRad="38100" dist="38100" dir="2700000" algn="tl">
                    <a:srgbClr val="000000"/>
                  </a:outerShdw>
                </a:effectLst>
              </a:rPr>
              <a:t>Psychological Symptoms:</a:t>
            </a:r>
          </a:p>
          <a:p>
            <a:pPr marL="182563" indent="0">
              <a:buNone/>
            </a:pPr>
            <a:r>
              <a:rPr lang="en-PH" dirty="0"/>
              <a:t> </a:t>
            </a:r>
            <a:r>
              <a:rPr lang="en-PH" dirty="0" smtClean="0"/>
              <a:t>  - Insomnia 	- Loss of Confidence	- Agoraphobia</a:t>
            </a:r>
          </a:p>
          <a:p>
            <a:pPr marL="182563" indent="0">
              <a:buNone/>
            </a:pPr>
            <a:r>
              <a:rPr lang="en-PH" dirty="0"/>
              <a:t> </a:t>
            </a:r>
            <a:r>
              <a:rPr lang="en-PH" dirty="0" smtClean="0"/>
              <a:t>  - Guilt		- Stress			- Anxiety</a:t>
            </a:r>
          </a:p>
          <a:p>
            <a:pPr marL="182563" indent="0">
              <a:buNone/>
            </a:pPr>
            <a:r>
              <a:rPr lang="en-PH" dirty="0"/>
              <a:t> </a:t>
            </a:r>
            <a:r>
              <a:rPr lang="en-PH" dirty="0" smtClean="0"/>
              <a:t>  - Irritability	- Though of self - harm</a:t>
            </a:r>
          </a:p>
        </p:txBody>
      </p:sp>
    </p:spTree>
    <p:extLst>
      <p:ext uri="{BB962C8B-B14F-4D97-AF65-F5344CB8AC3E}">
        <p14:creationId xmlns:p14="http://schemas.microsoft.com/office/powerpoint/2010/main" val="33594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Category of Biological Hazard</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lvl="0"/>
            <a:r>
              <a:rPr lang="en-PH" sz="3200" dirty="0">
                <a:effectLst>
                  <a:outerShdw blurRad="38100" dist="38100" dir="2700000" algn="tl">
                    <a:srgbClr val="000000">
                      <a:alpha val="43137"/>
                    </a:srgbClr>
                  </a:outerShdw>
                </a:effectLst>
              </a:rPr>
              <a:t>Microorganisms and their toxins</a:t>
            </a:r>
            <a:endParaRPr lang="en-US" sz="3200" dirty="0">
              <a:effectLst>
                <a:outerShdw blurRad="38100" dist="38100" dir="2700000" algn="tl">
                  <a:srgbClr val="000000">
                    <a:alpha val="43137"/>
                  </a:srgbClr>
                </a:outerShdw>
              </a:effectLst>
            </a:endParaRPr>
          </a:p>
          <a:p>
            <a:pPr lvl="0"/>
            <a:r>
              <a:rPr lang="en-PH" sz="3200" dirty="0">
                <a:effectLst>
                  <a:outerShdw blurRad="38100" dist="38100" dir="2700000" algn="tl">
                    <a:srgbClr val="000000">
                      <a:alpha val="43137"/>
                    </a:srgbClr>
                  </a:outerShdw>
                </a:effectLst>
              </a:rPr>
              <a:t>Arthropods (crustaceans, arachnids, and insects)</a:t>
            </a:r>
            <a:endParaRPr lang="en-US" sz="3200" dirty="0">
              <a:effectLst>
                <a:outerShdw blurRad="38100" dist="38100" dir="2700000" algn="tl">
                  <a:srgbClr val="000000">
                    <a:alpha val="43137"/>
                  </a:srgbClr>
                </a:outerShdw>
              </a:effectLst>
            </a:endParaRPr>
          </a:p>
          <a:p>
            <a:pPr lvl="0"/>
            <a:r>
              <a:rPr lang="en-PH" sz="3200" dirty="0">
                <a:effectLst>
                  <a:outerShdw blurRad="38100" dist="38100" dir="2700000" algn="tl">
                    <a:srgbClr val="000000">
                      <a:alpha val="43137"/>
                    </a:srgbClr>
                  </a:outerShdw>
                </a:effectLst>
              </a:rPr>
              <a:t>Allergens and Toxins from plants</a:t>
            </a:r>
            <a:endParaRPr lang="en-US" sz="3200" dirty="0">
              <a:effectLst>
                <a:outerShdw blurRad="38100" dist="38100" dir="2700000" algn="tl">
                  <a:srgbClr val="000000">
                    <a:alpha val="43137"/>
                  </a:srgbClr>
                </a:outerShdw>
              </a:effectLst>
            </a:endParaRPr>
          </a:p>
          <a:p>
            <a:pPr lvl="0"/>
            <a:r>
              <a:rPr lang="en-PH" sz="3200" dirty="0">
                <a:effectLst>
                  <a:outerShdw blurRad="38100" dist="38100" dir="2700000" algn="tl">
                    <a:srgbClr val="000000">
                      <a:alpha val="43137"/>
                    </a:srgbClr>
                  </a:outerShdw>
                </a:effectLst>
              </a:rPr>
              <a:t>Protein allergens from vertebrate animals.</a:t>
            </a:r>
            <a:endParaRPr lang="en-US" sz="32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78035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US" sz="4100" b="1" dirty="0" smtClean="0">
                <a:solidFill>
                  <a:srgbClr val="000000"/>
                </a:solidFill>
                <a:effectLst>
                  <a:outerShdw blurRad="38100" dist="38100" dir="2700000" algn="tl">
                    <a:srgbClr val="FFFFFF"/>
                  </a:outerShdw>
                </a:effectLst>
              </a:rPr>
              <a:t>Microorganism</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pPr marL="411163">
              <a:buFont typeface="Wingdings" panose="05000000000000000000" pitchFamily="2" charset="2"/>
              <a:buChar char=""/>
            </a:pPr>
            <a:r>
              <a:rPr lang="en-PH" dirty="0"/>
              <a:t>are a diverse group of microscopic organisms that include bacteria, fungi, algae, protozoa and viruses. </a:t>
            </a:r>
            <a:endParaRPr lang="en-PH" dirty="0" smtClean="0"/>
          </a:p>
          <a:p>
            <a:pPr marL="411163">
              <a:buFont typeface="Wingdings" panose="05000000000000000000" pitchFamily="2" charset="2"/>
              <a:buChar char=""/>
            </a:pPr>
            <a:r>
              <a:rPr lang="en-PH" dirty="0" smtClean="0">
                <a:effectLst>
                  <a:outerShdw blurRad="38100" dist="38100" dir="2700000" algn="tl">
                    <a:srgbClr val="000000"/>
                  </a:outerShdw>
                </a:effectLst>
              </a:rPr>
              <a:t>Infection - </a:t>
            </a:r>
            <a:r>
              <a:rPr lang="en-PH" dirty="0"/>
              <a:t>is the result of microorganisms invading the human body and having an effect, which causes damage to tissues or organs or the body as a whole. </a:t>
            </a:r>
            <a:endParaRPr lang="en-PH" dirty="0" smtClean="0">
              <a:effectLst>
                <a:outerShdw blurRad="38100" dist="38100" dir="2700000" algn="tl">
                  <a:srgbClr val="000000"/>
                </a:outerShdw>
              </a:effectLst>
            </a:endParaRPr>
          </a:p>
        </p:txBody>
      </p:sp>
    </p:spTree>
    <p:extLst>
      <p:ext uri="{BB962C8B-B14F-4D97-AF65-F5344CB8AC3E}">
        <p14:creationId xmlns:p14="http://schemas.microsoft.com/office/powerpoint/2010/main" val="965482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PH" sz="3600" b="1" dirty="0"/>
              <a:t>Types of Biological Hazards in their health </a:t>
            </a:r>
            <a:r>
              <a:rPr lang="en-PH" sz="3600" b="1" dirty="0" smtClean="0"/>
              <a:t>effect</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476500" y="2020799"/>
            <a:ext cx="7239000" cy="4525962"/>
          </a:xfrm>
        </p:spPr>
        <p:txBody>
          <a:bodyPr>
            <a:normAutofit/>
          </a:bodyPr>
          <a:lstStyle/>
          <a:p>
            <a:r>
              <a:rPr lang="en-PH" b="1" dirty="0" smtClean="0"/>
              <a:t>Fungi </a:t>
            </a:r>
            <a:r>
              <a:rPr lang="en-PH" dirty="0"/>
              <a:t>– moulds, yeast and mushrooms. Most are harmless to humans but some can cause disease, such as fungal infections (e.g. athlete’s foot) and farmer’s lung (an allergic irritation caused by inhaling mould spores</a:t>
            </a:r>
            <a:r>
              <a:rPr lang="en-PH" dirty="0" smtClean="0"/>
              <a:t>).</a:t>
            </a:r>
          </a:p>
          <a:p>
            <a:r>
              <a:rPr lang="en-PH" b="1" dirty="0"/>
              <a:t>Bacteria </a:t>
            </a:r>
            <a:r>
              <a:rPr lang="en-PH" dirty="0"/>
              <a:t>– single-celled organisms that are found in vast numbers in and on the human body. Some are harmless, some are beneficial (certain gut bacteria) and some cause disease (e.g. Legionnaires’ disease, leptospirosis, TB).</a:t>
            </a:r>
            <a:endParaRPr lang="en-US" dirty="0"/>
          </a:p>
          <a:p>
            <a:pPr lvl="0"/>
            <a:endParaRPr lang="en-US" dirty="0"/>
          </a:p>
        </p:txBody>
      </p:sp>
    </p:spTree>
    <p:extLst>
      <p:ext uri="{BB962C8B-B14F-4D97-AF65-F5344CB8AC3E}">
        <p14:creationId xmlns:p14="http://schemas.microsoft.com/office/powerpoint/2010/main" val="2805774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5138" y="858592"/>
            <a:ext cx="8229600" cy="1143000"/>
          </a:xfrm>
        </p:spPr>
        <p:txBody>
          <a:bodyPr wrap="square" numCol="1" anchorCtr="0" compatLnSpc="1">
            <a:prstTxWarp prst="textNoShape">
              <a:avLst/>
            </a:prstTxWarp>
            <a:normAutofit fontScale="90000"/>
          </a:bodyPr>
          <a:lstStyle/>
          <a:p>
            <a:r>
              <a:rPr lang="en-PH" sz="3600" b="1" dirty="0"/>
              <a:t>Types of Biological Hazards in their health </a:t>
            </a:r>
            <a:r>
              <a:rPr lang="en-PH" sz="3600" b="1" dirty="0" smtClean="0"/>
              <a:t>effect</a:t>
            </a: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372932" y="2149588"/>
            <a:ext cx="7239000" cy="4525962"/>
          </a:xfrm>
        </p:spPr>
        <p:txBody>
          <a:bodyPr>
            <a:normAutofit/>
          </a:bodyPr>
          <a:lstStyle/>
          <a:p>
            <a:r>
              <a:rPr lang="en-PH" b="1" dirty="0" smtClean="0"/>
              <a:t>Viruses </a:t>
            </a:r>
            <a:r>
              <a:rPr lang="en-PH" dirty="0"/>
              <a:t>– very small infectious organisms that reproduce by hijacking living cells to manufacture more viruses. Many viruses cause disease (e.g. hepatitis, HIV/AIDS</a:t>
            </a:r>
            <a:r>
              <a:rPr lang="en-PH" dirty="0" smtClean="0"/>
              <a:t>).</a:t>
            </a:r>
          </a:p>
          <a:p>
            <a:r>
              <a:rPr lang="en-PH" b="1" dirty="0"/>
              <a:t>Prions</a:t>
            </a:r>
            <a:r>
              <a:rPr lang="en-PH" dirty="0"/>
              <a:t> - abnormal, transmissible agents able to induce abnormal folding of normal cellular prion proteins in the brain, leading to brain damage (e.g. </a:t>
            </a:r>
            <a:r>
              <a:rPr lang="en-PH" dirty="0" err="1"/>
              <a:t>Creutzfeldt</a:t>
            </a:r>
            <a:r>
              <a:rPr lang="en-PH" dirty="0"/>
              <a:t> - </a:t>
            </a:r>
            <a:r>
              <a:rPr lang="en-PH" dirty="0" err="1"/>
              <a:t>Jakob</a:t>
            </a:r>
            <a:r>
              <a:rPr lang="en-PH" dirty="0"/>
              <a:t> disease (CJD or “mad cow” disease and variant </a:t>
            </a:r>
            <a:r>
              <a:rPr lang="en-PH" dirty="0" smtClean="0"/>
              <a:t>CJD).</a:t>
            </a:r>
            <a:endParaRPr lang="en-US" dirty="0"/>
          </a:p>
          <a:p>
            <a:pPr lvl="0"/>
            <a:endParaRPr lang="en-US" dirty="0"/>
          </a:p>
        </p:txBody>
      </p:sp>
    </p:spTree>
    <p:extLst>
      <p:ext uri="{BB962C8B-B14F-4D97-AF65-F5344CB8AC3E}">
        <p14:creationId xmlns:p14="http://schemas.microsoft.com/office/powerpoint/2010/main" val="2910945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219200"/>
            <a:ext cx="8229600" cy="1143000"/>
          </a:xfrm>
        </p:spPr>
        <p:txBody>
          <a:bodyPr wrap="square" numCol="1" anchorCtr="0" compatLnSpc="1">
            <a:prstTxWarp prst="textNoShape">
              <a:avLst/>
            </a:prstTxWarp>
            <a:normAutofit fontScale="90000"/>
          </a:bodyPr>
          <a:lstStyle/>
          <a:p>
            <a:r>
              <a:rPr lang="en-PH" sz="3600" b="1" dirty="0" smtClean="0"/>
              <a:t>TETANUS</a:t>
            </a:r>
            <a:r>
              <a:rPr lang="en-PH" sz="4100" dirty="0">
                <a:solidFill>
                  <a:srgbClr val="000000"/>
                </a:solidFill>
                <a:effectLst>
                  <a:outerShdw blurRad="38100" dist="38100" dir="2700000" algn="tl">
                    <a:srgbClr val="FFFFFF"/>
                  </a:outerShdw>
                </a:effectLst>
              </a:rPr>
              <a:t/>
            </a:r>
            <a:br>
              <a:rPr lang="en-PH" sz="4100" dirty="0">
                <a:solidFill>
                  <a:srgbClr val="000000"/>
                </a:solidFill>
                <a:effectLst>
                  <a:outerShdw blurRad="38100" dist="38100" dir="2700000" algn="tl">
                    <a:srgbClr val="FFFFFF"/>
                  </a:outerShdw>
                </a:effectLst>
              </a:rPr>
            </a:br>
            <a:endParaRPr lang="en-PH" sz="4100" dirty="0">
              <a:solidFill>
                <a:srgbClr val="000000"/>
              </a:solidFill>
              <a:effectLst>
                <a:outerShdw blurRad="38100" dist="38100" dir="2700000" algn="tl">
                  <a:srgbClr val="FFFFFF"/>
                </a:outerShdw>
              </a:effectLst>
            </a:endParaRPr>
          </a:p>
        </p:txBody>
      </p:sp>
      <p:sp>
        <p:nvSpPr>
          <p:cNvPr id="3" name="Content Placeholder 2"/>
          <p:cNvSpPr>
            <a:spLocks noGrp="1"/>
          </p:cNvSpPr>
          <p:nvPr>
            <p:ph idx="1"/>
          </p:nvPr>
        </p:nvSpPr>
        <p:spPr>
          <a:xfrm>
            <a:off x="2514600" y="2484438"/>
            <a:ext cx="7239000" cy="4525962"/>
          </a:xfrm>
        </p:spPr>
        <p:txBody>
          <a:bodyPr>
            <a:normAutofit/>
          </a:bodyPr>
          <a:lstStyle/>
          <a:p>
            <a:r>
              <a:rPr lang="en-PH" dirty="0"/>
              <a:t>Neurological disorder characterized by increased muscle tone and spasms, which is caused by </a:t>
            </a:r>
            <a:r>
              <a:rPr lang="en-PH" dirty="0" err="1"/>
              <a:t>tetanospasmin</a:t>
            </a:r>
            <a:r>
              <a:rPr lang="en-PH" dirty="0"/>
              <a:t>, a protein toxin elaborated by the organism Clostridium </a:t>
            </a:r>
            <a:r>
              <a:rPr lang="en-PH" dirty="0" err="1"/>
              <a:t>tetani</a:t>
            </a:r>
            <a:r>
              <a:rPr lang="en-PH" dirty="0" smtClean="0"/>
              <a:t>.</a:t>
            </a:r>
          </a:p>
          <a:p>
            <a:r>
              <a:rPr lang="en-PH" dirty="0" smtClean="0"/>
              <a:t>Commonly mistaken that can be acquired through corrosive metals or rusty iron.</a:t>
            </a:r>
            <a:endParaRPr lang="en-US" dirty="0"/>
          </a:p>
        </p:txBody>
      </p:sp>
    </p:spTree>
    <p:extLst>
      <p:ext uri="{BB962C8B-B14F-4D97-AF65-F5344CB8AC3E}">
        <p14:creationId xmlns:p14="http://schemas.microsoft.com/office/powerpoint/2010/main" val="270468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Cloud skipper design templat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bodyPr/>
      <a:lstStyle/>
      <a:style>
        <a:lnRef idx="1">
          <a:schemeClr val="accent2"/>
        </a:lnRef>
        <a:fillRef idx="0">
          <a:schemeClr val="accent2"/>
        </a:fillRef>
        <a:effectRef idx="0">
          <a:schemeClr val="accent2"/>
        </a:effectRef>
        <a:fontRef idx="minor">
          <a:schemeClr val="tx1"/>
        </a:fontRef>
      </a:style>
    </a:lnDef>
    <a:txDef>
      <a:spPr>
        <a:noFill/>
        <a:ln>
          <a:solidFill>
            <a:schemeClr val="bg2"/>
          </a:solidFill>
        </a:ln>
      </a:spPr>
      <a:bodyPr wrap="square" rtlCol="0" anchor="ctr" anchorCtr="1">
        <a:spAutoFit/>
      </a:bodyPr>
      <a:lstStyle>
        <a:defPPr>
          <a:defRPr dirty="0"/>
        </a:defPPr>
      </a:lstStyle>
    </a:txDef>
  </a:objectDefaults>
  <a:extraClrSchemeLst/>
  <a:extLst>
    <a:ext uri="{05A4C25C-085E-4340-85A3-A5531E510DB2}">
      <thm15:themeFamily xmlns:thm15="http://schemas.microsoft.com/office/thememl/2012/main" name="Cloud skipper design template" id="{30DBBF30-EDA2-4408-9702-3B0A8AED6F12}" vid="{0F128B79-39D4-4007-9EC6-E245A2CC91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9TopShadow">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3975" dist="41275" dir="14700000" algn="t" rotWithShape="0">
              <a:srgbClr val="000000">
                <a:alpha val="60000"/>
              </a:srgbClr>
            </a:outerShdw>
          </a:effectLst>
          <a:scene3d>
            <a:camera prst="orthographicFront">
              <a:rot lat="0" lon="0" rev="0"/>
            </a:camera>
            <a:lightRig rig="contrasting" dir="t">
              <a:rot lat="0" lon="0" rev="3600000"/>
            </a:lightRig>
          </a:scene3d>
          <a:sp3d prstMaterial="plastic">
            <a:bevelT w="127000" h="38200" prst="relaxedInse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AA1AFEDE-5CAF-4D05-AC35-0F55C5366E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Cloud skipper design slides</Template>
  <TotalTime>0</TotalTime>
  <Words>2128</Words>
  <Application>Microsoft Office PowerPoint</Application>
  <PresentationFormat>Widescreen</PresentationFormat>
  <Paragraphs>232</Paragraphs>
  <Slides>47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47</vt:i4>
      </vt:variant>
    </vt:vector>
  </HeadingPairs>
  <TitlesOfParts>
    <vt:vector size="52" baseType="lpstr">
      <vt:lpstr>Arial</vt:lpstr>
      <vt:lpstr>Calibri</vt:lpstr>
      <vt:lpstr>Cambria</vt:lpstr>
      <vt:lpstr>Wingdings</vt:lpstr>
      <vt:lpstr>Cloud skipper design template</vt:lpstr>
      <vt:lpstr>BOSH BASIC  OCCUPATIONAL SAFETY &amp; HEALTH COURSE</vt:lpstr>
      <vt:lpstr>Objectives </vt:lpstr>
      <vt:lpstr>Types of Occupational Health Hazards </vt:lpstr>
      <vt:lpstr>What is Biological Hazard? </vt:lpstr>
      <vt:lpstr>Category of Biological Hazard </vt:lpstr>
      <vt:lpstr>Microorganism </vt:lpstr>
      <vt:lpstr>Types of Biological Hazards in their health effect </vt:lpstr>
      <vt:lpstr>Types of Biological Hazards in their health effect</vt:lpstr>
      <vt:lpstr>TETANUS </vt:lpstr>
      <vt:lpstr>Symptoms / Manifestations </vt:lpstr>
      <vt:lpstr>Tuberculosis </vt:lpstr>
      <vt:lpstr>Symptoms / Manifestations </vt:lpstr>
      <vt:lpstr>Preventive Strategies </vt:lpstr>
      <vt:lpstr>Five Components of DOTS </vt:lpstr>
      <vt:lpstr>What is HIV / AIDS? </vt:lpstr>
      <vt:lpstr>HIV can enter Bloodstream thru: </vt:lpstr>
      <vt:lpstr> Workplace Policy and Program regarding HIV / AIDS </vt:lpstr>
      <vt:lpstr>Preventions </vt:lpstr>
      <vt:lpstr>Hepatitis B </vt:lpstr>
      <vt:lpstr>Symptoms / Manifestations  </vt:lpstr>
      <vt:lpstr>Preventive Measures </vt:lpstr>
      <vt:lpstr>Drugs Free Workplace Policy </vt:lpstr>
      <vt:lpstr>Drug Effects </vt:lpstr>
      <vt:lpstr>Drug Effects </vt:lpstr>
      <vt:lpstr>Chemical Hazards </vt:lpstr>
      <vt:lpstr>Four Main Routes of Chemical Hazards </vt:lpstr>
      <vt:lpstr>Chemical Agents </vt:lpstr>
      <vt:lpstr>Classification of Hazardous Chemicals </vt:lpstr>
      <vt:lpstr>Classification of Hazardous Chemicals </vt:lpstr>
      <vt:lpstr>Other Chemicals: </vt:lpstr>
      <vt:lpstr>Asbestos Fiber </vt:lpstr>
      <vt:lpstr>Silica Dust </vt:lpstr>
      <vt:lpstr>Common Gases </vt:lpstr>
      <vt:lpstr>Physical Hazards </vt:lpstr>
      <vt:lpstr>Noise</vt:lpstr>
      <vt:lpstr>Vibration </vt:lpstr>
      <vt:lpstr>Poor Illumination </vt:lpstr>
      <vt:lpstr>Heat </vt:lpstr>
      <vt:lpstr>Cold Stress </vt:lpstr>
      <vt:lpstr>Trench Foot </vt:lpstr>
      <vt:lpstr>Radiation </vt:lpstr>
      <vt:lpstr>Ionizing Radiation </vt:lpstr>
      <vt:lpstr>Non – Ionizing Radiation </vt:lpstr>
      <vt:lpstr>Ergonomics Hazards </vt:lpstr>
      <vt:lpstr>Effects of Stress </vt:lpstr>
      <vt:lpstr>Bullying </vt:lpstr>
      <vt:lpstr>Aggression and Violence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2016-05-01T03:37:28Z</dcterms:created>
  <dcterms:modified xsi:type="dcterms:W3CDTF">2018-05-27T05:02:16Z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TC034605089991</vt:lpwstr>
  </property>
</Properties>
</file>