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25"/>
  </p:notesMasterIdLst>
  <p:handoutMasterIdLst>
    <p:handoutMasterId r:id="rId26"/>
  </p:handoutMasterIdLst>
  <p:sldIdLst>
    <p:sldId id="265" r:id="rId3"/>
    <p:sldId id="396" r:id="rId4"/>
    <p:sldId id="397" r:id="rId5"/>
    <p:sldId id="398" r:id="rId6"/>
    <p:sldId id="399" r:id="rId7"/>
    <p:sldId id="400" r:id="rId8"/>
    <p:sldId id="401" r:id="rId9"/>
    <p:sldId id="402" r:id="rId10"/>
    <p:sldId id="403" r:id="rId11"/>
    <p:sldId id="404" r:id="rId12"/>
    <p:sldId id="405" r:id="rId13"/>
    <p:sldId id="406" r:id="rId14"/>
    <p:sldId id="407" r:id="rId15"/>
    <p:sldId id="408" r:id="rId16"/>
    <p:sldId id="409" r:id="rId17"/>
    <p:sldId id="410" r:id="rId18"/>
    <p:sldId id="411" r:id="rId19"/>
    <p:sldId id="412" r:id="rId20"/>
    <p:sldId id="413" r:id="rId21"/>
    <p:sldId id="414" r:id="rId22"/>
    <p:sldId id="415" r:id="rId23"/>
    <p:sldId id="318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1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1986" y="108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4" Type="http://schemas.openxmlformats.org/officeDocument/2006/relationships/image" Target="../media/image1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EA5F0D-C1DC-412F-A146-DDB3A74B588F}" type="datetimeFigureOut">
              <a:rPr lang="en-US"/>
              <a:pPr/>
              <a:t>6/10/2017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AE14B8-3CC9-472D-9BC5-A84D80684DE2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577827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DE508-72C8-4AB5-AA9C-1584D31690E0}" type="datetimeFigureOut">
              <a:rPr lang="en-US"/>
              <a:pPr/>
              <a:t>6/10/2017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B667E1-E601-4AAF-B95C-B25720D70A60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711136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C80E11E-C570-46F0-BA17-16BA263F1074}" type="slidenum">
              <a:rPr lang="en-US" b="0">
                <a:latin typeface="Tahoma" panose="020B0604030504040204" pitchFamily="34" charset="0"/>
              </a:rPr>
              <a:pPr eaLnBrk="1" hangingPunct="1"/>
              <a:t>3</a:t>
            </a:fld>
            <a:endParaRPr lang="en-US" b="0">
              <a:latin typeface="Tahoma" panose="020B0604030504040204" pitchFamily="34" charset="0"/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955348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E1A01A5-4F02-4C23-A97E-ADF944C7F8EC}" type="slidenum">
              <a:rPr lang="en-US" b="0">
                <a:latin typeface="Tahoma" panose="020B0604030504040204" pitchFamily="34" charset="0"/>
              </a:rPr>
              <a:pPr eaLnBrk="1" hangingPunct="1"/>
              <a:t>15</a:t>
            </a:fld>
            <a:endParaRPr lang="en-US" b="0">
              <a:latin typeface="Tahoma" panose="020B0604030504040204" pitchFamily="34" charset="0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sz="1400" smtClean="0">
                <a:latin typeface="Arial" panose="020B0604020202020204" pitchFamily="34" charset="0"/>
              </a:rPr>
              <a:t>It is translated as Sweep (E) and Simutin (T). Seiso is an action </a:t>
            </a:r>
          </a:p>
          <a:p>
            <a:pPr eaLnBrk="1" hangingPunct="1">
              <a:spcBef>
                <a:spcPct val="0"/>
              </a:spcBef>
            </a:pPr>
            <a:r>
              <a:rPr lang="en-US" sz="1400" smtClean="0">
                <a:latin typeface="Arial" panose="020B0604020202020204" pitchFamily="34" charset="0"/>
              </a:rPr>
              <a:t>to clean and/or polish the workplace to attain a dirt or </a:t>
            </a:r>
          </a:p>
          <a:p>
            <a:pPr eaLnBrk="1" hangingPunct="1">
              <a:spcBef>
                <a:spcPct val="0"/>
              </a:spcBef>
            </a:pPr>
            <a:r>
              <a:rPr lang="en-US" sz="1400" smtClean="0">
                <a:latin typeface="Arial" panose="020B0604020202020204" pitchFamily="34" charset="0"/>
              </a:rPr>
              <a:t>dust-free state. Cleaning must be done by everyone in the </a:t>
            </a:r>
          </a:p>
          <a:p>
            <a:pPr eaLnBrk="1" hangingPunct="1">
              <a:spcBef>
                <a:spcPct val="0"/>
              </a:spcBef>
            </a:pPr>
            <a:r>
              <a:rPr lang="en-US" sz="1400" smtClean="0">
                <a:latin typeface="Arial" panose="020B0604020202020204" pitchFamily="34" charset="0"/>
              </a:rPr>
              <a:t>workplace. For cleaning to become effective, members of the </a:t>
            </a:r>
          </a:p>
          <a:p>
            <a:pPr eaLnBrk="1" hangingPunct="1">
              <a:spcBef>
                <a:spcPct val="0"/>
              </a:spcBef>
            </a:pPr>
            <a:r>
              <a:rPr lang="en-US" sz="1400" smtClean="0">
                <a:latin typeface="Arial" panose="020B0604020202020204" pitchFamily="34" charset="0"/>
              </a:rPr>
              <a:t>organization shall see the workplace in the eyes of a visitor- </a:t>
            </a:r>
          </a:p>
          <a:p>
            <a:pPr eaLnBrk="1" hangingPunct="1">
              <a:spcBef>
                <a:spcPct val="0"/>
              </a:spcBef>
            </a:pPr>
            <a:r>
              <a:rPr lang="en-US" sz="1400" smtClean="0">
                <a:latin typeface="Arial" panose="020B0604020202020204" pitchFamily="34" charset="0"/>
              </a:rPr>
              <a:t>always thinking if it is clean enough to make a good impression</a:t>
            </a:r>
          </a:p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474525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F9B1597-8CFA-4226-ACE3-3425FFE7C430}" type="slidenum">
              <a:rPr lang="en-US" b="0">
                <a:latin typeface="Tahoma" panose="020B0604030504040204" pitchFamily="34" charset="0"/>
              </a:rPr>
              <a:pPr eaLnBrk="1" hangingPunct="1"/>
              <a:t>16</a:t>
            </a:fld>
            <a:endParaRPr lang="en-US" b="0">
              <a:latin typeface="Tahoma" panose="020B0604030504040204" pitchFamily="34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sz="1400" smtClean="0">
                <a:latin typeface="Arial" panose="020B0604020202020204" pitchFamily="34" charset="0"/>
              </a:rPr>
              <a:t>It is translated as Sweep (E) and Simutin (T). Seiso is an action </a:t>
            </a:r>
          </a:p>
          <a:p>
            <a:pPr eaLnBrk="1" hangingPunct="1">
              <a:spcBef>
                <a:spcPct val="0"/>
              </a:spcBef>
            </a:pPr>
            <a:r>
              <a:rPr lang="en-US" sz="1400" smtClean="0">
                <a:latin typeface="Arial" panose="020B0604020202020204" pitchFamily="34" charset="0"/>
              </a:rPr>
              <a:t>to clean and/or polish the workplace to attain a dirt or </a:t>
            </a:r>
          </a:p>
          <a:p>
            <a:pPr eaLnBrk="1" hangingPunct="1">
              <a:spcBef>
                <a:spcPct val="0"/>
              </a:spcBef>
            </a:pPr>
            <a:r>
              <a:rPr lang="en-US" sz="1400" smtClean="0">
                <a:latin typeface="Arial" panose="020B0604020202020204" pitchFamily="34" charset="0"/>
              </a:rPr>
              <a:t>dust-free state. Cleaning must be done by everyone in the </a:t>
            </a:r>
          </a:p>
          <a:p>
            <a:pPr eaLnBrk="1" hangingPunct="1">
              <a:spcBef>
                <a:spcPct val="0"/>
              </a:spcBef>
            </a:pPr>
            <a:r>
              <a:rPr lang="en-US" sz="1400" smtClean="0">
                <a:latin typeface="Arial" panose="020B0604020202020204" pitchFamily="34" charset="0"/>
              </a:rPr>
              <a:t>workplace. For cleaning to become effective, members of the </a:t>
            </a:r>
          </a:p>
          <a:p>
            <a:pPr eaLnBrk="1" hangingPunct="1">
              <a:spcBef>
                <a:spcPct val="0"/>
              </a:spcBef>
            </a:pPr>
            <a:r>
              <a:rPr lang="en-US" sz="1400" smtClean="0">
                <a:latin typeface="Arial" panose="020B0604020202020204" pitchFamily="34" charset="0"/>
              </a:rPr>
              <a:t>organization shall see the workplace in the eyes of a visitor- </a:t>
            </a:r>
          </a:p>
          <a:p>
            <a:pPr eaLnBrk="1" hangingPunct="1">
              <a:spcBef>
                <a:spcPct val="0"/>
              </a:spcBef>
            </a:pPr>
            <a:r>
              <a:rPr lang="en-US" sz="1400" smtClean="0">
                <a:latin typeface="Arial" panose="020B0604020202020204" pitchFamily="34" charset="0"/>
              </a:rPr>
              <a:t>always thinking if it is clean enough to make a good impression</a:t>
            </a:r>
          </a:p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4604494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D14DECE-00C6-4F12-9AD9-D7168138666E}" type="slidenum">
              <a:rPr lang="en-US" b="0">
                <a:latin typeface="Tahoma" panose="020B0604030504040204" pitchFamily="34" charset="0"/>
              </a:rPr>
              <a:pPr eaLnBrk="1" hangingPunct="1"/>
              <a:t>17</a:t>
            </a:fld>
            <a:endParaRPr lang="en-US" b="0">
              <a:latin typeface="Tahoma" panose="020B0604030504040204" pitchFamily="34" charset="0"/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sz="1400" smtClean="0">
                <a:latin typeface="Arial" panose="020B0604020202020204" pitchFamily="34" charset="0"/>
              </a:rPr>
              <a:t>It is translated as Standardize (E) and Siguruhing Malinis (T). </a:t>
            </a:r>
          </a:p>
          <a:p>
            <a:pPr eaLnBrk="1" hangingPunct="1"/>
            <a:r>
              <a:rPr lang="en-US" sz="1400" smtClean="0">
                <a:latin typeface="Arial" panose="020B0604020202020204" pitchFamily="34" charset="0"/>
              </a:rPr>
              <a:t>Seiketsu is a condition where high standard of housekeeping</a:t>
            </a:r>
          </a:p>
          <a:p>
            <a:pPr eaLnBrk="1" hangingPunct="1"/>
            <a:r>
              <a:rPr lang="en-US" sz="1400" smtClean="0">
                <a:latin typeface="Arial" panose="020B0604020202020204" pitchFamily="34" charset="0"/>
              </a:rPr>
              <a:t> is attained. It consists of defining the standards by which </a:t>
            </a:r>
          </a:p>
          <a:p>
            <a:pPr eaLnBrk="1" hangingPunct="1"/>
            <a:r>
              <a:rPr lang="en-US" sz="1400" smtClean="0">
                <a:latin typeface="Arial" panose="020B0604020202020204" pitchFamily="34" charset="0"/>
              </a:rPr>
              <a:t>personnel must measure and maintain cleanliness. </a:t>
            </a:r>
          </a:p>
          <a:p>
            <a:pPr eaLnBrk="1" hangingPunct="1"/>
            <a:r>
              <a:rPr lang="en-US" sz="1400" smtClean="0">
                <a:latin typeface="Arial" panose="020B0604020202020204" pitchFamily="34" charset="0"/>
              </a:rPr>
              <a:t>Seiketsu encompasses both personal and environmental </a:t>
            </a:r>
          </a:p>
          <a:p>
            <a:pPr eaLnBrk="1" hangingPunct="1"/>
            <a:r>
              <a:rPr lang="en-US" sz="1400" smtClean="0">
                <a:latin typeface="Arial" panose="020B0604020202020204" pitchFamily="34" charset="0"/>
              </a:rPr>
              <a:t>cleanliness. Personnel must therefore practice Seiketsu </a:t>
            </a:r>
          </a:p>
          <a:p>
            <a:pPr eaLnBrk="1" hangingPunct="1"/>
            <a:r>
              <a:rPr lang="en-US" sz="1400" smtClean="0">
                <a:latin typeface="Arial" panose="020B0604020202020204" pitchFamily="34" charset="0"/>
              </a:rPr>
              <a:t>starting with personal tidiness. Visual management is an</a:t>
            </a:r>
          </a:p>
          <a:p>
            <a:pPr eaLnBrk="1" hangingPunct="1"/>
            <a:r>
              <a:rPr lang="en-US" sz="1400" smtClean="0">
                <a:latin typeface="Arial" panose="020B0604020202020204" pitchFamily="34" charset="0"/>
              </a:rPr>
              <a:t> important ingredient of Seiketsu.</a:t>
            </a:r>
          </a:p>
        </p:txBody>
      </p:sp>
    </p:spTree>
    <p:extLst>
      <p:ext uri="{BB962C8B-B14F-4D97-AF65-F5344CB8AC3E}">
        <p14:creationId xmlns:p14="http://schemas.microsoft.com/office/powerpoint/2010/main" xmlns="" val="36022258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B0FDAA5-C37D-4CF3-9CA4-C55AB7B96C3B}" type="slidenum">
              <a:rPr lang="en-US" b="0">
                <a:latin typeface="Tahoma" panose="020B0604030504040204" pitchFamily="34" charset="0"/>
              </a:rPr>
              <a:pPr eaLnBrk="1" hangingPunct="1"/>
              <a:t>18</a:t>
            </a:fld>
            <a:endParaRPr lang="en-US" b="0">
              <a:latin typeface="Tahoma" panose="020B0604030504040204" pitchFamily="34" charset="0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sz="1400" smtClean="0">
                <a:latin typeface="Arial" panose="020B0604020202020204" pitchFamily="34" charset="0"/>
              </a:rPr>
              <a:t>It is translated as Self-discipline (E) and Sariling Kusa (T). </a:t>
            </a:r>
          </a:p>
          <a:p>
            <a:pPr eaLnBrk="1" hangingPunct="1"/>
            <a:r>
              <a:rPr lang="en-US" sz="1400" smtClean="0">
                <a:latin typeface="Arial" panose="020B0604020202020204" pitchFamily="34" charset="0"/>
              </a:rPr>
              <a:t>Shitsuke is a condition where all members practice the above </a:t>
            </a:r>
          </a:p>
          <a:p>
            <a:pPr eaLnBrk="1" hangingPunct="1"/>
            <a:r>
              <a:rPr lang="en-US" sz="1400" smtClean="0">
                <a:latin typeface="Arial" panose="020B0604020202020204" pitchFamily="34" charset="0"/>
              </a:rPr>
              <a:t>4S spontaneously and willingly as a way of life. It denotes </a:t>
            </a:r>
          </a:p>
          <a:p>
            <a:pPr eaLnBrk="1" hangingPunct="1"/>
            <a:r>
              <a:rPr lang="en-US" sz="1400" smtClean="0">
                <a:latin typeface="Arial" panose="020B0604020202020204" pitchFamily="34" charset="0"/>
              </a:rPr>
              <a:t>commitment to maintain orderliness. The emphasis of Shitsuke </a:t>
            </a:r>
          </a:p>
          <a:p>
            <a:pPr eaLnBrk="1" hangingPunct="1"/>
            <a:r>
              <a:rPr lang="en-US" sz="1400" smtClean="0">
                <a:latin typeface="Arial" panose="020B0604020202020204" pitchFamily="34" charset="0"/>
              </a:rPr>
              <a:t>is elimination of bad habits and constant practice of good ones</a:t>
            </a:r>
          </a:p>
        </p:txBody>
      </p:sp>
    </p:spTree>
    <p:extLst>
      <p:ext uri="{BB962C8B-B14F-4D97-AF65-F5344CB8AC3E}">
        <p14:creationId xmlns:p14="http://schemas.microsoft.com/office/powerpoint/2010/main" xmlns="" val="9412120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AA714F2-2071-4225-BE69-8CD5D5786AD1}" type="slidenum">
              <a:rPr lang="en-US" b="0">
                <a:latin typeface="Tahoma" panose="020B0604030504040204" pitchFamily="34" charset="0"/>
              </a:rPr>
              <a:pPr eaLnBrk="1" hangingPunct="1"/>
              <a:t>20</a:t>
            </a:fld>
            <a:endParaRPr lang="en-US" b="0">
              <a:latin typeface="Tahoma" panose="020B0604030504040204" pitchFamily="34" charset="0"/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1400" smtClean="0"/>
              <a:t>Bins used for waste segregation shall be properly identified and </a:t>
            </a:r>
          </a:p>
          <a:p>
            <a:pPr eaLnBrk="1" hangingPunct="1">
              <a:lnSpc>
                <a:spcPct val="80000"/>
              </a:lnSpc>
            </a:pPr>
            <a:r>
              <a:rPr lang="en-US" sz="1400" smtClean="0"/>
              <a:t>shall follow the standard color of waste containers namely: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400" b="1" smtClean="0">
                <a:solidFill>
                  <a:srgbClr val="006600"/>
                </a:solidFill>
              </a:rPr>
              <a:t>Green</a:t>
            </a:r>
            <a:r>
              <a:rPr lang="en-US" sz="1400" smtClean="0"/>
              <a:t> Waste Container for Biodegradable Waste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400" b="1" smtClean="0"/>
              <a:t>Black</a:t>
            </a:r>
            <a:r>
              <a:rPr lang="en-US" sz="1400" smtClean="0"/>
              <a:t> Waste Container for Non-biodegradable Waste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400" b="1" smtClean="0">
                <a:solidFill>
                  <a:srgbClr val="FF0000"/>
                </a:solidFill>
              </a:rPr>
              <a:t>Red</a:t>
            </a:r>
            <a:r>
              <a:rPr lang="en-US" sz="1400" smtClean="0"/>
              <a:t> Waste Container for  Hazardous Waste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400" b="1" smtClean="0">
                <a:solidFill>
                  <a:srgbClr val="FF9900"/>
                </a:solidFill>
              </a:rPr>
              <a:t>Yellow</a:t>
            </a:r>
            <a:r>
              <a:rPr lang="en-US" sz="1400" smtClean="0"/>
              <a:t> Waste Container for Medical Waste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400" smtClean="0"/>
              <a:t>Exemption will be given to personal office waste cans which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400" smtClean="0"/>
              <a:t> shall not follow the standard color; personal waste cans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400" smtClean="0"/>
              <a:t>shall be used for biodegradable wastes only </a:t>
            </a:r>
          </a:p>
          <a:p>
            <a:pPr eaLnBrk="1" hangingPunct="1"/>
            <a:endParaRPr lang="en-US" sz="1400" smtClean="0"/>
          </a:p>
        </p:txBody>
      </p:sp>
    </p:spTree>
    <p:extLst>
      <p:ext uri="{BB962C8B-B14F-4D97-AF65-F5344CB8AC3E}">
        <p14:creationId xmlns:p14="http://schemas.microsoft.com/office/powerpoint/2010/main" xmlns="" val="19627652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B76AB16-EF23-439F-92B7-7AC45062D0B7}" type="slidenum">
              <a:rPr lang="en-US" b="0">
                <a:latin typeface="Tahoma" panose="020B0604030504040204" pitchFamily="34" charset="0"/>
              </a:rPr>
              <a:pPr eaLnBrk="1" hangingPunct="1"/>
              <a:t>21</a:t>
            </a:fld>
            <a:endParaRPr lang="en-US" b="0">
              <a:latin typeface="Tahoma" panose="020B0604030504040204" pitchFamily="34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2814554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C70CD211-5FAA-4276-958A-FDD90736C2F2}" type="slidenum">
              <a:rPr lang="en-US" b="0">
                <a:latin typeface="Tahoma" panose="020B0604030504040204" pitchFamily="34" charset="0"/>
              </a:rPr>
              <a:pPr eaLnBrk="1" hangingPunct="1"/>
              <a:t>4</a:t>
            </a:fld>
            <a:endParaRPr lang="en-US" b="0">
              <a:latin typeface="Tahoma" panose="020B0604030504040204" pitchFamily="34" charset="0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7999345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FD31E4A-4AFB-4948-A4CE-0841E3C4DFED}" type="slidenum">
              <a:rPr lang="en-US" b="0">
                <a:latin typeface="Tahoma" panose="020B0604030504040204" pitchFamily="34" charset="0"/>
              </a:rPr>
              <a:pPr eaLnBrk="1" hangingPunct="1"/>
              <a:t>5</a:t>
            </a:fld>
            <a:endParaRPr lang="en-US" b="0">
              <a:latin typeface="Tahoma" panose="020B0604030504040204" pitchFamily="34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117152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2F7FB17-6AFA-483B-BED3-0A525FDFCE9F}" type="slidenum">
              <a:rPr lang="en-US" b="0">
                <a:latin typeface="Tahoma" panose="020B0604030504040204" pitchFamily="34" charset="0"/>
              </a:rPr>
              <a:pPr eaLnBrk="1" hangingPunct="1"/>
              <a:t>6</a:t>
            </a:fld>
            <a:endParaRPr lang="en-US" b="0">
              <a:latin typeface="Tahoma" panose="020B0604030504040204" pitchFamily="34" charset="0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0738669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DD0840E-E6D6-430E-B80C-3CCDD95DC0B2}" type="slidenum">
              <a:rPr lang="en-US" b="0">
                <a:latin typeface="Tahoma" panose="020B0604030504040204" pitchFamily="34" charset="0"/>
              </a:rPr>
              <a:pPr eaLnBrk="1" hangingPunct="1"/>
              <a:t>7</a:t>
            </a:fld>
            <a:endParaRPr lang="en-US" b="0">
              <a:latin typeface="Tahoma" panose="020B0604030504040204" pitchFamily="34" charset="0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Tx/>
              <a:buChar char="•"/>
            </a:pPr>
            <a:r>
              <a:rPr lang="en-US" sz="1400" b="1" smtClean="0"/>
              <a:t>5’S</a:t>
            </a:r>
            <a:r>
              <a:rPr lang="en-US" sz="1400" smtClean="0"/>
              <a:t>  is the most basic approach for  improving productivity in </a:t>
            </a:r>
          </a:p>
          <a:p>
            <a:pPr eaLnBrk="1" hangingPunct="1">
              <a:buFontTx/>
              <a:buChar char="•"/>
            </a:pPr>
            <a:r>
              <a:rPr lang="en-US" sz="1400" smtClean="0"/>
              <a:t>all types of  business.</a:t>
            </a:r>
          </a:p>
          <a:p>
            <a:pPr eaLnBrk="1" hangingPunct="1">
              <a:buFontTx/>
              <a:buChar char="•"/>
            </a:pPr>
            <a:r>
              <a:rPr lang="en-US" sz="1400" b="1" smtClean="0"/>
              <a:t>Benefits of 5’S Application</a:t>
            </a:r>
          </a:p>
          <a:p>
            <a:pPr lvl="1" eaLnBrk="1" hangingPunct="1">
              <a:buFontTx/>
              <a:buChar char="•"/>
            </a:pPr>
            <a:r>
              <a:rPr lang="en-US" sz="1400" smtClean="0"/>
              <a:t>Makes one’s workplace more pleasant and aid in the </a:t>
            </a:r>
          </a:p>
          <a:p>
            <a:pPr lvl="1" eaLnBrk="1" hangingPunct="1"/>
            <a:r>
              <a:rPr lang="en-US" sz="1400" smtClean="0"/>
              <a:t>improvement of work efficiency</a:t>
            </a:r>
          </a:p>
          <a:p>
            <a:pPr lvl="1" eaLnBrk="1" hangingPunct="1">
              <a:buFontTx/>
              <a:buChar char="•"/>
            </a:pPr>
            <a:r>
              <a:rPr lang="en-US" sz="1400" smtClean="0"/>
              <a:t>Assist in complying to requirements of ISO 14001 and </a:t>
            </a:r>
          </a:p>
          <a:p>
            <a:pPr lvl="1" eaLnBrk="1" hangingPunct="1"/>
            <a:r>
              <a:rPr lang="en-US" sz="1400" smtClean="0"/>
              <a:t>OHSAS 18001</a:t>
            </a:r>
          </a:p>
          <a:p>
            <a:pPr lvl="1" eaLnBrk="1" hangingPunct="1">
              <a:buFontTx/>
              <a:buChar char="•"/>
            </a:pPr>
            <a:r>
              <a:rPr lang="en-US" sz="1400" smtClean="0"/>
              <a:t>5’S and Safety go hand-in-hand</a:t>
            </a:r>
          </a:p>
          <a:p>
            <a:pPr lvl="1" eaLnBrk="1" hangingPunct="1">
              <a:buFontTx/>
              <a:buChar char="•"/>
            </a:pPr>
            <a:r>
              <a:rPr lang="en-US" sz="1400" smtClean="0"/>
              <a:t>5’S leads to better service, higher productivity and provide </a:t>
            </a:r>
          </a:p>
          <a:p>
            <a:pPr lvl="1" eaLnBrk="1" hangingPunct="1"/>
            <a:r>
              <a:rPr lang="en-US" sz="1400" smtClean="0"/>
              <a:t>better and safe working environment</a:t>
            </a:r>
          </a:p>
          <a:p>
            <a:pPr lvl="1" eaLnBrk="1" hangingPunct="1">
              <a:buFontTx/>
              <a:buChar char="•"/>
            </a:pPr>
            <a:endParaRPr lang="en-US" sz="1400" smtClean="0"/>
          </a:p>
        </p:txBody>
      </p:sp>
    </p:spTree>
    <p:extLst>
      <p:ext uri="{BB962C8B-B14F-4D97-AF65-F5344CB8AC3E}">
        <p14:creationId xmlns:p14="http://schemas.microsoft.com/office/powerpoint/2010/main" xmlns="" val="17702752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424A933-5491-4EB1-B906-BBF371EDC3C2}" type="slidenum">
              <a:rPr lang="en-US" b="0">
                <a:latin typeface="Tahoma" panose="020B0604030504040204" pitchFamily="34" charset="0"/>
              </a:rPr>
              <a:pPr eaLnBrk="1" hangingPunct="1"/>
              <a:t>8</a:t>
            </a:fld>
            <a:endParaRPr lang="en-US" b="0">
              <a:latin typeface="Tahoma" panose="020B0604030504040204" pitchFamily="34" charset="0"/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4729386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17352C7-E327-40CC-BE7C-E88A3FD14780}" type="slidenum">
              <a:rPr lang="en-US" b="0">
                <a:latin typeface="Tahoma" panose="020B0604030504040204" pitchFamily="34" charset="0"/>
              </a:rPr>
              <a:pPr eaLnBrk="1" hangingPunct="1"/>
              <a:t>9</a:t>
            </a:fld>
            <a:endParaRPr lang="en-US" b="0">
              <a:latin typeface="Tahoma" panose="020B0604030504040204" pitchFamily="34" charset="0"/>
            </a:endParaRPr>
          </a:p>
        </p:txBody>
      </p:sp>
      <p:sp>
        <p:nvSpPr>
          <p:cNvPr id="35843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sz="1400" smtClean="0">
                <a:latin typeface="Arial" panose="020B0604020202020204" pitchFamily="34" charset="0"/>
              </a:rPr>
              <a:t>It is translated as Sort in English (E) and Suriin in Tagalog (T). </a:t>
            </a:r>
          </a:p>
          <a:p>
            <a:pPr eaLnBrk="1" hangingPunct="1"/>
            <a:r>
              <a:rPr lang="en-US" sz="1400" smtClean="0">
                <a:latin typeface="Arial" panose="020B0604020202020204" pitchFamily="34" charset="0"/>
              </a:rPr>
              <a:t>Seiri is an action to identify and eliminate all unnecessary</a:t>
            </a:r>
          </a:p>
          <a:p>
            <a:pPr eaLnBrk="1" hangingPunct="1"/>
            <a:r>
              <a:rPr lang="en-US" sz="1400" smtClean="0">
                <a:latin typeface="Arial" panose="020B0604020202020204" pitchFamily="34" charset="0"/>
              </a:rPr>
              <a:t> items from the workplace. Seiri refers to the act of throwing </a:t>
            </a:r>
          </a:p>
          <a:p>
            <a:pPr eaLnBrk="1" hangingPunct="1"/>
            <a:r>
              <a:rPr lang="en-US" sz="1400" smtClean="0">
                <a:latin typeface="Arial" panose="020B0604020202020204" pitchFamily="34" charset="0"/>
              </a:rPr>
              <a:t>away all unwanted materials in the workplace, and keeping </a:t>
            </a:r>
          </a:p>
          <a:p>
            <a:pPr eaLnBrk="1" hangingPunct="1"/>
            <a:r>
              <a:rPr lang="en-US" sz="1400" smtClean="0">
                <a:latin typeface="Arial" panose="020B0604020202020204" pitchFamily="34" charset="0"/>
              </a:rPr>
              <a:t>the number of necessary items to its absolute minimum. </a:t>
            </a:r>
          </a:p>
          <a:p>
            <a:pPr eaLnBrk="1" hangingPunct="1"/>
            <a:r>
              <a:rPr lang="en-US" sz="1400" smtClean="0">
                <a:latin typeface="Arial" panose="020B0604020202020204" pitchFamily="34" charset="0"/>
              </a:rPr>
              <a:t>Because of Seiri, simplification of tasks, effective use of </a:t>
            </a:r>
          </a:p>
          <a:p>
            <a:pPr eaLnBrk="1" hangingPunct="1"/>
            <a:r>
              <a:rPr lang="en-US" sz="1400" smtClean="0">
                <a:latin typeface="Arial" panose="020B0604020202020204" pitchFamily="34" charset="0"/>
              </a:rPr>
              <a:t>space and careful purchase of items follow</a:t>
            </a:r>
          </a:p>
        </p:txBody>
      </p:sp>
    </p:spTree>
    <p:extLst>
      <p:ext uri="{BB962C8B-B14F-4D97-AF65-F5344CB8AC3E}">
        <p14:creationId xmlns:p14="http://schemas.microsoft.com/office/powerpoint/2010/main" xmlns="" val="18644615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71FB85D-426A-4749-80CC-66C8E78B2B5C}" type="slidenum">
              <a:rPr lang="en-US" b="0">
                <a:latin typeface="Tahoma" panose="020B0604030504040204" pitchFamily="34" charset="0"/>
              </a:rPr>
              <a:pPr eaLnBrk="1" hangingPunct="1"/>
              <a:t>10</a:t>
            </a:fld>
            <a:endParaRPr lang="en-US" b="0">
              <a:latin typeface="Tahoma" panose="020B0604030504040204" pitchFamily="34" charset="0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5763" y="688975"/>
            <a:ext cx="6086475" cy="3424238"/>
          </a:xfrm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8163"/>
            <a:ext cx="5029200" cy="41084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smtClean="0"/>
              <a:t>Point out office items, cabinets, supplies</a:t>
            </a:r>
          </a:p>
        </p:txBody>
      </p:sp>
    </p:spTree>
    <p:extLst>
      <p:ext uri="{BB962C8B-B14F-4D97-AF65-F5344CB8AC3E}">
        <p14:creationId xmlns:p14="http://schemas.microsoft.com/office/powerpoint/2010/main" xmlns="" val="36121820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7260C1E-5AAC-4258-99C2-F5B34DA34981}" type="slidenum">
              <a:rPr lang="en-US" b="0">
                <a:latin typeface="Tahoma" panose="020B0604030504040204" pitchFamily="34" charset="0"/>
              </a:rPr>
              <a:pPr eaLnBrk="1" hangingPunct="1"/>
              <a:t>12</a:t>
            </a:fld>
            <a:endParaRPr lang="en-US" b="0">
              <a:latin typeface="Tahoma" panose="020B0604030504040204" pitchFamily="34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sz="1400" smtClean="0">
                <a:latin typeface="Arial" panose="020B0604020202020204" pitchFamily="34" charset="0"/>
              </a:rPr>
              <a:t>It is translated as Systematize (E) and Sinupin (T). Seiton is </a:t>
            </a:r>
          </a:p>
          <a:p>
            <a:pPr eaLnBrk="1" hangingPunct="1"/>
            <a:r>
              <a:rPr lang="en-US" sz="1400" smtClean="0">
                <a:latin typeface="Arial" panose="020B0604020202020204" pitchFamily="34" charset="0"/>
              </a:rPr>
              <a:t>an action to put all essential materials in a systematic order.</a:t>
            </a:r>
          </a:p>
          <a:p>
            <a:pPr eaLnBrk="1" hangingPunct="1"/>
            <a:r>
              <a:rPr lang="en-US" sz="1400" smtClean="0">
                <a:latin typeface="Arial" panose="020B0604020202020204" pitchFamily="34" charset="0"/>
              </a:rPr>
              <a:t> It consists of putting everything in an assigned place so that</a:t>
            </a:r>
          </a:p>
          <a:p>
            <a:pPr eaLnBrk="1" hangingPunct="1"/>
            <a:r>
              <a:rPr lang="en-US" sz="1400" smtClean="0">
                <a:latin typeface="Arial" panose="020B0604020202020204" pitchFamily="34" charset="0"/>
              </a:rPr>
              <a:t> items can be accessed and retrieved quickly, as well as </a:t>
            </a:r>
          </a:p>
          <a:p>
            <a:pPr eaLnBrk="1" hangingPunct="1"/>
            <a:r>
              <a:rPr lang="en-US" sz="1400" smtClean="0">
                <a:latin typeface="Arial" panose="020B0604020202020204" pitchFamily="34" charset="0"/>
              </a:rPr>
              <a:t>returned in the same place quickly</a:t>
            </a:r>
          </a:p>
        </p:txBody>
      </p:sp>
    </p:spTree>
    <p:extLst>
      <p:ext uri="{BB962C8B-B14F-4D97-AF65-F5344CB8AC3E}">
        <p14:creationId xmlns:p14="http://schemas.microsoft.com/office/powerpoint/2010/main" xmlns="" val="22087835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un rising over grassy hill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51" y="0"/>
            <a:ext cx="12188699" cy="47993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 bwMode="ltGray">
          <a:xfrm>
            <a:off x="-2" y="4754880"/>
            <a:ext cx="12192002" cy="210312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 bwMode="white">
          <a:xfrm>
            <a:off x="-127" y="4724400"/>
            <a:ext cx="12188826" cy="7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999" y="4800600"/>
            <a:ext cx="9144002" cy="1143000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2413" y="5943600"/>
            <a:ext cx="9144002" cy="7620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000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xmlns="" val="3382882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Alternate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ltGray">
          <a:xfrm>
            <a:off x="0" y="0"/>
            <a:ext cx="4873752" cy="685800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0412" y="2362200"/>
            <a:ext cx="3200400" cy="1990725"/>
          </a:xfrm>
        </p:spPr>
        <p:txBody>
          <a:bodyPr anchor="b">
            <a:normAutofit/>
          </a:bodyPr>
          <a:lstStyle>
            <a:lvl1pPr>
              <a:defRPr sz="34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62892" y="685800"/>
            <a:ext cx="6370320" cy="5486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0412" y="4367308"/>
            <a:ext cx="3200400" cy="1622012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E583DDF-CA54-461A-A486-592D2374C532}" type="datetimeFigureOut">
              <a:rPr lang="en-US"/>
              <a:pPr/>
              <a:t>6/10/2017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A8D9AD5-F248-4919-864A-CFD76CC027D6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376930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ltGray">
          <a:xfrm>
            <a:off x="7315200" y="0"/>
            <a:ext cx="4873752" cy="685800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3214" y="2362200"/>
            <a:ext cx="3200400" cy="1993392"/>
          </a:xfrm>
        </p:spPr>
        <p:txBody>
          <a:bodyPr anchor="b">
            <a:normAutofit/>
          </a:bodyPr>
          <a:lstStyle>
            <a:lvl1pPr>
              <a:defRPr sz="34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7315200" cy="6858000"/>
          </a:xfrm>
          <a:solidFill>
            <a:schemeClr val="bg2">
              <a:lumMod val="90000"/>
            </a:schemeClr>
          </a:solidFill>
        </p:spPr>
        <p:txBody>
          <a:bodyPr/>
          <a:lstStyle>
            <a:lvl1pPr marL="0" indent="0" algn="ctr">
              <a:buNone/>
              <a:defRPr sz="32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23214" y="4355592"/>
            <a:ext cx="3200400" cy="1644614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en-US"/>
              <a:pPr/>
              <a:t>6/10/2017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1371734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en-US"/>
              <a:pPr/>
              <a:t>6/10/2017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3338572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274638"/>
            <a:ext cx="2628900" cy="58975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274638"/>
            <a:ext cx="7734300" cy="58975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en-US"/>
              <a:pPr/>
              <a:t>6/10/2017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751558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xmlns="" val="1375690943"/>
      </p:ext>
    </p:extLst>
  </p:cSld>
  <p:clrMapOvr>
    <a:masterClrMapping/>
  </p:clrMapOvr>
  <p:transition spd="med">
    <p:checker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491078-8A8C-4DAB-93A1-A15FE215FB5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32194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6pPr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en-US"/>
              <a:pPr/>
              <a:t>6/10/2017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4159342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>
            <a:off x="0" y="0"/>
            <a:ext cx="12188826" cy="45720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</a:endParaRPr>
          </a:p>
        </p:txBody>
      </p:sp>
      <p:sp>
        <p:nvSpPr>
          <p:cNvPr id="8" name="Rectangle 7"/>
          <p:cNvSpPr/>
          <p:nvPr/>
        </p:nvSpPr>
        <p:spPr bwMode="white">
          <a:xfrm>
            <a:off x="-1" y="411480"/>
            <a:ext cx="12188826" cy="457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143000"/>
            <a:ext cx="9144000" cy="2667000"/>
          </a:xfrm>
        </p:spPr>
        <p:txBody>
          <a:bodyPr anchor="b">
            <a:normAutofit/>
          </a:bodyPr>
          <a:lstStyle>
            <a:lvl1pPr algn="ctr">
              <a:defRPr sz="5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3810000"/>
            <a:ext cx="9144000" cy="1143000"/>
          </a:xfrm>
        </p:spPr>
        <p:txBody>
          <a:bodyPr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240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en-US"/>
              <a:pPr/>
              <a:t>6/10/2017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7158437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lternate 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143000"/>
            <a:ext cx="9144000" cy="2667000"/>
          </a:xfrm>
        </p:spPr>
        <p:txBody>
          <a:bodyPr anchor="b">
            <a:normAutofit/>
          </a:bodyPr>
          <a:lstStyle>
            <a:lvl1pPr algn="ctr">
              <a:defRPr sz="52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3" y="3810000"/>
            <a:ext cx="9144000" cy="1143000"/>
          </a:xfrm>
        </p:spPr>
        <p:txBody>
          <a:bodyPr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E583DDF-CA54-461A-A486-592D2374C532}" type="datetimeFigureOut">
              <a:rPr lang="en-US"/>
              <a:pPr/>
              <a:t>6/10/2017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A8D9AD5-F248-4919-864A-CFD76CC027D6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8043280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120" y="1901952"/>
            <a:ext cx="4572000" cy="412394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78880" y="1901952"/>
            <a:ext cx="4572000" cy="412394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7D43D-6574-4C7B-808D-C6C12215A4D4}" type="datetimeFigureOut">
              <a:rPr lang="en-US"/>
              <a:pPr/>
              <a:t>6/10/2017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CE5F2-81AA-4605-B028-6FBA391056AF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3117078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1837464"/>
            <a:ext cx="4572000" cy="766588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200" b="0" cap="none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1120" y="2740732"/>
            <a:ext cx="4572000" cy="328884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78880" y="1837464"/>
            <a:ext cx="4572000" cy="766588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200" b="0" cap="none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78880" y="2740732"/>
            <a:ext cx="4572000" cy="328884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en-US"/>
              <a:pPr/>
              <a:t>6/10/2017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4057080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en-US"/>
              <a:pPr/>
              <a:t>6/10/2017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842011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E583DDF-CA54-461A-A486-592D2374C532}" type="datetimeFigureOut">
              <a:rPr lang="en-US"/>
              <a:pPr/>
              <a:t>6/10/2017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A8D9AD5-F248-4919-864A-CFD76CC027D6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559003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0412" y="2362200"/>
            <a:ext cx="3200400" cy="1990725"/>
          </a:xfrm>
        </p:spPr>
        <p:txBody>
          <a:bodyPr anchor="b">
            <a:normAutofit/>
          </a:bodyPr>
          <a:lstStyle>
            <a:lvl1pPr>
              <a:defRPr sz="3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4212" y="685800"/>
            <a:ext cx="7239001" cy="5486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0412" y="4367308"/>
            <a:ext cx="3200400" cy="1622012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en-US"/>
              <a:pPr/>
              <a:t>6/10/2017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1435946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>
            <a:off x="1587" y="6583680"/>
            <a:ext cx="12188826" cy="274320"/>
          </a:xfrm>
          <a:prstGeom prst="rect">
            <a:avLst/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uphemia"/>
            </a:endParaRPr>
          </a:p>
        </p:txBody>
      </p:sp>
      <p:sp>
        <p:nvSpPr>
          <p:cNvPr id="8" name="Rectangle 7"/>
          <p:cNvSpPr/>
          <p:nvPr/>
        </p:nvSpPr>
        <p:spPr bwMode="white">
          <a:xfrm>
            <a:off x="1587" y="6583680"/>
            <a:ext cx="12188826" cy="457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120" y="467360"/>
            <a:ext cx="950976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1901952"/>
            <a:ext cx="9509760" cy="41276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75776" y="6601968"/>
            <a:ext cx="96012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2"/>
                </a:solidFill>
              </a:defRPr>
            </a:lvl1pPr>
          </a:lstStyle>
          <a:p>
            <a:fld id="{9E583DDF-CA54-461A-A486-592D2374C532}" type="datetimeFigureOut">
              <a:rPr lang="en-US"/>
              <a:pPr/>
              <a:t>6/10/2017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41120" y="6601968"/>
            <a:ext cx="7159752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baseline="0">
                <a:solidFill>
                  <a:schemeClr val="bg2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10800" y="6601968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2"/>
                </a:solidFill>
              </a:defRPr>
            </a:lvl1pPr>
          </a:lstStyle>
          <a:p>
            <a:fld id="{CA8D9AD5-F248-4919-864A-CFD76CC027D6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563760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2" r:id="rId4"/>
    <p:sldLayoutId id="2147483661" r:id="rId5"/>
    <p:sldLayoutId id="2147483653" r:id="rId6"/>
    <p:sldLayoutId id="2147483654" r:id="rId7"/>
    <p:sldLayoutId id="2147483655" r:id="rId8"/>
    <p:sldLayoutId id="2147483656" r:id="rId9"/>
    <p:sldLayoutId id="2147483663" r:id="rId10"/>
    <p:sldLayoutId id="2147483657" r:id="rId11"/>
    <p:sldLayoutId id="2147483658" r:id="rId12"/>
    <p:sldLayoutId id="2147483659" r:id="rId13"/>
    <p:sldLayoutId id="2147483666" r:id="rId14"/>
    <p:sldLayoutId id="2147483667" r:id="rId15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Font typeface="Arial" pitchFamily="34" charset="0"/>
        <a:buNone/>
        <a:defRPr sz="3400" kern="1200">
          <a:solidFill>
            <a:schemeClr val="tx2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tx2"/>
        </a:buClr>
        <a:buSzPct val="100000"/>
        <a:buFont typeface="Arial" pitchFamily="34" charset="0"/>
        <a:buChar char="▪"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SzPct val="100000"/>
        <a:buFont typeface="Arial" pitchFamily="34" charset="0"/>
        <a:buChar char="▪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2"/>
        </a:buClr>
        <a:buSzPct val="100000"/>
        <a:buFont typeface="Arial" pitchFamily="34" charset="0"/>
        <a:buChar char="▪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2"/>
        </a:buClr>
        <a:buSzPct val="100000"/>
        <a:buFont typeface="Arial" pitchFamily="34" charset="0"/>
        <a:buChar char="▪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2"/>
        </a:buClr>
        <a:buSzPct val="100000"/>
        <a:buFont typeface="Arial" pitchFamily="34" charset="0"/>
        <a:buChar char="▪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oleObject" Target="../embeddings/oleObject4.bin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pn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998" y="147917"/>
            <a:ext cx="9144002" cy="3792071"/>
          </a:xfrm>
        </p:spPr>
        <p:txBody>
          <a:bodyPr>
            <a:normAutofit/>
          </a:bodyPr>
          <a:lstStyle/>
          <a:p>
            <a:r>
              <a:rPr lang="en-US" sz="3200" b="1" i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en-US" sz="3200" b="1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en-US" sz="3200" b="1" i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en-US" sz="3200" b="1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en-US" sz="3200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en-US" sz="3200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en-US" sz="2700" dirty="0" smtClean="0">
                <a:solidFill>
                  <a:schemeClr val="bg2">
                    <a:lumMod val="10000"/>
                  </a:schemeClr>
                </a:solidFill>
                <a:latin typeface="Arial Black" panose="020B0A04020102020204" pitchFamily="34" charset="0"/>
              </a:rPr>
              <a:t>BASIC OCCUPATIONAL SAFETY AND HEALTH (BOSH)</a:t>
            </a:r>
            <a:br>
              <a:rPr lang="en-US" sz="2700" dirty="0" smtClean="0">
                <a:solidFill>
                  <a:schemeClr val="bg2">
                    <a:lumMod val="10000"/>
                  </a:schemeClr>
                </a:solidFill>
                <a:latin typeface="Arial Black" panose="020B0A04020102020204" pitchFamily="34" charset="0"/>
              </a:rPr>
            </a:br>
            <a:r>
              <a:rPr lang="en-US" sz="2700" dirty="0" smtClean="0">
                <a:solidFill>
                  <a:schemeClr val="bg2">
                    <a:lumMod val="10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en-US" sz="2700" dirty="0" smtClean="0">
                <a:solidFill>
                  <a:schemeClr val="bg2">
                    <a:lumMod val="10000"/>
                  </a:schemeClr>
                </a:solidFill>
                <a:latin typeface="Arial Black" panose="020B0A04020102020204" pitchFamily="34" charset="0"/>
              </a:rPr>
            </a:br>
            <a:r>
              <a:rPr lang="en-US" sz="2700" dirty="0">
                <a:solidFill>
                  <a:schemeClr val="bg2">
                    <a:lumMod val="10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en-US" sz="2700" dirty="0">
                <a:solidFill>
                  <a:schemeClr val="bg2">
                    <a:lumMod val="10000"/>
                  </a:schemeClr>
                </a:solidFill>
                <a:latin typeface="Arial Black" panose="020B0A04020102020204" pitchFamily="34" charset="0"/>
              </a:rPr>
            </a:br>
            <a:r>
              <a:rPr lang="en-US" sz="2700" dirty="0" smtClean="0">
                <a:solidFill>
                  <a:schemeClr val="bg2">
                    <a:lumMod val="10000"/>
                  </a:schemeClr>
                </a:solidFill>
                <a:latin typeface="Arial Black" panose="020B0A04020102020204" pitchFamily="34" charset="0"/>
              </a:rPr>
              <a:t>HOUSEKEEPING</a:t>
            </a:r>
            <a:endParaRPr lang="en-US" sz="2700" dirty="0">
              <a:solidFill>
                <a:schemeClr val="bg2">
                  <a:lumMod val="1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0" y="4814047"/>
            <a:ext cx="9144002" cy="1761566"/>
          </a:xfrm>
        </p:spPr>
        <p:txBody>
          <a:bodyPr>
            <a:normAutofit/>
          </a:bodyPr>
          <a:lstStyle/>
          <a:p>
            <a:pPr algn="l"/>
            <a:r>
              <a:rPr lang="en-US" sz="26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DEXTER T. MANIGBAS, RN, </a:t>
            </a:r>
            <a:r>
              <a:rPr lang="en-US" sz="26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OHSP</a:t>
            </a:r>
            <a:r>
              <a:rPr lang="en-US" sz="26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  <a:endParaRPr lang="en-US" sz="17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2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EHS Manager - ECSCI</a:t>
            </a:r>
            <a:endParaRPr lang="en-US" sz="22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19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ACCREDITED OCCUPATIONAL SAFETY &amp; HEALTH PRACTITIONER</a:t>
            </a:r>
            <a:r>
              <a:rPr lang="en-US" sz="17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algn="l"/>
            <a:r>
              <a:rPr lang="en-US" sz="19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Accredited</a:t>
            </a:r>
            <a:r>
              <a:rPr lang="en-US" sz="19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Fire Safety Practitioner </a:t>
            </a:r>
            <a:r>
              <a:rPr lang="en-US" sz="19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BFP</a:t>
            </a:r>
          </a:p>
          <a:p>
            <a:pPr algn="l"/>
            <a:r>
              <a:rPr lang="en-US" sz="17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Pollution </a:t>
            </a:r>
            <a:r>
              <a:rPr lang="en-US" sz="17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 Officer – </a:t>
            </a:r>
            <a:r>
              <a:rPr lang="en-US" sz="17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DENR</a:t>
            </a:r>
            <a:endParaRPr lang="en-US" sz="17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17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Certified OSH Trainer</a:t>
            </a:r>
          </a:p>
          <a:p>
            <a:pPr algn="l"/>
            <a:endParaRPr lang="en-US" sz="1100" b="1" i="1" dirty="0" smtClean="0">
              <a:solidFill>
                <a:srgbClr val="00B0F0"/>
              </a:solidFill>
            </a:endParaRPr>
          </a:p>
          <a:p>
            <a:endParaRPr lang="en-US" sz="1300" dirty="0" smtClean="0">
              <a:solidFill>
                <a:srgbClr val="00B0F0"/>
              </a:solidFill>
            </a:endParaRP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48875" y="4814046"/>
            <a:ext cx="2143125" cy="203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98809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61951F3-123E-4872-9870-17B4FDBFF728}" type="slidenum">
              <a:rPr lang="en-US" b="0"/>
              <a:pPr eaLnBrk="1" hangingPunct="1"/>
              <a:t>10</a:t>
            </a:fld>
            <a:endParaRPr lang="en-US" b="0"/>
          </a:p>
        </p:txBody>
      </p:sp>
      <p:grpSp>
        <p:nvGrpSpPr>
          <p:cNvPr id="14339" name="Group 2"/>
          <p:cNvGrpSpPr>
            <a:grpSpLocks/>
          </p:cNvGrpSpPr>
          <p:nvPr/>
        </p:nvGrpSpPr>
        <p:grpSpPr bwMode="auto">
          <a:xfrm>
            <a:off x="1620837" y="738188"/>
            <a:ext cx="8942388" cy="5434012"/>
            <a:chOff x="-5" y="605"/>
            <a:chExt cx="5633" cy="3423"/>
          </a:xfrm>
        </p:grpSpPr>
        <p:sp>
          <p:nvSpPr>
            <p:cNvPr id="14340" name="Line 3"/>
            <p:cNvSpPr>
              <a:spLocks noChangeShapeType="1"/>
            </p:cNvSpPr>
            <p:nvPr/>
          </p:nvSpPr>
          <p:spPr bwMode="auto">
            <a:xfrm>
              <a:off x="1001" y="2936"/>
              <a:ext cx="8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14341" name="Rectangle 4"/>
            <p:cNvSpPr>
              <a:spLocks noChangeArrowheads="1"/>
            </p:cNvSpPr>
            <p:nvPr/>
          </p:nvSpPr>
          <p:spPr bwMode="auto">
            <a:xfrm>
              <a:off x="26" y="2059"/>
              <a:ext cx="849" cy="652"/>
            </a:xfrm>
            <a:prstGeom prst="rect">
              <a:avLst/>
            </a:prstGeom>
            <a:gradFill rotWithShape="0">
              <a:gsLst>
                <a:gs pos="0">
                  <a:srgbClr val="379F95"/>
                </a:gs>
                <a:gs pos="50000">
                  <a:srgbClr val="CFE8E6"/>
                </a:gs>
                <a:gs pos="100000">
                  <a:srgbClr val="379F95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14342" name="Rectangle 5"/>
            <p:cNvSpPr>
              <a:spLocks noChangeArrowheads="1"/>
            </p:cNvSpPr>
            <p:nvPr/>
          </p:nvSpPr>
          <p:spPr bwMode="auto">
            <a:xfrm>
              <a:off x="-5" y="2088"/>
              <a:ext cx="912" cy="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sz="1400"/>
                <a:t>INVENTORY</a:t>
              </a:r>
            </a:p>
            <a:p>
              <a:pPr algn="ctr"/>
              <a:r>
                <a:rPr lang="en-US" sz="1400"/>
                <a:t>ITEMS, TOOLS</a:t>
              </a:r>
            </a:p>
            <a:p>
              <a:pPr algn="ctr"/>
              <a:r>
                <a:rPr lang="en-US" sz="1400"/>
                <a:t>FIXTURES, </a:t>
              </a:r>
            </a:p>
            <a:p>
              <a:pPr algn="ctr"/>
              <a:r>
                <a:rPr lang="en-US" sz="1400"/>
                <a:t>MACHINES</a:t>
              </a:r>
            </a:p>
          </p:txBody>
        </p:sp>
        <p:sp>
          <p:nvSpPr>
            <p:cNvPr id="14343" name="Rectangle 6"/>
            <p:cNvSpPr>
              <a:spLocks noChangeArrowheads="1"/>
            </p:cNvSpPr>
            <p:nvPr/>
          </p:nvSpPr>
          <p:spPr bwMode="auto">
            <a:xfrm>
              <a:off x="1145" y="1169"/>
              <a:ext cx="1277" cy="389"/>
            </a:xfrm>
            <a:prstGeom prst="rect">
              <a:avLst/>
            </a:prstGeom>
            <a:gradFill rotWithShape="0">
              <a:gsLst>
                <a:gs pos="0">
                  <a:srgbClr val="379F95"/>
                </a:gs>
                <a:gs pos="50000">
                  <a:srgbClr val="CFE8E6"/>
                </a:gs>
                <a:gs pos="100000">
                  <a:srgbClr val="379F95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14344" name="Rectangle 7"/>
            <p:cNvSpPr>
              <a:spLocks noChangeArrowheads="1"/>
            </p:cNvSpPr>
            <p:nvPr/>
          </p:nvSpPr>
          <p:spPr bwMode="auto">
            <a:xfrm>
              <a:off x="1092" y="1161"/>
              <a:ext cx="1382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sz="1600"/>
                <a:t>Cannot be used or is</a:t>
              </a:r>
            </a:p>
            <a:p>
              <a:pPr algn="ctr"/>
              <a:r>
                <a:rPr lang="en-US" sz="1600"/>
                <a:t>unlikely to be used</a:t>
              </a:r>
            </a:p>
          </p:txBody>
        </p:sp>
        <p:grpSp>
          <p:nvGrpSpPr>
            <p:cNvPr id="14345" name="Group 8"/>
            <p:cNvGrpSpPr>
              <a:grpSpLocks/>
            </p:cNvGrpSpPr>
            <p:nvPr/>
          </p:nvGrpSpPr>
          <p:grpSpPr bwMode="auto">
            <a:xfrm>
              <a:off x="1874" y="1971"/>
              <a:ext cx="507" cy="432"/>
              <a:chOff x="1874" y="1971"/>
              <a:chExt cx="507" cy="432"/>
            </a:xfrm>
          </p:grpSpPr>
          <p:sp>
            <p:nvSpPr>
              <p:cNvPr id="14381" name="Rectangle 9"/>
              <p:cNvSpPr>
                <a:spLocks noChangeArrowheads="1"/>
              </p:cNvSpPr>
              <p:nvPr/>
            </p:nvSpPr>
            <p:spPr bwMode="auto">
              <a:xfrm>
                <a:off x="1916" y="1971"/>
                <a:ext cx="421" cy="432"/>
              </a:xfrm>
              <a:prstGeom prst="rect">
                <a:avLst/>
              </a:prstGeom>
              <a:gradFill rotWithShape="0">
                <a:gsLst>
                  <a:gs pos="0">
                    <a:srgbClr val="379F95"/>
                  </a:gs>
                  <a:gs pos="50000">
                    <a:srgbClr val="CFE8E6"/>
                  </a:gs>
                  <a:gs pos="100000">
                    <a:srgbClr val="379F95"/>
                  </a:gs>
                </a:gsLst>
                <a:lin ang="5400000" scaled="1"/>
              </a:gra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PH"/>
              </a:p>
            </p:txBody>
          </p:sp>
          <p:sp>
            <p:nvSpPr>
              <p:cNvPr id="14382" name="Rectangle 10"/>
              <p:cNvSpPr>
                <a:spLocks noChangeArrowheads="1"/>
              </p:cNvSpPr>
              <p:nvPr/>
            </p:nvSpPr>
            <p:spPr bwMode="auto">
              <a:xfrm>
                <a:off x="1874" y="2004"/>
                <a:ext cx="507" cy="3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r>
                  <a:rPr lang="en-US" sz="1600"/>
                  <a:t>Rarely</a:t>
                </a:r>
              </a:p>
              <a:p>
                <a:pPr algn="ctr"/>
                <a:r>
                  <a:rPr lang="en-US" sz="1600"/>
                  <a:t>used</a:t>
                </a:r>
              </a:p>
            </p:txBody>
          </p:sp>
        </p:grpSp>
        <p:grpSp>
          <p:nvGrpSpPr>
            <p:cNvPr id="14346" name="Group 11"/>
            <p:cNvGrpSpPr>
              <a:grpSpLocks/>
            </p:cNvGrpSpPr>
            <p:nvPr/>
          </p:nvGrpSpPr>
          <p:grpSpPr bwMode="auto">
            <a:xfrm>
              <a:off x="1832" y="2710"/>
              <a:ext cx="906" cy="433"/>
              <a:chOff x="1832" y="2710"/>
              <a:chExt cx="906" cy="433"/>
            </a:xfrm>
          </p:grpSpPr>
          <p:sp>
            <p:nvSpPr>
              <p:cNvPr id="14379" name="Rectangle 12"/>
              <p:cNvSpPr>
                <a:spLocks noChangeArrowheads="1"/>
              </p:cNvSpPr>
              <p:nvPr/>
            </p:nvSpPr>
            <p:spPr bwMode="auto">
              <a:xfrm>
                <a:off x="1884" y="2710"/>
                <a:ext cx="801" cy="433"/>
              </a:xfrm>
              <a:prstGeom prst="rect">
                <a:avLst/>
              </a:prstGeom>
              <a:gradFill rotWithShape="0">
                <a:gsLst>
                  <a:gs pos="0">
                    <a:srgbClr val="379F95"/>
                  </a:gs>
                  <a:gs pos="50000">
                    <a:srgbClr val="CFE8E6"/>
                  </a:gs>
                  <a:gs pos="100000">
                    <a:srgbClr val="379F95"/>
                  </a:gs>
                </a:gsLst>
                <a:lin ang="5400000" scaled="1"/>
              </a:gra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PH"/>
              </a:p>
            </p:txBody>
          </p:sp>
          <p:sp>
            <p:nvSpPr>
              <p:cNvPr id="14380" name="Rectangle 13"/>
              <p:cNvSpPr>
                <a:spLocks noChangeArrowheads="1"/>
              </p:cNvSpPr>
              <p:nvPr/>
            </p:nvSpPr>
            <p:spPr bwMode="auto">
              <a:xfrm>
                <a:off x="1832" y="2724"/>
                <a:ext cx="906" cy="3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r>
                  <a:rPr lang="en-US" sz="1600"/>
                  <a:t>Occasionally</a:t>
                </a:r>
              </a:p>
              <a:p>
                <a:pPr algn="ctr"/>
                <a:r>
                  <a:rPr lang="en-US" sz="1600"/>
                  <a:t>used</a:t>
                </a:r>
              </a:p>
            </p:txBody>
          </p:sp>
        </p:grpSp>
        <p:sp>
          <p:nvSpPr>
            <p:cNvPr id="14347" name="Rectangle 14"/>
            <p:cNvSpPr>
              <a:spLocks noChangeArrowheads="1"/>
            </p:cNvSpPr>
            <p:nvPr/>
          </p:nvSpPr>
          <p:spPr bwMode="auto">
            <a:xfrm>
              <a:off x="1926" y="3504"/>
              <a:ext cx="468" cy="433"/>
            </a:xfrm>
            <a:prstGeom prst="rect">
              <a:avLst/>
            </a:prstGeom>
            <a:gradFill rotWithShape="0">
              <a:gsLst>
                <a:gs pos="0">
                  <a:srgbClr val="379F95"/>
                </a:gs>
                <a:gs pos="50000">
                  <a:srgbClr val="CFE8E6"/>
                </a:gs>
                <a:gs pos="100000">
                  <a:srgbClr val="379F95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14348" name="Rectangle 15"/>
            <p:cNvSpPr>
              <a:spLocks noChangeArrowheads="1"/>
            </p:cNvSpPr>
            <p:nvPr/>
          </p:nvSpPr>
          <p:spPr bwMode="auto">
            <a:xfrm>
              <a:off x="1916" y="3518"/>
              <a:ext cx="487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sz="1600"/>
                <a:t>Often </a:t>
              </a:r>
            </a:p>
            <a:p>
              <a:pPr algn="ctr"/>
              <a:r>
                <a:rPr lang="en-US" sz="1600"/>
                <a:t>used</a:t>
              </a:r>
            </a:p>
          </p:txBody>
        </p:sp>
        <p:sp>
          <p:nvSpPr>
            <p:cNvPr id="14349" name="Rectangle 16"/>
            <p:cNvSpPr>
              <a:spLocks noChangeArrowheads="1"/>
            </p:cNvSpPr>
            <p:nvPr/>
          </p:nvSpPr>
          <p:spPr bwMode="auto">
            <a:xfrm>
              <a:off x="1168" y="2719"/>
              <a:ext cx="515" cy="433"/>
            </a:xfrm>
            <a:prstGeom prst="rect">
              <a:avLst/>
            </a:prstGeom>
            <a:gradFill rotWithShape="0">
              <a:gsLst>
                <a:gs pos="0">
                  <a:srgbClr val="379F95"/>
                </a:gs>
                <a:gs pos="50000">
                  <a:srgbClr val="CFE8E6"/>
                </a:gs>
                <a:gs pos="100000">
                  <a:srgbClr val="379F95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14350" name="Rectangle 17"/>
            <p:cNvSpPr>
              <a:spLocks noChangeArrowheads="1"/>
            </p:cNvSpPr>
            <p:nvPr/>
          </p:nvSpPr>
          <p:spPr bwMode="auto">
            <a:xfrm>
              <a:off x="1155" y="2734"/>
              <a:ext cx="542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sz="1600"/>
                <a:t>Can be</a:t>
              </a:r>
            </a:p>
            <a:p>
              <a:pPr algn="ctr"/>
              <a:r>
                <a:rPr lang="en-US" sz="1600"/>
                <a:t>  used</a:t>
              </a:r>
            </a:p>
          </p:txBody>
        </p:sp>
        <p:sp>
          <p:nvSpPr>
            <p:cNvPr id="14351" name="Rectangle 18"/>
            <p:cNvSpPr>
              <a:spLocks noChangeArrowheads="1"/>
            </p:cNvSpPr>
            <p:nvPr/>
          </p:nvSpPr>
          <p:spPr bwMode="auto">
            <a:xfrm>
              <a:off x="2850" y="1116"/>
              <a:ext cx="1607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Tx/>
                <a:buChar char="•"/>
              </a:pPr>
              <a:r>
                <a:rPr lang="en-US" sz="1600" b="0"/>
                <a:t> Defective goods and</a:t>
              </a:r>
            </a:p>
            <a:p>
              <a:r>
                <a:rPr lang="en-US" sz="1600" b="0"/>
                <a:t>  dead inventory that  ------</a:t>
              </a:r>
            </a:p>
            <a:p>
              <a:r>
                <a:rPr lang="en-US" sz="1600" b="0"/>
                <a:t>  cannot be used</a:t>
              </a:r>
            </a:p>
          </p:txBody>
        </p:sp>
        <p:sp>
          <p:nvSpPr>
            <p:cNvPr id="14352" name="Rectangle 19"/>
            <p:cNvSpPr>
              <a:spLocks noChangeArrowheads="1"/>
            </p:cNvSpPr>
            <p:nvPr/>
          </p:nvSpPr>
          <p:spPr bwMode="auto">
            <a:xfrm>
              <a:off x="2898" y="2040"/>
              <a:ext cx="1178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Tx/>
                <a:buChar char="•"/>
              </a:pPr>
              <a:r>
                <a:rPr lang="en-US" sz="1600" b="0"/>
                <a:t> Used about twice</a:t>
              </a:r>
            </a:p>
            <a:p>
              <a:r>
                <a:rPr lang="en-US" sz="1600" b="0"/>
                <a:t>   per  year</a:t>
              </a:r>
            </a:p>
          </p:txBody>
        </p:sp>
        <p:sp>
          <p:nvSpPr>
            <p:cNvPr id="14353" name="Rectangle 20"/>
            <p:cNvSpPr>
              <a:spLocks noChangeArrowheads="1"/>
            </p:cNvSpPr>
            <p:nvPr/>
          </p:nvSpPr>
          <p:spPr bwMode="auto">
            <a:xfrm>
              <a:off x="2880" y="2544"/>
              <a:ext cx="1278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Tx/>
                <a:buChar char="•"/>
              </a:pPr>
              <a:r>
                <a:rPr lang="en-US" sz="1600" b="0"/>
                <a:t> Used once every</a:t>
              </a:r>
            </a:p>
            <a:p>
              <a:r>
                <a:rPr lang="en-US" sz="1600" b="0"/>
                <a:t>   one or two months</a:t>
              </a:r>
            </a:p>
          </p:txBody>
        </p:sp>
        <p:sp>
          <p:nvSpPr>
            <p:cNvPr id="14354" name="Rectangle 21"/>
            <p:cNvSpPr>
              <a:spLocks noChangeArrowheads="1"/>
            </p:cNvSpPr>
            <p:nvPr/>
          </p:nvSpPr>
          <p:spPr bwMode="auto">
            <a:xfrm>
              <a:off x="2880" y="3072"/>
              <a:ext cx="1164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Tx/>
                <a:buChar char="•"/>
              </a:pPr>
              <a:r>
                <a:rPr lang="en-US" sz="1600" b="0"/>
                <a:t> Used about once</a:t>
              </a:r>
            </a:p>
            <a:p>
              <a:r>
                <a:rPr lang="en-US" sz="1600" b="0"/>
                <a:t>   a week.</a:t>
              </a:r>
            </a:p>
          </p:txBody>
        </p:sp>
        <p:sp>
          <p:nvSpPr>
            <p:cNvPr id="14355" name="Rectangle 22"/>
            <p:cNvSpPr>
              <a:spLocks noChangeArrowheads="1"/>
            </p:cNvSpPr>
            <p:nvPr/>
          </p:nvSpPr>
          <p:spPr bwMode="auto">
            <a:xfrm>
              <a:off x="4464" y="1296"/>
              <a:ext cx="549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sz="1600" b="0"/>
                <a:t>Discard</a:t>
              </a:r>
            </a:p>
          </p:txBody>
        </p:sp>
        <p:sp>
          <p:nvSpPr>
            <p:cNvPr id="14356" name="Line 23"/>
            <p:cNvSpPr>
              <a:spLocks noChangeShapeType="1"/>
            </p:cNvSpPr>
            <p:nvPr/>
          </p:nvSpPr>
          <p:spPr bwMode="auto">
            <a:xfrm>
              <a:off x="1000" y="1351"/>
              <a:ext cx="0" cy="15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14357" name="Line 24"/>
            <p:cNvSpPr>
              <a:spLocks noChangeShapeType="1"/>
            </p:cNvSpPr>
            <p:nvPr/>
          </p:nvSpPr>
          <p:spPr bwMode="auto">
            <a:xfrm>
              <a:off x="906" y="2407"/>
              <a:ext cx="9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14358" name="Line 25"/>
            <p:cNvSpPr>
              <a:spLocks noChangeShapeType="1"/>
            </p:cNvSpPr>
            <p:nvPr/>
          </p:nvSpPr>
          <p:spPr bwMode="auto">
            <a:xfrm flipV="1">
              <a:off x="1428" y="2188"/>
              <a:ext cx="0" cy="52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14359" name="Line 26"/>
            <p:cNvSpPr>
              <a:spLocks noChangeShapeType="1"/>
            </p:cNvSpPr>
            <p:nvPr/>
          </p:nvSpPr>
          <p:spPr bwMode="auto">
            <a:xfrm>
              <a:off x="1429" y="2187"/>
              <a:ext cx="47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14360" name="Line 27"/>
            <p:cNvSpPr>
              <a:spLocks noChangeShapeType="1"/>
            </p:cNvSpPr>
            <p:nvPr/>
          </p:nvSpPr>
          <p:spPr bwMode="auto">
            <a:xfrm>
              <a:off x="1428" y="3157"/>
              <a:ext cx="0" cy="61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14361" name="Line 28"/>
            <p:cNvSpPr>
              <a:spLocks noChangeShapeType="1"/>
            </p:cNvSpPr>
            <p:nvPr/>
          </p:nvSpPr>
          <p:spPr bwMode="auto">
            <a:xfrm>
              <a:off x="1429" y="3773"/>
              <a:ext cx="47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14362" name="Line 29"/>
            <p:cNvSpPr>
              <a:spLocks noChangeShapeType="1"/>
            </p:cNvSpPr>
            <p:nvPr/>
          </p:nvSpPr>
          <p:spPr bwMode="auto">
            <a:xfrm>
              <a:off x="1001" y="1350"/>
              <a:ext cx="14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14363" name="Rectangle 30"/>
            <p:cNvSpPr>
              <a:spLocks noChangeArrowheads="1"/>
            </p:cNvSpPr>
            <p:nvPr/>
          </p:nvSpPr>
          <p:spPr bwMode="auto">
            <a:xfrm>
              <a:off x="2374" y="1248"/>
              <a:ext cx="54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b="0">
                  <a:latin typeface="Times New Roman" panose="02020603050405020304" pitchFamily="18" charset="0"/>
                </a:rPr>
                <a:t>---------</a:t>
              </a:r>
            </a:p>
          </p:txBody>
        </p:sp>
        <p:sp>
          <p:nvSpPr>
            <p:cNvPr id="14364" name="Rectangle 31"/>
            <p:cNvSpPr>
              <a:spLocks noChangeArrowheads="1"/>
            </p:cNvSpPr>
            <p:nvPr/>
          </p:nvSpPr>
          <p:spPr bwMode="auto">
            <a:xfrm>
              <a:off x="2327" y="2085"/>
              <a:ext cx="59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b="0">
                  <a:latin typeface="Times New Roman" panose="02020603050405020304" pitchFamily="18" charset="0"/>
                </a:rPr>
                <a:t>----------</a:t>
              </a:r>
            </a:p>
          </p:txBody>
        </p:sp>
        <p:sp>
          <p:nvSpPr>
            <p:cNvPr id="14365" name="Rectangle 32"/>
            <p:cNvSpPr>
              <a:spLocks noChangeArrowheads="1"/>
            </p:cNvSpPr>
            <p:nvPr/>
          </p:nvSpPr>
          <p:spPr bwMode="auto">
            <a:xfrm>
              <a:off x="4088" y="2085"/>
              <a:ext cx="40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b="0">
                  <a:latin typeface="Times New Roman" panose="02020603050405020304" pitchFamily="18" charset="0"/>
                </a:rPr>
                <a:t>------</a:t>
              </a:r>
            </a:p>
          </p:txBody>
        </p:sp>
        <p:sp>
          <p:nvSpPr>
            <p:cNvPr id="14366" name="Rectangle 33"/>
            <p:cNvSpPr>
              <a:spLocks noChangeArrowheads="1"/>
            </p:cNvSpPr>
            <p:nvPr/>
          </p:nvSpPr>
          <p:spPr bwMode="auto">
            <a:xfrm>
              <a:off x="2660" y="2834"/>
              <a:ext cx="30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b="0">
                  <a:latin typeface="Times New Roman" panose="02020603050405020304" pitchFamily="18" charset="0"/>
                </a:rPr>
                <a:t>----</a:t>
              </a:r>
            </a:p>
          </p:txBody>
        </p:sp>
        <p:sp>
          <p:nvSpPr>
            <p:cNvPr id="14367" name="Rectangle 34"/>
            <p:cNvSpPr>
              <a:spLocks noChangeArrowheads="1"/>
            </p:cNvSpPr>
            <p:nvPr/>
          </p:nvSpPr>
          <p:spPr bwMode="auto">
            <a:xfrm>
              <a:off x="3984" y="2640"/>
              <a:ext cx="45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b="0">
                  <a:latin typeface="Times New Roman" panose="02020603050405020304" pitchFamily="18" charset="0"/>
                </a:rPr>
                <a:t>-------</a:t>
              </a:r>
            </a:p>
          </p:txBody>
        </p:sp>
        <p:sp>
          <p:nvSpPr>
            <p:cNvPr id="14368" name="Rectangle 35"/>
            <p:cNvSpPr>
              <a:spLocks noChangeArrowheads="1"/>
            </p:cNvSpPr>
            <p:nvPr/>
          </p:nvSpPr>
          <p:spPr bwMode="auto">
            <a:xfrm>
              <a:off x="2352" y="3648"/>
              <a:ext cx="54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b="0">
                  <a:latin typeface="Times New Roman" panose="02020603050405020304" pitchFamily="18" charset="0"/>
                </a:rPr>
                <a:t>---------</a:t>
              </a:r>
            </a:p>
          </p:txBody>
        </p:sp>
        <p:sp>
          <p:nvSpPr>
            <p:cNvPr id="14369" name="Rectangle 36"/>
            <p:cNvSpPr>
              <a:spLocks noChangeArrowheads="1"/>
            </p:cNvSpPr>
            <p:nvPr/>
          </p:nvSpPr>
          <p:spPr bwMode="auto">
            <a:xfrm>
              <a:off x="3984" y="3120"/>
              <a:ext cx="40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b="0">
                  <a:latin typeface="Times New Roman" panose="02020603050405020304" pitchFamily="18" charset="0"/>
                </a:rPr>
                <a:t>------</a:t>
              </a:r>
            </a:p>
          </p:txBody>
        </p:sp>
        <p:sp>
          <p:nvSpPr>
            <p:cNvPr id="14370" name="Rectangle 37"/>
            <p:cNvSpPr>
              <a:spLocks noChangeArrowheads="1"/>
            </p:cNvSpPr>
            <p:nvPr/>
          </p:nvSpPr>
          <p:spPr bwMode="auto">
            <a:xfrm>
              <a:off x="4040" y="3671"/>
              <a:ext cx="40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b="0">
                  <a:latin typeface="Times New Roman" panose="02020603050405020304" pitchFamily="18" charset="0"/>
                </a:rPr>
                <a:t>------</a:t>
              </a:r>
            </a:p>
          </p:txBody>
        </p:sp>
        <p:sp>
          <p:nvSpPr>
            <p:cNvPr id="14371" name="Text Box 38"/>
            <p:cNvSpPr txBox="1">
              <a:spLocks noChangeArrowheads="1"/>
            </p:cNvSpPr>
            <p:nvPr/>
          </p:nvSpPr>
          <p:spPr bwMode="auto">
            <a:xfrm>
              <a:off x="230" y="631"/>
              <a:ext cx="126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sz="2000">
                  <a:solidFill>
                    <a:schemeClr val="tx2"/>
                  </a:solidFill>
                </a:rPr>
                <a:t>Use Frequency</a:t>
              </a:r>
            </a:p>
          </p:txBody>
        </p:sp>
        <p:sp>
          <p:nvSpPr>
            <p:cNvPr id="14372" name="Text Box 39"/>
            <p:cNvSpPr txBox="1">
              <a:spLocks noChangeArrowheads="1"/>
            </p:cNvSpPr>
            <p:nvPr/>
          </p:nvSpPr>
          <p:spPr bwMode="auto">
            <a:xfrm>
              <a:off x="2822" y="631"/>
              <a:ext cx="9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sz="2000">
                  <a:solidFill>
                    <a:schemeClr val="tx2"/>
                  </a:solidFill>
                </a:rPr>
                <a:t>Description</a:t>
              </a:r>
            </a:p>
          </p:txBody>
        </p:sp>
        <p:sp>
          <p:nvSpPr>
            <p:cNvPr id="14373" name="Text Box 40"/>
            <p:cNvSpPr txBox="1">
              <a:spLocks noChangeArrowheads="1"/>
            </p:cNvSpPr>
            <p:nvPr/>
          </p:nvSpPr>
          <p:spPr bwMode="auto">
            <a:xfrm>
              <a:off x="4464" y="2030"/>
              <a:ext cx="1056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sz="1600" b="0">
                  <a:solidFill>
                    <a:schemeClr val="tx2"/>
                  </a:solidFill>
                </a:rPr>
                <a:t>Move to Remote</a:t>
              </a:r>
            </a:p>
            <a:p>
              <a:pPr eaLnBrk="1" hangingPunct="1"/>
              <a:r>
                <a:rPr lang="en-US" sz="1600" b="0">
                  <a:solidFill>
                    <a:schemeClr val="tx2"/>
                  </a:solidFill>
                </a:rPr>
                <a:t>area</a:t>
              </a:r>
            </a:p>
          </p:txBody>
        </p:sp>
        <p:sp>
          <p:nvSpPr>
            <p:cNvPr id="14374" name="Text Box 41"/>
            <p:cNvSpPr txBox="1">
              <a:spLocks noChangeArrowheads="1"/>
            </p:cNvSpPr>
            <p:nvPr/>
          </p:nvSpPr>
          <p:spPr bwMode="auto">
            <a:xfrm>
              <a:off x="4416" y="2654"/>
              <a:ext cx="1212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sz="1600" b="0">
                  <a:solidFill>
                    <a:schemeClr val="tx2"/>
                  </a:solidFill>
                </a:rPr>
                <a:t>Store near Process</a:t>
              </a:r>
            </a:p>
          </p:txBody>
        </p:sp>
        <p:sp>
          <p:nvSpPr>
            <p:cNvPr id="14375" name="Text Box 42"/>
            <p:cNvSpPr txBox="1">
              <a:spLocks noChangeArrowheads="1"/>
            </p:cNvSpPr>
            <p:nvPr/>
          </p:nvSpPr>
          <p:spPr bwMode="auto">
            <a:xfrm>
              <a:off x="4416" y="3038"/>
              <a:ext cx="1063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sz="1600" b="0">
                  <a:solidFill>
                    <a:schemeClr val="tx2"/>
                  </a:solidFill>
                </a:rPr>
                <a:t>Store near work-</a:t>
              </a:r>
            </a:p>
            <a:p>
              <a:pPr eaLnBrk="1" hangingPunct="1"/>
              <a:r>
                <a:rPr lang="en-US" sz="1600" b="0">
                  <a:solidFill>
                    <a:schemeClr val="tx2"/>
                  </a:solidFill>
                </a:rPr>
                <a:t>station</a:t>
              </a:r>
            </a:p>
          </p:txBody>
        </p:sp>
        <p:sp>
          <p:nvSpPr>
            <p:cNvPr id="14376" name="Text Box 43"/>
            <p:cNvSpPr txBox="1">
              <a:spLocks noChangeArrowheads="1"/>
            </p:cNvSpPr>
            <p:nvPr/>
          </p:nvSpPr>
          <p:spPr bwMode="auto">
            <a:xfrm>
              <a:off x="4416" y="3662"/>
              <a:ext cx="950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sz="1600" b="0">
                  <a:solidFill>
                    <a:schemeClr val="tx2"/>
                  </a:solidFill>
                </a:rPr>
                <a:t> Store at work-</a:t>
              </a:r>
            </a:p>
            <a:p>
              <a:pPr eaLnBrk="1" hangingPunct="1"/>
              <a:r>
                <a:rPr lang="en-US" sz="1600" b="0">
                  <a:solidFill>
                    <a:schemeClr val="tx2"/>
                  </a:solidFill>
                </a:rPr>
                <a:t> station</a:t>
              </a:r>
            </a:p>
          </p:txBody>
        </p:sp>
        <p:sp>
          <p:nvSpPr>
            <p:cNvPr id="14377" name="Text Box 44"/>
            <p:cNvSpPr txBox="1">
              <a:spLocks noChangeArrowheads="1"/>
            </p:cNvSpPr>
            <p:nvPr/>
          </p:nvSpPr>
          <p:spPr bwMode="auto">
            <a:xfrm>
              <a:off x="2880" y="3710"/>
              <a:ext cx="1086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Tx/>
                <a:buChar char="•"/>
              </a:pPr>
              <a:r>
                <a:rPr lang="en-US" sz="1600" b="0">
                  <a:solidFill>
                    <a:schemeClr val="tx2"/>
                  </a:solidFill>
                </a:rPr>
                <a:t> Used every day</a:t>
              </a:r>
            </a:p>
          </p:txBody>
        </p:sp>
        <p:sp>
          <p:nvSpPr>
            <p:cNvPr id="14378" name="Text Box 45"/>
            <p:cNvSpPr txBox="1">
              <a:spLocks noChangeArrowheads="1"/>
            </p:cNvSpPr>
            <p:nvPr/>
          </p:nvSpPr>
          <p:spPr bwMode="auto">
            <a:xfrm>
              <a:off x="4368" y="605"/>
              <a:ext cx="98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sz="2000">
                  <a:solidFill>
                    <a:schemeClr val="tx2"/>
                  </a:solidFill>
                </a:rPr>
                <a:t>Disposition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602258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C21CA8DC-245F-4E54-B3AD-CF2635D258BB}" type="slidenum">
              <a:rPr lang="en-US" b="0"/>
              <a:pPr eaLnBrk="1" hangingPunct="1"/>
              <a:t>11</a:t>
            </a:fld>
            <a:endParaRPr lang="en-US" b="0"/>
          </a:p>
        </p:txBody>
      </p:sp>
      <p:pic>
        <p:nvPicPr>
          <p:cNvPr id="145412" name="Picture 4" descr="Yoerkieb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892425"/>
            <a:ext cx="4800600" cy="3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5" descr="yoerkiea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7988" y="1673226"/>
            <a:ext cx="4341812" cy="289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541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SEIRI (SORT)</a:t>
            </a:r>
          </a:p>
        </p:txBody>
      </p:sp>
    </p:spTree>
    <p:extLst>
      <p:ext uri="{BB962C8B-B14F-4D97-AF65-F5344CB8AC3E}">
        <p14:creationId xmlns:p14="http://schemas.microsoft.com/office/powerpoint/2010/main" xmlns="" val="1889230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5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A3B517C-BD6C-4A1A-B25A-89F7AFC3F480}" type="slidenum">
              <a:rPr lang="en-US" b="0"/>
              <a:pPr eaLnBrk="1" hangingPunct="1"/>
              <a:t>12</a:t>
            </a:fld>
            <a:endParaRPr lang="en-US" b="0"/>
          </a:p>
        </p:txBody>
      </p:sp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SEITON (SYSTEMATIZE)</a:t>
            </a:r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81200" y="1981200"/>
            <a:ext cx="29718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800"/>
              <a:t>Seiton is an action to put all essential materials in a systematic order.</a:t>
            </a:r>
          </a:p>
          <a:p>
            <a:pPr>
              <a:lnSpc>
                <a:spcPct val="90000"/>
              </a:lnSpc>
              <a:spcBef>
                <a:spcPct val="0"/>
              </a:spcBef>
              <a:buClr>
                <a:srgbClr val="F2EA1C"/>
              </a:buClr>
            </a:pPr>
            <a:r>
              <a:rPr lang="en-US" sz="2800"/>
              <a:t>A place for everything and everything in its place</a:t>
            </a:r>
          </a:p>
          <a:p>
            <a:pPr eaLnBrk="1" hangingPunct="1">
              <a:lnSpc>
                <a:spcPct val="90000"/>
              </a:lnSpc>
            </a:pPr>
            <a:endParaRPr lang="en-US" sz="2800"/>
          </a:p>
          <a:p>
            <a:pPr eaLnBrk="1" hangingPunct="1">
              <a:lnSpc>
                <a:spcPct val="90000"/>
              </a:lnSpc>
            </a:pPr>
            <a:endParaRPr lang="en-US" sz="2800"/>
          </a:p>
        </p:txBody>
      </p:sp>
      <p:pic>
        <p:nvPicPr>
          <p:cNvPr id="1638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905000"/>
            <a:ext cx="5105400" cy="350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4196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6576049-9E85-41A0-BC8C-B9EC0EA4DB1A}" type="slidenum">
              <a:rPr lang="en-US" b="0"/>
              <a:pPr eaLnBrk="1" hangingPunct="1"/>
              <a:t>13</a:t>
            </a:fld>
            <a:endParaRPr lang="en-US" b="0"/>
          </a:p>
        </p:txBody>
      </p:sp>
      <p:grpSp>
        <p:nvGrpSpPr>
          <p:cNvPr id="3079" name="Group 4"/>
          <p:cNvGrpSpPr>
            <a:grpSpLocks/>
          </p:cNvGrpSpPr>
          <p:nvPr/>
        </p:nvGrpSpPr>
        <p:grpSpPr bwMode="auto">
          <a:xfrm>
            <a:off x="5410200" y="1752600"/>
            <a:ext cx="2286000" cy="1828800"/>
            <a:chOff x="3281" y="1467"/>
            <a:chExt cx="2298" cy="1936"/>
          </a:xfrm>
        </p:grpSpPr>
        <p:sp>
          <p:nvSpPr>
            <p:cNvPr id="3120" name="Freeform 5"/>
            <p:cNvSpPr>
              <a:spLocks/>
            </p:cNvSpPr>
            <p:nvPr/>
          </p:nvSpPr>
          <p:spPr bwMode="auto">
            <a:xfrm>
              <a:off x="3797" y="1490"/>
              <a:ext cx="1760" cy="1890"/>
            </a:xfrm>
            <a:custGeom>
              <a:avLst/>
              <a:gdLst>
                <a:gd name="T0" fmla="*/ 136 w 3519"/>
                <a:gd name="T1" fmla="*/ 261 h 3779"/>
                <a:gd name="T2" fmla="*/ 770 w 3519"/>
                <a:gd name="T3" fmla="*/ 136 h 3779"/>
                <a:gd name="T4" fmla="*/ 1223 w 3519"/>
                <a:gd name="T5" fmla="*/ 34 h 3779"/>
                <a:gd name="T6" fmla="*/ 1472 w 3519"/>
                <a:gd name="T7" fmla="*/ 0 h 3779"/>
                <a:gd name="T8" fmla="*/ 1652 w 3519"/>
                <a:gd name="T9" fmla="*/ 125 h 3779"/>
                <a:gd name="T10" fmla="*/ 1991 w 3519"/>
                <a:gd name="T11" fmla="*/ 283 h 3779"/>
                <a:gd name="T12" fmla="*/ 2489 w 3519"/>
                <a:gd name="T13" fmla="*/ 555 h 3779"/>
                <a:gd name="T14" fmla="*/ 3305 w 3519"/>
                <a:gd name="T15" fmla="*/ 804 h 3779"/>
                <a:gd name="T16" fmla="*/ 3281 w 3519"/>
                <a:gd name="T17" fmla="*/ 1030 h 3779"/>
                <a:gd name="T18" fmla="*/ 3292 w 3519"/>
                <a:gd name="T19" fmla="*/ 1291 h 3779"/>
                <a:gd name="T20" fmla="*/ 3361 w 3519"/>
                <a:gd name="T21" fmla="*/ 1936 h 3779"/>
                <a:gd name="T22" fmla="*/ 3439 w 3519"/>
                <a:gd name="T23" fmla="*/ 2501 h 3779"/>
                <a:gd name="T24" fmla="*/ 3519 w 3519"/>
                <a:gd name="T25" fmla="*/ 3180 h 3779"/>
                <a:gd name="T26" fmla="*/ 2761 w 3519"/>
                <a:gd name="T27" fmla="*/ 3452 h 3779"/>
                <a:gd name="T28" fmla="*/ 2184 w 3519"/>
                <a:gd name="T29" fmla="*/ 3690 h 3779"/>
                <a:gd name="T30" fmla="*/ 2082 w 3519"/>
                <a:gd name="T31" fmla="*/ 3736 h 3779"/>
                <a:gd name="T32" fmla="*/ 2048 w 3519"/>
                <a:gd name="T33" fmla="*/ 3779 h 3779"/>
                <a:gd name="T34" fmla="*/ 1855 w 3519"/>
                <a:gd name="T35" fmla="*/ 3576 h 3779"/>
                <a:gd name="T36" fmla="*/ 1630 w 3519"/>
                <a:gd name="T37" fmla="*/ 3351 h 3779"/>
                <a:gd name="T38" fmla="*/ 1370 w 3519"/>
                <a:gd name="T39" fmla="*/ 3147 h 3779"/>
                <a:gd name="T40" fmla="*/ 1188 w 3519"/>
                <a:gd name="T41" fmla="*/ 2977 h 3779"/>
                <a:gd name="T42" fmla="*/ 928 w 3519"/>
                <a:gd name="T43" fmla="*/ 2819 h 3779"/>
                <a:gd name="T44" fmla="*/ 578 w 3519"/>
                <a:gd name="T45" fmla="*/ 2581 h 3779"/>
                <a:gd name="T46" fmla="*/ 329 w 3519"/>
                <a:gd name="T47" fmla="*/ 2423 h 3779"/>
                <a:gd name="T48" fmla="*/ 0 w 3519"/>
                <a:gd name="T49" fmla="*/ 2207 h 3779"/>
                <a:gd name="T50" fmla="*/ 80 w 3519"/>
                <a:gd name="T51" fmla="*/ 2003 h 3779"/>
                <a:gd name="T52" fmla="*/ 102 w 3519"/>
                <a:gd name="T53" fmla="*/ 1732 h 3779"/>
                <a:gd name="T54" fmla="*/ 125 w 3519"/>
                <a:gd name="T55" fmla="*/ 1358 h 3779"/>
                <a:gd name="T56" fmla="*/ 125 w 3519"/>
                <a:gd name="T57" fmla="*/ 940 h 3779"/>
                <a:gd name="T58" fmla="*/ 125 w 3519"/>
                <a:gd name="T59" fmla="*/ 646 h 3779"/>
                <a:gd name="T60" fmla="*/ 91 w 3519"/>
                <a:gd name="T61" fmla="*/ 328 h 3779"/>
                <a:gd name="T62" fmla="*/ 136 w 3519"/>
                <a:gd name="T63" fmla="*/ 261 h 377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519"/>
                <a:gd name="T97" fmla="*/ 0 h 3779"/>
                <a:gd name="T98" fmla="*/ 3519 w 3519"/>
                <a:gd name="T99" fmla="*/ 3779 h 377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519" h="3779">
                  <a:moveTo>
                    <a:pt x="136" y="261"/>
                  </a:moveTo>
                  <a:lnTo>
                    <a:pt x="770" y="136"/>
                  </a:lnTo>
                  <a:lnTo>
                    <a:pt x="1223" y="34"/>
                  </a:lnTo>
                  <a:lnTo>
                    <a:pt x="1472" y="0"/>
                  </a:lnTo>
                  <a:lnTo>
                    <a:pt x="1652" y="125"/>
                  </a:lnTo>
                  <a:lnTo>
                    <a:pt x="1991" y="283"/>
                  </a:lnTo>
                  <a:lnTo>
                    <a:pt x="2489" y="555"/>
                  </a:lnTo>
                  <a:lnTo>
                    <a:pt x="3305" y="804"/>
                  </a:lnTo>
                  <a:lnTo>
                    <a:pt x="3281" y="1030"/>
                  </a:lnTo>
                  <a:lnTo>
                    <a:pt x="3292" y="1291"/>
                  </a:lnTo>
                  <a:lnTo>
                    <a:pt x="3361" y="1936"/>
                  </a:lnTo>
                  <a:lnTo>
                    <a:pt x="3439" y="2501"/>
                  </a:lnTo>
                  <a:lnTo>
                    <a:pt x="3519" y="3180"/>
                  </a:lnTo>
                  <a:lnTo>
                    <a:pt x="2761" y="3452"/>
                  </a:lnTo>
                  <a:lnTo>
                    <a:pt x="2184" y="3690"/>
                  </a:lnTo>
                  <a:lnTo>
                    <a:pt x="2082" y="3736"/>
                  </a:lnTo>
                  <a:lnTo>
                    <a:pt x="2048" y="3779"/>
                  </a:lnTo>
                  <a:lnTo>
                    <a:pt x="1855" y="3576"/>
                  </a:lnTo>
                  <a:lnTo>
                    <a:pt x="1630" y="3351"/>
                  </a:lnTo>
                  <a:lnTo>
                    <a:pt x="1370" y="3147"/>
                  </a:lnTo>
                  <a:lnTo>
                    <a:pt x="1188" y="2977"/>
                  </a:lnTo>
                  <a:lnTo>
                    <a:pt x="928" y="2819"/>
                  </a:lnTo>
                  <a:lnTo>
                    <a:pt x="578" y="2581"/>
                  </a:lnTo>
                  <a:lnTo>
                    <a:pt x="329" y="2423"/>
                  </a:lnTo>
                  <a:lnTo>
                    <a:pt x="0" y="2207"/>
                  </a:lnTo>
                  <a:lnTo>
                    <a:pt x="80" y="2003"/>
                  </a:lnTo>
                  <a:lnTo>
                    <a:pt x="102" y="1732"/>
                  </a:lnTo>
                  <a:lnTo>
                    <a:pt x="125" y="1358"/>
                  </a:lnTo>
                  <a:lnTo>
                    <a:pt x="125" y="940"/>
                  </a:lnTo>
                  <a:lnTo>
                    <a:pt x="125" y="646"/>
                  </a:lnTo>
                  <a:lnTo>
                    <a:pt x="91" y="328"/>
                  </a:lnTo>
                  <a:lnTo>
                    <a:pt x="136" y="261"/>
                  </a:lnTo>
                  <a:close/>
                </a:path>
              </a:pathLst>
            </a:custGeom>
            <a:solidFill>
              <a:srgbClr val="AD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21" name="Freeform 6"/>
            <p:cNvSpPr>
              <a:spLocks/>
            </p:cNvSpPr>
            <p:nvPr/>
          </p:nvSpPr>
          <p:spPr bwMode="auto">
            <a:xfrm>
              <a:off x="3881" y="1840"/>
              <a:ext cx="181" cy="97"/>
            </a:xfrm>
            <a:custGeom>
              <a:avLst/>
              <a:gdLst>
                <a:gd name="T0" fmla="*/ 0 w 361"/>
                <a:gd name="T1" fmla="*/ 12 h 192"/>
                <a:gd name="T2" fmla="*/ 361 w 361"/>
                <a:gd name="T3" fmla="*/ 0 h 192"/>
                <a:gd name="T4" fmla="*/ 350 w 361"/>
                <a:gd name="T5" fmla="*/ 192 h 192"/>
                <a:gd name="T6" fmla="*/ 0 w 361"/>
                <a:gd name="T7" fmla="*/ 12 h 19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1"/>
                <a:gd name="T13" fmla="*/ 0 h 192"/>
                <a:gd name="T14" fmla="*/ 361 w 361"/>
                <a:gd name="T15" fmla="*/ 192 h 19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1" h="192">
                  <a:moveTo>
                    <a:pt x="0" y="12"/>
                  </a:moveTo>
                  <a:lnTo>
                    <a:pt x="361" y="0"/>
                  </a:lnTo>
                  <a:lnTo>
                    <a:pt x="350" y="19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8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22" name="Freeform 7"/>
            <p:cNvSpPr>
              <a:spLocks/>
            </p:cNvSpPr>
            <p:nvPr/>
          </p:nvSpPr>
          <p:spPr bwMode="auto">
            <a:xfrm>
              <a:off x="3876" y="1994"/>
              <a:ext cx="198" cy="108"/>
            </a:xfrm>
            <a:custGeom>
              <a:avLst/>
              <a:gdLst>
                <a:gd name="T0" fmla="*/ 0 w 396"/>
                <a:gd name="T1" fmla="*/ 0 h 216"/>
                <a:gd name="T2" fmla="*/ 396 w 396"/>
                <a:gd name="T3" fmla="*/ 0 h 216"/>
                <a:gd name="T4" fmla="*/ 373 w 396"/>
                <a:gd name="T5" fmla="*/ 216 h 216"/>
                <a:gd name="T6" fmla="*/ 0 w 396"/>
                <a:gd name="T7" fmla="*/ 0 h 2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6"/>
                <a:gd name="T13" fmla="*/ 0 h 216"/>
                <a:gd name="T14" fmla="*/ 396 w 396"/>
                <a:gd name="T15" fmla="*/ 216 h 2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6" h="216">
                  <a:moveTo>
                    <a:pt x="0" y="0"/>
                  </a:moveTo>
                  <a:lnTo>
                    <a:pt x="396" y="0"/>
                  </a:lnTo>
                  <a:lnTo>
                    <a:pt x="373" y="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23" name="Freeform 8"/>
            <p:cNvSpPr>
              <a:spLocks/>
            </p:cNvSpPr>
            <p:nvPr/>
          </p:nvSpPr>
          <p:spPr bwMode="auto">
            <a:xfrm>
              <a:off x="3876" y="2164"/>
              <a:ext cx="186" cy="108"/>
            </a:xfrm>
            <a:custGeom>
              <a:avLst/>
              <a:gdLst>
                <a:gd name="T0" fmla="*/ 0 w 373"/>
                <a:gd name="T1" fmla="*/ 35 h 216"/>
                <a:gd name="T2" fmla="*/ 373 w 373"/>
                <a:gd name="T3" fmla="*/ 0 h 216"/>
                <a:gd name="T4" fmla="*/ 351 w 373"/>
                <a:gd name="T5" fmla="*/ 216 h 216"/>
                <a:gd name="T6" fmla="*/ 68 w 373"/>
                <a:gd name="T7" fmla="*/ 57 h 216"/>
                <a:gd name="T8" fmla="*/ 0 w 373"/>
                <a:gd name="T9" fmla="*/ 35 h 2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3"/>
                <a:gd name="T16" fmla="*/ 0 h 216"/>
                <a:gd name="T17" fmla="*/ 373 w 373"/>
                <a:gd name="T18" fmla="*/ 216 h 2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3" h="216">
                  <a:moveTo>
                    <a:pt x="0" y="35"/>
                  </a:moveTo>
                  <a:lnTo>
                    <a:pt x="373" y="0"/>
                  </a:lnTo>
                  <a:lnTo>
                    <a:pt x="351" y="216"/>
                  </a:lnTo>
                  <a:lnTo>
                    <a:pt x="68" y="57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99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24" name="Freeform 9"/>
            <p:cNvSpPr>
              <a:spLocks/>
            </p:cNvSpPr>
            <p:nvPr/>
          </p:nvSpPr>
          <p:spPr bwMode="auto">
            <a:xfrm>
              <a:off x="3871" y="2356"/>
              <a:ext cx="186" cy="170"/>
            </a:xfrm>
            <a:custGeom>
              <a:avLst/>
              <a:gdLst>
                <a:gd name="T0" fmla="*/ 0 w 373"/>
                <a:gd name="T1" fmla="*/ 44 h 340"/>
                <a:gd name="T2" fmla="*/ 373 w 373"/>
                <a:gd name="T3" fmla="*/ 0 h 340"/>
                <a:gd name="T4" fmla="*/ 373 w 373"/>
                <a:gd name="T5" fmla="*/ 340 h 340"/>
                <a:gd name="T6" fmla="*/ 0 w 373"/>
                <a:gd name="T7" fmla="*/ 44 h 34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3"/>
                <a:gd name="T13" fmla="*/ 0 h 340"/>
                <a:gd name="T14" fmla="*/ 373 w 373"/>
                <a:gd name="T15" fmla="*/ 340 h 34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3" h="340">
                  <a:moveTo>
                    <a:pt x="0" y="44"/>
                  </a:moveTo>
                  <a:lnTo>
                    <a:pt x="373" y="0"/>
                  </a:lnTo>
                  <a:lnTo>
                    <a:pt x="373" y="34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25" name="Freeform 10"/>
            <p:cNvSpPr>
              <a:spLocks/>
            </p:cNvSpPr>
            <p:nvPr/>
          </p:nvSpPr>
          <p:spPr bwMode="auto">
            <a:xfrm>
              <a:off x="3830" y="2566"/>
              <a:ext cx="226" cy="192"/>
            </a:xfrm>
            <a:custGeom>
              <a:avLst/>
              <a:gdLst>
                <a:gd name="T0" fmla="*/ 0 w 452"/>
                <a:gd name="T1" fmla="*/ 80 h 385"/>
                <a:gd name="T2" fmla="*/ 452 w 452"/>
                <a:gd name="T3" fmla="*/ 0 h 385"/>
                <a:gd name="T4" fmla="*/ 452 w 452"/>
                <a:gd name="T5" fmla="*/ 385 h 385"/>
                <a:gd name="T6" fmla="*/ 0 w 452"/>
                <a:gd name="T7" fmla="*/ 80 h 38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52"/>
                <a:gd name="T13" fmla="*/ 0 h 385"/>
                <a:gd name="T14" fmla="*/ 452 w 452"/>
                <a:gd name="T15" fmla="*/ 385 h 38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2" h="385">
                  <a:moveTo>
                    <a:pt x="0" y="80"/>
                  </a:moveTo>
                  <a:lnTo>
                    <a:pt x="452" y="0"/>
                  </a:lnTo>
                  <a:lnTo>
                    <a:pt x="452" y="385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1A02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26" name="Freeform 11"/>
            <p:cNvSpPr>
              <a:spLocks/>
            </p:cNvSpPr>
            <p:nvPr/>
          </p:nvSpPr>
          <p:spPr bwMode="auto">
            <a:xfrm>
              <a:off x="4074" y="1931"/>
              <a:ext cx="209" cy="114"/>
            </a:xfrm>
            <a:custGeom>
              <a:avLst/>
              <a:gdLst>
                <a:gd name="T0" fmla="*/ 0 w 418"/>
                <a:gd name="T1" fmla="*/ 34 h 226"/>
                <a:gd name="T2" fmla="*/ 418 w 418"/>
                <a:gd name="T3" fmla="*/ 0 h 226"/>
                <a:gd name="T4" fmla="*/ 418 w 418"/>
                <a:gd name="T5" fmla="*/ 103 h 226"/>
                <a:gd name="T6" fmla="*/ 418 w 418"/>
                <a:gd name="T7" fmla="*/ 226 h 226"/>
                <a:gd name="T8" fmla="*/ 0 w 418"/>
                <a:gd name="T9" fmla="*/ 34 h 2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8"/>
                <a:gd name="T16" fmla="*/ 0 h 226"/>
                <a:gd name="T17" fmla="*/ 418 w 418"/>
                <a:gd name="T18" fmla="*/ 226 h 2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8" h="226">
                  <a:moveTo>
                    <a:pt x="0" y="34"/>
                  </a:moveTo>
                  <a:lnTo>
                    <a:pt x="418" y="0"/>
                  </a:lnTo>
                  <a:lnTo>
                    <a:pt x="418" y="103"/>
                  </a:lnTo>
                  <a:lnTo>
                    <a:pt x="418" y="226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FCFA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27" name="Freeform 12"/>
            <p:cNvSpPr>
              <a:spLocks/>
            </p:cNvSpPr>
            <p:nvPr/>
          </p:nvSpPr>
          <p:spPr bwMode="auto">
            <a:xfrm>
              <a:off x="4084" y="2102"/>
              <a:ext cx="216" cy="170"/>
            </a:xfrm>
            <a:custGeom>
              <a:avLst/>
              <a:gdLst>
                <a:gd name="T0" fmla="*/ 0 w 430"/>
                <a:gd name="T1" fmla="*/ 44 h 339"/>
                <a:gd name="T2" fmla="*/ 397 w 430"/>
                <a:gd name="T3" fmla="*/ 0 h 339"/>
                <a:gd name="T4" fmla="*/ 430 w 430"/>
                <a:gd name="T5" fmla="*/ 339 h 339"/>
                <a:gd name="T6" fmla="*/ 0 w 430"/>
                <a:gd name="T7" fmla="*/ 44 h 3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30"/>
                <a:gd name="T13" fmla="*/ 0 h 339"/>
                <a:gd name="T14" fmla="*/ 430 w 430"/>
                <a:gd name="T15" fmla="*/ 339 h 3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0" h="339">
                  <a:moveTo>
                    <a:pt x="0" y="44"/>
                  </a:moveTo>
                  <a:lnTo>
                    <a:pt x="397" y="0"/>
                  </a:lnTo>
                  <a:lnTo>
                    <a:pt x="430" y="339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28" name="Freeform 13"/>
            <p:cNvSpPr>
              <a:spLocks/>
            </p:cNvSpPr>
            <p:nvPr/>
          </p:nvSpPr>
          <p:spPr bwMode="auto">
            <a:xfrm>
              <a:off x="4085" y="2294"/>
              <a:ext cx="238" cy="204"/>
            </a:xfrm>
            <a:custGeom>
              <a:avLst/>
              <a:gdLst>
                <a:gd name="T0" fmla="*/ 0 w 476"/>
                <a:gd name="T1" fmla="*/ 34 h 407"/>
                <a:gd name="T2" fmla="*/ 420 w 476"/>
                <a:gd name="T3" fmla="*/ 0 h 407"/>
                <a:gd name="T4" fmla="*/ 476 w 476"/>
                <a:gd name="T5" fmla="*/ 407 h 407"/>
                <a:gd name="T6" fmla="*/ 0 w 476"/>
                <a:gd name="T7" fmla="*/ 34 h 40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76"/>
                <a:gd name="T13" fmla="*/ 0 h 407"/>
                <a:gd name="T14" fmla="*/ 476 w 476"/>
                <a:gd name="T15" fmla="*/ 407 h 40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76" h="407">
                  <a:moveTo>
                    <a:pt x="0" y="34"/>
                  </a:moveTo>
                  <a:lnTo>
                    <a:pt x="420" y="0"/>
                  </a:lnTo>
                  <a:lnTo>
                    <a:pt x="476" y="407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800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29" name="Freeform 14"/>
            <p:cNvSpPr>
              <a:spLocks/>
            </p:cNvSpPr>
            <p:nvPr/>
          </p:nvSpPr>
          <p:spPr bwMode="auto">
            <a:xfrm>
              <a:off x="4080" y="2531"/>
              <a:ext cx="254" cy="221"/>
            </a:xfrm>
            <a:custGeom>
              <a:avLst/>
              <a:gdLst>
                <a:gd name="T0" fmla="*/ 0 w 509"/>
                <a:gd name="T1" fmla="*/ 45 h 441"/>
                <a:gd name="T2" fmla="*/ 497 w 509"/>
                <a:gd name="T3" fmla="*/ 0 h 441"/>
                <a:gd name="T4" fmla="*/ 509 w 509"/>
                <a:gd name="T5" fmla="*/ 283 h 441"/>
                <a:gd name="T6" fmla="*/ 509 w 509"/>
                <a:gd name="T7" fmla="*/ 441 h 441"/>
                <a:gd name="T8" fmla="*/ 0 w 509"/>
                <a:gd name="T9" fmla="*/ 45 h 4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9"/>
                <a:gd name="T16" fmla="*/ 0 h 441"/>
                <a:gd name="T17" fmla="*/ 509 w 509"/>
                <a:gd name="T18" fmla="*/ 441 h 4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9" h="441">
                  <a:moveTo>
                    <a:pt x="0" y="45"/>
                  </a:moveTo>
                  <a:lnTo>
                    <a:pt x="497" y="0"/>
                  </a:lnTo>
                  <a:lnTo>
                    <a:pt x="509" y="283"/>
                  </a:lnTo>
                  <a:lnTo>
                    <a:pt x="509" y="441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30" name="Freeform 15"/>
            <p:cNvSpPr>
              <a:spLocks/>
            </p:cNvSpPr>
            <p:nvPr/>
          </p:nvSpPr>
          <p:spPr bwMode="auto">
            <a:xfrm>
              <a:off x="4068" y="2724"/>
              <a:ext cx="265" cy="204"/>
            </a:xfrm>
            <a:custGeom>
              <a:avLst/>
              <a:gdLst>
                <a:gd name="T0" fmla="*/ 0 w 530"/>
                <a:gd name="T1" fmla="*/ 102 h 408"/>
                <a:gd name="T2" fmla="*/ 463 w 530"/>
                <a:gd name="T3" fmla="*/ 0 h 408"/>
                <a:gd name="T4" fmla="*/ 530 w 530"/>
                <a:gd name="T5" fmla="*/ 124 h 408"/>
                <a:gd name="T6" fmla="*/ 520 w 530"/>
                <a:gd name="T7" fmla="*/ 408 h 408"/>
                <a:gd name="T8" fmla="*/ 69 w 530"/>
                <a:gd name="T9" fmla="*/ 136 h 408"/>
                <a:gd name="T10" fmla="*/ 80 w 530"/>
                <a:gd name="T11" fmla="*/ 124 h 408"/>
                <a:gd name="T12" fmla="*/ 0 w 530"/>
                <a:gd name="T13" fmla="*/ 102 h 40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30"/>
                <a:gd name="T22" fmla="*/ 0 h 408"/>
                <a:gd name="T23" fmla="*/ 530 w 530"/>
                <a:gd name="T24" fmla="*/ 408 h 40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30" h="408">
                  <a:moveTo>
                    <a:pt x="0" y="102"/>
                  </a:moveTo>
                  <a:lnTo>
                    <a:pt x="463" y="0"/>
                  </a:lnTo>
                  <a:lnTo>
                    <a:pt x="530" y="124"/>
                  </a:lnTo>
                  <a:lnTo>
                    <a:pt x="520" y="408"/>
                  </a:lnTo>
                  <a:lnTo>
                    <a:pt x="69" y="136"/>
                  </a:lnTo>
                  <a:lnTo>
                    <a:pt x="80" y="124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31" name="Freeform 16"/>
            <p:cNvSpPr>
              <a:spLocks/>
            </p:cNvSpPr>
            <p:nvPr/>
          </p:nvSpPr>
          <p:spPr bwMode="auto">
            <a:xfrm>
              <a:off x="4295" y="2000"/>
              <a:ext cx="260" cy="186"/>
            </a:xfrm>
            <a:custGeom>
              <a:avLst/>
              <a:gdLst>
                <a:gd name="T0" fmla="*/ 0 w 519"/>
                <a:gd name="T1" fmla="*/ 91 h 373"/>
                <a:gd name="T2" fmla="*/ 429 w 519"/>
                <a:gd name="T3" fmla="*/ 0 h 373"/>
                <a:gd name="T4" fmla="*/ 508 w 519"/>
                <a:gd name="T5" fmla="*/ 282 h 373"/>
                <a:gd name="T6" fmla="*/ 519 w 519"/>
                <a:gd name="T7" fmla="*/ 373 h 373"/>
                <a:gd name="T8" fmla="*/ 0 w 519"/>
                <a:gd name="T9" fmla="*/ 91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9"/>
                <a:gd name="T16" fmla="*/ 0 h 373"/>
                <a:gd name="T17" fmla="*/ 519 w 51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9" h="373">
                  <a:moveTo>
                    <a:pt x="0" y="91"/>
                  </a:moveTo>
                  <a:lnTo>
                    <a:pt x="429" y="0"/>
                  </a:lnTo>
                  <a:lnTo>
                    <a:pt x="508" y="282"/>
                  </a:lnTo>
                  <a:lnTo>
                    <a:pt x="519" y="373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32" name="Freeform 17"/>
            <p:cNvSpPr>
              <a:spLocks/>
            </p:cNvSpPr>
            <p:nvPr/>
          </p:nvSpPr>
          <p:spPr bwMode="auto">
            <a:xfrm>
              <a:off x="4328" y="2243"/>
              <a:ext cx="243" cy="237"/>
            </a:xfrm>
            <a:custGeom>
              <a:avLst/>
              <a:gdLst>
                <a:gd name="T0" fmla="*/ 0 w 486"/>
                <a:gd name="T1" fmla="*/ 58 h 475"/>
                <a:gd name="T2" fmla="*/ 453 w 486"/>
                <a:gd name="T3" fmla="*/ 0 h 475"/>
                <a:gd name="T4" fmla="*/ 486 w 486"/>
                <a:gd name="T5" fmla="*/ 204 h 475"/>
                <a:gd name="T6" fmla="*/ 486 w 486"/>
                <a:gd name="T7" fmla="*/ 475 h 475"/>
                <a:gd name="T8" fmla="*/ 0 w 486"/>
                <a:gd name="T9" fmla="*/ 58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6"/>
                <a:gd name="T16" fmla="*/ 0 h 475"/>
                <a:gd name="T17" fmla="*/ 486 w 486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6" h="475">
                  <a:moveTo>
                    <a:pt x="0" y="58"/>
                  </a:moveTo>
                  <a:lnTo>
                    <a:pt x="453" y="0"/>
                  </a:lnTo>
                  <a:lnTo>
                    <a:pt x="486" y="204"/>
                  </a:lnTo>
                  <a:lnTo>
                    <a:pt x="486" y="475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33" name="Freeform 18"/>
            <p:cNvSpPr>
              <a:spLocks/>
            </p:cNvSpPr>
            <p:nvPr/>
          </p:nvSpPr>
          <p:spPr bwMode="auto">
            <a:xfrm>
              <a:off x="4346" y="2487"/>
              <a:ext cx="215" cy="221"/>
            </a:xfrm>
            <a:custGeom>
              <a:avLst/>
              <a:gdLst>
                <a:gd name="T0" fmla="*/ 0 w 430"/>
                <a:gd name="T1" fmla="*/ 56 h 441"/>
                <a:gd name="T2" fmla="*/ 417 w 430"/>
                <a:gd name="T3" fmla="*/ 0 h 441"/>
                <a:gd name="T4" fmla="*/ 430 w 430"/>
                <a:gd name="T5" fmla="*/ 441 h 441"/>
                <a:gd name="T6" fmla="*/ 0 w 430"/>
                <a:gd name="T7" fmla="*/ 56 h 44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30"/>
                <a:gd name="T13" fmla="*/ 0 h 441"/>
                <a:gd name="T14" fmla="*/ 430 w 430"/>
                <a:gd name="T15" fmla="*/ 441 h 44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0" h="441">
                  <a:moveTo>
                    <a:pt x="0" y="56"/>
                  </a:moveTo>
                  <a:lnTo>
                    <a:pt x="417" y="0"/>
                  </a:lnTo>
                  <a:lnTo>
                    <a:pt x="430" y="441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34" name="Freeform 19"/>
            <p:cNvSpPr>
              <a:spLocks/>
            </p:cNvSpPr>
            <p:nvPr/>
          </p:nvSpPr>
          <p:spPr bwMode="auto">
            <a:xfrm>
              <a:off x="4351" y="2741"/>
              <a:ext cx="204" cy="187"/>
            </a:xfrm>
            <a:custGeom>
              <a:avLst/>
              <a:gdLst>
                <a:gd name="T0" fmla="*/ 0 w 407"/>
                <a:gd name="T1" fmla="*/ 68 h 374"/>
                <a:gd name="T2" fmla="*/ 0 w 407"/>
                <a:gd name="T3" fmla="*/ 68 h 374"/>
                <a:gd name="T4" fmla="*/ 0 w 407"/>
                <a:gd name="T5" fmla="*/ 68 h 374"/>
                <a:gd name="T6" fmla="*/ 407 w 407"/>
                <a:gd name="T7" fmla="*/ 0 h 374"/>
                <a:gd name="T8" fmla="*/ 396 w 407"/>
                <a:gd name="T9" fmla="*/ 374 h 374"/>
                <a:gd name="T10" fmla="*/ 0 w 407"/>
                <a:gd name="T11" fmla="*/ 68 h 3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"/>
                <a:gd name="T19" fmla="*/ 0 h 374"/>
                <a:gd name="T20" fmla="*/ 407 w 407"/>
                <a:gd name="T21" fmla="*/ 374 h 37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" h="374">
                  <a:moveTo>
                    <a:pt x="0" y="68"/>
                  </a:moveTo>
                  <a:lnTo>
                    <a:pt x="0" y="68"/>
                  </a:lnTo>
                  <a:lnTo>
                    <a:pt x="407" y="0"/>
                  </a:lnTo>
                  <a:lnTo>
                    <a:pt x="396" y="374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CC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35" name="Freeform 20"/>
            <p:cNvSpPr>
              <a:spLocks/>
            </p:cNvSpPr>
            <p:nvPr/>
          </p:nvSpPr>
          <p:spPr bwMode="auto">
            <a:xfrm>
              <a:off x="4357" y="2916"/>
              <a:ext cx="192" cy="170"/>
            </a:xfrm>
            <a:custGeom>
              <a:avLst/>
              <a:gdLst>
                <a:gd name="T0" fmla="*/ 0 w 385"/>
                <a:gd name="T1" fmla="*/ 58 h 340"/>
                <a:gd name="T2" fmla="*/ 284 w 385"/>
                <a:gd name="T3" fmla="*/ 0 h 340"/>
                <a:gd name="T4" fmla="*/ 385 w 385"/>
                <a:gd name="T5" fmla="*/ 80 h 340"/>
                <a:gd name="T6" fmla="*/ 375 w 385"/>
                <a:gd name="T7" fmla="*/ 340 h 340"/>
                <a:gd name="T8" fmla="*/ 0 w 385"/>
                <a:gd name="T9" fmla="*/ 58 h 3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5"/>
                <a:gd name="T16" fmla="*/ 0 h 340"/>
                <a:gd name="T17" fmla="*/ 385 w 385"/>
                <a:gd name="T18" fmla="*/ 340 h 3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5" h="340">
                  <a:moveTo>
                    <a:pt x="0" y="58"/>
                  </a:moveTo>
                  <a:lnTo>
                    <a:pt x="284" y="0"/>
                  </a:lnTo>
                  <a:lnTo>
                    <a:pt x="385" y="80"/>
                  </a:lnTo>
                  <a:lnTo>
                    <a:pt x="375" y="340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379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36" name="Freeform 21"/>
            <p:cNvSpPr>
              <a:spLocks/>
            </p:cNvSpPr>
            <p:nvPr/>
          </p:nvSpPr>
          <p:spPr bwMode="auto">
            <a:xfrm>
              <a:off x="4554" y="3104"/>
              <a:ext cx="306" cy="259"/>
            </a:xfrm>
            <a:custGeom>
              <a:avLst/>
              <a:gdLst>
                <a:gd name="T0" fmla="*/ 0 w 612"/>
                <a:gd name="T1" fmla="*/ 45 h 520"/>
                <a:gd name="T2" fmla="*/ 261 w 612"/>
                <a:gd name="T3" fmla="*/ 0 h 520"/>
                <a:gd name="T4" fmla="*/ 612 w 612"/>
                <a:gd name="T5" fmla="*/ 316 h 520"/>
                <a:gd name="T6" fmla="*/ 601 w 612"/>
                <a:gd name="T7" fmla="*/ 452 h 520"/>
                <a:gd name="T8" fmla="*/ 545 w 612"/>
                <a:gd name="T9" fmla="*/ 520 h 520"/>
                <a:gd name="T10" fmla="*/ 194 w 612"/>
                <a:gd name="T11" fmla="*/ 193 h 520"/>
                <a:gd name="T12" fmla="*/ 0 w 612"/>
                <a:gd name="T13" fmla="*/ 45 h 5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12"/>
                <a:gd name="T22" fmla="*/ 0 h 520"/>
                <a:gd name="T23" fmla="*/ 612 w 612"/>
                <a:gd name="T24" fmla="*/ 520 h 5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12" h="520">
                  <a:moveTo>
                    <a:pt x="0" y="45"/>
                  </a:moveTo>
                  <a:lnTo>
                    <a:pt x="261" y="0"/>
                  </a:lnTo>
                  <a:lnTo>
                    <a:pt x="612" y="316"/>
                  </a:lnTo>
                  <a:lnTo>
                    <a:pt x="601" y="452"/>
                  </a:lnTo>
                  <a:lnTo>
                    <a:pt x="545" y="520"/>
                  </a:lnTo>
                  <a:lnTo>
                    <a:pt x="194" y="193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BE9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37" name="Freeform 22"/>
            <p:cNvSpPr>
              <a:spLocks/>
            </p:cNvSpPr>
            <p:nvPr/>
          </p:nvSpPr>
          <p:spPr bwMode="auto">
            <a:xfrm>
              <a:off x="4572" y="2888"/>
              <a:ext cx="305" cy="373"/>
            </a:xfrm>
            <a:custGeom>
              <a:avLst/>
              <a:gdLst>
                <a:gd name="T0" fmla="*/ 0 w 610"/>
                <a:gd name="T1" fmla="*/ 125 h 747"/>
                <a:gd name="T2" fmla="*/ 361 w 610"/>
                <a:gd name="T3" fmla="*/ 0 h 747"/>
                <a:gd name="T4" fmla="*/ 610 w 610"/>
                <a:gd name="T5" fmla="*/ 205 h 747"/>
                <a:gd name="T6" fmla="*/ 576 w 610"/>
                <a:gd name="T7" fmla="*/ 747 h 747"/>
                <a:gd name="T8" fmla="*/ 0 w 610"/>
                <a:gd name="T9" fmla="*/ 125 h 7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0"/>
                <a:gd name="T16" fmla="*/ 0 h 747"/>
                <a:gd name="T17" fmla="*/ 610 w 610"/>
                <a:gd name="T18" fmla="*/ 747 h 7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0" h="747">
                  <a:moveTo>
                    <a:pt x="0" y="125"/>
                  </a:moveTo>
                  <a:lnTo>
                    <a:pt x="361" y="0"/>
                  </a:lnTo>
                  <a:lnTo>
                    <a:pt x="610" y="205"/>
                  </a:lnTo>
                  <a:lnTo>
                    <a:pt x="576" y="747"/>
                  </a:lnTo>
                  <a:lnTo>
                    <a:pt x="0" y="125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38" name="Freeform 23"/>
            <p:cNvSpPr>
              <a:spLocks/>
            </p:cNvSpPr>
            <p:nvPr/>
          </p:nvSpPr>
          <p:spPr bwMode="auto">
            <a:xfrm>
              <a:off x="4577" y="2650"/>
              <a:ext cx="306" cy="334"/>
            </a:xfrm>
            <a:custGeom>
              <a:avLst/>
              <a:gdLst>
                <a:gd name="T0" fmla="*/ 0 w 612"/>
                <a:gd name="T1" fmla="*/ 136 h 669"/>
                <a:gd name="T2" fmla="*/ 407 w 612"/>
                <a:gd name="T3" fmla="*/ 0 h 669"/>
                <a:gd name="T4" fmla="*/ 612 w 612"/>
                <a:gd name="T5" fmla="*/ 149 h 669"/>
                <a:gd name="T6" fmla="*/ 588 w 612"/>
                <a:gd name="T7" fmla="*/ 669 h 669"/>
                <a:gd name="T8" fmla="*/ 0 w 612"/>
                <a:gd name="T9" fmla="*/ 136 h 6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2"/>
                <a:gd name="T16" fmla="*/ 0 h 669"/>
                <a:gd name="T17" fmla="*/ 612 w 612"/>
                <a:gd name="T18" fmla="*/ 669 h 6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2" h="669">
                  <a:moveTo>
                    <a:pt x="0" y="136"/>
                  </a:moveTo>
                  <a:lnTo>
                    <a:pt x="407" y="0"/>
                  </a:lnTo>
                  <a:lnTo>
                    <a:pt x="612" y="149"/>
                  </a:lnTo>
                  <a:lnTo>
                    <a:pt x="588" y="669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39" name="Freeform 24"/>
            <p:cNvSpPr>
              <a:spLocks/>
            </p:cNvSpPr>
            <p:nvPr/>
          </p:nvSpPr>
          <p:spPr bwMode="auto">
            <a:xfrm>
              <a:off x="4595" y="2390"/>
              <a:ext cx="294" cy="328"/>
            </a:xfrm>
            <a:custGeom>
              <a:avLst/>
              <a:gdLst>
                <a:gd name="T0" fmla="*/ 0 w 589"/>
                <a:gd name="T1" fmla="*/ 181 h 655"/>
                <a:gd name="T2" fmla="*/ 498 w 589"/>
                <a:gd name="T3" fmla="*/ 0 h 655"/>
                <a:gd name="T4" fmla="*/ 589 w 589"/>
                <a:gd name="T5" fmla="*/ 58 h 655"/>
                <a:gd name="T6" fmla="*/ 578 w 589"/>
                <a:gd name="T7" fmla="*/ 655 h 655"/>
                <a:gd name="T8" fmla="*/ 0 w 589"/>
                <a:gd name="T9" fmla="*/ 181 h 6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9"/>
                <a:gd name="T16" fmla="*/ 0 h 655"/>
                <a:gd name="T17" fmla="*/ 589 w 589"/>
                <a:gd name="T18" fmla="*/ 655 h 6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9" h="655">
                  <a:moveTo>
                    <a:pt x="0" y="181"/>
                  </a:moveTo>
                  <a:lnTo>
                    <a:pt x="498" y="0"/>
                  </a:lnTo>
                  <a:lnTo>
                    <a:pt x="589" y="58"/>
                  </a:lnTo>
                  <a:lnTo>
                    <a:pt x="578" y="655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40" name="Freeform 25"/>
            <p:cNvSpPr>
              <a:spLocks/>
            </p:cNvSpPr>
            <p:nvPr/>
          </p:nvSpPr>
          <p:spPr bwMode="auto">
            <a:xfrm>
              <a:off x="4572" y="2136"/>
              <a:ext cx="311" cy="255"/>
            </a:xfrm>
            <a:custGeom>
              <a:avLst/>
              <a:gdLst>
                <a:gd name="T0" fmla="*/ 0 w 623"/>
                <a:gd name="T1" fmla="*/ 136 h 510"/>
                <a:gd name="T2" fmla="*/ 588 w 623"/>
                <a:gd name="T3" fmla="*/ 0 h 510"/>
                <a:gd name="T4" fmla="*/ 623 w 623"/>
                <a:gd name="T5" fmla="*/ 510 h 510"/>
                <a:gd name="T6" fmla="*/ 0 w 623"/>
                <a:gd name="T7" fmla="*/ 136 h 5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23"/>
                <a:gd name="T13" fmla="*/ 0 h 510"/>
                <a:gd name="T14" fmla="*/ 623 w 623"/>
                <a:gd name="T15" fmla="*/ 510 h 5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23" h="510">
                  <a:moveTo>
                    <a:pt x="0" y="136"/>
                  </a:moveTo>
                  <a:lnTo>
                    <a:pt x="588" y="0"/>
                  </a:lnTo>
                  <a:lnTo>
                    <a:pt x="623" y="510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41" name="Freeform 26"/>
            <p:cNvSpPr>
              <a:spLocks/>
            </p:cNvSpPr>
            <p:nvPr/>
          </p:nvSpPr>
          <p:spPr bwMode="auto">
            <a:xfrm>
              <a:off x="4635" y="2373"/>
              <a:ext cx="242" cy="255"/>
            </a:xfrm>
            <a:custGeom>
              <a:avLst/>
              <a:gdLst>
                <a:gd name="T0" fmla="*/ 485 w 485"/>
                <a:gd name="T1" fmla="*/ 508 h 508"/>
                <a:gd name="T2" fmla="*/ 0 w 485"/>
                <a:gd name="T3" fmla="*/ 145 h 508"/>
                <a:gd name="T4" fmla="*/ 384 w 485"/>
                <a:gd name="T5" fmla="*/ 0 h 508"/>
                <a:gd name="T6" fmla="*/ 485 w 485"/>
                <a:gd name="T7" fmla="*/ 56 h 508"/>
                <a:gd name="T8" fmla="*/ 485 w 485"/>
                <a:gd name="T9" fmla="*/ 508 h 5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5"/>
                <a:gd name="T16" fmla="*/ 0 h 508"/>
                <a:gd name="T17" fmla="*/ 485 w 485"/>
                <a:gd name="T18" fmla="*/ 508 h 5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5" h="508">
                  <a:moveTo>
                    <a:pt x="485" y="508"/>
                  </a:moveTo>
                  <a:lnTo>
                    <a:pt x="0" y="145"/>
                  </a:lnTo>
                  <a:lnTo>
                    <a:pt x="384" y="0"/>
                  </a:lnTo>
                  <a:lnTo>
                    <a:pt x="485" y="56"/>
                  </a:lnTo>
                  <a:lnTo>
                    <a:pt x="485" y="508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42" name="Freeform 27"/>
            <p:cNvSpPr>
              <a:spLocks/>
            </p:cNvSpPr>
            <p:nvPr/>
          </p:nvSpPr>
          <p:spPr bwMode="auto">
            <a:xfrm>
              <a:off x="4391" y="2452"/>
              <a:ext cx="164" cy="159"/>
            </a:xfrm>
            <a:custGeom>
              <a:avLst/>
              <a:gdLst>
                <a:gd name="T0" fmla="*/ 315 w 327"/>
                <a:gd name="T1" fmla="*/ 318 h 318"/>
                <a:gd name="T2" fmla="*/ 0 w 327"/>
                <a:gd name="T3" fmla="*/ 45 h 318"/>
                <a:gd name="T4" fmla="*/ 237 w 327"/>
                <a:gd name="T5" fmla="*/ 0 h 318"/>
                <a:gd name="T6" fmla="*/ 327 w 327"/>
                <a:gd name="T7" fmla="*/ 56 h 318"/>
                <a:gd name="T8" fmla="*/ 315 w 327"/>
                <a:gd name="T9" fmla="*/ 318 h 3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7"/>
                <a:gd name="T16" fmla="*/ 0 h 318"/>
                <a:gd name="T17" fmla="*/ 327 w 327"/>
                <a:gd name="T18" fmla="*/ 318 h 3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7" h="318">
                  <a:moveTo>
                    <a:pt x="315" y="318"/>
                  </a:moveTo>
                  <a:lnTo>
                    <a:pt x="0" y="45"/>
                  </a:lnTo>
                  <a:lnTo>
                    <a:pt x="237" y="0"/>
                  </a:lnTo>
                  <a:lnTo>
                    <a:pt x="327" y="56"/>
                  </a:lnTo>
                  <a:lnTo>
                    <a:pt x="315" y="318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43" name="Freeform 28"/>
            <p:cNvSpPr>
              <a:spLocks/>
            </p:cNvSpPr>
            <p:nvPr/>
          </p:nvSpPr>
          <p:spPr bwMode="auto">
            <a:xfrm>
              <a:off x="4108" y="1904"/>
              <a:ext cx="175" cy="73"/>
            </a:xfrm>
            <a:custGeom>
              <a:avLst/>
              <a:gdLst>
                <a:gd name="T0" fmla="*/ 328 w 350"/>
                <a:gd name="T1" fmla="*/ 147 h 147"/>
                <a:gd name="T2" fmla="*/ 0 w 350"/>
                <a:gd name="T3" fmla="*/ 22 h 147"/>
                <a:gd name="T4" fmla="*/ 350 w 350"/>
                <a:gd name="T5" fmla="*/ 0 h 147"/>
                <a:gd name="T6" fmla="*/ 328 w 350"/>
                <a:gd name="T7" fmla="*/ 147 h 14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50"/>
                <a:gd name="T13" fmla="*/ 0 h 147"/>
                <a:gd name="T14" fmla="*/ 350 w 350"/>
                <a:gd name="T15" fmla="*/ 147 h 14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50" h="147">
                  <a:moveTo>
                    <a:pt x="328" y="147"/>
                  </a:moveTo>
                  <a:lnTo>
                    <a:pt x="0" y="22"/>
                  </a:lnTo>
                  <a:lnTo>
                    <a:pt x="350" y="0"/>
                  </a:lnTo>
                  <a:lnTo>
                    <a:pt x="328" y="147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44" name="Freeform 29"/>
            <p:cNvSpPr>
              <a:spLocks/>
            </p:cNvSpPr>
            <p:nvPr/>
          </p:nvSpPr>
          <p:spPr bwMode="auto">
            <a:xfrm>
              <a:off x="4135" y="2503"/>
              <a:ext cx="187" cy="159"/>
            </a:xfrm>
            <a:custGeom>
              <a:avLst/>
              <a:gdLst>
                <a:gd name="T0" fmla="*/ 375 w 375"/>
                <a:gd name="T1" fmla="*/ 317 h 317"/>
                <a:gd name="T2" fmla="*/ 0 w 375"/>
                <a:gd name="T3" fmla="*/ 32 h 317"/>
                <a:gd name="T4" fmla="*/ 342 w 375"/>
                <a:gd name="T5" fmla="*/ 0 h 317"/>
                <a:gd name="T6" fmla="*/ 375 w 375"/>
                <a:gd name="T7" fmla="*/ 90 h 317"/>
                <a:gd name="T8" fmla="*/ 375 w 375"/>
                <a:gd name="T9" fmla="*/ 317 h 3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5"/>
                <a:gd name="T16" fmla="*/ 0 h 317"/>
                <a:gd name="T17" fmla="*/ 375 w 375"/>
                <a:gd name="T18" fmla="*/ 317 h 3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5" h="317">
                  <a:moveTo>
                    <a:pt x="375" y="317"/>
                  </a:moveTo>
                  <a:lnTo>
                    <a:pt x="0" y="32"/>
                  </a:lnTo>
                  <a:lnTo>
                    <a:pt x="342" y="0"/>
                  </a:lnTo>
                  <a:lnTo>
                    <a:pt x="375" y="90"/>
                  </a:lnTo>
                  <a:lnTo>
                    <a:pt x="375" y="317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grpSp>
          <p:nvGrpSpPr>
            <p:cNvPr id="3145" name="Group 30"/>
            <p:cNvGrpSpPr>
              <a:grpSpLocks/>
            </p:cNvGrpSpPr>
            <p:nvPr/>
          </p:nvGrpSpPr>
          <p:grpSpPr bwMode="auto">
            <a:xfrm>
              <a:off x="3785" y="1467"/>
              <a:ext cx="1794" cy="1936"/>
              <a:chOff x="3785" y="1467"/>
              <a:chExt cx="1794" cy="1936"/>
            </a:xfrm>
          </p:grpSpPr>
          <p:sp>
            <p:nvSpPr>
              <p:cNvPr id="3161" name="Freeform 31"/>
              <p:cNvSpPr>
                <a:spLocks/>
              </p:cNvSpPr>
              <p:nvPr/>
            </p:nvSpPr>
            <p:spPr bwMode="auto">
              <a:xfrm>
                <a:off x="3785" y="1467"/>
                <a:ext cx="1794" cy="1936"/>
              </a:xfrm>
              <a:custGeom>
                <a:avLst/>
                <a:gdLst>
                  <a:gd name="T0" fmla="*/ 1448 w 3587"/>
                  <a:gd name="T1" fmla="*/ 0 h 3872"/>
                  <a:gd name="T2" fmla="*/ 1765 w 3587"/>
                  <a:gd name="T3" fmla="*/ 193 h 3872"/>
                  <a:gd name="T4" fmla="*/ 2354 w 3587"/>
                  <a:gd name="T5" fmla="*/ 487 h 3872"/>
                  <a:gd name="T6" fmla="*/ 1686 w 3587"/>
                  <a:gd name="T7" fmla="*/ 216 h 3872"/>
                  <a:gd name="T8" fmla="*/ 995 w 3587"/>
                  <a:gd name="T9" fmla="*/ 171 h 3872"/>
                  <a:gd name="T10" fmla="*/ 214 w 3587"/>
                  <a:gd name="T11" fmla="*/ 329 h 3872"/>
                  <a:gd name="T12" fmla="*/ 2196 w 3587"/>
                  <a:gd name="T13" fmla="*/ 1190 h 3872"/>
                  <a:gd name="T14" fmla="*/ 2795 w 3587"/>
                  <a:gd name="T15" fmla="*/ 1054 h 3872"/>
                  <a:gd name="T16" fmla="*/ 3213 w 3587"/>
                  <a:gd name="T17" fmla="*/ 941 h 3872"/>
                  <a:gd name="T18" fmla="*/ 2410 w 3587"/>
                  <a:gd name="T19" fmla="*/ 1235 h 3872"/>
                  <a:gd name="T20" fmla="*/ 2218 w 3587"/>
                  <a:gd name="T21" fmla="*/ 1314 h 3872"/>
                  <a:gd name="T22" fmla="*/ 2161 w 3587"/>
                  <a:gd name="T23" fmla="*/ 3656 h 3872"/>
                  <a:gd name="T24" fmla="*/ 2140 w 3587"/>
                  <a:gd name="T25" fmla="*/ 3159 h 3872"/>
                  <a:gd name="T26" fmla="*/ 2172 w 3587"/>
                  <a:gd name="T27" fmla="*/ 1936 h 3872"/>
                  <a:gd name="T28" fmla="*/ 2094 w 3587"/>
                  <a:gd name="T29" fmla="*/ 1212 h 3872"/>
                  <a:gd name="T30" fmla="*/ 950 w 3587"/>
                  <a:gd name="T31" fmla="*/ 714 h 3872"/>
                  <a:gd name="T32" fmla="*/ 147 w 3587"/>
                  <a:gd name="T33" fmla="*/ 364 h 3872"/>
                  <a:gd name="T34" fmla="*/ 192 w 3587"/>
                  <a:gd name="T35" fmla="*/ 1076 h 3872"/>
                  <a:gd name="T36" fmla="*/ 158 w 3587"/>
                  <a:gd name="T37" fmla="*/ 2027 h 3872"/>
                  <a:gd name="T38" fmla="*/ 350 w 3587"/>
                  <a:gd name="T39" fmla="*/ 2412 h 3872"/>
                  <a:gd name="T40" fmla="*/ 1110 w 3587"/>
                  <a:gd name="T41" fmla="*/ 2921 h 3872"/>
                  <a:gd name="T42" fmla="*/ 1754 w 3587"/>
                  <a:gd name="T43" fmla="*/ 3453 h 3872"/>
                  <a:gd name="T44" fmla="*/ 2467 w 3587"/>
                  <a:gd name="T45" fmla="*/ 3589 h 3872"/>
                  <a:gd name="T46" fmla="*/ 3440 w 3587"/>
                  <a:gd name="T47" fmla="*/ 3193 h 3872"/>
                  <a:gd name="T48" fmla="*/ 3339 w 3587"/>
                  <a:gd name="T49" fmla="*/ 1880 h 3872"/>
                  <a:gd name="T50" fmla="*/ 3248 w 3587"/>
                  <a:gd name="T51" fmla="*/ 1043 h 3872"/>
                  <a:gd name="T52" fmla="*/ 1426 w 3587"/>
                  <a:gd name="T53" fmla="*/ 296 h 3872"/>
                  <a:gd name="T54" fmla="*/ 3384 w 3587"/>
                  <a:gd name="T55" fmla="*/ 839 h 3872"/>
                  <a:gd name="T56" fmla="*/ 3339 w 3587"/>
                  <a:gd name="T57" fmla="*/ 1268 h 3872"/>
                  <a:gd name="T58" fmla="*/ 3587 w 3587"/>
                  <a:gd name="T59" fmla="*/ 3250 h 3872"/>
                  <a:gd name="T60" fmla="*/ 3508 w 3587"/>
                  <a:gd name="T61" fmla="*/ 3239 h 3872"/>
                  <a:gd name="T62" fmla="*/ 2105 w 3587"/>
                  <a:gd name="T63" fmla="*/ 3872 h 3872"/>
                  <a:gd name="T64" fmla="*/ 1822 w 3587"/>
                  <a:gd name="T65" fmla="*/ 3577 h 3872"/>
                  <a:gd name="T66" fmla="*/ 1313 w 3587"/>
                  <a:gd name="T67" fmla="*/ 3124 h 3872"/>
                  <a:gd name="T68" fmla="*/ 792 w 3587"/>
                  <a:gd name="T69" fmla="*/ 2774 h 3872"/>
                  <a:gd name="T70" fmla="*/ 136 w 3587"/>
                  <a:gd name="T71" fmla="*/ 2343 h 3872"/>
                  <a:gd name="T72" fmla="*/ 11 w 3587"/>
                  <a:gd name="T73" fmla="*/ 2185 h 3872"/>
                  <a:gd name="T74" fmla="*/ 112 w 3587"/>
                  <a:gd name="T75" fmla="*/ 1404 h 3872"/>
                  <a:gd name="T76" fmla="*/ 80 w 3587"/>
                  <a:gd name="T77" fmla="*/ 364 h 3872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3587"/>
                  <a:gd name="T118" fmla="*/ 0 h 3872"/>
                  <a:gd name="T119" fmla="*/ 3587 w 3587"/>
                  <a:gd name="T120" fmla="*/ 3872 h 3872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3587" h="3872">
                    <a:moveTo>
                      <a:pt x="136" y="296"/>
                    </a:moveTo>
                    <a:lnTo>
                      <a:pt x="1448" y="0"/>
                    </a:lnTo>
                    <a:lnTo>
                      <a:pt x="1538" y="0"/>
                    </a:lnTo>
                    <a:lnTo>
                      <a:pt x="1765" y="193"/>
                    </a:lnTo>
                    <a:lnTo>
                      <a:pt x="2105" y="329"/>
                    </a:lnTo>
                    <a:lnTo>
                      <a:pt x="2354" y="487"/>
                    </a:lnTo>
                    <a:lnTo>
                      <a:pt x="1947" y="329"/>
                    </a:lnTo>
                    <a:lnTo>
                      <a:pt x="1686" y="216"/>
                    </a:lnTo>
                    <a:lnTo>
                      <a:pt x="1437" y="91"/>
                    </a:lnTo>
                    <a:lnTo>
                      <a:pt x="995" y="171"/>
                    </a:lnTo>
                    <a:lnTo>
                      <a:pt x="532" y="273"/>
                    </a:lnTo>
                    <a:lnTo>
                      <a:pt x="214" y="329"/>
                    </a:lnTo>
                    <a:lnTo>
                      <a:pt x="1052" y="703"/>
                    </a:lnTo>
                    <a:lnTo>
                      <a:pt x="2196" y="1190"/>
                    </a:lnTo>
                    <a:lnTo>
                      <a:pt x="2343" y="1179"/>
                    </a:lnTo>
                    <a:lnTo>
                      <a:pt x="2795" y="1054"/>
                    </a:lnTo>
                    <a:lnTo>
                      <a:pt x="3259" y="861"/>
                    </a:lnTo>
                    <a:lnTo>
                      <a:pt x="3213" y="941"/>
                    </a:lnTo>
                    <a:lnTo>
                      <a:pt x="2908" y="1065"/>
                    </a:lnTo>
                    <a:lnTo>
                      <a:pt x="2410" y="1235"/>
                    </a:lnTo>
                    <a:lnTo>
                      <a:pt x="2309" y="1326"/>
                    </a:lnTo>
                    <a:lnTo>
                      <a:pt x="2218" y="1314"/>
                    </a:lnTo>
                    <a:lnTo>
                      <a:pt x="2229" y="2445"/>
                    </a:lnTo>
                    <a:lnTo>
                      <a:pt x="2161" y="3656"/>
                    </a:lnTo>
                    <a:lnTo>
                      <a:pt x="2116" y="3713"/>
                    </a:lnTo>
                    <a:lnTo>
                      <a:pt x="2140" y="3159"/>
                    </a:lnTo>
                    <a:lnTo>
                      <a:pt x="2161" y="2592"/>
                    </a:lnTo>
                    <a:lnTo>
                      <a:pt x="2172" y="1936"/>
                    </a:lnTo>
                    <a:lnTo>
                      <a:pt x="2150" y="1281"/>
                    </a:lnTo>
                    <a:lnTo>
                      <a:pt x="2094" y="1212"/>
                    </a:lnTo>
                    <a:lnTo>
                      <a:pt x="1517" y="952"/>
                    </a:lnTo>
                    <a:lnTo>
                      <a:pt x="950" y="714"/>
                    </a:lnTo>
                    <a:lnTo>
                      <a:pt x="463" y="511"/>
                    </a:lnTo>
                    <a:lnTo>
                      <a:pt x="147" y="364"/>
                    </a:lnTo>
                    <a:lnTo>
                      <a:pt x="192" y="634"/>
                    </a:lnTo>
                    <a:lnTo>
                      <a:pt x="192" y="1076"/>
                    </a:lnTo>
                    <a:lnTo>
                      <a:pt x="192" y="1562"/>
                    </a:lnTo>
                    <a:lnTo>
                      <a:pt x="158" y="2027"/>
                    </a:lnTo>
                    <a:lnTo>
                      <a:pt x="101" y="2253"/>
                    </a:lnTo>
                    <a:lnTo>
                      <a:pt x="350" y="2412"/>
                    </a:lnTo>
                    <a:lnTo>
                      <a:pt x="757" y="2672"/>
                    </a:lnTo>
                    <a:lnTo>
                      <a:pt x="1110" y="2921"/>
                    </a:lnTo>
                    <a:lnTo>
                      <a:pt x="1471" y="3193"/>
                    </a:lnTo>
                    <a:lnTo>
                      <a:pt x="1754" y="3453"/>
                    </a:lnTo>
                    <a:lnTo>
                      <a:pt x="2071" y="3747"/>
                    </a:lnTo>
                    <a:lnTo>
                      <a:pt x="2467" y="3589"/>
                    </a:lnTo>
                    <a:lnTo>
                      <a:pt x="2977" y="3386"/>
                    </a:lnTo>
                    <a:lnTo>
                      <a:pt x="3440" y="3193"/>
                    </a:lnTo>
                    <a:lnTo>
                      <a:pt x="3508" y="3159"/>
                    </a:lnTo>
                    <a:lnTo>
                      <a:pt x="3339" y="1880"/>
                    </a:lnTo>
                    <a:lnTo>
                      <a:pt x="3271" y="1428"/>
                    </a:lnTo>
                    <a:lnTo>
                      <a:pt x="3248" y="1043"/>
                    </a:lnTo>
                    <a:lnTo>
                      <a:pt x="3259" y="861"/>
                    </a:lnTo>
                    <a:lnTo>
                      <a:pt x="1426" y="296"/>
                    </a:lnTo>
                    <a:lnTo>
                      <a:pt x="1493" y="273"/>
                    </a:lnTo>
                    <a:lnTo>
                      <a:pt x="3384" y="839"/>
                    </a:lnTo>
                    <a:lnTo>
                      <a:pt x="3339" y="963"/>
                    </a:lnTo>
                    <a:lnTo>
                      <a:pt x="3339" y="1268"/>
                    </a:lnTo>
                    <a:lnTo>
                      <a:pt x="3395" y="1835"/>
                    </a:lnTo>
                    <a:lnTo>
                      <a:pt x="3587" y="3250"/>
                    </a:lnTo>
                    <a:lnTo>
                      <a:pt x="3531" y="3260"/>
                    </a:lnTo>
                    <a:lnTo>
                      <a:pt x="3508" y="3239"/>
                    </a:lnTo>
                    <a:lnTo>
                      <a:pt x="2172" y="3758"/>
                    </a:lnTo>
                    <a:lnTo>
                      <a:pt x="2105" y="3872"/>
                    </a:lnTo>
                    <a:lnTo>
                      <a:pt x="2049" y="3849"/>
                    </a:lnTo>
                    <a:lnTo>
                      <a:pt x="1822" y="3577"/>
                    </a:lnTo>
                    <a:lnTo>
                      <a:pt x="1551" y="3317"/>
                    </a:lnTo>
                    <a:lnTo>
                      <a:pt x="1313" y="3124"/>
                    </a:lnTo>
                    <a:lnTo>
                      <a:pt x="1052" y="2932"/>
                    </a:lnTo>
                    <a:lnTo>
                      <a:pt x="792" y="2774"/>
                    </a:lnTo>
                    <a:lnTo>
                      <a:pt x="476" y="2581"/>
                    </a:lnTo>
                    <a:lnTo>
                      <a:pt x="136" y="2343"/>
                    </a:lnTo>
                    <a:lnTo>
                      <a:pt x="0" y="2287"/>
                    </a:lnTo>
                    <a:lnTo>
                      <a:pt x="11" y="2185"/>
                    </a:lnTo>
                    <a:lnTo>
                      <a:pt x="80" y="1925"/>
                    </a:lnTo>
                    <a:lnTo>
                      <a:pt x="112" y="1404"/>
                    </a:lnTo>
                    <a:lnTo>
                      <a:pt x="112" y="885"/>
                    </a:lnTo>
                    <a:lnTo>
                      <a:pt x="80" y="364"/>
                    </a:lnTo>
                    <a:lnTo>
                      <a:pt x="136" y="29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PH"/>
              </a:p>
            </p:txBody>
          </p:sp>
          <p:sp>
            <p:nvSpPr>
              <p:cNvPr id="3162" name="Freeform 32"/>
              <p:cNvSpPr>
                <a:spLocks/>
              </p:cNvSpPr>
              <p:nvPr/>
            </p:nvSpPr>
            <p:spPr bwMode="auto">
              <a:xfrm>
                <a:off x="4046" y="1722"/>
                <a:ext cx="45" cy="1058"/>
              </a:xfrm>
              <a:custGeom>
                <a:avLst/>
                <a:gdLst>
                  <a:gd name="T0" fmla="*/ 0 w 91"/>
                  <a:gd name="T1" fmla="*/ 2028 h 2118"/>
                  <a:gd name="T2" fmla="*/ 19 w 91"/>
                  <a:gd name="T3" fmla="*/ 0 h 2118"/>
                  <a:gd name="T4" fmla="*/ 91 w 91"/>
                  <a:gd name="T5" fmla="*/ 35 h 2118"/>
                  <a:gd name="T6" fmla="*/ 91 w 91"/>
                  <a:gd name="T7" fmla="*/ 2118 h 2118"/>
                  <a:gd name="T8" fmla="*/ 0 w 91"/>
                  <a:gd name="T9" fmla="*/ 2028 h 21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1"/>
                  <a:gd name="T16" fmla="*/ 0 h 2118"/>
                  <a:gd name="T17" fmla="*/ 91 w 91"/>
                  <a:gd name="T18" fmla="*/ 2118 h 21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1" h="2118">
                    <a:moveTo>
                      <a:pt x="0" y="2028"/>
                    </a:moveTo>
                    <a:lnTo>
                      <a:pt x="19" y="0"/>
                    </a:lnTo>
                    <a:lnTo>
                      <a:pt x="91" y="35"/>
                    </a:lnTo>
                    <a:lnTo>
                      <a:pt x="91" y="2118"/>
                    </a:lnTo>
                    <a:lnTo>
                      <a:pt x="0" y="202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PH"/>
              </a:p>
            </p:txBody>
          </p:sp>
          <p:sp>
            <p:nvSpPr>
              <p:cNvPr id="3163" name="Freeform 33"/>
              <p:cNvSpPr>
                <a:spLocks/>
              </p:cNvSpPr>
              <p:nvPr/>
            </p:nvSpPr>
            <p:spPr bwMode="auto">
              <a:xfrm>
                <a:off x="4272" y="1830"/>
                <a:ext cx="74" cy="1109"/>
              </a:xfrm>
              <a:custGeom>
                <a:avLst/>
                <a:gdLst>
                  <a:gd name="T0" fmla="*/ 102 w 148"/>
                  <a:gd name="T1" fmla="*/ 2217 h 2217"/>
                  <a:gd name="T2" fmla="*/ 91 w 148"/>
                  <a:gd name="T3" fmla="*/ 1515 h 2217"/>
                  <a:gd name="T4" fmla="*/ 35 w 148"/>
                  <a:gd name="T5" fmla="*/ 870 h 2217"/>
                  <a:gd name="T6" fmla="*/ 0 w 148"/>
                  <a:gd name="T7" fmla="*/ 418 h 2217"/>
                  <a:gd name="T8" fmla="*/ 22 w 148"/>
                  <a:gd name="T9" fmla="*/ 0 h 2217"/>
                  <a:gd name="T10" fmla="*/ 80 w 148"/>
                  <a:gd name="T11" fmla="*/ 11 h 2217"/>
                  <a:gd name="T12" fmla="*/ 46 w 148"/>
                  <a:gd name="T13" fmla="*/ 236 h 2217"/>
                  <a:gd name="T14" fmla="*/ 46 w 148"/>
                  <a:gd name="T15" fmla="*/ 407 h 2217"/>
                  <a:gd name="T16" fmla="*/ 80 w 148"/>
                  <a:gd name="T17" fmla="*/ 881 h 2217"/>
                  <a:gd name="T18" fmla="*/ 137 w 148"/>
                  <a:gd name="T19" fmla="*/ 1380 h 2217"/>
                  <a:gd name="T20" fmla="*/ 148 w 148"/>
                  <a:gd name="T21" fmla="*/ 1911 h 2217"/>
                  <a:gd name="T22" fmla="*/ 102 w 148"/>
                  <a:gd name="T23" fmla="*/ 2217 h 22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8"/>
                  <a:gd name="T37" fmla="*/ 0 h 2217"/>
                  <a:gd name="T38" fmla="*/ 148 w 148"/>
                  <a:gd name="T39" fmla="*/ 2217 h 22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8" h="2217">
                    <a:moveTo>
                      <a:pt x="102" y="2217"/>
                    </a:moveTo>
                    <a:lnTo>
                      <a:pt x="91" y="1515"/>
                    </a:lnTo>
                    <a:lnTo>
                      <a:pt x="35" y="870"/>
                    </a:lnTo>
                    <a:lnTo>
                      <a:pt x="0" y="418"/>
                    </a:lnTo>
                    <a:lnTo>
                      <a:pt x="22" y="0"/>
                    </a:lnTo>
                    <a:lnTo>
                      <a:pt x="80" y="11"/>
                    </a:lnTo>
                    <a:lnTo>
                      <a:pt x="46" y="236"/>
                    </a:lnTo>
                    <a:lnTo>
                      <a:pt x="46" y="407"/>
                    </a:lnTo>
                    <a:lnTo>
                      <a:pt x="80" y="881"/>
                    </a:lnTo>
                    <a:lnTo>
                      <a:pt x="137" y="1380"/>
                    </a:lnTo>
                    <a:lnTo>
                      <a:pt x="148" y="1911"/>
                    </a:lnTo>
                    <a:lnTo>
                      <a:pt x="102" y="221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PH"/>
              </a:p>
            </p:txBody>
          </p:sp>
          <p:sp>
            <p:nvSpPr>
              <p:cNvPr id="3164" name="Freeform 34"/>
              <p:cNvSpPr>
                <a:spLocks/>
              </p:cNvSpPr>
              <p:nvPr/>
            </p:nvSpPr>
            <p:spPr bwMode="auto">
              <a:xfrm>
                <a:off x="4510" y="1920"/>
                <a:ext cx="74" cy="1212"/>
              </a:xfrm>
              <a:custGeom>
                <a:avLst/>
                <a:gdLst>
                  <a:gd name="T0" fmla="*/ 0 w 147"/>
                  <a:gd name="T1" fmla="*/ 0 h 2422"/>
                  <a:gd name="T2" fmla="*/ 0 w 147"/>
                  <a:gd name="T3" fmla="*/ 227 h 2422"/>
                  <a:gd name="T4" fmla="*/ 80 w 147"/>
                  <a:gd name="T5" fmla="*/ 599 h 2422"/>
                  <a:gd name="T6" fmla="*/ 91 w 147"/>
                  <a:gd name="T7" fmla="*/ 1040 h 2422"/>
                  <a:gd name="T8" fmla="*/ 68 w 147"/>
                  <a:gd name="T9" fmla="*/ 1607 h 2422"/>
                  <a:gd name="T10" fmla="*/ 46 w 147"/>
                  <a:gd name="T11" fmla="*/ 2343 h 2422"/>
                  <a:gd name="T12" fmla="*/ 91 w 147"/>
                  <a:gd name="T13" fmla="*/ 2422 h 2422"/>
                  <a:gd name="T14" fmla="*/ 125 w 147"/>
                  <a:gd name="T15" fmla="*/ 1618 h 2422"/>
                  <a:gd name="T16" fmla="*/ 147 w 147"/>
                  <a:gd name="T17" fmla="*/ 1018 h 2422"/>
                  <a:gd name="T18" fmla="*/ 125 w 147"/>
                  <a:gd name="T19" fmla="*/ 633 h 2422"/>
                  <a:gd name="T20" fmla="*/ 91 w 147"/>
                  <a:gd name="T21" fmla="*/ 374 h 2422"/>
                  <a:gd name="T22" fmla="*/ 0 w 147"/>
                  <a:gd name="T23" fmla="*/ 0 h 242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7"/>
                  <a:gd name="T37" fmla="*/ 0 h 2422"/>
                  <a:gd name="T38" fmla="*/ 147 w 147"/>
                  <a:gd name="T39" fmla="*/ 2422 h 242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7" h="2422">
                    <a:moveTo>
                      <a:pt x="0" y="0"/>
                    </a:moveTo>
                    <a:lnTo>
                      <a:pt x="0" y="227"/>
                    </a:lnTo>
                    <a:lnTo>
                      <a:pt x="80" y="599"/>
                    </a:lnTo>
                    <a:lnTo>
                      <a:pt x="91" y="1040"/>
                    </a:lnTo>
                    <a:lnTo>
                      <a:pt x="68" y="1607"/>
                    </a:lnTo>
                    <a:lnTo>
                      <a:pt x="46" y="2343"/>
                    </a:lnTo>
                    <a:lnTo>
                      <a:pt x="91" y="2422"/>
                    </a:lnTo>
                    <a:lnTo>
                      <a:pt x="125" y="1618"/>
                    </a:lnTo>
                    <a:lnTo>
                      <a:pt x="147" y="1018"/>
                    </a:lnTo>
                    <a:lnTo>
                      <a:pt x="125" y="633"/>
                    </a:lnTo>
                    <a:lnTo>
                      <a:pt x="91" y="37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PH"/>
              </a:p>
            </p:txBody>
          </p:sp>
          <p:sp>
            <p:nvSpPr>
              <p:cNvPr id="3165" name="Freeform 35"/>
              <p:cNvSpPr>
                <a:spLocks/>
              </p:cNvSpPr>
              <p:nvPr/>
            </p:nvSpPr>
            <p:spPr bwMode="auto">
              <a:xfrm>
                <a:off x="3853" y="1836"/>
                <a:ext cx="1165" cy="639"/>
              </a:xfrm>
              <a:custGeom>
                <a:avLst/>
                <a:gdLst>
                  <a:gd name="T0" fmla="*/ 24 w 2331"/>
                  <a:gd name="T1" fmla="*/ 0 h 1278"/>
                  <a:gd name="T2" fmla="*/ 500 w 2331"/>
                  <a:gd name="T3" fmla="*/ 236 h 1278"/>
                  <a:gd name="T4" fmla="*/ 896 w 2331"/>
                  <a:gd name="T5" fmla="*/ 407 h 1278"/>
                  <a:gd name="T6" fmla="*/ 1461 w 2331"/>
                  <a:gd name="T7" fmla="*/ 712 h 1278"/>
                  <a:gd name="T8" fmla="*/ 1833 w 2331"/>
                  <a:gd name="T9" fmla="*/ 939 h 1278"/>
                  <a:gd name="T10" fmla="*/ 2331 w 2331"/>
                  <a:gd name="T11" fmla="*/ 1278 h 1278"/>
                  <a:gd name="T12" fmla="*/ 2004 w 2331"/>
                  <a:gd name="T13" fmla="*/ 1108 h 1278"/>
                  <a:gd name="T14" fmla="*/ 1415 w 2331"/>
                  <a:gd name="T15" fmla="*/ 757 h 1278"/>
                  <a:gd name="T16" fmla="*/ 1030 w 2331"/>
                  <a:gd name="T17" fmla="*/ 543 h 1278"/>
                  <a:gd name="T18" fmla="*/ 556 w 2331"/>
                  <a:gd name="T19" fmla="*/ 305 h 1278"/>
                  <a:gd name="T20" fmla="*/ 0 w 2331"/>
                  <a:gd name="T21" fmla="*/ 67 h 1278"/>
                  <a:gd name="T22" fmla="*/ 24 w 2331"/>
                  <a:gd name="T23" fmla="*/ 0 h 127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331"/>
                  <a:gd name="T37" fmla="*/ 0 h 1278"/>
                  <a:gd name="T38" fmla="*/ 2331 w 2331"/>
                  <a:gd name="T39" fmla="*/ 1278 h 127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331" h="1278">
                    <a:moveTo>
                      <a:pt x="24" y="0"/>
                    </a:moveTo>
                    <a:lnTo>
                      <a:pt x="500" y="236"/>
                    </a:lnTo>
                    <a:lnTo>
                      <a:pt x="896" y="407"/>
                    </a:lnTo>
                    <a:lnTo>
                      <a:pt x="1461" y="712"/>
                    </a:lnTo>
                    <a:lnTo>
                      <a:pt x="1833" y="939"/>
                    </a:lnTo>
                    <a:lnTo>
                      <a:pt x="2331" y="1278"/>
                    </a:lnTo>
                    <a:lnTo>
                      <a:pt x="2004" y="1108"/>
                    </a:lnTo>
                    <a:lnTo>
                      <a:pt x="1415" y="757"/>
                    </a:lnTo>
                    <a:lnTo>
                      <a:pt x="1030" y="543"/>
                    </a:lnTo>
                    <a:lnTo>
                      <a:pt x="556" y="305"/>
                    </a:lnTo>
                    <a:lnTo>
                      <a:pt x="0" y="6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PH"/>
              </a:p>
            </p:txBody>
          </p:sp>
          <p:sp>
            <p:nvSpPr>
              <p:cNvPr id="3166" name="Freeform 36"/>
              <p:cNvSpPr>
                <a:spLocks/>
              </p:cNvSpPr>
              <p:nvPr/>
            </p:nvSpPr>
            <p:spPr bwMode="auto">
              <a:xfrm>
                <a:off x="3785" y="1931"/>
                <a:ext cx="1104" cy="804"/>
              </a:xfrm>
              <a:custGeom>
                <a:avLst/>
                <a:gdLst>
                  <a:gd name="T0" fmla="*/ 0 w 2207"/>
                  <a:gd name="T1" fmla="*/ 0 h 1607"/>
                  <a:gd name="T2" fmla="*/ 316 w 2207"/>
                  <a:gd name="T3" fmla="*/ 181 h 1607"/>
                  <a:gd name="T4" fmla="*/ 746 w 2207"/>
                  <a:gd name="T5" fmla="*/ 442 h 1607"/>
                  <a:gd name="T6" fmla="*/ 1188 w 2207"/>
                  <a:gd name="T7" fmla="*/ 759 h 1607"/>
                  <a:gd name="T8" fmla="*/ 1584 w 2207"/>
                  <a:gd name="T9" fmla="*/ 1064 h 1607"/>
                  <a:gd name="T10" fmla="*/ 2196 w 2207"/>
                  <a:gd name="T11" fmla="*/ 1551 h 1607"/>
                  <a:gd name="T12" fmla="*/ 2207 w 2207"/>
                  <a:gd name="T13" fmla="*/ 1607 h 1607"/>
                  <a:gd name="T14" fmla="*/ 1460 w 2207"/>
                  <a:gd name="T15" fmla="*/ 1031 h 1607"/>
                  <a:gd name="T16" fmla="*/ 939 w 2207"/>
                  <a:gd name="T17" fmla="*/ 646 h 1607"/>
                  <a:gd name="T18" fmla="*/ 543 w 2207"/>
                  <a:gd name="T19" fmla="*/ 385 h 1607"/>
                  <a:gd name="T20" fmla="*/ 147 w 2207"/>
                  <a:gd name="T21" fmla="*/ 148 h 1607"/>
                  <a:gd name="T22" fmla="*/ 0 w 2207"/>
                  <a:gd name="T23" fmla="*/ 0 h 160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07"/>
                  <a:gd name="T37" fmla="*/ 0 h 1607"/>
                  <a:gd name="T38" fmla="*/ 2207 w 2207"/>
                  <a:gd name="T39" fmla="*/ 1607 h 160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07" h="1607">
                    <a:moveTo>
                      <a:pt x="0" y="0"/>
                    </a:moveTo>
                    <a:lnTo>
                      <a:pt x="316" y="181"/>
                    </a:lnTo>
                    <a:lnTo>
                      <a:pt x="746" y="442"/>
                    </a:lnTo>
                    <a:lnTo>
                      <a:pt x="1188" y="759"/>
                    </a:lnTo>
                    <a:lnTo>
                      <a:pt x="1584" y="1064"/>
                    </a:lnTo>
                    <a:lnTo>
                      <a:pt x="2196" y="1551"/>
                    </a:lnTo>
                    <a:lnTo>
                      <a:pt x="2207" y="1607"/>
                    </a:lnTo>
                    <a:lnTo>
                      <a:pt x="1460" y="1031"/>
                    </a:lnTo>
                    <a:lnTo>
                      <a:pt x="939" y="646"/>
                    </a:lnTo>
                    <a:lnTo>
                      <a:pt x="543" y="385"/>
                    </a:lnTo>
                    <a:lnTo>
                      <a:pt x="147" y="1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PH"/>
              </a:p>
            </p:txBody>
          </p:sp>
          <p:sp>
            <p:nvSpPr>
              <p:cNvPr id="3167" name="Freeform 37"/>
              <p:cNvSpPr>
                <a:spLocks/>
              </p:cNvSpPr>
              <p:nvPr/>
            </p:nvSpPr>
            <p:spPr bwMode="auto">
              <a:xfrm>
                <a:off x="3871" y="2170"/>
                <a:ext cx="1035" cy="843"/>
              </a:xfrm>
              <a:custGeom>
                <a:avLst/>
                <a:gdLst>
                  <a:gd name="T0" fmla="*/ 0 w 2071"/>
                  <a:gd name="T1" fmla="*/ 0 h 1685"/>
                  <a:gd name="T2" fmla="*/ 362 w 2071"/>
                  <a:gd name="T3" fmla="*/ 191 h 1685"/>
                  <a:gd name="T4" fmla="*/ 622 w 2071"/>
                  <a:gd name="T5" fmla="*/ 394 h 1685"/>
                  <a:gd name="T6" fmla="*/ 894 w 2071"/>
                  <a:gd name="T7" fmla="*/ 599 h 1685"/>
                  <a:gd name="T8" fmla="*/ 1278 w 2071"/>
                  <a:gd name="T9" fmla="*/ 937 h 1685"/>
                  <a:gd name="T10" fmla="*/ 1686 w 2071"/>
                  <a:gd name="T11" fmla="*/ 1311 h 1685"/>
                  <a:gd name="T12" fmla="*/ 2071 w 2071"/>
                  <a:gd name="T13" fmla="*/ 1685 h 1685"/>
                  <a:gd name="T14" fmla="*/ 1483 w 2071"/>
                  <a:gd name="T15" fmla="*/ 1199 h 1685"/>
                  <a:gd name="T16" fmla="*/ 1131 w 2071"/>
                  <a:gd name="T17" fmla="*/ 870 h 1685"/>
                  <a:gd name="T18" fmla="*/ 702 w 2071"/>
                  <a:gd name="T19" fmla="*/ 519 h 1685"/>
                  <a:gd name="T20" fmla="*/ 237 w 2071"/>
                  <a:gd name="T21" fmla="*/ 180 h 1685"/>
                  <a:gd name="T22" fmla="*/ 0 w 2071"/>
                  <a:gd name="T23" fmla="*/ 0 h 168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071"/>
                  <a:gd name="T37" fmla="*/ 0 h 1685"/>
                  <a:gd name="T38" fmla="*/ 2071 w 2071"/>
                  <a:gd name="T39" fmla="*/ 1685 h 168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071" h="1685">
                    <a:moveTo>
                      <a:pt x="0" y="0"/>
                    </a:moveTo>
                    <a:lnTo>
                      <a:pt x="362" y="191"/>
                    </a:lnTo>
                    <a:lnTo>
                      <a:pt x="622" y="394"/>
                    </a:lnTo>
                    <a:lnTo>
                      <a:pt x="894" y="599"/>
                    </a:lnTo>
                    <a:lnTo>
                      <a:pt x="1278" y="937"/>
                    </a:lnTo>
                    <a:lnTo>
                      <a:pt x="1686" y="1311"/>
                    </a:lnTo>
                    <a:lnTo>
                      <a:pt x="2071" y="1685"/>
                    </a:lnTo>
                    <a:lnTo>
                      <a:pt x="1483" y="1199"/>
                    </a:lnTo>
                    <a:lnTo>
                      <a:pt x="1131" y="870"/>
                    </a:lnTo>
                    <a:lnTo>
                      <a:pt x="702" y="519"/>
                    </a:lnTo>
                    <a:lnTo>
                      <a:pt x="237" y="1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PH"/>
              </a:p>
            </p:txBody>
          </p:sp>
          <p:sp>
            <p:nvSpPr>
              <p:cNvPr id="3168" name="Freeform 38"/>
              <p:cNvSpPr>
                <a:spLocks/>
              </p:cNvSpPr>
              <p:nvPr/>
            </p:nvSpPr>
            <p:spPr bwMode="auto">
              <a:xfrm>
                <a:off x="3864" y="2373"/>
                <a:ext cx="997" cy="900"/>
              </a:xfrm>
              <a:custGeom>
                <a:avLst/>
                <a:gdLst>
                  <a:gd name="T0" fmla="*/ 0 w 1992"/>
                  <a:gd name="T1" fmla="*/ 0 h 1800"/>
                  <a:gd name="T2" fmla="*/ 383 w 1992"/>
                  <a:gd name="T3" fmla="*/ 272 h 1800"/>
                  <a:gd name="T4" fmla="*/ 757 w 1992"/>
                  <a:gd name="T5" fmla="*/ 577 h 1800"/>
                  <a:gd name="T6" fmla="*/ 1108 w 1992"/>
                  <a:gd name="T7" fmla="*/ 872 h 1800"/>
                  <a:gd name="T8" fmla="*/ 1562 w 1992"/>
                  <a:gd name="T9" fmla="*/ 1313 h 1800"/>
                  <a:gd name="T10" fmla="*/ 1980 w 1992"/>
                  <a:gd name="T11" fmla="*/ 1743 h 1800"/>
                  <a:gd name="T12" fmla="*/ 1992 w 1992"/>
                  <a:gd name="T13" fmla="*/ 1800 h 1800"/>
                  <a:gd name="T14" fmla="*/ 1517 w 1992"/>
                  <a:gd name="T15" fmla="*/ 1347 h 1800"/>
                  <a:gd name="T16" fmla="*/ 1199 w 1992"/>
                  <a:gd name="T17" fmla="*/ 1030 h 1800"/>
                  <a:gd name="T18" fmla="*/ 883 w 1992"/>
                  <a:gd name="T19" fmla="*/ 746 h 1800"/>
                  <a:gd name="T20" fmla="*/ 565 w 1992"/>
                  <a:gd name="T21" fmla="*/ 487 h 1800"/>
                  <a:gd name="T22" fmla="*/ 260 w 1992"/>
                  <a:gd name="T23" fmla="*/ 249 h 1800"/>
                  <a:gd name="T24" fmla="*/ 0 w 1992"/>
                  <a:gd name="T25" fmla="*/ 0 h 18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992"/>
                  <a:gd name="T40" fmla="*/ 0 h 1800"/>
                  <a:gd name="T41" fmla="*/ 1992 w 1992"/>
                  <a:gd name="T42" fmla="*/ 1800 h 180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992" h="1800">
                    <a:moveTo>
                      <a:pt x="0" y="0"/>
                    </a:moveTo>
                    <a:lnTo>
                      <a:pt x="383" y="272"/>
                    </a:lnTo>
                    <a:lnTo>
                      <a:pt x="757" y="577"/>
                    </a:lnTo>
                    <a:lnTo>
                      <a:pt x="1108" y="872"/>
                    </a:lnTo>
                    <a:lnTo>
                      <a:pt x="1562" y="1313"/>
                    </a:lnTo>
                    <a:lnTo>
                      <a:pt x="1980" y="1743"/>
                    </a:lnTo>
                    <a:lnTo>
                      <a:pt x="1992" y="1800"/>
                    </a:lnTo>
                    <a:lnTo>
                      <a:pt x="1517" y="1347"/>
                    </a:lnTo>
                    <a:lnTo>
                      <a:pt x="1199" y="1030"/>
                    </a:lnTo>
                    <a:lnTo>
                      <a:pt x="883" y="746"/>
                    </a:lnTo>
                    <a:lnTo>
                      <a:pt x="565" y="487"/>
                    </a:lnTo>
                    <a:lnTo>
                      <a:pt x="260" y="2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PH"/>
              </a:p>
            </p:txBody>
          </p:sp>
        </p:grpSp>
        <p:sp>
          <p:nvSpPr>
            <p:cNvPr id="3146" name="Freeform 39"/>
            <p:cNvSpPr>
              <a:spLocks/>
            </p:cNvSpPr>
            <p:nvPr/>
          </p:nvSpPr>
          <p:spPr bwMode="auto">
            <a:xfrm>
              <a:off x="3683" y="2079"/>
              <a:ext cx="362" cy="221"/>
            </a:xfrm>
            <a:custGeom>
              <a:avLst/>
              <a:gdLst>
                <a:gd name="T0" fmla="*/ 0 w 724"/>
                <a:gd name="T1" fmla="*/ 193 h 442"/>
                <a:gd name="T2" fmla="*/ 90 w 724"/>
                <a:gd name="T3" fmla="*/ 102 h 442"/>
                <a:gd name="T4" fmla="*/ 216 w 724"/>
                <a:gd name="T5" fmla="*/ 57 h 442"/>
                <a:gd name="T6" fmla="*/ 363 w 724"/>
                <a:gd name="T7" fmla="*/ 35 h 442"/>
                <a:gd name="T8" fmla="*/ 465 w 724"/>
                <a:gd name="T9" fmla="*/ 0 h 442"/>
                <a:gd name="T10" fmla="*/ 590 w 724"/>
                <a:gd name="T11" fmla="*/ 126 h 442"/>
                <a:gd name="T12" fmla="*/ 724 w 724"/>
                <a:gd name="T13" fmla="*/ 306 h 442"/>
                <a:gd name="T14" fmla="*/ 544 w 724"/>
                <a:gd name="T15" fmla="*/ 273 h 442"/>
                <a:gd name="T16" fmla="*/ 408 w 724"/>
                <a:gd name="T17" fmla="*/ 316 h 442"/>
                <a:gd name="T18" fmla="*/ 283 w 724"/>
                <a:gd name="T19" fmla="*/ 362 h 442"/>
                <a:gd name="T20" fmla="*/ 238 w 724"/>
                <a:gd name="T21" fmla="*/ 442 h 442"/>
                <a:gd name="T22" fmla="*/ 125 w 724"/>
                <a:gd name="T23" fmla="*/ 420 h 442"/>
                <a:gd name="T24" fmla="*/ 0 w 724"/>
                <a:gd name="T25" fmla="*/ 193 h 44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24"/>
                <a:gd name="T40" fmla="*/ 0 h 442"/>
                <a:gd name="T41" fmla="*/ 724 w 724"/>
                <a:gd name="T42" fmla="*/ 442 h 44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24" h="442">
                  <a:moveTo>
                    <a:pt x="0" y="193"/>
                  </a:moveTo>
                  <a:lnTo>
                    <a:pt x="90" y="102"/>
                  </a:lnTo>
                  <a:lnTo>
                    <a:pt x="216" y="57"/>
                  </a:lnTo>
                  <a:lnTo>
                    <a:pt x="363" y="35"/>
                  </a:lnTo>
                  <a:lnTo>
                    <a:pt x="465" y="0"/>
                  </a:lnTo>
                  <a:lnTo>
                    <a:pt x="590" y="126"/>
                  </a:lnTo>
                  <a:lnTo>
                    <a:pt x="724" y="306"/>
                  </a:lnTo>
                  <a:lnTo>
                    <a:pt x="544" y="273"/>
                  </a:lnTo>
                  <a:lnTo>
                    <a:pt x="408" y="316"/>
                  </a:lnTo>
                  <a:lnTo>
                    <a:pt x="283" y="362"/>
                  </a:lnTo>
                  <a:lnTo>
                    <a:pt x="238" y="442"/>
                  </a:lnTo>
                  <a:lnTo>
                    <a:pt x="125" y="420"/>
                  </a:lnTo>
                  <a:lnTo>
                    <a:pt x="0" y="193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grpSp>
          <p:nvGrpSpPr>
            <p:cNvPr id="3147" name="Group 40"/>
            <p:cNvGrpSpPr>
              <a:grpSpLocks/>
            </p:cNvGrpSpPr>
            <p:nvPr/>
          </p:nvGrpSpPr>
          <p:grpSpPr bwMode="auto">
            <a:xfrm>
              <a:off x="3281" y="1898"/>
              <a:ext cx="547" cy="1166"/>
              <a:chOff x="3281" y="1898"/>
              <a:chExt cx="547" cy="1166"/>
            </a:xfrm>
          </p:grpSpPr>
          <p:sp>
            <p:nvSpPr>
              <p:cNvPr id="3155" name="Freeform 41"/>
              <p:cNvSpPr>
                <a:spLocks/>
              </p:cNvSpPr>
              <p:nvPr/>
            </p:nvSpPr>
            <p:spPr bwMode="auto">
              <a:xfrm>
                <a:off x="3434" y="1898"/>
                <a:ext cx="209" cy="238"/>
              </a:xfrm>
              <a:custGeom>
                <a:avLst/>
                <a:gdLst>
                  <a:gd name="T0" fmla="*/ 305 w 418"/>
                  <a:gd name="T1" fmla="*/ 282 h 474"/>
                  <a:gd name="T2" fmla="*/ 318 w 418"/>
                  <a:gd name="T3" fmla="*/ 123 h 474"/>
                  <a:gd name="T4" fmla="*/ 283 w 418"/>
                  <a:gd name="T5" fmla="*/ 22 h 474"/>
                  <a:gd name="T6" fmla="*/ 227 w 418"/>
                  <a:gd name="T7" fmla="*/ 0 h 474"/>
                  <a:gd name="T8" fmla="*/ 160 w 418"/>
                  <a:gd name="T9" fmla="*/ 0 h 474"/>
                  <a:gd name="T10" fmla="*/ 102 w 418"/>
                  <a:gd name="T11" fmla="*/ 33 h 474"/>
                  <a:gd name="T12" fmla="*/ 45 w 418"/>
                  <a:gd name="T13" fmla="*/ 123 h 474"/>
                  <a:gd name="T14" fmla="*/ 0 w 418"/>
                  <a:gd name="T15" fmla="*/ 292 h 474"/>
                  <a:gd name="T16" fmla="*/ 12 w 418"/>
                  <a:gd name="T17" fmla="*/ 416 h 474"/>
                  <a:gd name="T18" fmla="*/ 58 w 418"/>
                  <a:gd name="T19" fmla="*/ 474 h 474"/>
                  <a:gd name="T20" fmla="*/ 125 w 418"/>
                  <a:gd name="T21" fmla="*/ 474 h 474"/>
                  <a:gd name="T22" fmla="*/ 238 w 418"/>
                  <a:gd name="T23" fmla="*/ 416 h 474"/>
                  <a:gd name="T24" fmla="*/ 283 w 418"/>
                  <a:gd name="T25" fmla="*/ 332 h 474"/>
                  <a:gd name="T26" fmla="*/ 396 w 418"/>
                  <a:gd name="T27" fmla="*/ 366 h 474"/>
                  <a:gd name="T28" fmla="*/ 418 w 418"/>
                  <a:gd name="T29" fmla="*/ 332 h 474"/>
                  <a:gd name="T30" fmla="*/ 305 w 418"/>
                  <a:gd name="T31" fmla="*/ 282 h 47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418"/>
                  <a:gd name="T49" fmla="*/ 0 h 474"/>
                  <a:gd name="T50" fmla="*/ 418 w 418"/>
                  <a:gd name="T51" fmla="*/ 474 h 47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418" h="474">
                    <a:moveTo>
                      <a:pt x="305" y="282"/>
                    </a:moveTo>
                    <a:lnTo>
                      <a:pt x="318" y="123"/>
                    </a:lnTo>
                    <a:lnTo>
                      <a:pt x="283" y="22"/>
                    </a:lnTo>
                    <a:lnTo>
                      <a:pt x="227" y="0"/>
                    </a:lnTo>
                    <a:lnTo>
                      <a:pt x="160" y="0"/>
                    </a:lnTo>
                    <a:lnTo>
                      <a:pt x="102" y="33"/>
                    </a:lnTo>
                    <a:lnTo>
                      <a:pt x="45" y="123"/>
                    </a:lnTo>
                    <a:lnTo>
                      <a:pt x="0" y="292"/>
                    </a:lnTo>
                    <a:lnTo>
                      <a:pt x="12" y="416"/>
                    </a:lnTo>
                    <a:lnTo>
                      <a:pt x="58" y="474"/>
                    </a:lnTo>
                    <a:lnTo>
                      <a:pt x="125" y="474"/>
                    </a:lnTo>
                    <a:lnTo>
                      <a:pt x="238" y="416"/>
                    </a:lnTo>
                    <a:lnTo>
                      <a:pt x="283" y="332"/>
                    </a:lnTo>
                    <a:lnTo>
                      <a:pt x="396" y="366"/>
                    </a:lnTo>
                    <a:lnTo>
                      <a:pt x="418" y="332"/>
                    </a:lnTo>
                    <a:lnTo>
                      <a:pt x="305" y="28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PH"/>
              </a:p>
            </p:txBody>
          </p:sp>
          <p:sp>
            <p:nvSpPr>
              <p:cNvPr id="3156" name="Freeform 42"/>
              <p:cNvSpPr>
                <a:spLocks/>
              </p:cNvSpPr>
              <p:nvPr/>
            </p:nvSpPr>
            <p:spPr bwMode="auto">
              <a:xfrm>
                <a:off x="3338" y="2174"/>
                <a:ext cx="159" cy="444"/>
              </a:xfrm>
              <a:custGeom>
                <a:avLst/>
                <a:gdLst>
                  <a:gd name="T0" fmla="*/ 271 w 316"/>
                  <a:gd name="T1" fmla="*/ 50 h 889"/>
                  <a:gd name="T2" fmla="*/ 249 w 316"/>
                  <a:gd name="T3" fmla="*/ 0 h 889"/>
                  <a:gd name="T4" fmla="*/ 164 w 316"/>
                  <a:gd name="T5" fmla="*/ 4 h 889"/>
                  <a:gd name="T6" fmla="*/ 119 w 316"/>
                  <a:gd name="T7" fmla="*/ 50 h 889"/>
                  <a:gd name="T8" fmla="*/ 84 w 316"/>
                  <a:gd name="T9" fmla="*/ 175 h 889"/>
                  <a:gd name="T10" fmla="*/ 63 w 316"/>
                  <a:gd name="T11" fmla="*/ 361 h 889"/>
                  <a:gd name="T12" fmla="*/ 80 w 316"/>
                  <a:gd name="T13" fmla="*/ 480 h 889"/>
                  <a:gd name="T14" fmla="*/ 50 w 316"/>
                  <a:gd name="T15" fmla="*/ 582 h 889"/>
                  <a:gd name="T16" fmla="*/ 0 w 316"/>
                  <a:gd name="T17" fmla="*/ 685 h 889"/>
                  <a:gd name="T18" fmla="*/ 11 w 316"/>
                  <a:gd name="T19" fmla="*/ 815 h 889"/>
                  <a:gd name="T20" fmla="*/ 63 w 316"/>
                  <a:gd name="T21" fmla="*/ 889 h 889"/>
                  <a:gd name="T22" fmla="*/ 152 w 316"/>
                  <a:gd name="T23" fmla="*/ 889 h 889"/>
                  <a:gd name="T24" fmla="*/ 238 w 316"/>
                  <a:gd name="T25" fmla="*/ 798 h 889"/>
                  <a:gd name="T26" fmla="*/ 288 w 316"/>
                  <a:gd name="T27" fmla="*/ 634 h 889"/>
                  <a:gd name="T28" fmla="*/ 316 w 316"/>
                  <a:gd name="T29" fmla="*/ 424 h 889"/>
                  <a:gd name="T30" fmla="*/ 316 w 316"/>
                  <a:gd name="T31" fmla="*/ 220 h 889"/>
                  <a:gd name="T32" fmla="*/ 288 w 316"/>
                  <a:gd name="T33" fmla="*/ 108 h 889"/>
                  <a:gd name="T34" fmla="*/ 271 w 316"/>
                  <a:gd name="T35" fmla="*/ 50 h 88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16"/>
                  <a:gd name="T55" fmla="*/ 0 h 889"/>
                  <a:gd name="T56" fmla="*/ 316 w 316"/>
                  <a:gd name="T57" fmla="*/ 889 h 889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16" h="889">
                    <a:moveTo>
                      <a:pt x="271" y="50"/>
                    </a:moveTo>
                    <a:lnTo>
                      <a:pt x="249" y="0"/>
                    </a:lnTo>
                    <a:lnTo>
                      <a:pt x="164" y="4"/>
                    </a:lnTo>
                    <a:lnTo>
                      <a:pt x="119" y="50"/>
                    </a:lnTo>
                    <a:lnTo>
                      <a:pt x="84" y="175"/>
                    </a:lnTo>
                    <a:lnTo>
                      <a:pt x="63" y="361"/>
                    </a:lnTo>
                    <a:lnTo>
                      <a:pt x="80" y="480"/>
                    </a:lnTo>
                    <a:lnTo>
                      <a:pt x="50" y="582"/>
                    </a:lnTo>
                    <a:lnTo>
                      <a:pt x="0" y="685"/>
                    </a:lnTo>
                    <a:lnTo>
                      <a:pt x="11" y="815"/>
                    </a:lnTo>
                    <a:lnTo>
                      <a:pt x="63" y="889"/>
                    </a:lnTo>
                    <a:lnTo>
                      <a:pt x="152" y="889"/>
                    </a:lnTo>
                    <a:lnTo>
                      <a:pt x="238" y="798"/>
                    </a:lnTo>
                    <a:lnTo>
                      <a:pt x="288" y="634"/>
                    </a:lnTo>
                    <a:lnTo>
                      <a:pt x="316" y="424"/>
                    </a:lnTo>
                    <a:lnTo>
                      <a:pt x="316" y="220"/>
                    </a:lnTo>
                    <a:lnTo>
                      <a:pt x="288" y="108"/>
                    </a:lnTo>
                    <a:lnTo>
                      <a:pt x="271" y="5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PH"/>
              </a:p>
            </p:txBody>
          </p:sp>
          <p:sp>
            <p:nvSpPr>
              <p:cNvPr id="3157" name="Freeform 43"/>
              <p:cNvSpPr>
                <a:spLocks/>
              </p:cNvSpPr>
              <p:nvPr/>
            </p:nvSpPr>
            <p:spPr bwMode="auto">
              <a:xfrm>
                <a:off x="3421" y="2209"/>
                <a:ext cx="407" cy="119"/>
              </a:xfrm>
              <a:custGeom>
                <a:avLst/>
                <a:gdLst>
                  <a:gd name="T0" fmla="*/ 22 w 814"/>
                  <a:gd name="T1" fmla="*/ 11 h 238"/>
                  <a:gd name="T2" fmla="*/ 0 w 814"/>
                  <a:gd name="T3" fmla="*/ 63 h 238"/>
                  <a:gd name="T4" fmla="*/ 22 w 814"/>
                  <a:gd name="T5" fmla="*/ 113 h 238"/>
                  <a:gd name="T6" fmla="*/ 108 w 814"/>
                  <a:gd name="T7" fmla="*/ 171 h 238"/>
                  <a:gd name="T8" fmla="*/ 226 w 814"/>
                  <a:gd name="T9" fmla="*/ 221 h 238"/>
                  <a:gd name="T10" fmla="*/ 373 w 814"/>
                  <a:gd name="T11" fmla="*/ 238 h 238"/>
                  <a:gd name="T12" fmla="*/ 600 w 814"/>
                  <a:gd name="T13" fmla="*/ 238 h 238"/>
                  <a:gd name="T14" fmla="*/ 713 w 814"/>
                  <a:gd name="T15" fmla="*/ 216 h 238"/>
                  <a:gd name="T16" fmla="*/ 786 w 814"/>
                  <a:gd name="T17" fmla="*/ 221 h 238"/>
                  <a:gd name="T18" fmla="*/ 814 w 814"/>
                  <a:gd name="T19" fmla="*/ 171 h 238"/>
                  <a:gd name="T20" fmla="*/ 797 w 814"/>
                  <a:gd name="T21" fmla="*/ 113 h 238"/>
                  <a:gd name="T22" fmla="*/ 763 w 814"/>
                  <a:gd name="T23" fmla="*/ 136 h 238"/>
                  <a:gd name="T24" fmla="*/ 730 w 814"/>
                  <a:gd name="T25" fmla="*/ 164 h 238"/>
                  <a:gd name="T26" fmla="*/ 678 w 814"/>
                  <a:gd name="T27" fmla="*/ 164 h 238"/>
                  <a:gd name="T28" fmla="*/ 661 w 814"/>
                  <a:gd name="T29" fmla="*/ 130 h 238"/>
                  <a:gd name="T30" fmla="*/ 628 w 814"/>
                  <a:gd name="T31" fmla="*/ 147 h 238"/>
                  <a:gd name="T32" fmla="*/ 617 w 814"/>
                  <a:gd name="T33" fmla="*/ 182 h 238"/>
                  <a:gd name="T34" fmla="*/ 509 w 814"/>
                  <a:gd name="T35" fmla="*/ 199 h 238"/>
                  <a:gd name="T36" fmla="*/ 379 w 814"/>
                  <a:gd name="T37" fmla="*/ 199 h 238"/>
                  <a:gd name="T38" fmla="*/ 260 w 814"/>
                  <a:gd name="T39" fmla="*/ 164 h 238"/>
                  <a:gd name="T40" fmla="*/ 176 w 814"/>
                  <a:gd name="T41" fmla="*/ 113 h 238"/>
                  <a:gd name="T42" fmla="*/ 124 w 814"/>
                  <a:gd name="T43" fmla="*/ 63 h 238"/>
                  <a:gd name="T44" fmla="*/ 91 w 814"/>
                  <a:gd name="T45" fmla="*/ 17 h 238"/>
                  <a:gd name="T46" fmla="*/ 57 w 814"/>
                  <a:gd name="T47" fmla="*/ 0 h 238"/>
                  <a:gd name="T48" fmla="*/ 22 w 814"/>
                  <a:gd name="T49" fmla="*/ 11 h 23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814"/>
                  <a:gd name="T76" fmla="*/ 0 h 238"/>
                  <a:gd name="T77" fmla="*/ 814 w 814"/>
                  <a:gd name="T78" fmla="*/ 238 h 23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814" h="238">
                    <a:moveTo>
                      <a:pt x="22" y="11"/>
                    </a:moveTo>
                    <a:lnTo>
                      <a:pt x="0" y="63"/>
                    </a:lnTo>
                    <a:lnTo>
                      <a:pt x="22" y="113"/>
                    </a:lnTo>
                    <a:lnTo>
                      <a:pt x="108" y="171"/>
                    </a:lnTo>
                    <a:lnTo>
                      <a:pt x="226" y="221"/>
                    </a:lnTo>
                    <a:lnTo>
                      <a:pt x="373" y="238"/>
                    </a:lnTo>
                    <a:lnTo>
                      <a:pt x="600" y="238"/>
                    </a:lnTo>
                    <a:lnTo>
                      <a:pt x="713" y="216"/>
                    </a:lnTo>
                    <a:lnTo>
                      <a:pt x="786" y="221"/>
                    </a:lnTo>
                    <a:lnTo>
                      <a:pt x="814" y="171"/>
                    </a:lnTo>
                    <a:lnTo>
                      <a:pt x="797" y="113"/>
                    </a:lnTo>
                    <a:lnTo>
                      <a:pt x="763" y="136"/>
                    </a:lnTo>
                    <a:lnTo>
                      <a:pt x="730" y="164"/>
                    </a:lnTo>
                    <a:lnTo>
                      <a:pt x="678" y="164"/>
                    </a:lnTo>
                    <a:lnTo>
                      <a:pt x="661" y="130"/>
                    </a:lnTo>
                    <a:lnTo>
                      <a:pt x="628" y="147"/>
                    </a:lnTo>
                    <a:lnTo>
                      <a:pt x="617" y="182"/>
                    </a:lnTo>
                    <a:lnTo>
                      <a:pt x="509" y="199"/>
                    </a:lnTo>
                    <a:lnTo>
                      <a:pt x="379" y="199"/>
                    </a:lnTo>
                    <a:lnTo>
                      <a:pt x="260" y="164"/>
                    </a:lnTo>
                    <a:lnTo>
                      <a:pt x="176" y="113"/>
                    </a:lnTo>
                    <a:lnTo>
                      <a:pt x="124" y="63"/>
                    </a:lnTo>
                    <a:lnTo>
                      <a:pt x="91" y="17"/>
                    </a:lnTo>
                    <a:lnTo>
                      <a:pt x="57" y="0"/>
                    </a:lnTo>
                    <a:lnTo>
                      <a:pt x="22" y="1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PH"/>
              </a:p>
            </p:txBody>
          </p:sp>
          <p:sp>
            <p:nvSpPr>
              <p:cNvPr id="3158" name="Freeform 44"/>
              <p:cNvSpPr>
                <a:spLocks/>
              </p:cNvSpPr>
              <p:nvPr/>
            </p:nvSpPr>
            <p:spPr bwMode="auto">
              <a:xfrm>
                <a:off x="3422" y="2089"/>
                <a:ext cx="380" cy="138"/>
              </a:xfrm>
              <a:custGeom>
                <a:avLst/>
                <a:gdLst>
                  <a:gd name="T0" fmla="*/ 0 w 760"/>
                  <a:gd name="T1" fmla="*/ 244 h 277"/>
                  <a:gd name="T2" fmla="*/ 35 w 760"/>
                  <a:gd name="T3" fmla="*/ 188 h 277"/>
                  <a:gd name="T4" fmla="*/ 104 w 760"/>
                  <a:gd name="T5" fmla="*/ 188 h 277"/>
                  <a:gd name="T6" fmla="*/ 171 w 760"/>
                  <a:gd name="T7" fmla="*/ 204 h 277"/>
                  <a:gd name="T8" fmla="*/ 251 w 760"/>
                  <a:gd name="T9" fmla="*/ 204 h 277"/>
                  <a:gd name="T10" fmla="*/ 359 w 760"/>
                  <a:gd name="T11" fmla="*/ 188 h 277"/>
                  <a:gd name="T12" fmla="*/ 443 w 760"/>
                  <a:gd name="T13" fmla="*/ 143 h 277"/>
                  <a:gd name="T14" fmla="*/ 494 w 760"/>
                  <a:gd name="T15" fmla="*/ 119 h 277"/>
                  <a:gd name="T16" fmla="*/ 556 w 760"/>
                  <a:gd name="T17" fmla="*/ 41 h 277"/>
                  <a:gd name="T18" fmla="*/ 641 w 760"/>
                  <a:gd name="T19" fmla="*/ 0 h 277"/>
                  <a:gd name="T20" fmla="*/ 731 w 760"/>
                  <a:gd name="T21" fmla="*/ 17 h 277"/>
                  <a:gd name="T22" fmla="*/ 760 w 760"/>
                  <a:gd name="T23" fmla="*/ 56 h 277"/>
                  <a:gd name="T24" fmla="*/ 716 w 760"/>
                  <a:gd name="T25" fmla="*/ 85 h 277"/>
                  <a:gd name="T26" fmla="*/ 647 w 760"/>
                  <a:gd name="T27" fmla="*/ 74 h 277"/>
                  <a:gd name="T28" fmla="*/ 608 w 760"/>
                  <a:gd name="T29" fmla="*/ 91 h 277"/>
                  <a:gd name="T30" fmla="*/ 580 w 760"/>
                  <a:gd name="T31" fmla="*/ 136 h 277"/>
                  <a:gd name="T32" fmla="*/ 528 w 760"/>
                  <a:gd name="T33" fmla="*/ 158 h 277"/>
                  <a:gd name="T34" fmla="*/ 454 w 760"/>
                  <a:gd name="T35" fmla="*/ 193 h 277"/>
                  <a:gd name="T36" fmla="*/ 392 w 760"/>
                  <a:gd name="T37" fmla="*/ 221 h 277"/>
                  <a:gd name="T38" fmla="*/ 324 w 760"/>
                  <a:gd name="T39" fmla="*/ 244 h 277"/>
                  <a:gd name="T40" fmla="*/ 216 w 760"/>
                  <a:gd name="T41" fmla="*/ 260 h 277"/>
                  <a:gd name="T42" fmla="*/ 104 w 760"/>
                  <a:gd name="T43" fmla="*/ 277 h 277"/>
                  <a:gd name="T44" fmla="*/ 46 w 760"/>
                  <a:gd name="T45" fmla="*/ 277 h 277"/>
                  <a:gd name="T46" fmla="*/ 0 w 760"/>
                  <a:gd name="T47" fmla="*/ 244 h 277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760"/>
                  <a:gd name="T73" fmla="*/ 0 h 277"/>
                  <a:gd name="T74" fmla="*/ 760 w 760"/>
                  <a:gd name="T75" fmla="*/ 277 h 277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760" h="277">
                    <a:moveTo>
                      <a:pt x="0" y="244"/>
                    </a:moveTo>
                    <a:lnTo>
                      <a:pt x="35" y="188"/>
                    </a:lnTo>
                    <a:lnTo>
                      <a:pt x="104" y="188"/>
                    </a:lnTo>
                    <a:lnTo>
                      <a:pt x="171" y="204"/>
                    </a:lnTo>
                    <a:lnTo>
                      <a:pt x="251" y="204"/>
                    </a:lnTo>
                    <a:lnTo>
                      <a:pt x="359" y="188"/>
                    </a:lnTo>
                    <a:lnTo>
                      <a:pt x="443" y="143"/>
                    </a:lnTo>
                    <a:lnTo>
                      <a:pt x="494" y="119"/>
                    </a:lnTo>
                    <a:lnTo>
                      <a:pt x="556" y="41"/>
                    </a:lnTo>
                    <a:lnTo>
                      <a:pt x="641" y="0"/>
                    </a:lnTo>
                    <a:lnTo>
                      <a:pt x="731" y="17"/>
                    </a:lnTo>
                    <a:lnTo>
                      <a:pt x="760" y="56"/>
                    </a:lnTo>
                    <a:lnTo>
                      <a:pt x="716" y="85"/>
                    </a:lnTo>
                    <a:lnTo>
                      <a:pt x="647" y="74"/>
                    </a:lnTo>
                    <a:lnTo>
                      <a:pt x="608" y="91"/>
                    </a:lnTo>
                    <a:lnTo>
                      <a:pt x="580" y="136"/>
                    </a:lnTo>
                    <a:lnTo>
                      <a:pt x="528" y="158"/>
                    </a:lnTo>
                    <a:lnTo>
                      <a:pt x="454" y="193"/>
                    </a:lnTo>
                    <a:lnTo>
                      <a:pt x="392" y="221"/>
                    </a:lnTo>
                    <a:lnTo>
                      <a:pt x="324" y="244"/>
                    </a:lnTo>
                    <a:lnTo>
                      <a:pt x="216" y="260"/>
                    </a:lnTo>
                    <a:lnTo>
                      <a:pt x="104" y="277"/>
                    </a:lnTo>
                    <a:lnTo>
                      <a:pt x="46" y="277"/>
                    </a:lnTo>
                    <a:lnTo>
                      <a:pt x="0" y="24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PH"/>
              </a:p>
            </p:txBody>
          </p:sp>
          <p:sp>
            <p:nvSpPr>
              <p:cNvPr id="3159" name="Freeform 45"/>
              <p:cNvSpPr>
                <a:spLocks/>
              </p:cNvSpPr>
              <p:nvPr/>
            </p:nvSpPr>
            <p:spPr bwMode="auto">
              <a:xfrm>
                <a:off x="3281" y="2498"/>
                <a:ext cx="133" cy="566"/>
              </a:xfrm>
              <a:custGeom>
                <a:avLst/>
                <a:gdLst>
                  <a:gd name="T0" fmla="*/ 215 w 266"/>
                  <a:gd name="T1" fmla="*/ 0 h 1131"/>
                  <a:gd name="T2" fmla="*/ 152 w 266"/>
                  <a:gd name="T3" fmla="*/ 84 h 1131"/>
                  <a:gd name="T4" fmla="*/ 147 w 266"/>
                  <a:gd name="T5" fmla="*/ 203 h 1131"/>
                  <a:gd name="T6" fmla="*/ 169 w 266"/>
                  <a:gd name="T7" fmla="*/ 322 h 1131"/>
                  <a:gd name="T8" fmla="*/ 182 w 266"/>
                  <a:gd name="T9" fmla="*/ 469 h 1131"/>
                  <a:gd name="T10" fmla="*/ 186 w 266"/>
                  <a:gd name="T11" fmla="*/ 587 h 1131"/>
                  <a:gd name="T12" fmla="*/ 182 w 266"/>
                  <a:gd name="T13" fmla="*/ 729 h 1131"/>
                  <a:gd name="T14" fmla="*/ 186 w 266"/>
                  <a:gd name="T15" fmla="*/ 859 h 1131"/>
                  <a:gd name="T16" fmla="*/ 164 w 266"/>
                  <a:gd name="T17" fmla="*/ 926 h 1131"/>
                  <a:gd name="T18" fmla="*/ 78 w 266"/>
                  <a:gd name="T19" fmla="*/ 995 h 1131"/>
                  <a:gd name="T20" fmla="*/ 0 w 266"/>
                  <a:gd name="T21" fmla="*/ 1062 h 1131"/>
                  <a:gd name="T22" fmla="*/ 0 w 266"/>
                  <a:gd name="T23" fmla="*/ 1086 h 1131"/>
                  <a:gd name="T24" fmla="*/ 63 w 266"/>
                  <a:gd name="T25" fmla="*/ 1131 h 1131"/>
                  <a:gd name="T26" fmla="*/ 96 w 266"/>
                  <a:gd name="T27" fmla="*/ 1131 h 1131"/>
                  <a:gd name="T28" fmla="*/ 164 w 266"/>
                  <a:gd name="T29" fmla="*/ 1012 h 1131"/>
                  <a:gd name="T30" fmla="*/ 215 w 266"/>
                  <a:gd name="T31" fmla="*/ 932 h 1131"/>
                  <a:gd name="T32" fmla="*/ 238 w 266"/>
                  <a:gd name="T33" fmla="*/ 926 h 1131"/>
                  <a:gd name="T34" fmla="*/ 249 w 266"/>
                  <a:gd name="T35" fmla="*/ 881 h 1131"/>
                  <a:gd name="T36" fmla="*/ 232 w 266"/>
                  <a:gd name="T37" fmla="*/ 824 h 1131"/>
                  <a:gd name="T38" fmla="*/ 238 w 266"/>
                  <a:gd name="T39" fmla="*/ 644 h 1131"/>
                  <a:gd name="T40" fmla="*/ 249 w 266"/>
                  <a:gd name="T41" fmla="*/ 452 h 1131"/>
                  <a:gd name="T42" fmla="*/ 249 w 266"/>
                  <a:gd name="T43" fmla="*/ 281 h 1131"/>
                  <a:gd name="T44" fmla="*/ 266 w 266"/>
                  <a:gd name="T45" fmla="*/ 145 h 1131"/>
                  <a:gd name="T46" fmla="*/ 255 w 266"/>
                  <a:gd name="T47" fmla="*/ 61 h 1131"/>
                  <a:gd name="T48" fmla="*/ 232 w 266"/>
                  <a:gd name="T49" fmla="*/ 33 h 1131"/>
                  <a:gd name="T50" fmla="*/ 215 w 266"/>
                  <a:gd name="T51" fmla="*/ 0 h 113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66"/>
                  <a:gd name="T79" fmla="*/ 0 h 1131"/>
                  <a:gd name="T80" fmla="*/ 266 w 266"/>
                  <a:gd name="T81" fmla="*/ 1131 h 113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66" h="1131">
                    <a:moveTo>
                      <a:pt x="215" y="0"/>
                    </a:moveTo>
                    <a:lnTo>
                      <a:pt x="152" y="84"/>
                    </a:lnTo>
                    <a:lnTo>
                      <a:pt x="147" y="203"/>
                    </a:lnTo>
                    <a:lnTo>
                      <a:pt x="169" y="322"/>
                    </a:lnTo>
                    <a:lnTo>
                      <a:pt x="182" y="469"/>
                    </a:lnTo>
                    <a:lnTo>
                      <a:pt x="186" y="587"/>
                    </a:lnTo>
                    <a:lnTo>
                      <a:pt x="182" y="729"/>
                    </a:lnTo>
                    <a:lnTo>
                      <a:pt x="186" y="859"/>
                    </a:lnTo>
                    <a:lnTo>
                      <a:pt x="164" y="926"/>
                    </a:lnTo>
                    <a:lnTo>
                      <a:pt x="78" y="995"/>
                    </a:lnTo>
                    <a:lnTo>
                      <a:pt x="0" y="1062"/>
                    </a:lnTo>
                    <a:lnTo>
                      <a:pt x="0" y="1086"/>
                    </a:lnTo>
                    <a:lnTo>
                      <a:pt x="63" y="1131"/>
                    </a:lnTo>
                    <a:lnTo>
                      <a:pt x="96" y="1131"/>
                    </a:lnTo>
                    <a:lnTo>
                      <a:pt x="164" y="1012"/>
                    </a:lnTo>
                    <a:lnTo>
                      <a:pt x="215" y="932"/>
                    </a:lnTo>
                    <a:lnTo>
                      <a:pt x="238" y="926"/>
                    </a:lnTo>
                    <a:lnTo>
                      <a:pt x="249" y="881"/>
                    </a:lnTo>
                    <a:lnTo>
                      <a:pt x="232" y="824"/>
                    </a:lnTo>
                    <a:lnTo>
                      <a:pt x="238" y="644"/>
                    </a:lnTo>
                    <a:lnTo>
                      <a:pt x="249" y="452"/>
                    </a:lnTo>
                    <a:lnTo>
                      <a:pt x="249" y="281"/>
                    </a:lnTo>
                    <a:lnTo>
                      <a:pt x="266" y="145"/>
                    </a:lnTo>
                    <a:lnTo>
                      <a:pt x="255" y="61"/>
                    </a:lnTo>
                    <a:lnTo>
                      <a:pt x="232" y="33"/>
                    </a:lnTo>
                    <a:lnTo>
                      <a:pt x="21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PH"/>
              </a:p>
            </p:txBody>
          </p:sp>
          <p:sp>
            <p:nvSpPr>
              <p:cNvPr id="3160" name="Freeform 46"/>
              <p:cNvSpPr>
                <a:spLocks/>
              </p:cNvSpPr>
              <p:nvPr/>
            </p:nvSpPr>
            <p:spPr bwMode="auto">
              <a:xfrm>
                <a:off x="3407" y="2498"/>
                <a:ext cx="139" cy="504"/>
              </a:xfrm>
              <a:custGeom>
                <a:avLst/>
                <a:gdLst>
                  <a:gd name="T0" fmla="*/ 34 w 277"/>
                  <a:gd name="T1" fmla="*/ 0 h 1008"/>
                  <a:gd name="T2" fmla="*/ 101 w 277"/>
                  <a:gd name="T3" fmla="*/ 56 h 1008"/>
                  <a:gd name="T4" fmla="*/ 136 w 277"/>
                  <a:gd name="T5" fmla="*/ 158 h 1008"/>
                  <a:gd name="T6" fmla="*/ 170 w 277"/>
                  <a:gd name="T7" fmla="*/ 328 h 1008"/>
                  <a:gd name="T8" fmla="*/ 188 w 277"/>
                  <a:gd name="T9" fmla="*/ 482 h 1008"/>
                  <a:gd name="T10" fmla="*/ 170 w 277"/>
                  <a:gd name="T11" fmla="*/ 594 h 1008"/>
                  <a:gd name="T12" fmla="*/ 142 w 277"/>
                  <a:gd name="T13" fmla="*/ 696 h 1008"/>
                  <a:gd name="T14" fmla="*/ 119 w 277"/>
                  <a:gd name="T15" fmla="*/ 763 h 1008"/>
                  <a:gd name="T16" fmla="*/ 119 w 277"/>
                  <a:gd name="T17" fmla="*/ 798 h 1008"/>
                  <a:gd name="T18" fmla="*/ 175 w 277"/>
                  <a:gd name="T19" fmla="*/ 854 h 1008"/>
                  <a:gd name="T20" fmla="*/ 272 w 277"/>
                  <a:gd name="T21" fmla="*/ 917 h 1008"/>
                  <a:gd name="T22" fmla="*/ 277 w 277"/>
                  <a:gd name="T23" fmla="*/ 940 h 1008"/>
                  <a:gd name="T24" fmla="*/ 227 w 277"/>
                  <a:gd name="T25" fmla="*/ 1008 h 1008"/>
                  <a:gd name="T26" fmla="*/ 203 w 277"/>
                  <a:gd name="T27" fmla="*/ 1008 h 1008"/>
                  <a:gd name="T28" fmla="*/ 119 w 277"/>
                  <a:gd name="T29" fmla="*/ 889 h 1008"/>
                  <a:gd name="T30" fmla="*/ 51 w 277"/>
                  <a:gd name="T31" fmla="*/ 832 h 1008"/>
                  <a:gd name="T32" fmla="*/ 40 w 277"/>
                  <a:gd name="T33" fmla="*/ 798 h 1008"/>
                  <a:gd name="T34" fmla="*/ 51 w 277"/>
                  <a:gd name="T35" fmla="*/ 763 h 1008"/>
                  <a:gd name="T36" fmla="*/ 73 w 277"/>
                  <a:gd name="T37" fmla="*/ 735 h 1008"/>
                  <a:gd name="T38" fmla="*/ 119 w 277"/>
                  <a:gd name="T39" fmla="*/ 616 h 1008"/>
                  <a:gd name="T40" fmla="*/ 136 w 277"/>
                  <a:gd name="T41" fmla="*/ 510 h 1008"/>
                  <a:gd name="T42" fmla="*/ 125 w 277"/>
                  <a:gd name="T43" fmla="*/ 430 h 1008"/>
                  <a:gd name="T44" fmla="*/ 90 w 277"/>
                  <a:gd name="T45" fmla="*/ 272 h 1008"/>
                  <a:gd name="T46" fmla="*/ 34 w 277"/>
                  <a:gd name="T47" fmla="*/ 186 h 1008"/>
                  <a:gd name="T48" fmla="*/ 0 w 277"/>
                  <a:gd name="T49" fmla="*/ 125 h 1008"/>
                  <a:gd name="T50" fmla="*/ 6 w 277"/>
                  <a:gd name="T51" fmla="*/ 34 h 1008"/>
                  <a:gd name="T52" fmla="*/ 34 w 277"/>
                  <a:gd name="T53" fmla="*/ 0 h 1008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77"/>
                  <a:gd name="T82" fmla="*/ 0 h 1008"/>
                  <a:gd name="T83" fmla="*/ 277 w 277"/>
                  <a:gd name="T84" fmla="*/ 1008 h 1008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77" h="1008">
                    <a:moveTo>
                      <a:pt x="34" y="0"/>
                    </a:moveTo>
                    <a:lnTo>
                      <a:pt x="101" y="56"/>
                    </a:lnTo>
                    <a:lnTo>
                      <a:pt x="136" y="158"/>
                    </a:lnTo>
                    <a:lnTo>
                      <a:pt x="170" y="328"/>
                    </a:lnTo>
                    <a:lnTo>
                      <a:pt x="188" y="482"/>
                    </a:lnTo>
                    <a:lnTo>
                      <a:pt x="170" y="594"/>
                    </a:lnTo>
                    <a:lnTo>
                      <a:pt x="142" y="696"/>
                    </a:lnTo>
                    <a:lnTo>
                      <a:pt x="119" y="763"/>
                    </a:lnTo>
                    <a:lnTo>
                      <a:pt x="119" y="798"/>
                    </a:lnTo>
                    <a:lnTo>
                      <a:pt x="175" y="854"/>
                    </a:lnTo>
                    <a:lnTo>
                      <a:pt x="272" y="917"/>
                    </a:lnTo>
                    <a:lnTo>
                      <a:pt x="277" y="940"/>
                    </a:lnTo>
                    <a:lnTo>
                      <a:pt x="227" y="1008"/>
                    </a:lnTo>
                    <a:lnTo>
                      <a:pt x="203" y="1008"/>
                    </a:lnTo>
                    <a:lnTo>
                      <a:pt x="119" y="889"/>
                    </a:lnTo>
                    <a:lnTo>
                      <a:pt x="51" y="832"/>
                    </a:lnTo>
                    <a:lnTo>
                      <a:pt x="40" y="798"/>
                    </a:lnTo>
                    <a:lnTo>
                      <a:pt x="51" y="763"/>
                    </a:lnTo>
                    <a:lnTo>
                      <a:pt x="73" y="735"/>
                    </a:lnTo>
                    <a:lnTo>
                      <a:pt x="119" y="616"/>
                    </a:lnTo>
                    <a:lnTo>
                      <a:pt x="136" y="510"/>
                    </a:lnTo>
                    <a:lnTo>
                      <a:pt x="125" y="430"/>
                    </a:lnTo>
                    <a:lnTo>
                      <a:pt x="90" y="272"/>
                    </a:lnTo>
                    <a:lnTo>
                      <a:pt x="34" y="186"/>
                    </a:lnTo>
                    <a:lnTo>
                      <a:pt x="0" y="125"/>
                    </a:lnTo>
                    <a:lnTo>
                      <a:pt x="6" y="34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PH"/>
              </a:p>
            </p:txBody>
          </p:sp>
        </p:grpSp>
        <p:grpSp>
          <p:nvGrpSpPr>
            <p:cNvPr id="3148" name="Group 47"/>
            <p:cNvGrpSpPr>
              <a:grpSpLocks/>
            </p:cNvGrpSpPr>
            <p:nvPr/>
          </p:nvGrpSpPr>
          <p:grpSpPr bwMode="auto">
            <a:xfrm>
              <a:off x="3654" y="2733"/>
              <a:ext cx="611" cy="653"/>
              <a:chOff x="3654" y="2733"/>
              <a:chExt cx="611" cy="653"/>
            </a:xfrm>
          </p:grpSpPr>
          <p:sp>
            <p:nvSpPr>
              <p:cNvPr id="3149" name="Freeform 48"/>
              <p:cNvSpPr>
                <a:spLocks/>
              </p:cNvSpPr>
              <p:nvPr/>
            </p:nvSpPr>
            <p:spPr bwMode="auto">
              <a:xfrm>
                <a:off x="3660" y="2788"/>
                <a:ext cx="577" cy="575"/>
              </a:xfrm>
              <a:custGeom>
                <a:avLst/>
                <a:gdLst>
                  <a:gd name="T0" fmla="*/ 266 w 1154"/>
                  <a:gd name="T1" fmla="*/ 0 h 1149"/>
                  <a:gd name="T2" fmla="*/ 351 w 1154"/>
                  <a:gd name="T3" fmla="*/ 68 h 1149"/>
                  <a:gd name="T4" fmla="*/ 409 w 1154"/>
                  <a:gd name="T5" fmla="*/ 136 h 1149"/>
                  <a:gd name="T6" fmla="*/ 511 w 1154"/>
                  <a:gd name="T7" fmla="*/ 284 h 1149"/>
                  <a:gd name="T8" fmla="*/ 662 w 1154"/>
                  <a:gd name="T9" fmla="*/ 284 h 1149"/>
                  <a:gd name="T10" fmla="*/ 759 w 1154"/>
                  <a:gd name="T11" fmla="*/ 284 h 1149"/>
                  <a:gd name="T12" fmla="*/ 946 w 1154"/>
                  <a:gd name="T13" fmla="*/ 249 h 1149"/>
                  <a:gd name="T14" fmla="*/ 1065 w 1154"/>
                  <a:gd name="T15" fmla="*/ 232 h 1149"/>
                  <a:gd name="T16" fmla="*/ 1149 w 1154"/>
                  <a:gd name="T17" fmla="*/ 385 h 1149"/>
                  <a:gd name="T18" fmla="*/ 1104 w 1154"/>
                  <a:gd name="T19" fmla="*/ 424 h 1149"/>
                  <a:gd name="T20" fmla="*/ 1052 w 1154"/>
                  <a:gd name="T21" fmla="*/ 476 h 1149"/>
                  <a:gd name="T22" fmla="*/ 1052 w 1154"/>
                  <a:gd name="T23" fmla="*/ 578 h 1149"/>
                  <a:gd name="T24" fmla="*/ 1087 w 1154"/>
                  <a:gd name="T25" fmla="*/ 623 h 1149"/>
                  <a:gd name="T26" fmla="*/ 1154 w 1154"/>
                  <a:gd name="T27" fmla="*/ 697 h 1149"/>
                  <a:gd name="T28" fmla="*/ 1069 w 1154"/>
                  <a:gd name="T29" fmla="*/ 775 h 1149"/>
                  <a:gd name="T30" fmla="*/ 1065 w 1154"/>
                  <a:gd name="T31" fmla="*/ 827 h 1149"/>
                  <a:gd name="T32" fmla="*/ 1065 w 1154"/>
                  <a:gd name="T33" fmla="*/ 866 h 1149"/>
                  <a:gd name="T34" fmla="*/ 1087 w 1154"/>
                  <a:gd name="T35" fmla="*/ 917 h 1149"/>
                  <a:gd name="T36" fmla="*/ 1104 w 1154"/>
                  <a:gd name="T37" fmla="*/ 978 h 1149"/>
                  <a:gd name="T38" fmla="*/ 1082 w 1154"/>
                  <a:gd name="T39" fmla="*/ 1065 h 1149"/>
                  <a:gd name="T40" fmla="*/ 963 w 1154"/>
                  <a:gd name="T41" fmla="*/ 1069 h 1149"/>
                  <a:gd name="T42" fmla="*/ 792 w 1154"/>
                  <a:gd name="T43" fmla="*/ 1080 h 1149"/>
                  <a:gd name="T44" fmla="*/ 606 w 1154"/>
                  <a:gd name="T45" fmla="*/ 1115 h 1149"/>
                  <a:gd name="T46" fmla="*/ 442 w 1154"/>
                  <a:gd name="T47" fmla="*/ 1149 h 1149"/>
                  <a:gd name="T48" fmla="*/ 357 w 1154"/>
                  <a:gd name="T49" fmla="*/ 1002 h 1149"/>
                  <a:gd name="T50" fmla="*/ 234 w 1154"/>
                  <a:gd name="T51" fmla="*/ 831 h 1149"/>
                  <a:gd name="T52" fmla="*/ 80 w 1154"/>
                  <a:gd name="T53" fmla="*/ 673 h 1149"/>
                  <a:gd name="T54" fmla="*/ 0 w 1154"/>
                  <a:gd name="T55" fmla="*/ 543 h 1149"/>
                  <a:gd name="T56" fmla="*/ 30 w 1154"/>
                  <a:gd name="T57" fmla="*/ 373 h 1149"/>
                  <a:gd name="T58" fmla="*/ 63 w 1154"/>
                  <a:gd name="T59" fmla="*/ 266 h 1149"/>
                  <a:gd name="T60" fmla="*/ 115 w 1154"/>
                  <a:gd name="T61" fmla="*/ 130 h 1149"/>
                  <a:gd name="T62" fmla="*/ 182 w 1154"/>
                  <a:gd name="T63" fmla="*/ 46 h 1149"/>
                  <a:gd name="T64" fmla="*/ 266 w 1154"/>
                  <a:gd name="T65" fmla="*/ 0 h 114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154"/>
                  <a:gd name="T100" fmla="*/ 0 h 1149"/>
                  <a:gd name="T101" fmla="*/ 1154 w 1154"/>
                  <a:gd name="T102" fmla="*/ 1149 h 114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154" h="1149">
                    <a:moveTo>
                      <a:pt x="266" y="0"/>
                    </a:moveTo>
                    <a:lnTo>
                      <a:pt x="351" y="68"/>
                    </a:lnTo>
                    <a:lnTo>
                      <a:pt x="409" y="136"/>
                    </a:lnTo>
                    <a:lnTo>
                      <a:pt x="511" y="284"/>
                    </a:lnTo>
                    <a:lnTo>
                      <a:pt x="662" y="284"/>
                    </a:lnTo>
                    <a:lnTo>
                      <a:pt x="759" y="284"/>
                    </a:lnTo>
                    <a:lnTo>
                      <a:pt x="946" y="249"/>
                    </a:lnTo>
                    <a:lnTo>
                      <a:pt x="1065" y="232"/>
                    </a:lnTo>
                    <a:lnTo>
                      <a:pt x="1149" y="385"/>
                    </a:lnTo>
                    <a:lnTo>
                      <a:pt x="1104" y="424"/>
                    </a:lnTo>
                    <a:lnTo>
                      <a:pt x="1052" y="476"/>
                    </a:lnTo>
                    <a:lnTo>
                      <a:pt x="1052" y="578"/>
                    </a:lnTo>
                    <a:lnTo>
                      <a:pt x="1087" y="623"/>
                    </a:lnTo>
                    <a:lnTo>
                      <a:pt x="1154" y="697"/>
                    </a:lnTo>
                    <a:lnTo>
                      <a:pt x="1069" y="775"/>
                    </a:lnTo>
                    <a:lnTo>
                      <a:pt x="1065" y="827"/>
                    </a:lnTo>
                    <a:lnTo>
                      <a:pt x="1065" y="866"/>
                    </a:lnTo>
                    <a:lnTo>
                      <a:pt x="1087" y="917"/>
                    </a:lnTo>
                    <a:lnTo>
                      <a:pt x="1104" y="978"/>
                    </a:lnTo>
                    <a:lnTo>
                      <a:pt x="1082" y="1065"/>
                    </a:lnTo>
                    <a:lnTo>
                      <a:pt x="963" y="1069"/>
                    </a:lnTo>
                    <a:lnTo>
                      <a:pt x="792" y="1080"/>
                    </a:lnTo>
                    <a:lnTo>
                      <a:pt x="606" y="1115"/>
                    </a:lnTo>
                    <a:lnTo>
                      <a:pt x="442" y="1149"/>
                    </a:lnTo>
                    <a:lnTo>
                      <a:pt x="357" y="1002"/>
                    </a:lnTo>
                    <a:lnTo>
                      <a:pt x="234" y="831"/>
                    </a:lnTo>
                    <a:lnTo>
                      <a:pt x="80" y="673"/>
                    </a:lnTo>
                    <a:lnTo>
                      <a:pt x="0" y="543"/>
                    </a:lnTo>
                    <a:lnTo>
                      <a:pt x="30" y="373"/>
                    </a:lnTo>
                    <a:lnTo>
                      <a:pt x="63" y="266"/>
                    </a:lnTo>
                    <a:lnTo>
                      <a:pt x="115" y="130"/>
                    </a:lnTo>
                    <a:lnTo>
                      <a:pt x="182" y="46"/>
                    </a:lnTo>
                    <a:lnTo>
                      <a:pt x="266" y="0"/>
                    </a:lnTo>
                    <a:close/>
                  </a:path>
                </a:pathLst>
              </a:custGeom>
              <a:solidFill>
                <a:srgbClr val="CE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PH"/>
              </a:p>
            </p:txBody>
          </p:sp>
          <p:sp>
            <p:nvSpPr>
              <p:cNvPr id="3150" name="Freeform 49"/>
              <p:cNvSpPr>
                <a:spLocks/>
              </p:cNvSpPr>
              <p:nvPr/>
            </p:nvSpPr>
            <p:spPr bwMode="auto">
              <a:xfrm>
                <a:off x="3832" y="2751"/>
                <a:ext cx="348" cy="179"/>
              </a:xfrm>
              <a:custGeom>
                <a:avLst/>
                <a:gdLst>
                  <a:gd name="T0" fmla="*/ 0 w 697"/>
                  <a:gd name="T1" fmla="*/ 91 h 357"/>
                  <a:gd name="T2" fmla="*/ 272 w 697"/>
                  <a:gd name="T3" fmla="*/ 0 h 357"/>
                  <a:gd name="T4" fmla="*/ 426 w 697"/>
                  <a:gd name="T5" fmla="*/ 84 h 357"/>
                  <a:gd name="T6" fmla="*/ 578 w 697"/>
                  <a:gd name="T7" fmla="*/ 203 h 357"/>
                  <a:gd name="T8" fmla="*/ 697 w 697"/>
                  <a:gd name="T9" fmla="*/ 305 h 357"/>
                  <a:gd name="T10" fmla="*/ 521 w 697"/>
                  <a:gd name="T11" fmla="*/ 328 h 357"/>
                  <a:gd name="T12" fmla="*/ 307 w 697"/>
                  <a:gd name="T13" fmla="*/ 357 h 357"/>
                  <a:gd name="T14" fmla="*/ 182 w 697"/>
                  <a:gd name="T15" fmla="*/ 357 h 357"/>
                  <a:gd name="T16" fmla="*/ 102 w 697"/>
                  <a:gd name="T17" fmla="*/ 272 h 357"/>
                  <a:gd name="T18" fmla="*/ 17 w 697"/>
                  <a:gd name="T19" fmla="*/ 136 h 357"/>
                  <a:gd name="T20" fmla="*/ 0 w 697"/>
                  <a:gd name="T21" fmla="*/ 91 h 35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697"/>
                  <a:gd name="T34" fmla="*/ 0 h 357"/>
                  <a:gd name="T35" fmla="*/ 697 w 697"/>
                  <a:gd name="T36" fmla="*/ 357 h 35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697" h="357">
                    <a:moveTo>
                      <a:pt x="0" y="91"/>
                    </a:moveTo>
                    <a:lnTo>
                      <a:pt x="272" y="0"/>
                    </a:lnTo>
                    <a:lnTo>
                      <a:pt x="426" y="84"/>
                    </a:lnTo>
                    <a:lnTo>
                      <a:pt x="578" y="203"/>
                    </a:lnTo>
                    <a:lnTo>
                      <a:pt x="697" y="305"/>
                    </a:lnTo>
                    <a:lnTo>
                      <a:pt x="521" y="328"/>
                    </a:lnTo>
                    <a:lnTo>
                      <a:pt x="307" y="357"/>
                    </a:lnTo>
                    <a:lnTo>
                      <a:pt x="182" y="357"/>
                    </a:lnTo>
                    <a:lnTo>
                      <a:pt x="102" y="272"/>
                    </a:lnTo>
                    <a:lnTo>
                      <a:pt x="17" y="136"/>
                    </a:lnTo>
                    <a:lnTo>
                      <a:pt x="0" y="9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PH"/>
              </a:p>
            </p:txBody>
          </p:sp>
          <p:grpSp>
            <p:nvGrpSpPr>
              <p:cNvPr id="3151" name="Group 50"/>
              <p:cNvGrpSpPr>
                <a:grpSpLocks/>
              </p:cNvGrpSpPr>
              <p:nvPr/>
            </p:nvGrpSpPr>
            <p:grpSpPr bwMode="auto">
              <a:xfrm>
                <a:off x="3654" y="2733"/>
                <a:ext cx="611" cy="653"/>
                <a:chOff x="3654" y="2733"/>
                <a:chExt cx="611" cy="653"/>
              </a:xfrm>
            </p:grpSpPr>
            <p:sp>
              <p:nvSpPr>
                <p:cNvPr id="3152" name="Freeform 51"/>
                <p:cNvSpPr>
                  <a:spLocks/>
                </p:cNvSpPr>
                <p:nvPr/>
              </p:nvSpPr>
              <p:spPr bwMode="auto">
                <a:xfrm>
                  <a:off x="3838" y="2733"/>
                  <a:ext cx="427" cy="552"/>
                </a:xfrm>
                <a:custGeom>
                  <a:avLst/>
                  <a:gdLst>
                    <a:gd name="T0" fmla="*/ 4 w 854"/>
                    <a:gd name="T1" fmla="*/ 91 h 1103"/>
                    <a:gd name="T2" fmla="*/ 288 w 854"/>
                    <a:gd name="T3" fmla="*/ 0 h 1103"/>
                    <a:gd name="T4" fmla="*/ 480 w 854"/>
                    <a:gd name="T5" fmla="*/ 142 h 1103"/>
                    <a:gd name="T6" fmla="*/ 770 w 854"/>
                    <a:gd name="T7" fmla="*/ 339 h 1103"/>
                    <a:gd name="T8" fmla="*/ 770 w 854"/>
                    <a:gd name="T9" fmla="*/ 374 h 1103"/>
                    <a:gd name="T10" fmla="*/ 770 w 854"/>
                    <a:gd name="T11" fmla="*/ 396 h 1103"/>
                    <a:gd name="T12" fmla="*/ 798 w 854"/>
                    <a:gd name="T13" fmla="*/ 430 h 1103"/>
                    <a:gd name="T14" fmla="*/ 831 w 854"/>
                    <a:gd name="T15" fmla="*/ 482 h 1103"/>
                    <a:gd name="T16" fmla="*/ 831 w 854"/>
                    <a:gd name="T17" fmla="*/ 515 h 1103"/>
                    <a:gd name="T18" fmla="*/ 785 w 854"/>
                    <a:gd name="T19" fmla="*/ 532 h 1103"/>
                    <a:gd name="T20" fmla="*/ 735 w 854"/>
                    <a:gd name="T21" fmla="*/ 577 h 1103"/>
                    <a:gd name="T22" fmla="*/ 729 w 854"/>
                    <a:gd name="T23" fmla="*/ 634 h 1103"/>
                    <a:gd name="T24" fmla="*/ 753 w 854"/>
                    <a:gd name="T25" fmla="*/ 702 h 1103"/>
                    <a:gd name="T26" fmla="*/ 803 w 854"/>
                    <a:gd name="T27" fmla="*/ 748 h 1103"/>
                    <a:gd name="T28" fmla="*/ 854 w 854"/>
                    <a:gd name="T29" fmla="*/ 798 h 1103"/>
                    <a:gd name="T30" fmla="*/ 837 w 854"/>
                    <a:gd name="T31" fmla="*/ 821 h 1103"/>
                    <a:gd name="T32" fmla="*/ 798 w 854"/>
                    <a:gd name="T33" fmla="*/ 865 h 1103"/>
                    <a:gd name="T34" fmla="*/ 746 w 854"/>
                    <a:gd name="T35" fmla="*/ 906 h 1103"/>
                    <a:gd name="T36" fmla="*/ 729 w 854"/>
                    <a:gd name="T37" fmla="*/ 917 h 1103"/>
                    <a:gd name="T38" fmla="*/ 735 w 854"/>
                    <a:gd name="T39" fmla="*/ 951 h 1103"/>
                    <a:gd name="T40" fmla="*/ 770 w 854"/>
                    <a:gd name="T41" fmla="*/ 1001 h 1103"/>
                    <a:gd name="T42" fmla="*/ 785 w 854"/>
                    <a:gd name="T43" fmla="*/ 1058 h 1103"/>
                    <a:gd name="T44" fmla="*/ 781 w 854"/>
                    <a:gd name="T45" fmla="*/ 1103 h 1103"/>
                    <a:gd name="T46" fmla="*/ 712 w 854"/>
                    <a:gd name="T47" fmla="*/ 1103 h 1103"/>
                    <a:gd name="T48" fmla="*/ 718 w 854"/>
                    <a:gd name="T49" fmla="*/ 1070 h 1103"/>
                    <a:gd name="T50" fmla="*/ 701 w 854"/>
                    <a:gd name="T51" fmla="*/ 1025 h 1103"/>
                    <a:gd name="T52" fmla="*/ 651 w 854"/>
                    <a:gd name="T53" fmla="*/ 973 h 1103"/>
                    <a:gd name="T54" fmla="*/ 666 w 854"/>
                    <a:gd name="T55" fmla="*/ 889 h 1103"/>
                    <a:gd name="T56" fmla="*/ 729 w 854"/>
                    <a:gd name="T57" fmla="*/ 837 h 1103"/>
                    <a:gd name="T58" fmla="*/ 770 w 854"/>
                    <a:gd name="T59" fmla="*/ 815 h 1103"/>
                    <a:gd name="T60" fmla="*/ 729 w 854"/>
                    <a:gd name="T61" fmla="*/ 770 h 1103"/>
                    <a:gd name="T62" fmla="*/ 666 w 854"/>
                    <a:gd name="T63" fmla="*/ 702 h 1103"/>
                    <a:gd name="T64" fmla="*/ 666 w 854"/>
                    <a:gd name="T65" fmla="*/ 645 h 1103"/>
                    <a:gd name="T66" fmla="*/ 679 w 854"/>
                    <a:gd name="T67" fmla="*/ 566 h 1103"/>
                    <a:gd name="T68" fmla="*/ 696 w 854"/>
                    <a:gd name="T69" fmla="*/ 543 h 1103"/>
                    <a:gd name="T70" fmla="*/ 746 w 854"/>
                    <a:gd name="T71" fmla="*/ 515 h 1103"/>
                    <a:gd name="T72" fmla="*/ 753 w 854"/>
                    <a:gd name="T73" fmla="*/ 497 h 1103"/>
                    <a:gd name="T74" fmla="*/ 735 w 854"/>
                    <a:gd name="T75" fmla="*/ 458 h 1103"/>
                    <a:gd name="T76" fmla="*/ 712 w 854"/>
                    <a:gd name="T77" fmla="*/ 430 h 1103"/>
                    <a:gd name="T78" fmla="*/ 696 w 854"/>
                    <a:gd name="T79" fmla="*/ 374 h 1103"/>
                    <a:gd name="T80" fmla="*/ 242 w 854"/>
                    <a:gd name="T81" fmla="*/ 424 h 1103"/>
                    <a:gd name="T82" fmla="*/ 186 w 854"/>
                    <a:gd name="T83" fmla="*/ 363 h 1103"/>
                    <a:gd name="T84" fmla="*/ 413 w 854"/>
                    <a:gd name="T85" fmla="*/ 374 h 1103"/>
                    <a:gd name="T86" fmla="*/ 508 w 854"/>
                    <a:gd name="T87" fmla="*/ 346 h 1103"/>
                    <a:gd name="T88" fmla="*/ 634 w 854"/>
                    <a:gd name="T89" fmla="*/ 311 h 1103"/>
                    <a:gd name="T90" fmla="*/ 560 w 854"/>
                    <a:gd name="T91" fmla="*/ 255 h 1103"/>
                    <a:gd name="T92" fmla="*/ 441 w 854"/>
                    <a:gd name="T93" fmla="*/ 175 h 1103"/>
                    <a:gd name="T94" fmla="*/ 270 w 854"/>
                    <a:gd name="T95" fmla="*/ 69 h 1103"/>
                    <a:gd name="T96" fmla="*/ 0 w 854"/>
                    <a:gd name="T97" fmla="*/ 136 h 1103"/>
                    <a:gd name="T98" fmla="*/ 4 w 854"/>
                    <a:gd name="T99" fmla="*/ 91 h 1103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854"/>
                    <a:gd name="T151" fmla="*/ 0 h 1103"/>
                    <a:gd name="T152" fmla="*/ 854 w 854"/>
                    <a:gd name="T153" fmla="*/ 1103 h 1103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854" h="1103">
                      <a:moveTo>
                        <a:pt x="4" y="91"/>
                      </a:moveTo>
                      <a:lnTo>
                        <a:pt x="288" y="0"/>
                      </a:lnTo>
                      <a:lnTo>
                        <a:pt x="480" y="142"/>
                      </a:lnTo>
                      <a:lnTo>
                        <a:pt x="770" y="339"/>
                      </a:lnTo>
                      <a:lnTo>
                        <a:pt x="770" y="374"/>
                      </a:lnTo>
                      <a:lnTo>
                        <a:pt x="770" y="396"/>
                      </a:lnTo>
                      <a:lnTo>
                        <a:pt x="798" y="430"/>
                      </a:lnTo>
                      <a:lnTo>
                        <a:pt x="831" y="482"/>
                      </a:lnTo>
                      <a:lnTo>
                        <a:pt x="831" y="515"/>
                      </a:lnTo>
                      <a:lnTo>
                        <a:pt x="785" y="532"/>
                      </a:lnTo>
                      <a:lnTo>
                        <a:pt x="735" y="577"/>
                      </a:lnTo>
                      <a:lnTo>
                        <a:pt x="729" y="634"/>
                      </a:lnTo>
                      <a:lnTo>
                        <a:pt x="753" y="702"/>
                      </a:lnTo>
                      <a:lnTo>
                        <a:pt x="803" y="748"/>
                      </a:lnTo>
                      <a:lnTo>
                        <a:pt x="854" y="798"/>
                      </a:lnTo>
                      <a:lnTo>
                        <a:pt x="837" y="821"/>
                      </a:lnTo>
                      <a:lnTo>
                        <a:pt x="798" y="865"/>
                      </a:lnTo>
                      <a:lnTo>
                        <a:pt x="746" y="906"/>
                      </a:lnTo>
                      <a:lnTo>
                        <a:pt x="729" y="917"/>
                      </a:lnTo>
                      <a:lnTo>
                        <a:pt x="735" y="951"/>
                      </a:lnTo>
                      <a:lnTo>
                        <a:pt x="770" y="1001"/>
                      </a:lnTo>
                      <a:lnTo>
                        <a:pt x="785" y="1058"/>
                      </a:lnTo>
                      <a:lnTo>
                        <a:pt x="781" y="1103"/>
                      </a:lnTo>
                      <a:lnTo>
                        <a:pt x="712" y="1103"/>
                      </a:lnTo>
                      <a:lnTo>
                        <a:pt x="718" y="1070"/>
                      </a:lnTo>
                      <a:lnTo>
                        <a:pt x="701" y="1025"/>
                      </a:lnTo>
                      <a:lnTo>
                        <a:pt x="651" y="973"/>
                      </a:lnTo>
                      <a:lnTo>
                        <a:pt x="666" y="889"/>
                      </a:lnTo>
                      <a:lnTo>
                        <a:pt x="729" y="837"/>
                      </a:lnTo>
                      <a:lnTo>
                        <a:pt x="770" y="815"/>
                      </a:lnTo>
                      <a:lnTo>
                        <a:pt x="729" y="770"/>
                      </a:lnTo>
                      <a:lnTo>
                        <a:pt x="666" y="702"/>
                      </a:lnTo>
                      <a:lnTo>
                        <a:pt x="666" y="645"/>
                      </a:lnTo>
                      <a:lnTo>
                        <a:pt x="679" y="566"/>
                      </a:lnTo>
                      <a:lnTo>
                        <a:pt x="696" y="543"/>
                      </a:lnTo>
                      <a:lnTo>
                        <a:pt x="746" y="515"/>
                      </a:lnTo>
                      <a:lnTo>
                        <a:pt x="753" y="497"/>
                      </a:lnTo>
                      <a:lnTo>
                        <a:pt x="735" y="458"/>
                      </a:lnTo>
                      <a:lnTo>
                        <a:pt x="712" y="430"/>
                      </a:lnTo>
                      <a:lnTo>
                        <a:pt x="696" y="374"/>
                      </a:lnTo>
                      <a:lnTo>
                        <a:pt x="242" y="424"/>
                      </a:lnTo>
                      <a:lnTo>
                        <a:pt x="186" y="363"/>
                      </a:lnTo>
                      <a:lnTo>
                        <a:pt x="413" y="374"/>
                      </a:lnTo>
                      <a:lnTo>
                        <a:pt x="508" y="346"/>
                      </a:lnTo>
                      <a:lnTo>
                        <a:pt x="634" y="311"/>
                      </a:lnTo>
                      <a:lnTo>
                        <a:pt x="560" y="255"/>
                      </a:lnTo>
                      <a:lnTo>
                        <a:pt x="441" y="175"/>
                      </a:lnTo>
                      <a:lnTo>
                        <a:pt x="270" y="69"/>
                      </a:lnTo>
                      <a:lnTo>
                        <a:pt x="0" y="136"/>
                      </a:lnTo>
                      <a:lnTo>
                        <a:pt x="4" y="9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en-PH"/>
                </a:p>
              </p:txBody>
            </p:sp>
            <p:sp>
              <p:nvSpPr>
                <p:cNvPr id="3153" name="Freeform 52"/>
                <p:cNvSpPr>
                  <a:spLocks/>
                </p:cNvSpPr>
                <p:nvPr/>
              </p:nvSpPr>
              <p:spPr bwMode="auto">
                <a:xfrm>
                  <a:off x="3654" y="2775"/>
                  <a:ext cx="336" cy="611"/>
                </a:xfrm>
                <a:custGeom>
                  <a:avLst/>
                  <a:gdLst>
                    <a:gd name="T0" fmla="*/ 537 w 673"/>
                    <a:gd name="T1" fmla="*/ 1125 h 1222"/>
                    <a:gd name="T2" fmla="*/ 537 w 673"/>
                    <a:gd name="T3" fmla="*/ 989 h 1222"/>
                    <a:gd name="T4" fmla="*/ 491 w 673"/>
                    <a:gd name="T5" fmla="*/ 887 h 1222"/>
                    <a:gd name="T6" fmla="*/ 576 w 673"/>
                    <a:gd name="T7" fmla="*/ 785 h 1222"/>
                    <a:gd name="T8" fmla="*/ 673 w 673"/>
                    <a:gd name="T9" fmla="*/ 701 h 1222"/>
                    <a:gd name="T10" fmla="*/ 621 w 673"/>
                    <a:gd name="T11" fmla="*/ 616 h 1222"/>
                    <a:gd name="T12" fmla="*/ 519 w 673"/>
                    <a:gd name="T13" fmla="*/ 558 h 1222"/>
                    <a:gd name="T14" fmla="*/ 519 w 673"/>
                    <a:gd name="T15" fmla="*/ 515 h 1222"/>
                    <a:gd name="T16" fmla="*/ 656 w 673"/>
                    <a:gd name="T17" fmla="*/ 446 h 1222"/>
                    <a:gd name="T18" fmla="*/ 610 w 673"/>
                    <a:gd name="T19" fmla="*/ 344 h 1222"/>
                    <a:gd name="T20" fmla="*/ 469 w 673"/>
                    <a:gd name="T21" fmla="*/ 203 h 1222"/>
                    <a:gd name="T22" fmla="*/ 333 w 673"/>
                    <a:gd name="T23" fmla="*/ 0 h 1222"/>
                    <a:gd name="T24" fmla="*/ 147 w 673"/>
                    <a:gd name="T25" fmla="*/ 84 h 1222"/>
                    <a:gd name="T26" fmla="*/ 50 w 673"/>
                    <a:gd name="T27" fmla="*/ 344 h 1222"/>
                    <a:gd name="T28" fmla="*/ 0 w 673"/>
                    <a:gd name="T29" fmla="*/ 593 h 1222"/>
                    <a:gd name="T30" fmla="*/ 385 w 673"/>
                    <a:gd name="T31" fmla="*/ 1051 h 1222"/>
                    <a:gd name="T32" fmla="*/ 452 w 673"/>
                    <a:gd name="T33" fmla="*/ 1091 h 1222"/>
                    <a:gd name="T34" fmla="*/ 316 w 673"/>
                    <a:gd name="T35" fmla="*/ 915 h 1222"/>
                    <a:gd name="T36" fmla="*/ 136 w 673"/>
                    <a:gd name="T37" fmla="*/ 684 h 1222"/>
                    <a:gd name="T38" fmla="*/ 50 w 673"/>
                    <a:gd name="T39" fmla="*/ 526 h 1222"/>
                    <a:gd name="T40" fmla="*/ 119 w 673"/>
                    <a:gd name="T41" fmla="*/ 208 h 1222"/>
                    <a:gd name="T42" fmla="*/ 253 w 673"/>
                    <a:gd name="T43" fmla="*/ 67 h 1222"/>
                    <a:gd name="T44" fmla="*/ 355 w 673"/>
                    <a:gd name="T45" fmla="*/ 101 h 1222"/>
                    <a:gd name="T46" fmla="*/ 491 w 673"/>
                    <a:gd name="T47" fmla="*/ 305 h 1222"/>
                    <a:gd name="T48" fmla="*/ 576 w 673"/>
                    <a:gd name="T49" fmla="*/ 424 h 1222"/>
                    <a:gd name="T50" fmla="*/ 469 w 673"/>
                    <a:gd name="T51" fmla="*/ 446 h 1222"/>
                    <a:gd name="T52" fmla="*/ 407 w 673"/>
                    <a:gd name="T53" fmla="*/ 530 h 1222"/>
                    <a:gd name="T54" fmla="*/ 509 w 673"/>
                    <a:gd name="T55" fmla="*/ 599 h 1222"/>
                    <a:gd name="T56" fmla="*/ 604 w 673"/>
                    <a:gd name="T57" fmla="*/ 666 h 1222"/>
                    <a:gd name="T58" fmla="*/ 560 w 673"/>
                    <a:gd name="T59" fmla="*/ 751 h 1222"/>
                    <a:gd name="T60" fmla="*/ 401 w 673"/>
                    <a:gd name="T61" fmla="*/ 837 h 1222"/>
                    <a:gd name="T62" fmla="*/ 424 w 673"/>
                    <a:gd name="T63" fmla="*/ 932 h 1222"/>
                    <a:gd name="T64" fmla="*/ 502 w 673"/>
                    <a:gd name="T65" fmla="*/ 1017 h 1222"/>
                    <a:gd name="T66" fmla="*/ 457 w 673"/>
                    <a:gd name="T67" fmla="*/ 1073 h 1222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673"/>
                    <a:gd name="T103" fmla="*/ 0 h 1222"/>
                    <a:gd name="T104" fmla="*/ 673 w 673"/>
                    <a:gd name="T105" fmla="*/ 1222 h 1222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673" h="1222">
                      <a:moveTo>
                        <a:pt x="491" y="1188"/>
                      </a:moveTo>
                      <a:lnTo>
                        <a:pt x="537" y="1125"/>
                      </a:lnTo>
                      <a:lnTo>
                        <a:pt x="554" y="1058"/>
                      </a:lnTo>
                      <a:lnTo>
                        <a:pt x="537" y="989"/>
                      </a:lnTo>
                      <a:lnTo>
                        <a:pt x="509" y="939"/>
                      </a:lnTo>
                      <a:lnTo>
                        <a:pt x="491" y="887"/>
                      </a:lnTo>
                      <a:lnTo>
                        <a:pt x="509" y="837"/>
                      </a:lnTo>
                      <a:lnTo>
                        <a:pt x="576" y="785"/>
                      </a:lnTo>
                      <a:lnTo>
                        <a:pt x="627" y="751"/>
                      </a:lnTo>
                      <a:lnTo>
                        <a:pt x="673" y="701"/>
                      </a:lnTo>
                      <a:lnTo>
                        <a:pt x="662" y="644"/>
                      </a:lnTo>
                      <a:lnTo>
                        <a:pt x="621" y="616"/>
                      </a:lnTo>
                      <a:lnTo>
                        <a:pt x="576" y="582"/>
                      </a:lnTo>
                      <a:lnTo>
                        <a:pt x="519" y="558"/>
                      </a:lnTo>
                      <a:lnTo>
                        <a:pt x="491" y="526"/>
                      </a:lnTo>
                      <a:lnTo>
                        <a:pt x="519" y="515"/>
                      </a:lnTo>
                      <a:lnTo>
                        <a:pt x="593" y="474"/>
                      </a:lnTo>
                      <a:lnTo>
                        <a:pt x="656" y="446"/>
                      </a:lnTo>
                      <a:lnTo>
                        <a:pt x="645" y="389"/>
                      </a:lnTo>
                      <a:lnTo>
                        <a:pt x="610" y="344"/>
                      </a:lnTo>
                      <a:lnTo>
                        <a:pt x="560" y="277"/>
                      </a:lnTo>
                      <a:lnTo>
                        <a:pt x="469" y="203"/>
                      </a:lnTo>
                      <a:lnTo>
                        <a:pt x="407" y="89"/>
                      </a:lnTo>
                      <a:lnTo>
                        <a:pt x="333" y="0"/>
                      </a:lnTo>
                      <a:lnTo>
                        <a:pt x="238" y="0"/>
                      </a:lnTo>
                      <a:lnTo>
                        <a:pt x="147" y="84"/>
                      </a:lnTo>
                      <a:lnTo>
                        <a:pt x="84" y="220"/>
                      </a:lnTo>
                      <a:lnTo>
                        <a:pt x="50" y="344"/>
                      </a:lnTo>
                      <a:lnTo>
                        <a:pt x="11" y="515"/>
                      </a:lnTo>
                      <a:lnTo>
                        <a:pt x="0" y="593"/>
                      </a:lnTo>
                      <a:lnTo>
                        <a:pt x="214" y="853"/>
                      </a:lnTo>
                      <a:lnTo>
                        <a:pt x="385" y="1051"/>
                      </a:lnTo>
                      <a:lnTo>
                        <a:pt x="487" y="1222"/>
                      </a:lnTo>
                      <a:lnTo>
                        <a:pt x="452" y="1091"/>
                      </a:lnTo>
                      <a:lnTo>
                        <a:pt x="407" y="1000"/>
                      </a:lnTo>
                      <a:lnTo>
                        <a:pt x="316" y="915"/>
                      </a:lnTo>
                      <a:lnTo>
                        <a:pt x="249" y="803"/>
                      </a:lnTo>
                      <a:lnTo>
                        <a:pt x="136" y="684"/>
                      </a:lnTo>
                      <a:lnTo>
                        <a:pt x="62" y="593"/>
                      </a:lnTo>
                      <a:lnTo>
                        <a:pt x="50" y="526"/>
                      </a:lnTo>
                      <a:lnTo>
                        <a:pt x="78" y="361"/>
                      </a:lnTo>
                      <a:lnTo>
                        <a:pt x="119" y="208"/>
                      </a:lnTo>
                      <a:lnTo>
                        <a:pt x="169" y="106"/>
                      </a:lnTo>
                      <a:lnTo>
                        <a:pt x="253" y="67"/>
                      </a:lnTo>
                      <a:lnTo>
                        <a:pt x="305" y="73"/>
                      </a:lnTo>
                      <a:lnTo>
                        <a:pt x="355" y="101"/>
                      </a:lnTo>
                      <a:lnTo>
                        <a:pt x="424" y="169"/>
                      </a:lnTo>
                      <a:lnTo>
                        <a:pt x="491" y="305"/>
                      </a:lnTo>
                      <a:lnTo>
                        <a:pt x="543" y="372"/>
                      </a:lnTo>
                      <a:lnTo>
                        <a:pt x="576" y="424"/>
                      </a:lnTo>
                      <a:lnTo>
                        <a:pt x="560" y="441"/>
                      </a:lnTo>
                      <a:lnTo>
                        <a:pt x="469" y="446"/>
                      </a:lnTo>
                      <a:lnTo>
                        <a:pt x="424" y="474"/>
                      </a:lnTo>
                      <a:lnTo>
                        <a:pt x="407" y="530"/>
                      </a:lnTo>
                      <a:lnTo>
                        <a:pt x="424" y="558"/>
                      </a:lnTo>
                      <a:lnTo>
                        <a:pt x="509" y="599"/>
                      </a:lnTo>
                      <a:lnTo>
                        <a:pt x="576" y="644"/>
                      </a:lnTo>
                      <a:lnTo>
                        <a:pt x="604" y="666"/>
                      </a:lnTo>
                      <a:lnTo>
                        <a:pt x="604" y="701"/>
                      </a:lnTo>
                      <a:lnTo>
                        <a:pt x="560" y="751"/>
                      </a:lnTo>
                      <a:lnTo>
                        <a:pt x="474" y="803"/>
                      </a:lnTo>
                      <a:lnTo>
                        <a:pt x="401" y="837"/>
                      </a:lnTo>
                      <a:lnTo>
                        <a:pt x="401" y="882"/>
                      </a:lnTo>
                      <a:lnTo>
                        <a:pt x="424" y="932"/>
                      </a:lnTo>
                      <a:lnTo>
                        <a:pt x="474" y="984"/>
                      </a:lnTo>
                      <a:lnTo>
                        <a:pt x="502" y="1017"/>
                      </a:lnTo>
                      <a:lnTo>
                        <a:pt x="502" y="1040"/>
                      </a:lnTo>
                      <a:lnTo>
                        <a:pt x="457" y="1073"/>
                      </a:lnTo>
                      <a:lnTo>
                        <a:pt x="491" y="118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en-PH"/>
                </a:p>
              </p:txBody>
            </p:sp>
            <p:sp>
              <p:nvSpPr>
                <p:cNvPr id="3154" name="Freeform 53"/>
                <p:cNvSpPr>
                  <a:spLocks/>
                </p:cNvSpPr>
                <p:nvPr/>
              </p:nvSpPr>
              <p:spPr bwMode="auto">
                <a:xfrm>
                  <a:off x="3925" y="3302"/>
                  <a:ext cx="298" cy="76"/>
                </a:xfrm>
                <a:custGeom>
                  <a:avLst/>
                  <a:gdLst>
                    <a:gd name="T0" fmla="*/ 11 w 595"/>
                    <a:gd name="T1" fmla="*/ 84 h 151"/>
                    <a:gd name="T2" fmla="*/ 113 w 595"/>
                    <a:gd name="T3" fmla="*/ 51 h 151"/>
                    <a:gd name="T4" fmla="*/ 203 w 595"/>
                    <a:gd name="T5" fmla="*/ 34 h 151"/>
                    <a:gd name="T6" fmla="*/ 391 w 595"/>
                    <a:gd name="T7" fmla="*/ 17 h 151"/>
                    <a:gd name="T8" fmla="*/ 595 w 595"/>
                    <a:gd name="T9" fmla="*/ 0 h 151"/>
                    <a:gd name="T10" fmla="*/ 595 w 595"/>
                    <a:gd name="T11" fmla="*/ 34 h 151"/>
                    <a:gd name="T12" fmla="*/ 554 w 595"/>
                    <a:gd name="T13" fmla="*/ 62 h 151"/>
                    <a:gd name="T14" fmla="*/ 424 w 595"/>
                    <a:gd name="T15" fmla="*/ 67 h 151"/>
                    <a:gd name="T16" fmla="*/ 305 w 595"/>
                    <a:gd name="T17" fmla="*/ 67 h 151"/>
                    <a:gd name="T18" fmla="*/ 164 w 595"/>
                    <a:gd name="T19" fmla="*/ 95 h 151"/>
                    <a:gd name="T20" fmla="*/ 84 w 595"/>
                    <a:gd name="T21" fmla="*/ 118 h 151"/>
                    <a:gd name="T22" fmla="*/ 0 w 595"/>
                    <a:gd name="T23" fmla="*/ 151 h 151"/>
                    <a:gd name="T24" fmla="*/ 11 w 595"/>
                    <a:gd name="T25" fmla="*/ 84 h 151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595"/>
                    <a:gd name="T40" fmla="*/ 0 h 151"/>
                    <a:gd name="T41" fmla="*/ 595 w 595"/>
                    <a:gd name="T42" fmla="*/ 151 h 151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595" h="151">
                      <a:moveTo>
                        <a:pt x="11" y="84"/>
                      </a:moveTo>
                      <a:lnTo>
                        <a:pt x="113" y="51"/>
                      </a:lnTo>
                      <a:lnTo>
                        <a:pt x="203" y="34"/>
                      </a:lnTo>
                      <a:lnTo>
                        <a:pt x="391" y="17"/>
                      </a:lnTo>
                      <a:lnTo>
                        <a:pt x="595" y="0"/>
                      </a:lnTo>
                      <a:lnTo>
                        <a:pt x="595" y="34"/>
                      </a:lnTo>
                      <a:lnTo>
                        <a:pt x="554" y="62"/>
                      </a:lnTo>
                      <a:lnTo>
                        <a:pt x="424" y="67"/>
                      </a:lnTo>
                      <a:lnTo>
                        <a:pt x="305" y="67"/>
                      </a:lnTo>
                      <a:lnTo>
                        <a:pt x="164" y="95"/>
                      </a:lnTo>
                      <a:lnTo>
                        <a:pt x="84" y="118"/>
                      </a:lnTo>
                      <a:lnTo>
                        <a:pt x="0" y="151"/>
                      </a:lnTo>
                      <a:lnTo>
                        <a:pt x="11" y="8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en-PH"/>
                </a:p>
              </p:txBody>
            </p:sp>
          </p:grpSp>
        </p:grpSp>
      </p:grpSp>
      <p:grpSp>
        <p:nvGrpSpPr>
          <p:cNvPr id="3080" name="Group 97"/>
          <p:cNvGrpSpPr>
            <a:grpSpLocks/>
          </p:cNvGrpSpPr>
          <p:nvPr/>
        </p:nvGrpSpPr>
        <p:grpSpPr bwMode="auto">
          <a:xfrm>
            <a:off x="6400800" y="3810000"/>
            <a:ext cx="3048000" cy="2133600"/>
            <a:chOff x="2976" y="1920"/>
            <a:chExt cx="1724" cy="1179"/>
          </a:xfrm>
        </p:grpSpPr>
        <p:sp>
          <p:nvSpPr>
            <p:cNvPr id="3084" name="Freeform 55"/>
            <p:cNvSpPr>
              <a:spLocks/>
            </p:cNvSpPr>
            <p:nvPr/>
          </p:nvSpPr>
          <p:spPr bwMode="auto">
            <a:xfrm>
              <a:off x="3778" y="2061"/>
              <a:ext cx="471" cy="794"/>
            </a:xfrm>
            <a:custGeom>
              <a:avLst/>
              <a:gdLst>
                <a:gd name="T0" fmla="*/ 956 w 980"/>
                <a:gd name="T1" fmla="*/ 55 h 1647"/>
                <a:gd name="T2" fmla="*/ 979 w 980"/>
                <a:gd name="T3" fmla="*/ 139 h 1647"/>
                <a:gd name="T4" fmla="*/ 979 w 980"/>
                <a:gd name="T5" fmla="*/ 223 h 1647"/>
                <a:gd name="T6" fmla="*/ 956 w 980"/>
                <a:gd name="T7" fmla="*/ 306 h 1647"/>
                <a:gd name="T8" fmla="*/ 900 w 980"/>
                <a:gd name="T9" fmla="*/ 381 h 1647"/>
                <a:gd name="T10" fmla="*/ 821 w 980"/>
                <a:gd name="T11" fmla="*/ 381 h 1647"/>
                <a:gd name="T12" fmla="*/ 776 w 980"/>
                <a:gd name="T13" fmla="*/ 306 h 1647"/>
                <a:gd name="T14" fmla="*/ 675 w 980"/>
                <a:gd name="T15" fmla="*/ 278 h 1647"/>
                <a:gd name="T16" fmla="*/ 562 w 980"/>
                <a:gd name="T17" fmla="*/ 297 h 1647"/>
                <a:gd name="T18" fmla="*/ 540 w 980"/>
                <a:gd name="T19" fmla="*/ 381 h 1647"/>
                <a:gd name="T20" fmla="*/ 528 w 980"/>
                <a:gd name="T21" fmla="*/ 464 h 1647"/>
                <a:gd name="T22" fmla="*/ 528 w 980"/>
                <a:gd name="T23" fmla="*/ 548 h 1647"/>
                <a:gd name="T24" fmla="*/ 540 w 980"/>
                <a:gd name="T25" fmla="*/ 632 h 1647"/>
                <a:gd name="T26" fmla="*/ 540 w 980"/>
                <a:gd name="T27" fmla="*/ 716 h 1647"/>
                <a:gd name="T28" fmla="*/ 540 w 980"/>
                <a:gd name="T29" fmla="*/ 799 h 1647"/>
                <a:gd name="T30" fmla="*/ 540 w 980"/>
                <a:gd name="T31" fmla="*/ 883 h 1647"/>
                <a:gd name="T32" fmla="*/ 540 w 980"/>
                <a:gd name="T33" fmla="*/ 967 h 1647"/>
                <a:gd name="T34" fmla="*/ 551 w 980"/>
                <a:gd name="T35" fmla="*/ 1050 h 1647"/>
                <a:gd name="T36" fmla="*/ 562 w 980"/>
                <a:gd name="T37" fmla="*/ 1134 h 1647"/>
                <a:gd name="T38" fmla="*/ 573 w 980"/>
                <a:gd name="T39" fmla="*/ 1218 h 1647"/>
                <a:gd name="T40" fmla="*/ 585 w 980"/>
                <a:gd name="T41" fmla="*/ 1301 h 1647"/>
                <a:gd name="T42" fmla="*/ 585 w 980"/>
                <a:gd name="T43" fmla="*/ 1385 h 1647"/>
                <a:gd name="T44" fmla="*/ 585 w 980"/>
                <a:gd name="T45" fmla="*/ 1469 h 1647"/>
                <a:gd name="T46" fmla="*/ 596 w 980"/>
                <a:gd name="T47" fmla="*/ 1553 h 1647"/>
                <a:gd name="T48" fmla="*/ 596 w 980"/>
                <a:gd name="T49" fmla="*/ 1636 h 1647"/>
                <a:gd name="T50" fmla="*/ 495 w 980"/>
                <a:gd name="T51" fmla="*/ 1646 h 1647"/>
                <a:gd name="T52" fmla="*/ 393 w 980"/>
                <a:gd name="T53" fmla="*/ 1627 h 1647"/>
                <a:gd name="T54" fmla="*/ 371 w 980"/>
                <a:gd name="T55" fmla="*/ 1543 h 1647"/>
                <a:gd name="T56" fmla="*/ 371 w 980"/>
                <a:gd name="T57" fmla="*/ 1460 h 1647"/>
                <a:gd name="T58" fmla="*/ 382 w 980"/>
                <a:gd name="T59" fmla="*/ 1376 h 1647"/>
                <a:gd name="T60" fmla="*/ 393 w 980"/>
                <a:gd name="T61" fmla="*/ 1292 h 1647"/>
                <a:gd name="T62" fmla="*/ 393 w 980"/>
                <a:gd name="T63" fmla="*/ 1208 h 1647"/>
                <a:gd name="T64" fmla="*/ 405 w 980"/>
                <a:gd name="T65" fmla="*/ 1125 h 1647"/>
                <a:gd name="T66" fmla="*/ 405 w 980"/>
                <a:gd name="T67" fmla="*/ 1041 h 1647"/>
                <a:gd name="T68" fmla="*/ 416 w 980"/>
                <a:gd name="T69" fmla="*/ 957 h 1647"/>
                <a:gd name="T70" fmla="*/ 416 w 980"/>
                <a:gd name="T71" fmla="*/ 874 h 1647"/>
                <a:gd name="T72" fmla="*/ 416 w 980"/>
                <a:gd name="T73" fmla="*/ 790 h 1647"/>
                <a:gd name="T74" fmla="*/ 416 w 980"/>
                <a:gd name="T75" fmla="*/ 706 h 1647"/>
                <a:gd name="T76" fmla="*/ 416 w 980"/>
                <a:gd name="T77" fmla="*/ 623 h 1647"/>
                <a:gd name="T78" fmla="*/ 416 w 980"/>
                <a:gd name="T79" fmla="*/ 539 h 1647"/>
                <a:gd name="T80" fmla="*/ 405 w 980"/>
                <a:gd name="T81" fmla="*/ 455 h 1647"/>
                <a:gd name="T82" fmla="*/ 416 w 980"/>
                <a:gd name="T83" fmla="*/ 371 h 1647"/>
                <a:gd name="T84" fmla="*/ 393 w 980"/>
                <a:gd name="T85" fmla="*/ 288 h 1647"/>
                <a:gd name="T86" fmla="*/ 292 w 980"/>
                <a:gd name="T87" fmla="*/ 288 h 1647"/>
                <a:gd name="T88" fmla="*/ 191 w 980"/>
                <a:gd name="T89" fmla="*/ 297 h 1647"/>
                <a:gd name="T90" fmla="*/ 123 w 980"/>
                <a:gd name="T91" fmla="*/ 362 h 1647"/>
                <a:gd name="T92" fmla="*/ 67 w 980"/>
                <a:gd name="T93" fmla="*/ 316 h 1647"/>
                <a:gd name="T94" fmla="*/ 11 w 980"/>
                <a:gd name="T95" fmla="*/ 232 h 1647"/>
                <a:gd name="T96" fmla="*/ 0 w 980"/>
                <a:gd name="T97" fmla="*/ 148 h 1647"/>
                <a:gd name="T98" fmla="*/ 22 w 980"/>
                <a:gd name="T99" fmla="*/ 65 h 1647"/>
                <a:gd name="T100" fmla="*/ 123 w 980"/>
                <a:gd name="T101" fmla="*/ 37 h 1647"/>
                <a:gd name="T102" fmla="*/ 213 w 980"/>
                <a:gd name="T103" fmla="*/ 83 h 1647"/>
                <a:gd name="T104" fmla="*/ 315 w 980"/>
                <a:gd name="T105" fmla="*/ 92 h 1647"/>
                <a:gd name="T106" fmla="*/ 416 w 980"/>
                <a:gd name="T107" fmla="*/ 83 h 1647"/>
                <a:gd name="T108" fmla="*/ 517 w 980"/>
                <a:gd name="T109" fmla="*/ 55 h 1647"/>
                <a:gd name="T110" fmla="*/ 618 w 980"/>
                <a:gd name="T111" fmla="*/ 92 h 1647"/>
                <a:gd name="T112" fmla="*/ 720 w 980"/>
                <a:gd name="T113" fmla="*/ 102 h 1647"/>
                <a:gd name="T114" fmla="*/ 821 w 980"/>
                <a:gd name="T115" fmla="*/ 74 h 1647"/>
                <a:gd name="T116" fmla="*/ 922 w 980"/>
                <a:gd name="T117" fmla="*/ 27 h 164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980"/>
                <a:gd name="T178" fmla="*/ 0 h 1647"/>
                <a:gd name="T179" fmla="*/ 980 w 980"/>
                <a:gd name="T180" fmla="*/ 1647 h 164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980" h="1647">
                  <a:moveTo>
                    <a:pt x="933" y="0"/>
                  </a:moveTo>
                  <a:lnTo>
                    <a:pt x="945" y="27"/>
                  </a:lnTo>
                  <a:lnTo>
                    <a:pt x="956" y="55"/>
                  </a:lnTo>
                  <a:lnTo>
                    <a:pt x="967" y="83"/>
                  </a:lnTo>
                  <a:lnTo>
                    <a:pt x="979" y="111"/>
                  </a:lnTo>
                  <a:lnTo>
                    <a:pt x="979" y="139"/>
                  </a:lnTo>
                  <a:lnTo>
                    <a:pt x="979" y="167"/>
                  </a:lnTo>
                  <a:lnTo>
                    <a:pt x="979" y="195"/>
                  </a:lnTo>
                  <a:lnTo>
                    <a:pt x="979" y="223"/>
                  </a:lnTo>
                  <a:lnTo>
                    <a:pt x="979" y="251"/>
                  </a:lnTo>
                  <a:lnTo>
                    <a:pt x="967" y="278"/>
                  </a:lnTo>
                  <a:lnTo>
                    <a:pt x="956" y="306"/>
                  </a:lnTo>
                  <a:lnTo>
                    <a:pt x="945" y="334"/>
                  </a:lnTo>
                  <a:lnTo>
                    <a:pt x="933" y="362"/>
                  </a:lnTo>
                  <a:lnTo>
                    <a:pt x="900" y="381"/>
                  </a:lnTo>
                  <a:lnTo>
                    <a:pt x="866" y="399"/>
                  </a:lnTo>
                  <a:lnTo>
                    <a:pt x="832" y="409"/>
                  </a:lnTo>
                  <a:lnTo>
                    <a:pt x="821" y="381"/>
                  </a:lnTo>
                  <a:lnTo>
                    <a:pt x="821" y="353"/>
                  </a:lnTo>
                  <a:lnTo>
                    <a:pt x="810" y="325"/>
                  </a:lnTo>
                  <a:lnTo>
                    <a:pt x="776" y="306"/>
                  </a:lnTo>
                  <a:lnTo>
                    <a:pt x="742" y="288"/>
                  </a:lnTo>
                  <a:lnTo>
                    <a:pt x="708" y="278"/>
                  </a:lnTo>
                  <a:lnTo>
                    <a:pt x="675" y="278"/>
                  </a:lnTo>
                  <a:lnTo>
                    <a:pt x="641" y="278"/>
                  </a:lnTo>
                  <a:lnTo>
                    <a:pt x="607" y="278"/>
                  </a:lnTo>
                  <a:lnTo>
                    <a:pt x="562" y="297"/>
                  </a:lnTo>
                  <a:lnTo>
                    <a:pt x="540" y="325"/>
                  </a:lnTo>
                  <a:lnTo>
                    <a:pt x="540" y="353"/>
                  </a:lnTo>
                  <a:lnTo>
                    <a:pt x="540" y="381"/>
                  </a:lnTo>
                  <a:lnTo>
                    <a:pt x="528" y="409"/>
                  </a:lnTo>
                  <a:lnTo>
                    <a:pt x="528" y="437"/>
                  </a:lnTo>
                  <a:lnTo>
                    <a:pt x="528" y="464"/>
                  </a:lnTo>
                  <a:lnTo>
                    <a:pt x="528" y="492"/>
                  </a:lnTo>
                  <a:lnTo>
                    <a:pt x="528" y="520"/>
                  </a:lnTo>
                  <a:lnTo>
                    <a:pt x="528" y="548"/>
                  </a:lnTo>
                  <a:lnTo>
                    <a:pt x="528" y="576"/>
                  </a:lnTo>
                  <a:lnTo>
                    <a:pt x="540" y="604"/>
                  </a:lnTo>
                  <a:lnTo>
                    <a:pt x="540" y="632"/>
                  </a:lnTo>
                  <a:lnTo>
                    <a:pt x="540" y="660"/>
                  </a:lnTo>
                  <a:lnTo>
                    <a:pt x="540" y="688"/>
                  </a:lnTo>
                  <a:lnTo>
                    <a:pt x="540" y="716"/>
                  </a:lnTo>
                  <a:lnTo>
                    <a:pt x="540" y="743"/>
                  </a:lnTo>
                  <a:lnTo>
                    <a:pt x="540" y="771"/>
                  </a:lnTo>
                  <a:lnTo>
                    <a:pt x="540" y="799"/>
                  </a:lnTo>
                  <a:lnTo>
                    <a:pt x="540" y="827"/>
                  </a:lnTo>
                  <a:lnTo>
                    <a:pt x="540" y="855"/>
                  </a:lnTo>
                  <a:lnTo>
                    <a:pt x="540" y="883"/>
                  </a:lnTo>
                  <a:lnTo>
                    <a:pt x="540" y="911"/>
                  </a:lnTo>
                  <a:lnTo>
                    <a:pt x="540" y="939"/>
                  </a:lnTo>
                  <a:lnTo>
                    <a:pt x="540" y="967"/>
                  </a:lnTo>
                  <a:lnTo>
                    <a:pt x="540" y="995"/>
                  </a:lnTo>
                  <a:lnTo>
                    <a:pt x="540" y="1022"/>
                  </a:lnTo>
                  <a:lnTo>
                    <a:pt x="551" y="1050"/>
                  </a:lnTo>
                  <a:lnTo>
                    <a:pt x="551" y="1078"/>
                  </a:lnTo>
                  <a:lnTo>
                    <a:pt x="551" y="1106"/>
                  </a:lnTo>
                  <a:lnTo>
                    <a:pt x="562" y="1134"/>
                  </a:lnTo>
                  <a:lnTo>
                    <a:pt x="562" y="1162"/>
                  </a:lnTo>
                  <a:lnTo>
                    <a:pt x="573" y="1190"/>
                  </a:lnTo>
                  <a:lnTo>
                    <a:pt x="573" y="1218"/>
                  </a:lnTo>
                  <a:lnTo>
                    <a:pt x="573" y="1246"/>
                  </a:lnTo>
                  <a:lnTo>
                    <a:pt x="585" y="1274"/>
                  </a:lnTo>
                  <a:lnTo>
                    <a:pt x="585" y="1301"/>
                  </a:lnTo>
                  <a:lnTo>
                    <a:pt x="585" y="1329"/>
                  </a:lnTo>
                  <a:lnTo>
                    <a:pt x="585" y="1357"/>
                  </a:lnTo>
                  <a:lnTo>
                    <a:pt x="585" y="1385"/>
                  </a:lnTo>
                  <a:lnTo>
                    <a:pt x="585" y="1413"/>
                  </a:lnTo>
                  <a:lnTo>
                    <a:pt x="585" y="1441"/>
                  </a:lnTo>
                  <a:lnTo>
                    <a:pt x="585" y="1469"/>
                  </a:lnTo>
                  <a:lnTo>
                    <a:pt x="596" y="1497"/>
                  </a:lnTo>
                  <a:lnTo>
                    <a:pt x="596" y="1525"/>
                  </a:lnTo>
                  <a:lnTo>
                    <a:pt x="596" y="1553"/>
                  </a:lnTo>
                  <a:lnTo>
                    <a:pt x="607" y="1580"/>
                  </a:lnTo>
                  <a:lnTo>
                    <a:pt x="607" y="1608"/>
                  </a:lnTo>
                  <a:lnTo>
                    <a:pt x="596" y="1636"/>
                  </a:lnTo>
                  <a:lnTo>
                    <a:pt x="562" y="1636"/>
                  </a:lnTo>
                  <a:lnTo>
                    <a:pt x="528" y="1646"/>
                  </a:lnTo>
                  <a:lnTo>
                    <a:pt x="495" y="1646"/>
                  </a:lnTo>
                  <a:lnTo>
                    <a:pt x="461" y="1646"/>
                  </a:lnTo>
                  <a:lnTo>
                    <a:pt x="427" y="1636"/>
                  </a:lnTo>
                  <a:lnTo>
                    <a:pt x="393" y="1627"/>
                  </a:lnTo>
                  <a:lnTo>
                    <a:pt x="382" y="1599"/>
                  </a:lnTo>
                  <a:lnTo>
                    <a:pt x="382" y="1571"/>
                  </a:lnTo>
                  <a:lnTo>
                    <a:pt x="371" y="1543"/>
                  </a:lnTo>
                  <a:lnTo>
                    <a:pt x="371" y="1515"/>
                  </a:lnTo>
                  <a:lnTo>
                    <a:pt x="371" y="1487"/>
                  </a:lnTo>
                  <a:lnTo>
                    <a:pt x="371" y="1460"/>
                  </a:lnTo>
                  <a:lnTo>
                    <a:pt x="371" y="1432"/>
                  </a:lnTo>
                  <a:lnTo>
                    <a:pt x="371" y="1404"/>
                  </a:lnTo>
                  <a:lnTo>
                    <a:pt x="382" y="1376"/>
                  </a:lnTo>
                  <a:lnTo>
                    <a:pt x="382" y="1348"/>
                  </a:lnTo>
                  <a:lnTo>
                    <a:pt x="393" y="1320"/>
                  </a:lnTo>
                  <a:lnTo>
                    <a:pt x="393" y="1292"/>
                  </a:lnTo>
                  <a:lnTo>
                    <a:pt x="393" y="1264"/>
                  </a:lnTo>
                  <a:lnTo>
                    <a:pt x="393" y="1236"/>
                  </a:lnTo>
                  <a:lnTo>
                    <a:pt x="393" y="1208"/>
                  </a:lnTo>
                  <a:lnTo>
                    <a:pt x="393" y="1181"/>
                  </a:lnTo>
                  <a:lnTo>
                    <a:pt x="393" y="1153"/>
                  </a:lnTo>
                  <a:lnTo>
                    <a:pt x="405" y="1125"/>
                  </a:lnTo>
                  <a:lnTo>
                    <a:pt x="405" y="1097"/>
                  </a:lnTo>
                  <a:lnTo>
                    <a:pt x="405" y="1069"/>
                  </a:lnTo>
                  <a:lnTo>
                    <a:pt x="405" y="1041"/>
                  </a:lnTo>
                  <a:lnTo>
                    <a:pt x="405" y="1013"/>
                  </a:lnTo>
                  <a:lnTo>
                    <a:pt x="416" y="985"/>
                  </a:lnTo>
                  <a:lnTo>
                    <a:pt x="416" y="957"/>
                  </a:lnTo>
                  <a:lnTo>
                    <a:pt x="416" y="929"/>
                  </a:lnTo>
                  <a:lnTo>
                    <a:pt x="416" y="902"/>
                  </a:lnTo>
                  <a:lnTo>
                    <a:pt x="416" y="874"/>
                  </a:lnTo>
                  <a:lnTo>
                    <a:pt x="416" y="846"/>
                  </a:lnTo>
                  <a:lnTo>
                    <a:pt x="416" y="818"/>
                  </a:lnTo>
                  <a:lnTo>
                    <a:pt x="416" y="790"/>
                  </a:lnTo>
                  <a:lnTo>
                    <a:pt x="416" y="762"/>
                  </a:lnTo>
                  <a:lnTo>
                    <a:pt x="416" y="734"/>
                  </a:lnTo>
                  <a:lnTo>
                    <a:pt x="416" y="706"/>
                  </a:lnTo>
                  <a:lnTo>
                    <a:pt x="416" y="678"/>
                  </a:lnTo>
                  <a:lnTo>
                    <a:pt x="416" y="650"/>
                  </a:lnTo>
                  <a:lnTo>
                    <a:pt x="416" y="623"/>
                  </a:lnTo>
                  <a:lnTo>
                    <a:pt x="416" y="595"/>
                  </a:lnTo>
                  <a:lnTo>
                    <a:pt x="416" y="567"/>
                  </a:lnTo>
                  <a:lnTo>
                    <a:pt x="416" y="539"/>
                  </a:lnTo>
                  <a:lnTo>
                    <a:pt x="405" y="511"/>
                  </a:lnTo>
                  <a:lnTo>
                    <a:pt x="405" y="483"/>
                  </a:lnTo>
                  <a:lnTo>
                    <a:pt x="405" y="455"/>
                  </a:lnTo>
                  <a:lnTo>
                    <a:pt x="416" y="427"/>
                  </a:lnTo>
                  <a:lnTo>
                    <a:pt x="416" y="399"/>
                  </a:lnTo>
                  <a:lnTo>
                    <a:pt x="416" y="371"/>
                  </a:lnTo>
                  <a:lnTo>
                    <a:pt x="416" y="344"/>
                  </a:lnTo>
                  <a:lnTo>
                    <a:pt x="416" y="316"/>
                  </a:lnTo>
                  <a:lnTo>
                    <a:pt x="393" y="288"/>
                  </a:lnTo>
                  <a:lnTo>
                    <a:pt x="360" y="288"/>
                  </a:lnTo>
                  <a:lnTo>
                    <a:pt x="326" y="288"/>
                  </a:lnTo>
                  <a:lnTo>
                    <a:pt x="292" y="288"/>
                  </a:lnTo>
                  <a:lnTo>
                    <a:pt x="258" y="288"/>
                  </a:lnTo>
                  <a:lnTo>
                    <a:pt x="225" y="288"/>
                  </a:lnTo>
                  <a:lnTo>
                    <a:pt x="191" y="297"/>
                  </a:lnTo>
                  <a:lnTo>
                    <a:pt x="157" y="306"/>
                  </a:lnTo>
                  <a:lnTo>
                    <a:pt x="135" y="334"/>
                  </a:lnTo>
                  <a:lnTo>
                    <a:pt x="123" y="362"/>
                  </a:lnTo>
                  <a:lnTo>
                    <a:pt x="90" y="371"/>
                  </a:lnTo>
                  <a:lnTo>
                    <a:pt x="67" y="344"/>
                  </a:lnTo>
                  <a:lnTo>
                    <a:pt x="67" y="316"/>
                  </a:lnTo>
                  <a:lnTo>
                    <a:pt x="45" y="288"/>
                  </a:lnTo>
                  <a:lnTo>
                    <a:pt x="22" y="260"/>
                  </a:lnTo>
                  <a:lnTo>
                    <a:pt x="11" y="232"/>
                  </a:lnTo>
                  <a:lnTo>
                    <a:pt x="11" y="204"/>
                  </a:lnTo>
                  <a:lnTo>
                    <a:pt x="0" y="176"/>
                  </a:lnTo>
                  <a:lnTo>
                    <a:pt x="0" y="148"/>
                  </a:lnTo>
                  <a:lnTo>
                    <a:pt x="0" y="120"/>
                  </a:lnTo>
                  <a:lnTo>
                    <a:pt x="0" y="92"/>
                  </a:lnTo>
                  <a:lnTo>
                    <a:pt x="22" y="65"/>
                  </a:lnTo>
                  <a:lnTo>
                    <a:pt x="56" y="55"/>
                  </a:lnTo>
                  <a:lnTo>
                    <a:pt x="90" y="46"/>
                  </a:lnTo>
                  <a:lnTo>
                    <a:pt x="123" y="37"/>
                  </a:lnTo>
                  <a:lnTo>
                    <a:pt x="157" y="46"/>
                  </a:lnTo>
                  <a:lnTo>
                    <a:pt x="180" y="74"/>
                  </a:lnTo>
                  <a:lnTo>
                    <a:pt x="213" y="83"/>
                  </a:lnTo>
                  <a:lnTo>
                    <a:pt x="247" y="102"/>
                  </a:lnTo>
                  <a:lnTo>
                    <a:pt x="281" y="92"/>
                  </a:lnTo>
                  <a:lnTo>
                    <a:pt x="315" y="92"/>
                  </a:lnTo>
                  <a:lnTo>
                    <a:pt x="348" y="102"/>
                  </a:lnTo>
                  <a:lnTo>
                    <a:pt x="382" y="102"/>
                  </a:lnTo>
                  <a:lnTo>
                    <a:pt x="416" y="83"/>
                  </a:lnTo>
                  <a:lnTo>
                    <a:pt x="450" y="65"/>
                  </a:lnTo>
                  <a:lnTo>
                    <a:pt x="483" y="65"/>
                  </a:lnTo>
                  <a:lnTo>
                    <a:pt x="517" y="55"/>
                  </a:lnTo>
                  <a:lnTo>
                    <a:pt x="551" y="83"/>
                  </a:lnTo>
                  <a:lnTo>
                    <a:pt x="585" y="92"/>
                  </a:lnTo>
                  <a:lnTo>
                    <a:pt x="618" y="92"/>
                  </a:lnTo>
                  <a:lnTo>
                    <a:pt x="652" y="92"/>
                  </a:lnTo>
                  <a:lnTo>
                    <a:pt x="686" y="102"/>
                  </a:lnTo>
                  <a:lnTo>
                    <a:pt x="720" y="102"/>
                  </a:lnTo>
                  <a:lnTo>
                    <a:pt x="753" y="102"/>
                  </a:lnTo>
                  <a:lnTo>
                    <a:pt x="787" y="83"/>
                  </a:lnTo>
                  <a:lnTo>
                    <a:pt x="821" y="74"/>
                  </a:lnTo>
                  <a:lnTo>
                    <a:pt x="855" y="55"/>
                  </a:lnTo>
                  <a:lnTo>
                    <a:pt x="888" y="46"/>
                  </a:lnTo>
                  <a:lnTo>
                    <a:pt x="922" y="27"/>
                  </a:lnTo>
                  <a:lnTo>
                    <a:pt x="933" y="0"/>
                  </a:lnTo>
                </a:path>
              </a:pathLst>
            </a:custGeom>
            <a:solidFill>
              <a:schemeClr val="accent1"/>
            </a:solidFill>
            <a:ln w="12700" cap="rnd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085" name="Freeform 56"/>
            <p:cNvSpPr>
              <a:spLocks/>
            </p:cNvSpPr>
            <p:nvPr/>
          </p:nvSpPr>
          <p:spPr bwMode="auto">
            <a:xfrm>
              <a:off x="4303" y="2110"/>
              <a:ext cx="151" cy="548"/>
            </a:xfrm>
            <a:custGeom>
              <a:avLst/>
              <a:gdLst>
                <a:gd name="T0" fmla="*/ 191 w 316"/>
                <a:gd name="T1" fmla="*/ 0 h 1136"/>
                <a:gd name="T2" fmla="*/ 258 w 316"/>
                <a:gd name="T3" fmla="*/ 0 h 1136"/>
                <a:gd name="T4" fmla="*/ 303 w 316"/>
                <a:gd name="T5" fmla="*/ 46 h 1136"/>
                <a:gd name="T6" fmla="*/ 303 w 316"/>
                <a:gd name="T7" fmla="*/ 102 h 1136"/>
                <a:gd name="T8" fmla="*/ 303 w 316"/>
                <a:gd name="T9" fmla="*/ 158 h 1136"/>
                <a:gd name="T10" fmla="*/ 303 w 316"/>
                <a:gd name="T11" fmla="*/ 213 h 1136"/>
                <a:gd name="T12" fmla="*/ 303 w 316"/>
                <a:gd name="T13" fmla="*/ 297 h 1136"/>
                <a:gd name="T14" fmla="*/ 303 w 316"/>
                <a:gd name="T15" fmla="*/ 353 h 1136"/>
                <a:gd name="T16" fmla="*/ 303 w 316"/>
                <a:gd name="T17" fmla="*/ 409 h 1136"/>
                <a:gd name="T18" fmla="*/ 315 w 316"/>
                <a:gd name="T19" fmla="*/ 465 h 1136"/>
                <a:gd name="T20" fmla="*/ 315 w 316"/>
                <a:gd name="T21" fmla="*/ 520 h 1136"/>
                <a:gd name="T22" fmla="*/ 315 w 316"/>
                <a:gd name="T23" fmla="*/ 576 h 1136"/>
                <a:gd name="T24" fmla="*/ 315 w 316"/>
                <a:gd name="T25" fmla="*/ 632 h 1136"/>
                <a:gd name="T26" fmla="*/ 247 w 316"/>
                <a:gd name="T27" fmla="*/ 651 h 1136"/>
                <a:gd name="T28" fmla="*/ 236 w 316"/>
                <a:gd name="T29" fmla="*/ 707 h 1136"/>
                <a:gd name="T30" fmla="*/ 236 w 316"/>
                <a:gd name="T31" fmla="*/ 762 h 1136"/>
                <a:gd name="T32" fmla="*/ 236 w 316"/>
                <a:gd name="T33" fmla="*/ 818 h 1136"/>
                <a:gd name="T34" fmla="*/ 236 w 316"/>
                <a:gd name="T35" fmla="*/ 874 h 1136"/>
                <a:gd name="T36" fmla="*/ 236 w 316"/>
                <a:gd name="T37" fmla="*/ 930 h 1136"/>
                <a:gd name="T38" fmla="*/ 236 w 316"/>
                <a:gd name="T39" fmla="*/ 986 h 1136"/>
                <a:gd name="T40" fmla="*/ 247 w 316"/>
                <a:gd name="T41" fmla="*/ 1041 h 1136"/>
                <a:gd name="T42" fmla="*/ 236 w 316"/>
                <a:gd name="T43" fmla="*/ 1097 h 1136"/>
                <a:gd name="T44" fmla="*/ 180 w 316"/>
                <a:gd name="T45" fmla="*/ 1135 h 1136"/>
                <a:gd name="T46" fmla="*/ 112 w 316"/>
                <a:gd name="T47" fmla="*/ 1125 h 1136"/>
                <a:gd name="T48" fmla="*/ 78 w 316"/>
                <a:gd name="T49" fmla="*/ 1069 h 1136"/>
                <a:gd name="T50" fmla="*/ 78 w 316"/>
                <a:gd name="T51" fmla="*/ 1014 h 1136"/>
                <a:gd name="T52" fmla="*/ 67 w 316"/>
                <a:gd name="T53" fmla="*/ 958 h 1136"/>
                <a:gd name="T54" fmla="*/ 56 w 316"/>
                <a:gd name="T55" fmla="*/ 902 h 1136"/>
                <a:gd name="T56" fmla="*/ 56 w 316"/>
                <a:gd name="T57" fmla="*/ 846 h 1136"/>
                <a:gd name="T58" fmla="*/ 56 w 316"/>
                <a:gd name="T59" fmla="*/ 790 h 1136"/>
                <a:gd name="T60" fmla="*/ 56 w 316"/>
                <a:gd name="T61" fmla="*/ 734 h 1136"/>
                <a:gd name="T62" fmla="*/ 56 w 316"/>
                <a:gd name="T63" fmla="*/ 679 h 1136"/>
                <a:gd name="T64" fmla="*/ 22 w 316"/>
                <a:gd name="T65" fmla="*/ 651 h 1136"/>
                <a:gd name="T66" fmla="*/ 11 w 316"/>
                <a:gd name="T67" fmla="*/ 595 h 1136"/>
                <a:gd name="T68" fmla="*/ 11 w 316"/>
                <a:gd name="T69" fmla="*/ 539 h 1136"/>
                <a:gd name="T70" fmla="*/ 11 w 316"/>
                <a:gd name="T71" fmla="*/ 483 h 1136"/>
                <a:gd name="T72" fmla="*/ 11 w 316"/>
                <a:gd name="T73" fmla="*/ 427 h 1136"/>
                <a:gd name="T74" fmla="*/ 11 w 316"/>
                <a:gd name="T75" fmla="*/ 362 h 1136"/>
                <a:gd name="T76" fmla="*/ 11 w 316"/>
                <a:gd name="T77" fmla="*/ 307 h 1136"/>
                <a:gd name="T78" fmla="*/ 11 w 316"/>
                <a:gd name="T79" fmla="*/ 251 h 1136"/>
                <a:gd name="T80" fmla="*/ 0 w 316"/>
                <a:gd name="T81" fmla="*/ 195 h 1136"/>
                <a:gd name="T82" fmla="*/ 0 w 316"/>
                <a:gd name="T83" fmla="*/ 139 h 1136"/>
                <a:gd name="T84" fmla="*/ 0 w 316"/>
                <a:gd name="T85" fmla="*/ 83 h 1136"/>
                <a:gd name="T86" fmla="*/ 0 w 316"/>
                <a:gd name="T87" fmla="*/ 93 h 1136"/>
                <a:gd name="T88" fmla="*/ 22 w 316"/>
                <a:gd name="T89" fmla="*/ 37 h 1136"/>
                <a:gd name="T90" fmla="*/ 90 w 316"/>
                <a:gd name="T91" fmla="*/ 18 h 1136"/>
                <a:gd name="T92" fmla="*/ 157 w 316"/>
                <a:gd name="T93" fmla="*/ 9 h 11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16"/>
                <a:gd name="T142" fmla="*/ 0 h 1136"/>
                <a:gd name="T143" fmla="*/ 316 w 316"/>
                <a:gd name="T144" fmla="*/ 1136 h 11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16" h="1136">
                  <a:moveTo>
                    <a:pt x="157" y="9"/>
                  </a:moveTo>
                  <a:lnTo>
                    <a:pt x="191" y="0"/>
                  </a:lnTo>
                  <a:lnTo>
                    <a:pt x="225" y="0"/>
                  </a:lnTo>
                  <a:lnTo>
                    <a:pt x="258" y="0"/>
                  </a:lnTo>
                  <a:lnTo>
                    <a:pt x="292" y="18"/>
                  </a:lnTo>
                  <a:lnTo>
                    <a:pt x="303" y="46"/>
                  </a:lnTo>
                  <a:lnTo>
                    <a:pt x="303" y="74"/>
                  </a:lnTo>
                  <a:lnTo>
                    <a:pt x="303" y="102"/>
                  </a:lnTo>
                  <a:lnTo>
                    <a:pt x="303" y="130"/>
                  </a:lnTo>
                  <a:lnTo>
                    <a:pt x="303" y="158"/>
                  </a:lnTo>
                  <a:lnTo>
                    <a:pt x="303" y="186"/>
                  </a:lnTo>
                  <a:lnTo>
                    <a:pt x="303" y="213"/>
                  </a:lnTo>
                  <a:lnTo>
                    <a:pt x="303" y="269"/>
                  </a:lnTo>
                  <a:lnTo>
                    <a:pt x="303" y="297"/>
                  </a:lnTo>
                  <a:lnTo>
                    <a:pt x="303" y="325"/>
                  </a:lnTo>
                  <a:lnTo>
                    <a:pt x="303" y="353"/>
                  </a:lnTo>
                  <a:lnTo>
                    <a:pt x="303" y="381"/>
                  </a:lnTo>
                  <a:lnTo>
                    <a:pt x="303" y="409"/>
                  </a:lnTo>
                  <a:lnTo>
                    <a:pt x="303" y="437"/>
                  </a:lnTo>
                  <a:lnTo>
                    <a:pt x="315" y="465"/>
                  </a:lnTo>
                  <a:lnTo>
                    <a:pt x="315" y="493"/>
                  </a:lnTo>
                  <a:lnTo>
                    <a:pt x="315" y="520"/>
                  </a:lnTo>
                  <a:lnTo>
                    <a:pt x="315" y="548"/>
                  </a:lnTo>
                  <a:lnTo>
                    <a:pt x="315" y="576"/>
                  </a:lnTo>
                  <a:lnTo>
                    <a:pt x="315" y="604"/>
                  </a:lnTo>
                  <a:lnTo>
                    <a:pt x="315" y="632"/>
                  </a:lnTo>
                  <a:lnTo>
                    <a:pt x="281" y="641"/>
                  </a:lnTo>
                  <a:lnTo>
                    <a:pt x="247" y="651"/>
                  </a:lnTo>
                  <a:lnTo>
                    <a:pt x="236" y="679"/>
                  </a:lnTo>
                  <a:lnTo>
                    <a:pt x="236" y="707"/>
                  </a:lnTo>
                  <a:lnTo>
                    <a:pt x="236" y="734"/>
                  </a:lnTo>
                  <a:lnTo>
                    <a:pt x="236" y="762"/>
                  </a:lnTo>
                  <a:lnTo>
                    <a:pt x="236" y="790"/>
                  </a:lnTo>
                  <a:lnTo>
                    <a:pt x="236" y="818"/>
                  </a:lnTo>
                  <a:lnTo>
                    <a:pt x="236" y="846"/>
                  </a:lnTo>
                  <a:lnTo>
                    <a:pt x="236" y="874"/>
                  </a:lnTo>
                  <a:lnTo>
                    <a:pt x="236" y="902"/>
                  </a:lnTo>
                  <a:lnTo>
                    <a:pt x="236" y="930"/>
                  </a:lnTo>
                  <a:lnTo>
                    <a:pt x="236" y="958"/>
                  </a:lnTo>
                  <a:lnTo>
                    <a:pt x="236" y="986"/>
                  </a:lnTo>
                  <a:lnTo>
                    <a:pt x="236" y="1014"/>
                  </a:lnTo>
                  <a:lnTo>
                    <a:pt x="247" y="1041"/>
                  </a:lnTo>
                  <a:lnTo>
                    <a:pt x="247" y="1069"/>
                  </a:lnTo>
                  <a:lnTo>
                    <a:pt x="236" y="1097"/>
                  </a:lnTo>
                  <a:lnTo>
                    <a:pt x="213" y="1125"/>
                  </a:lnTo>
                  <a:lnTo>
                    <a:pt x="180" y="1135"/>
                  </a:lnTo>
                  <a:lnTo>
                    <a:pt x="146" y="1135"/>
                  </a:lnTo>
                  <a:lnTo>
                    <a:pt x="112" y="1125"/>
                  </a:lnTo>
                  <a:lnTo>
                    <a:pt x="90" y="1097"/>
                  </a:lnTo>
                  <a:lnTo>
                    <a:pt x="78" y="1069"/>
                  </a:lnTo>
                  <a:lnTo>
                    <a:pt x="78" y="1041"/>
                  </a:lnTo>
                  <a:lnTo>
                    <a:pt x="78" y="1014"/>
                  </a:lnTo>
                  <a:lnTo>
                    <a:pt x="78" y="986"/>
                  </a:lnTo>
                  <a:lnTo>
                    <a:pt x="67" y="958"/>
                  </a:lnTo>
                  <a:lnTo>
                    <a:pt x="67" y="930"/>
                  </a:lnTo>
                  <a:lnTo>
                    <a:pt x="56" y="902"/>
                  </a:lnTo>
                  <a:lnTo>
                    <a:pt x="56" y="874"/>
                  </a:lnTo>
                  <a:lnTo>
                    <a:pt x="56" y="846"/>
                  </a:lnTo>
                  <a:lnTo>
                    <a:pt x="56" y="818"/>
                  </a:lnTo>
                  <a:lnTo>
                    <a:pt x="56" y="790"/>
                  </a:lnTo>
                  <a:lnTo>
                    <a:pt x="56" y="762"/>
                  </a:lnTo>
                  <a:lnTo>
                    <a:pt x="56" y="734"/>
                  </a:lnTo>
                  <a:lnTo>
                    <a:pt x="56" y="707"/>
                  </a:lnTo>
                  <a:lnTo>
                    <a:pt x="56" y="679"/>
                  </a:lnTo>
                  <a:lnTo>
                    <a:pt x="56" y="651"/>
                  </a:lnTo>
                  <a:lnTo>
                    <a:pt x="22" y="651"/>
                  </a:lnTo>
                  <a:lnTo>
                    <a:pt x="11" y="623"/>
                  </a:lnTo>
                  <a:lnTo>
                    <a:pt x="11" y="595"/>
                  </a:lnTo>
                  <a:lnTo>
                    <a:pt x="11" y="567"/>
                  </a:lnTo>
                  <a:lnTo>
                    <a:pt x="11" y="539"/>
                  </a:lnTo>
                  <a:lnTo>
                    <a:pt x="11" y="511"/>
                  </a:lnTo>
                  <a:lnTo>
                    <a:pt x="11" y="483"/>
                  </a:lnTo>
                  <a:lnTo>
                    <a:pt x="11" y="455"/>
                  </a:lnTo>
                  <a:lnTo>
                    <a:pt x="11" y="427"/>
                  </a:lnTo>
                  <a:lnTo>
                    <a:pt x="11" y="390"/>
                  </a:lnTo>
                  <a:lnTo>
                    <a:pt x="11" y="362"/>
                  </a:lnTo>
                  <a:lnTo>
                    <a:pt x="11" y="334"/>
                  </a:lnTo>
                  <a:lnTo>
                    <a:pt x="11" y="307"/>
                  </a:lnTo>
                  <a:lnTo>
                    <a:pt x="11" y="279"/>
                  </a:lnTo>
                  <a:lnTo>
                    <a:pt x="11" y="251"/>
                  </a:lnTo>
                  <a:lnTo>
                    <a:pt x="11" y="223"/>
                  </a:lnTo>
                  <a:lnTo>
                    <a:pt x="0" y="195"/>
                  </a:lnTo>
                  <a:lnTo>
                    <a:pt x="0" y="167"/>
                  </a:lnTo>
                  <a:lnTo>
                    <a:pt x="0" y="139"/>
                  </a:lnTo>
                  <a:lnTo>
                    <a:pt x="0" y="111"/>
                  </a:lnTo>
                  <a:lnTo>
                    <a:pt x="0" y="83"/>
                  </a:lnTo>
                  <a:lnTo>
                    <a:pt x="33" y="74"/>
                  </a:lnTo>
                  <a:lnTo>
                    <a:pt x="0" y="93"/>
                  </a:lnTo>
                  <a:lnTo>
                    <a:pt x="0" y="65"/>
                  </a:lnTo>
                  <a:lnTo>
                    <a:pt x="22" y="37"/>
                  </a:lnTo>
                  <a:lnTo>
                    <a:pt x="56" y="37"/>
                  </a:lnTo>
                  <a:lnTo>
                    <a:pt x="90" y="18"/>
                  </a:lnTo>
                  <a:lnTo>
                    <a:pt x="123" y="18"/>
                  </a:lnTo>
                  <a:lnTo>
                    <a:pt x="157" y="9"/>
                  </a:lnTo>
                </a:path>
              </a:pathLst>
            </a:custGeom>
            <a:solidFill>
              <a:schemeClr val="accent1"/>
            </a:solidFill>
            <a:ln w="12700" cap="rnd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086" name="AutoShape 57"/>
            <p:cNvSpPr>
              <a:spLocks noChangeArrowheads="1"/>
            </p:cNvSpPr>
            <p:nvPr/>
          </p:nvSpPr>
          <p:spPr bwMode="auto">
            <a:xfrm>
              <a:off x="2976" y="1920"/>
              <a:ext cx="1724" cy="1179"/>
            </a:xfrm>
            <a:prstGeom prst="cube">
              <a:avLst>
                <a:gd name="adj" fmla="val 4032"/>
              </a:avLst>
            </a:prstGeom>
            <a:gradFill rotWithShape="0">
              <a:gsLst>
                <a:gs pos="0">
                  <a:srgbClr val="F6F9FF"/>
                </a:gs>
                <a:gs pos="100000">
                  <a:srgbClr val="C0D2FE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graphicFrame>
          <p:nvGraphicFramePr>
            <p:cNvPr id="3074" name="Object 58"/>
            <p:cNvGraphicFramePr>
              <a:graphicFrameLocks/>
            </p:cNvGraphicFramePr>
            <p:nvPr/>
          </p:nvGraphicFramePr>
          <p:xfrm>
            <a:off x="3135" y="2406"/>
            <a:ext cx="620" cy="596"/>
          </p:xfrm>
          <a:graphic>
            <a:graphicData uri="http://schemas.openxmlformats.org/presentationml/2006/ole">
              <p:oleObj spid="_x0000_s63506" name="Clip" r:id="rId3" imgW="2051050" imgH="1960563" progId="">
                <p:embed/>
              </p:oleObj>
            </a:graphicData>
          </a:graphic>
        </p:graphicFrame>
        <p:graphicFrame>
          <p:nvGraphicFramePr>
            <p:cNvPr id="3075" name="Object 59"/>
            <p:cNvGraphicFramePr>
              <a:graphicFrameLocks/>
            </p:cNvGraphicFramePr>
            <p:nvPr/>
          </p:nvGraphicFramePr>
          <p:xfrm>
            <a:off x="3815" y="2091"/>
            <a:ext cx="403" cy="699"/>
          </p:xfrm>
          <a:graphic>
            <a:graphicData uri="http://schemas.openxmlformats.org/presentationml/2006/ole">
              <p:oleObj spid="_x0000_s63507" name="Clip" r:id="rId4" imgW="1330325" imgH="2301875" progId="">
                <p:embed/>
              </p:oleObj>
            </a:graphicData>
          </a:graphic>
        </p:graphicFrame>
        <p:graphicFrame>
          <p:nvGraphicFramePr>
            <p:cNvPr id="3076" name="Object 60"/>
            <p:cNvGraphicFramePr>
              <a:graphicFrameLocks/>
            </p:cNvGraphicFramePr>
            <p:nvPr/>
          </p:nvGraphicFramePr>
          <p:xfrm>
            <a:off x="4331" y="2469"/>
            <a:ext cx="91" cy="461"/>
          </p:xfrm>
          <a:graphic>
            <a:graphicData uri="http://schemas.openxmlformats.org/presentationml/2006/ole">
              <p:oleObj spid="_x0000_s63508" name="Clip" r:id="rId5" imgW="300038" imgH="1517650" progId="">
                <p:embed/>
              </p:oleObj>
            </a:graphicData>
          </a:graphic>
        </p:graphicFrame>
        <p:graphicFrame>
          <p:nvGraphicFramePr>
            <p:cNvPr id="3077" name="Object 61"/>
            <p:cNvGraphicFramePr>
              <a:graphicFrameLocks/>
            </p:cNvGraphicFramePr>
            <p:nvPr/>
          </p:nvGraphicFramePr>
          <p:xfrm>
            <a:off x="3055" y="2061"/>
            <a:ext cx="652" cy="230"/>
          </p:xfrm>
          <a:graphic>
            <a:graphicData uri="http://schemas.openxmlformats.org/presentationml/2006/ole">
              <p:oleObj spid="_x0000_s63509" name="Clip" r:id="rId6" imgW="2155825" imgH="757238" progId="">
                <p:embed/>
              </p:oleObj>
            </a:graphicData>
          </a:graphic>
        </p:graphicFrame>
        <p:sp>
          <p:nvSpPr>
            <p:cNvPr id="3087" name="Freeform 62"/>
            <p:cNvSpPr>
              <a:spLocks/>
            </p:cNvSpPr>
            <p:nvPr/>
          </p:nvSpPr>
          <p:spPr bwMode="auto">
            <a:xfrm>
              <a:off x="4313" y="2447"/>
              <a:ext cx="146" cy="529"/>
            </a:xfrm>
            <a:custGeom>
              <a:avLst/>
              <a:gdLst>
                <a:gd name="T0" fmla="*/ 304 w 305"/>
                <a:gd name="T1" fmla="*/ 37 h 1097"/>
                <a:gd name="T2" fmla="*/ 270 w 305"/>
                <a:gd name="T3" fmla="*/ 46 h 1097"/>
                <a:gd name="T4" fmla="*/ 270 w 305"/>
                <a:gd name="T5" fmla="*/ 102 h 1097"/>
                <a:gd name="T6" fmla="*/ 270 w 305"/>
                <a:gd name="T7" fmla="*/ 157 h 1097"/>
                <a:gd name="T8" fmla="*/ 258 w 305"/>
                <a:gd name="T9" fmla="*/ 213 h 1097"/>
                <a:gd name="T10" fmla="*/ 258 w 305"/>
                <a:gd name="T11" fmla="*/ 269 h 1097"/>
                <a:gd name="T12" fmla="*/ 258 w 305"/>
                <a:gd name="T13" fmla="*/ 325 h 1097"/>
                <a:gd name="T14" fmla="*/ 258 w 305"/>
                <a:gd name="T15" fmla="*/ 380 h 1097"/>
                <a:gd name="T16" fmla="*/ 258 w 305"/>
                <a:gd name="T17" fmla="*/ 436 h 1097"/>
                <a:gd name="T18" fmla="*/ 225 w 305"/>
                <a:gd name="T19" fmla="*/ 482 h 1097"/>
                <a:gd name="T20" fmla="*/ 247 w 305"/>
                <a:gd name="T21" fmla="*/ 529 h 1097"/>
                <a:gd name="T22" fmla="*/ 270 w 305"/>
                <a:gd name="T23" fmla="*/ 585 h 1097"/>
                <a:gd name="T24" fmla="*/ 225 w 305"/>
                <a:gd name="T25" fmla="*/ 613 h 1097"/>
                <a:gd name="T26" fmla="*/ 191 w 305"/>
                <a:gd name="T27" fmla="*/ 650 h 1097"/>
                <a:gd name="T28" fmla="*/ 191 w 305"/>
                <a:gd name="T29" fmla="*/ 705 h 1097"/>
                <a:gd name="T30" fmla="*/ 191 w 305"/>
                <a:gd name="T31" fmla="*/ 761 h 1097"/>
                <a:gd name="T32" fmla="*/ 180 w 305"/>
                <a:gd name="T33" fmla="*/ 817 h 1097"/>
                <a:gd name="T34" fmla="*/ 180 w 305"/>
                <a:gd name="T35" fmla="*/ 873 h 1097"/>
                <a:gd name="T36" fmla="*/ 180 w 305"/>
                <a:gd name="T37" fmla="*/ 928 h 1097"/>
                <a:gd name="T38" fmla="*/ 180 w 305"/>
                <a:gd name="T39" fmla="*/ 984 h 1097"/>
                <a:gd name="T40" fmla="*/ 191 w 305"/>
                <a:gd name="T41" fmla="*/ 1040 h 1097"/>
                <a:gd name="T42" fmla="*/ 168 w 305"/>
                <a:gd name="T43" fmla="*/ 1096 h 1097"/>
                <a:gd name="T44" fmla="*/ 101 w 305"/>
                <a:gd name="T45" fmla="*/ 1086 h 1097"/>
                <a:gd name="T46" fmla="*/ 67 w 305"/>
                <a:gd name="T47" fmla="*/ 1030 h 1097"/>
                <a:gd name="T48" fmla="*/ 67 w 305"/>
                <a:gd name="T49" fmla="*/ 975 h 1097"/>
                <a:gd name="T50" fmla="*/ 78 w 305"/>
                <a:gd name="T51" fmla="*/ 919 h 1097"/>
                <a:gd name="T52" fmla="*/ 90 w 305"/>
                <a:gd name="T53" fmla="*/ 863 h 1097"/>
                <a:gd name="T54" fmla="*/ 90 w 305"/>
                <a:gd name="T55" fmla="*/ 808 h 1097"/>
                <a:gd name="T56" fmla="*/ 78 w 305"/>
                <a:gd name="T57" fmla="*/ 752 h 1097"/>
                <a:gd name="T58" fmla="*/ 78 w 305"/>
                <a:gd name="T59" fmla="*/ 696 h 1097"/>
                <a:gd name="T60" fmla="*/ 67 w 305"/>
                <a:gd name="T61" fmla="*/ 640 h 1097"/>
                <a:gd name="T62" fmla="*/ 33 w 305"/>
                <a:gd name="T63" fmla="*/ 603 h 1097"/>
                <a:gd name="T64" fmla="*/ 22 w 305"/>
                <a:gd name="T65" fmla="*/ 548 h 1097"/>
                <a:gd name="T66" fmla="*/ 45 w 305"/>
                <a:gd name="T67" fmla="*/ 510 h 1097"/>
                <a:gd name="T68" fmla="*/ 45 w 305"/>
                <a:gd name="T69" fmla="*/ 455 h 1097"/>
                <a:gd name="T70" fmla="*/ 11 w 305"/>
                <a:gd name="T71" fmla="*/ 399 h 1097"/>
                <a:gd name="T72" fmla="*/ 11 w 305"/>
                <a:gd name="T73" fmla="*/ 343 h 1097"/>
                <a:gd name="T74" fmla="*/ 11 w 305"/>
                <a:gd name="T75" fmla="*/ 287 h 1097"/>
                <a:gd name="T76" fmla="*/ 11 w 305"/>
                <a:gd name="T77" fmla="*/ 232 h 1097"/>
                <a:gd name="T78" fmla="*/ 0 w 305"/>
                <a:gd name="T79" fmla="*/ 176 h 1097"/>
                <a:gd name="T80" fmla="*/ 0 w 305"/>
                <a:gd name="T81" fmla="*/ 120 h 1097"/>
                <a:gd name="T82" fmla="*/ 0 w 305"/>
                <a:gd name="T83" fmla="*/ 65 h 1097"/>
                <a:gd name="T84" fmla="*/ 45 w 305"/>
                <a:gd name="T85" fmla="*/ 27 h 1097"/>
                <a:gd name="T86" fmla="*/ 112 w 305"/>
                <a:gd name="T87" fmla="*/ 9 h 1097"/>
                <a:gd name="T88" fmla="*/ 180 w 305"/>
                <a:gd name="T89" fmla="*/ 0 h 1097"/>
                <a:gd name="T90" fmla="*/ 225 w 305"/>
                <a:gd name="T91" fmla="*/ 46 h 1097"/>
                <a:gd name="T92" fmla="*/ 270 w 305"/>
                <a:gd name="T93" fmla="*/ 102 h 109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05"/>
                <a:gd name="T142" fmla="*/ 0 h 1097"/>
                <a:gd name="T143" fmla="*/ 305 w 305"/>
                <a:gd name="T144" fmla="*/ 1097 h 109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05" h="1097">
                  <a:moveTo>
                    <a:pt x="270" y="18"/>
                  </a:moveTo>
                  <a:lnTo>
                    <a:pt x="304" y="37"/>
                  </a:lnTo>
                  <a:lnTo>
                    <a:pt x="270" y="18"/>
                  </a:lnTo>
                  <a:lnTo>
                    <a:pt x="270" y="46"/>
                  </a:lnTo>
                  <a:lnTo>
                    <a:pt x="270" y="74"/>
                  </a:lnTo>
                  <a:lnTo>
                    <a:pt x="270" y="102"/>
                  </a:lnTo>
                  <a:lnTo>
                    <a:pt x="270" y="130"/>
                  </a:lnTo>
                  <a:lnTo>
                    <a:pt x="270" y="157"/>
                  </a:lnTo>
                  <a:lnTo>
                    <a:pt x="258" y="185"/>
                  </a:lnTo>
                  <a:lnTo>
                    <a:pt x="258" y="213"/>
                  </a:lnTo>
                  <a:lnTo>
                    <a:pt x="258" y="241"/>
                  </a:lnTo>
                  <a:lnTo>
                    <a:pt x="258" y="269"/>
                  </a:lnTo>
                  <a:lnTo>
                    <a:pt x="258" y="297"/>
                  </a:lnTo>
                  <a:lnTo>
                    <a:pt x="258" y="325"/>
                  </a:lnTo>
                  <a:lnTo>
                    <a:pt x="258" y="352"/>
                  </a:lnTo>
                  <a:lnTo>
                    <a:pt x="258" y="380"/>
                  </a:lnTo>
                  <a:lnTo>
                    <a:pt x="258" y="408"/>
                  </a:lnTo>
                  <a:lnTo>
                    <a:pt x="258" y="436"/>
                  </a:lnTo>
                  <a:lnTo>
                    <a:pt x="258" y="464"/>
                  </a:lnTo>
                  <a:lnTo>
                    <a:pt x="225" y="482"/>
                  </a:lnTo>
                  <a:lnTo>
                    <a:pt x="213" y="510"/>
                  </a:lnTo>
                  <a:lnTo>
                    <a:pt x="247" y="529"/>
                  </a:lnTo>
                  <a:lnTo>
                    <a:pt x="270" y="557"/>
                  </a:lnTo>
                  <a:lnTo>
                    <a:pt x="270" y="585"/>
                  </a:lnTo>
                  <a:lnTo>
                    <a:pt x="258" y="613"/>
                  </a:lnTo>
                  <a:lnTo>
                    <a:pt x="225" y="613"/>
                  </a:lnTo>
                  <a:lnTo>
                    <a:pt x="191" y="622"/>
                  </a:lnTo>
                  <a:lnTo>
                    <a:pt x="191" y="650"/>
                  </a:lnTo>
                  <a:lnTo>
                    <a:pt x="191" y="678"/>
                  </a:lnTo>
                  <a:lnTo>
                    <a:pt x="191" y="705"/>
                  </a:lnTo>
                  <a:lnTo>
                    <a:pt x="191" y="733"/>
                  </a:lnTo>
                  <a:lnTo>
                    <a:pt x="191" y="761"/>
                  </a:lnTo>
                  <a:lnTo>
                    <a:pt x="180" y="789"/>
                  </a:lnTo>
                  <a:lnTo>
                    <a:pt x="180" y="817"/>
                  </a:lnTo>
                  <a:lnTo>
                    <a:pt x="180" y="845"/>
                  </a:lnTo>
                  <a:lnTo>
                    <a:pt x="180" y="873"/>
                  </a:lnTo>
                  <a:lnTo>
                    <a:pt x="180" y="900"/>
                  </a:lnTo>
                  <a:lnTo>
                    <a:pt x="180" y="928"/>
                  </a:lnTo>
                  <a:lnTo>
                    <a:pt x="180" y="956"/>
                  </a:lnTo>
                  <a:lnTo>
                    <a:pt x="180" y="984"/>
                  </a:lnTo>
                  <a:lnTo>
                    <a:pt x="191" y="1012"/>
                  </a:lnTo>
                  <a:lnTo>
                    <a:pt x="191" y="1040"/>
                  </a:lnTo>
                  <a:lnTo>
                    <a:pt x="191" y="1068"/>
                  </a:lnTo>
                  <a:lnTo>
                    <a:pt x="168" y="1096"/>
                  </a:lnTo>
                  <a:lnTo>
                    <a:pt x="135" y="1096"/>
                  </a:lnTo>
                  <a:lnTo>
                    <a:pt x="101" y="1086"/>
                  </a:lnTo>
                  <a:lnTo>
                    <a:pt x="90" y="1058"/>
                  </a:lnTo>
                  <a:lnTo>
                    <a:pt x="67" y="1030"/>
                  </a:lnTo>
                  <a:lnTo>
                    <a:pt x="67" y="1003"/>
                  </a:lnTo>
                  <a:lnTo>
                    <a:pt x="67" y="975"/>
                  </a:lnTo>
                  <a:lnTo>
                    <a:pt x="67" y="947"/>
                  </a:lnTo>
                  <a:lnTo>
                    <a:pt x="78" y="919"/>
                  </a:lnTo>
                  <a:lnTo>
                    <a:pt x="90" y="891"/>
                  </a:lnTo>
                  <a:lnTo>
                    <a:pt x="90" y="863"/>
                  </a:lnTo>
                  <a:lnTo>
                    <a:pt x="90" y="835"/>
                  </a:lnTo>
                  <a:lnTo>
                    <a:pt x="90" y="808"/>
                  </a:lnTo>
                  <a:lnTo>
                    <a:pt x="78" y="780"/>
                  </a:lnTo>
                  <a:lnTo>
                    <a:pt x="78" y="752"/>
                  </a:lnTo>
                  <a:lnTo>
                    <a:pt x="78" y="724"/>
                  </a:lnTo>
                  <a:lnTo>
                    <a:pt x="78" y="696"/>
                  </a:lnTo>
                  <a:lnTo>
                    <a:pt x="78" y="668"/>
                  </a:lnTo>
                  <a:lnTo>
                    <a:pt x="67" y="640"/>
                  </a:lnTo>
                  <a:lnTo>
                    <a:pt x="67" y="613"/>
                  </a:lnTo>
                  <a:lnTo>
                    <a:pt x="33" y="603"/>
                  </a:lnTo>
                  <a:lnTo>
                    <a:pt x="22" y="575"/>
                  </a:lnTo>
                  <a:lnTo>
                    <a:pt x="22" y="548"/>
                  </a:lnTo>
                  <a:lnTo>
                    <a:pt x="11" y="520"/>
                  </a:lnTo>
                  <a:lnTo>
                    <a:pt x="45" y="510"/>
                  </a:lnTo>
                  <a:lnTo>
                    <a:pt x="56" y="482"/>
                  </a:lnTo>
                  <a:lnTo>
                    <a:pt x="45" y="455"/>
                  </a:lnTo>
                  <a:lnTo>
                    <a:pt x="22" y="427"/>
                  </a:lnTo>
                  <a:lnTo>
                    <a:pt x="11" y="399"/>
                  </a:lnTo>
                  <a:lnTo>
                    <a:pt x="11" y="371"/>
                  </a:lnTo>
                  <a:lnTo>
                    <a:pt x="11" y="343"/>
                  </a:lnTo>
                  <a:lnTo>
                    <a:pt x="11" y="315"/>
                  </a:lnTo>
                  <a:lnTo>
                    <a:pt x="11" y="287"/>
                  </a:lnTo>
                  <a:lnTo>
                    <a:pt x="11" y="260"/>
                  </a:lnTo>
                  <a:lnTo>
                    <a:pt x="11" y="232"/>
                  </a:lnTo>
                  <a:lnTo>
                    <a:pt x="0" y="204"/>
                  </a:lnTo>
                  <a:lnTo>
                    <a:pt x="0" y="176"/>
                  </a:lnTo>
                  <a:lnTo>
                    <a:pt x="0" y="148"/>
                  </a:lnTo>
                  <a:lnTo>
                    <a:pt x="0" y="120"/>
                  </a:lnTo>
                  <a:lnTo>
                    <a:pt x="0" y="92"/>
                  </a:lnTo>
                  <a:lnTo>
                    <a:pt x="0" y="65"/>
                  </a:lnTo>
                  <a:lnTo>
                    <a:pt x="11" y="37"/>
                  </a:lnTo>
                  <a:lnTo>
                    <a:pt x="45" y="27"/>
                  </a:lnTo>
                  <a:lnTo>
                    <a:pt x="78" y="18"/>
                  </a:lnTo>
                  <a:lnTo>
                    <a:pt x="112" y="9"/>
                  </a:lnTo>
                  <a:lnTo>
                    <a:pt x="146" y="0"/>
                  </a:lnTo>
                  <a:lnTo>
                    <a:pt x="180" y="0"/>
                  </a:lnTo>
                  <a:lnTo>
                    <a:pt x="213" y="18"/>
                  </a:lnTo>
                  <a:lnTo>
                    <a:pt x="225" y="46"/>
                  </a:lnTo>
                  <a:lnTo>
                    <a:pt x="247" y="74"/>
                  </a:lnTo>
                  <a:lnTo>
                    <a:pt x="270" y="102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088" name="Line 63"/>
            <p:cNvSpPr>
              <a:spLocks noChangeShapeType="1"/>
            </p:cNvSpPr>
            <p:nvPr/>
          </p:nvSpPr>
          <p:spPr bwMode="auto">
            <a:xfrm>
              <a:off x="4054" y="2205"/>
              <a:ext cx="22" cy="6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089" name="Line 64"/>
            <p:cNvSpPr>
              <a:spLocks noChangeShapeType="1"/>
            </p:cNvSpPr>
            <p:nvPr/>
          </p:nvSpPr>
          <p:spPr bwMode="auto">
            <a:xfrm flipH="1">
              <a:off x="3946" y="2205"/>
              <a:ext cx="22" cy="6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090" name="Line 65"/>
            <p:cNvSpPr>
              <a:spLocks noChangeShapeType="1"/>
            </p:cNvSpPr>
            <p:nvPr/>
          </p:nvSpPr>
          <p:spPr bwMode="auto">
            <a:xfrm>
              <a:off x="3946" y="2868"/>
              <a:ext cx="13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091" name="Line 66"/>
            <p:cNvSpPr>
              <a:spLocks noChangeShapeType="1"/>
            </p:cNvSpPr>
            <p:nvPr/>
          </p:nvSpPr>
          <p:spPr bwMode="auto">
            <a:xfrm>
              <a:off x="3342" y="2564"/>
              <a:ext cx="496" cy="3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092" name="Line 67"/>
            <p:cNvSpPr>
              <a:spLocks noChangeShapeType="1"/>
            </p:cNvSpPr>
            <p:nvPr/>
          </p:nvSpPr>
          <p:spPr bwMode="auto">
            <a:xfrm>
              <a:off x="3255" y="2618"/>
              <a:ext cx="475" cy="44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093" name="Line 68"/>
            <p:cNvSpPr>
              <a:spLocks noChangeShapeType="1"/>
            </p:cNvSpPr>
            <p:nvPr/>
          </p:nvSpPr>
          <p:spPr bwMode="auto">
            <a:xfrm flipV="1">
              <a:off x="3730" y="2905"/>
              <a:ext cx="107" cy="17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094" name="Line 69"/>
            <p:cNvSpPr>
              <a:spLocks noChangeShapeType="1"/>
            </p:cNvSpPr>
            <p:nvPr/>
          </p:nvSpPr>
          <p:spPr bwMode="auto">
            <a:xfrm flipH="1" flipV="1">
              <a:off x="3320" y="2492"/>
              <a:ext cx="21" cy="5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095" name="Line 70"/>
            <p:cNvSpPr>
              <a:spLocks noChangeShapeType="1"/>
            </p:cNvSpPr>
            <p:nvPr/>
          </p:nvSpPr>
          <p:spPr bwMode="auto">
            <a:xfrm flipV="1">
              <a:off x="3320" y="2420"/>
              <a:ext cx="129" cy="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096" name="Line 71"/>
            <p:cNvSpPr>
              <a:spLocks noChangeShapeType="1"/>
            </p:cNvSpPr>
            <p:nvPr/>
          </p:nvSpPr>
          <p:spPr bwMode="auto">
            <a:xfrm flipH="1">
              <a:off x="3169" y="2618"/>
              <a:ext cx="86" cy="1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097" name="Line 72"/>
            <p:cNvSpPr>
              <a:spLocks noChangeShapeType="1"/>
            </p:cNvSpPr>
            <p:nvPr/>
          </p:nvSpPr>
          <p:spPr bwMode="auto">
            <a:xfrm>
              <a:off x="3083" y="2653"/>
              <a:ext cx="85" cy="10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098" name="Line 73"/>
            <p:cNvSpPr>
              <a:spLocks noChangeShapeType="1"/>
            </p:cNvSpPr>
            <p:nvPr/>
          </p:nvSpPr>
          <p:spPr bwMode="auto">
            <a:xfrm flipV="1">
              <a:off x="3082" y="2438"/>
              <a:ext cx="151" cy="21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099" name="Line 74"/>
            <p:cNvSpPr>
              <a:spLocks noChangeShapeType="1"/>
            </p:cNvSpPr>
            <p:nvPr/>
          </p:nvSpPr>
          <p:spPr bwMode="auto">
            <a:xfrm flipV="1">
              <a:off x="3234" y="2384"/>
              <a:ext cx="172" cy="5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100" name="Line 75"/>
            <p:cNvSpPr>
              <a:spLocks noChangeShapeType="1"/>
            </p:cNvSpPr>
            <p:nvPr/>
          </p:nvSpPr>
          <p:spPr bwMode="auto">
            <a:xfrm>
              <a:off x="3406" y="2385"/>
              <a:ext cx="43" cy="3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101" name="Line 76"/>
            <p:cNvSpPr>
              <a:spLocks noChangeShapeType="1"/>
            </p:cNvSpPr>
            <p:nvPr/>
          </p:nvSpPr>
          <p:spPr bwMode="auto">
            <a:xfrm>
              <a:off x="4076" y="2205"/>
              <a:ext cx="129" cy="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102" name="Line 77"/>
            <p:cNvSpPr>
              <a:spLocks noChangeShapeType="1"/>
            </p:cNvSpPr>
            <p:nvPr/>
          </p:nvSpPr>
          <p:spPr bwMode="auto">
            <a:xfrm flipH="1">
              <a:off x="3817" y="2205"/>
              <a:ext cx="151" cy="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103" name="Line 78"/>
            <p:cNvSpPr>
              <a:spLocks noChangeShapeType="1"/>
            </p:cNvSpPr>
            <p:nvPr/>
          </p:nvSpPr>
          <p:spPr bwMode="auto">
            <a:xfrm flipV="1">
              <a:off x="4054" y="2062"/>
              <a:ext cx="151" cy="1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104" name="Line 79"/>
            <p:cNvSpPr>
              <a:spLocks noChangeShapeType="1"/>
            </p:cNvSpPr>
            <p:nvPr/>
          </p:nvSpPr>
          <p:spPr bwMode="auto">
            <a:xfrm flipH="1" flipV="1">
              <a:off x="3795" y="2043"/>
              <a:ext cx="150" cy="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105" name="Freeform 80"/>
            <p:cNvSpPr>
              <a:spLocks/>
            </p:cNvSpPr>
            <p:nvPr/>
          </p:nvSpPr>
          <p:spPr bwMode="auto">
            <a:xfrm>
              <a:off x="4205" y="2053"/>
              <a:ext cx="49" cy="188"/>
            </a:xfrm>
            <a:custGeom>
              <a:avLst/>
              <a:gdLst>
                <a:gd name="T0" fmla="*/ 0 w 102"/>
                <a:gd name="T1" fmla="*/ 18 h 391"/>
                <a:gd name="T2" fmla="*/ 33 w 102"/>
                <a:gd name="T3" fmla="*/ 0 h 391"/>
                <a:gd name="T4" fmla="*/ 56 w 102"/>
                <a:gd name="T5" fmla="*/ 27 h 391"/>
                <a:gd name="T6" fmla="*/ 78 w 102"/>
                <a:gd name="T7" fmla="*/ 55 h 391"/>
                <a:gd name="T8" fmla="*/ 89 w 102"/>
                <a:gd name="T9" fmla="*/ 83 h 391"/>
                <a:gd name="T10" fmla="*/ 89 w 102"/>
                <a:gd name="T11" fmla="*/ 111 h 391"/>
                <a:gd name="T12" fmla="*/ 101 w 102"/>
                <a:gd name="T13" fmla="*/ 139 h 391"/>
                <a:gd name="T14" fmla="*/ 101 w 102"/>
                <a:gd name="T15" fmla="*/ 167 h 391"/>
                <a:gd name="T16" fmla="*/ 101 w 102"/>
                <a:gd name="T17" fmla="*/ 195 h 391"/>
                <a:gd name="T18" fmla="*/ 89 w 102"/>
                <a:gd name="T19" fmla="*/ 222 h 391"/>
                <a:gd name="T20" fmla="*/ 89 w 102"/>
                <a:gd name="T21" fmla="*/ 250 h 391"/>
                <a:gd name="T22" fmla="*/ 78 w 102"/>
                <a:gd name="T23" fmla="*/ 278 h 391"/>
                <a:gd name="T24" fmla="*/ 78 w 102"/>
                <a:gd name="T25" fmla="*/ 306 h 391"/>
                <a:gd name="T26" fmla="*/ 67 w 102"/>
                <a:gd name="T27" fmla="*/ 334 h 391"/>
                <a:gd name="T28" fmla="*/ 56 w 102"/>
                <a:gd name="T29" fmla="*/ 362 h 391"/>
                <a:gd name="T30" fmla="*/ 33 w 102"/>
                <a:gd name="T31" fmla="*/ 390 h 39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2"/>
                <a:gd name="T49" fmla="*/ 0 h 391"/>
                <a:gd name="T50" fmla="*/ 102 w 102"/>
                <a:gd name="T51" fmla="*/ 391 h 39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2" h="391">
                  <a:moveTo>
                    <a:pt x="0" y="18"/>
                  </a:moveTo>
                  <a:lnTo>
                    <a:pt x="33" y="0"/>
                  </a:lnTo>
                  <a:lnTo>
                    <a:pt x="56" y="27"/>
                  </a:lnTo>
                  <a:lnTo>
                    <a:pt x="78" y="55"/>
                  </a:lnTo>
                  <a:lnTo>
                    <a:pt x="89" y="83"/>
                  </a:lnTo>
                  <a:lnTo>
                    <a:pt x="89" y="111"/>
                  </a:lnTo>
                  <a:lnTo>
                    <a:pt x="101" y="139"/>
                  </a:lnTo>
                  <a:lnTo>
                    <a:pt x="101" y="167"/>
                  </a:lnTo>
                  <a:lnTo>
                    <a:pt x="101" y="195"/>
                  </a:lnTo>
                  <a:lnTo>
                    <a:pt x="89" y="222"/>
                  </a:lnTo>
                  <a:lnTo>
                    <a:pt x="89" y="250"/>
                  </a:lnTo>
                  <a:lnTo>
                    <a:pt x="78" y="278"/>
                  </a:lnTo>
                  <a:lnTo>
                    <a:pt x="78" y="306"/>
                  </a:lnTo>
                  <a:lnTo>
                    <a:pt x="67" y="334"/>
                  </a:lnTo>
                  <a:lnTo>
                    <a:pt x="56" y="362"/>
                  </a:lnTo>
                  <a:lnTo>
                    <a:pt x="33" y="390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06" name="Freeform 81"/>
            <p:cNvSpPr>
              <a:spLocks/>
            </p:cNvSpPr>
            <p:nvPr/>
          </p:nvSpPr>
          <p:spPr bwMode="auto">
            <a:xfrm>
              <a:off x="3762" y="2043"/>
              <a:ext cx="60" cy="198"/>
            </a:xfrm>
            <a:custGeom>
              <a:avLst/>
              <a:gdLst>
                <a:gd name="T0" fmla="*/ 67 w 125"/>
                <a:gd name="T1" fmla="*/ 0 h 410"/>
                <a:gd name="T2" fmla="*/ 33 w 125"/>
                <a:gd name="T3" fmla="*/ 18 h 410"/>
                <a:gd name="T4" fmla="*/ 22 w 125"/>
                <a:gd name="T5" fmla="*/ 46 h 410"/>
                <a:gd name="T6" fmla="*/ 11 w 125"/>
                <a:gd name="T7" fmla="*/ 74 h 410"/>
                <a:gd name="T8" fmla="*/ 11 w 125"/>
                <a:gd name="T9" fmla="*/ 102 h 410"/>
                <a:gd name="T10" fmla="*/ 0 w 125"/>
                <a:gd name="T11" fmla="*/ 130 h 410"/>
                <a:gd name="T12" fmla="*/ 0 w 125"/>
                <a:gd name="T13" fmla="*/ 158 h 410"/>
                <a:gd name="T14" fmla="*/ 0 w 125"/>
                <a:gd name="T15" fmla="*/ 185 h 410"/>
                <a:gd name="T16" fmla="*/ 0 w 125"/>
                <a:gd name="T17" fmla="*/ 213 h 410"/>
                <a:gd name="T18" fmla="*/ 11 w 125"/>
                <a:gd name="T19" fmla="*/ 241 h 410"/>
                <a:gd name="T20" fmla="*/ 22 w 125"/>
                <a:gd name="T21" fmla="*/ 269 h 410"/>
                <a:gd name="T22" fmla="*/ 33 w 125"/>
                <a:gd name="T23" fmla="*/ 297 h 410"/>
                <a:gd name="T24" fmla="*/ 56 w 125"/>
                <a:gd name="T25" fmla="*/ 325 h 410"/>
                <a:gd name="T26" fmla="*/ 90 w 125"/>
                <a:gd name="T27" fmla="*/ 353 h 410"/>
                <a:gd name="T28" fmla="*/ 101 w 125"/>
                <a:gd name="T29" fmla="*/ 381 h 410"/>
                <a:gd name="T30" fmla="*/ 124 w 125"/>
                <a:gd name="T31" fmla="*/ 409 h 41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25"/>
                <a:gd name="T49" fmla="*/ 0 h 410"/>
                <a:gd name="T50" fmla="*/ 125 w 125"/>
                <a:gd name="T51" fmla="*/ 410 h 41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25" h="410">
                  <a:moveTo>
                    <a:pt x="67" y="0"/>
                  </a:moveTo>
                  <a:lnTo>
                    <a:pt x="33" y="18"/>
                  </a:lnTo>
                  <a:lnTo>
                    <a:pt x="22" y="46"/>
                  </a:lnTo>
                  <a:lnTo>
                    <a:pt x="11" y="74"/>
                  </a:lnTo>
                  <a:lnTo>
                    <a:pt x="11" y="102"/>
                  </a:lnTo>
                  <a:lnTo>
                    <a:pt x="0" y="130"/>
                  </a:lnTo>
                  <a:lnTo>
                    <a:pt x="0" y="158"/>
                  </a:lnTo>
                  <a:lnTo>
                    <a:pt x="0" y="185"/>
                  </a:lnTo>
                  <a:lnTo>
                    <a:pt x="0" y="213"/>
                  </a:lnTo>
                  <a:lnTo>
                    <a:pt x="11" y="241"/>
                  </a:lnTo>
                  <a:lnTo>
                    <a:pt x="22" y="269"/>
                  </a:lnTo>
                  <a:lnTo>
                    <a:pt x="33" y="297"/>
                  </a:lnTo>
                  <a:lnTo>
                    <a:pt x="56" y="325"/>
                  </a:lnTo>
                  <a:lnTo>
                    <a:pt x="90" y="353"/>
                  </a:lnTo>
                  <a:lnTo>
                    <a:pt x="101" y="381"/>
                  </a:lnTo>
                  <a:lnTo>
                    <a:pt x="124" y="409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07" name="Freeform 82"/>
            <p:cNvSpPr>
              <a:spLocks/>
            </p:cNvSpPr>
            <p:nvPr/>
          </p:nvSpPr>
          <p:spPr bwMode="auto">
            <a:xfrm>
              <a:off x="3946" y="2066"/>
              <a:ext cx="114" cy="18"/>
            </a:xfrm>
            <a:custGeom>
              <a:avLst/>
              <a:gdLst>
                <a:gd name="T0" fmla="*/ 0 w 237"/>
                <a:gd name="T1" fmla="*/ 27 h 38"/>
                <a:gd name="T2" fmla="*/ 33 w 237"/>
                <a:gd name="T3" fmla="*/ 9 h 38"/>
                <a:gd name="T4" fmla="*/ 67 w 237"/>
                <a:gd name="T5" fmla="*/ 9 h 38"/>
                <a:gd name="T6" fmla="*/ 101 w 237"/>
                <a:gd name="T7" fmla="*/ 0 h 38"/>
                <a:gd name="T8" fmla="*/ 134 w 237"/>
                <a:gd name="T9" fmla="*/ 0 h 38"/>
                <a:gd name="T10" fmla="*/ 168 w 237"/>
                <a:gd name="T11" fmla="*/ 9 h 38"/>
                <a:gd name="T12" fmla="*/ 202 w 237"/>
                <a:gd name="T13" fmla="*/ 18 h 38"/>
                <a:gd name="T14" fmla="*/ 236 w 237"/>
                <a:gd name="T15" fmla="*/ 37 h 38"/>
                <a:gd name="T16" fmla="*/ 224 w 237"/>
                <a:gd name="T17" fmla="*/ 27 h 3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7"/>
                <a:gd name="T28" fmla="*/ 0 h 38"/>
                <a:gd name="T29" fmla="*/ 237 w 237"/>
                <a:gd name="T30" fmla="*/ 38 h 3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7" h="38">
                  <a:moveTo>
                    <a:pt x="0" y="27"/>
                  </a:moveTo>
                  <a:lnTo>
                    <a:pt x="33" y="9"/>
                  </a:lnTo>
                  <a:lnTo>
                    <a:pt x="67" y="9"/>
                  </a:lnTo>
                  <a:lnTo>
                    <a:pt x="101" y="0"/>
                  </a:lnTo>
                  <a:lnTo>
                    <a:pt x="134" y="0"/>
                  </a:lnTo>
                  <a:lnTo>
                    <a:pt x="168" y="9"/>
                  </a:lnTo>
                  <a:lnTo>
                    <a:pt x="202" y="18"/>
                  </a:lnTo>
                  <a:lnTo>
                    <a:pt x="236" y="37"/>
                  </a:lnTo>
                  <a:lnTo>
                    <a:pt x="224" y="27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08" name="Line 83"/>
            <p:cNvSpPr>
              <a:spLocks noChangeShapeType="1"/>
            </p:cNvSpPr>
            <p:nvPr/>
          </p:nvSpPr>
          <p:spPr bwMode="auto">
            <a:xfrm>
              <a:off x="3212" y="2097"/>
              <a:ext cx="51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109" name="Line 84"/>
            <p:cNvSpPr>
              <a:spLocks noChangeShapeType="1"/>
            </p:cNvSpPr>
            <p:nvPr/>
          </p:nvSpPr>
          <p:spPr bwMode="auto">
            <a:xfrm>
              <a:off x="3212" y="2258"/>
              <a:ext cx="51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110" name="Line 85"/>
            <p:cNvSpPr>
              <a:spLocks noChangeShapeType="1"/>
            </p:cNvSpPr>
            <p:nvPr/>
          </p:nvSpPr>
          <p:spPr bwMode="auto">
            <a:xfrm flipH="1">
              <a:off x="3147" y="2259"/>
              <a:ext cx="65" cy="5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111" name="Line 86"/>
            <p:cNvSpPr>
              <a:spLocks noChangeShapeType="1"/>
            </p:cNvSpPr>
            <p:nvPr/>
          </p:nvSpPr>
          <p:spPr bwMode="auto">
            <a:xfrm flipH="1">
              <a:off x="3083" y="2312"/>
              <a:ext cx="6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112" name="Line 87"/>
            <p:cNvSpPr>
              <a:spLocks noChangeShapeType="1"/>
            </p:cNvSpPr>
            <p:nvPr/>
          </p:nvSpPr>
          <p:spPr bwMode="auto">
            <a:xfrm flipH="1" flipV="1">
              <a:off x="3017" y="2223"/>
              <a:ext cx="65" cy="8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113" name="Line 88"/>
            <p:cNvSpPr>
              <a:spLocks noChangeShapeType="1"/>
            </p:cNvSpPr>
            <p:nvPr/>
          </p:nvSpPr>
          <p:spPr bwMode="auto">
            <a:xfrm>
              <a:off x="3018" y="2205"/>
              <a:ext cx="8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114" name="Line 89"/>
            <p:cNvSpPr>
              <a:spLocks noChangeShapeType="1"/>
            </p:cNvSpPr>
            <p:nvPr/>
          </p:nvSpPr>
          <p:spPr bwMode="auto">
            <a:xfrm flipV="1">
              <a:off x="3104" y="2133"/>
              <a:ext cx="0" cy="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115" name="Line 90"/>
            <p:cNvSpPr>
              <a:spLocks noChangeShapeType="1"/>
            </p:cNvSpPr>
            <p:nvPr/>
          </p:nvSpPr>
          <p:spPr bwMode="auto">
            <a:xfrm flipH="1">
              <a:off x="2996" y="2133"/>
              <a:ext cx="1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116" name="Line 91"/>
            <p:cNvSpPr>
              <a:spLocks noChangeShapeType="1"/>
            </p:cNvSpPr>
            <p:nvPr/>
          </p:nvSpPr>
          <p:spPr bwMode="auto">
            <a:xfrm flipV="1">
              <a:off x="2996" y="2061"/>
              <a:ext cx="64" cy="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117" name="Line 92"/>
            <p:cNvSpPr>
              <a:spLocks noChangeShapeType="1"/>
            </p:cNvSpPr>
            <p:nvPr/>
          </p:nvSpPr>
          <p:spPr bwMode="auto">
            <a:xfrm>
              <a:off x="3083" y="2043"/>
              <a:ext cx="6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118" name="Line 93"/>
            <p:cNvSpPr>
              <a:spLocks noChangeShapeType="1"/>
            </p:cNvSpPr>
            <p:nvPr/>
          </p:nvSpPr>
          <p:spPr bwMode="auto">
            <a:xfrm>
              <a:off x="3169" y="2044"/>
              <a:ext cx="43" cy="5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119" name="Freeform 94"/>
            <p:cNvSpPr>
              <a:spLocks/>
            </p:cNvSpPr>
            <p:nvPr/>
          </p:nvSpPr>
          <p:spPr bwMode="auto">
            <a:xfrm>
              <a:off x="3730" y="2097"/>
              <a:ext cx="27" cy="158"/>
            </a:xfrm>
            <a:custGeom>
              <a:avLst/>
              <a:gdLst>
                <a:gd name="T0" fmla="*/ 44 w 57"/>
                <a:gd name="T1" fmla="*/ 0 h 326"/>
                <a:gd name="T2" fmla="*/ 11 w 57"/>
                <a:gd name="T3" fmla="*/ 0 h 326"/>
                <a:gd name="T4" fmla="*/ 22 w 57"/>
                <a:gd name="T5" fmla="*/ 27 h 326"/>
                <a:gd name="T6" fmla="*/ 44 w 57"/>
                <a:gd name="T7" fmla="*/ 55 h 326"/>
                <a:gd name="T8" fmla="*/ 44 w 57"/>
                <a:gd name="T9" fmla="*/ 83 h 326"/>
                <a:gd name="T10" fmla="*/ 56 w 57"/>
                <a:gd name="T11" fmla="*/ 111 h 326"/>
                <a:gd name="T12" fmla="*/ 56 w 57"/>
                <a:gd name="T13" fmla="*/ 139 h 326"/>
                <a:gd name="T14" fmla="*/ 56 w 57"/>
                <a:gd name="T15" fmla="*/ 167 h 326"/>
                <a:gd name="T16" fmla="*/ 56 w 57"/>
                <a:gd name="T17" fmla="*/ 195 h 326"/>
                <a:gd name="T18" fmla="*/ 56 w 57"/>
                <a:gd name="T19" fmla="*/ 222 h 326"/>
                <a:gd name="T20" fmla="*/ 56 w 57"/>
                <a:gd name="T21" fmla="*/ 250 h 326"/>
                <a:gd name="T22" fmla="*/ 44 w 57"/>
                <a:gd name="T23" fmla="*/ 278 h 326"/>
                <a:gd name="T24" fmla="*/ 33 w 57"/>
                <a:gd name="T25" fmla="*/ 306 h 326"/>
                <a:gd name="T26" fmla="*/ 0 w 57"/>
                <a:gd name="T27" fmla="*/ 325 h 32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7"/>
                <a:gd name="T43" fmla="*/ 0 h 326"/>
                <a:gd name="T44" fmla="*/ 57 w 57"/>
                <a:gd name="T45" fmla="*/ 326 h 32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7" h="326">
                  <a:moveTo>
                    <a:pt x="44" y="0"/>
                  </a:moveTo>
                  <a:lnTo>
                    <a:pt x="11" y="0"/>
                  </a:lnTo>
                  <a:lnTo>
                    <a:pt x="22" y="27"/>
                  </a:lnTo>
                  <a:lnTo>
                    <a:pt x="44" y="55"/>
                  </a:lnTo>
                  <a:lnTo>
                    <a:pt x="44" y="83"/>
                  </a:lnTo>
                  <a:lnTo>
                    <a:pt x="56" y="111"/>
                  </a:lnTo>
                  <a:lnTo>
                    <a:pt x="56" y="139"/>
                  </a:lnTo>
                  <a:lnTo>
                    <a:pt x="56" y="167"/>
                  </a:lnTo>
                  <a:lnTo>
                    <a:pt x="56" y="195"/>
                  </a:lnTo>
                  <a:lnTo>
                    <a:pt x="56" y="222"/>
                  </a:lnTo>
                  <a:lnTo>
                    <a:pt x="56" y="250"/>
                  </a:lnTo>
                  <a:lnTo>
                    <a:pt x="44" y="278"/>
                  </a:lnTo>
                  <a:lnTo>
                    <a:pt x="33" y="306"/>
                  </a:lnTo>
                  <a:lnTo>
                    <a:pt x="0" y="325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</p:grpSp>
      <p:sp>
        <p:nvSpPr>
          <p:cNvPr id="143456" name="Rectangle 9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SEITON (SYSTEMATIZE)</a:t>
            </a:r>
          </a:p>
        </p:txBody>
      </p:sp>
      <p:pic>
        <p:nvPicPr>
          <p:cNvPr id="3082" name="Picture 98" descr="madridkanbancabinet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01000" y="16764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99" descr="nec supplies oh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676400"/>
            <a:ext cx="343535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18523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65D934E-B730-477A-BEB2-F3228E7FE84B}" type="slidenum">
              <a:rPr lang="en-US" b="0"/>
              <a:pPr eaLnBrk="1" hangingPunct="1"/>
              <a:t>14</a:t>
            </a:fld>
            <a:endParaRPr lang="en-US" b="0"/>
          </a:p>
        </p:txBody>
      </p:sp>
      <p:pic>
        <p:nvPicPr>
          <p:cNvPr id="17411" name="Picture 4" descr="Computer Cabl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752601"/>
            <a:ext cx="5562600" cy="417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643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SEITON (SYSTEMATIZE)</a:t>
            </a:r>
          </a:p>
        </p:txBody>
      </p:sp>
    </p:spTree>
    <p:extLst>
      <p:ext uri="{BB962C8B-B14F-4D97-AF65-F5344CB8AC3E}">
        <p14:creationId xmlns:p14="http://schemas.microsoft.com/office/powerpoint/2010/main" xmlns="" val="1633025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5F3259B-8F6B-4BE7-851B-042EDC7B24A4}" type="slidenum">
              <a:rPr lang="en-US" b="0"/>
              <a:pPr eaLnBrk="1" hangingPunct="1"/>
              <a:t>15</a:t>
            </a:fld>
            <a:endParaRPr lang="en-US" b="0"/>
          </a:p>
        </p:txBody>
      </p:sp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SEISO (SWEEP)</a:t>
            </a:r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81200" y="1981200"/>
            <a:ext cx="29718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sz="2800"/>
              <a:t>Seiso is an action to clean and/or polish the workplace to attain a dirt or dust-free state. </a:t>
            </a:r>
          </a:p>
          <a:p>
            <a:pPr eaLnBrk="1" hangingPunct="1"/>
            <a:r>
              <a:rPr lang="en-US" sz="2800"/>
              <a:t>Also inspecting for defects</a:t>
            </a:r>
          </a:p>
        </p:txBody>
      </p:sp>
      <p:pic>
        <p:nvPicPr>
          <p:cNvPr id="1843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057400"/>
            <a:ext cx="5029200" cy="355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99621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4C32C07-D604-481E-A920-36912F2BA04B}" type="slidenum">
              <a:rPr lang="en-US" b="0"/>
              <a:pPr eaLnBrk="1" hangingPunct="1"/>
              <a:t>16</a:t>
            </a:fld>
            <a:endParaRPr lang="en-US" b="0"/>
          </a:p>
        </p:txBody>
      </p:sp>
      <p:sp>
        <p:nvSpPr>
          <p:cNvPr id="161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SEISO (SWEEP)</a:t>
            </a:r>
          </a:p>
        </p:txBody>
      </p:sp>
      <p:pic>
        <p:nvPicPr>
          <p:cNvPr id="1946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17688" y="1801814"/>
            <a:ext cx="2678112" cy="200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3288" y="1801814"/>
            <a:ext cx="2678112" cy="200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08888" y="1801814"/>
            <a:ext cx="2678112" cy="200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17688" y="4011614"/>
            <a:ext cx="2678112" cy="200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Picture 9" descr="bMVC-013S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08888" y="4011614"/>
            <a:ext cx="2678112" cy="200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5" name="Picture 10" descr="bMVC-018S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3288" y="4011614"/>
            <a:ext cx="2678112" cy="200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35781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03C9B46-379D-4D44-A6DE-613DB34BB022}" type="slidenum">
              <a:rPr lang="en-US" b="0"/>
              <a:pPr eaLnBrk="1" hangingPunct="1"/>
              <a:t>17</a:t>
            </a:fld>
            <a:endParaRPr lang="en-US" b="0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SEIKETSU (STANDARDIZE OR SANITIZE)</a:t>
            </a:r>
          </a:p>
        </p:txBody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81200" y="1981200"/>
            <a:ext cx="3124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smtClean="0"/>
              <a:t>Seiketsu is a condition where high standard of housekeeping is attained.</a:t>
            </a:r>
          </a:p>
        </p:txBody>
      </p:sp>
      <p:pic>
        <p:nvPicPr>
          <p:cNvPr id="2048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057400"/>
            <a:ext cx="4724400" cy="328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40077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41395F4-ECD6-4AF9-80C2-446A794F9227}" type="slidenum">
              <a:rPr lang="en-US" b="0"/>
              <a:pPr eaLnBrk="1" hangingPunct="1"/>
              <a:t>18</a:t>
            </a:fld>
            <a:endParaRPr lang="en-US" b="0"/>
          </a:p>
        </p:txBody>
      </p:sp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SHITSUKE (SELF-DISCIPLINE)</a:t>
            </a:r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81200" y="1981200"/>
            <a:ext cx="3124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sz="2800"/>
              <a:t>Shitsuke is a condition where all members practice the above 4S spontaneously and willingly as a way of life</a:t>
            </a:r>
          </a:p>
        </p:txBody>
      </p:sp>
      <p:pic>
        <p:nvPicPr>
          <p:cNvPr id="2150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133600"/>
            <a:ext cx="4876800" cy="349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21773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7D859C6-9328-4457-B536-E04F2D71AF68}" type="slidenum">
              <a:rPr lang="en-US" b="0"/>
              <a:pPr eaLnBrk="1" hangingPunct="1"/>
              <a:t>19</a:t>
            </a:fld>
            <a:endParaRPr lang="en-US" b="0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2362200" y="1676400"/>
            <a:ext cx="723900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sz="2800" b="0">
                <a:cs typeface="Times New Roman" panose="02020603050405020304" pitchFamily="18" charset="0"/>
              </a:rPr>
              <a:t>PQCDSM:</a:t>
            </a:r>
          </a:p>
          <a:p>
            <a:pPr eaLnBrk="1" hangingPunct="1"/>
            <a:endParaRPr lang="en-US" sz="2800" b="0">
              <a:cs typeface="Times New Roman" panose="02020603050405020304" pitchFamily="18" charset="0"/>
            </a:endParaRPr>
          </a:p>
          <a:p>
            <a:pPr eaLnBrk="1" hangingPunct="1"/>
            <a:r>
              <a:rPr lang="en-US" sz="2800" b="0">
                <a:cs typeface="Times New Roman" panose="02020603050405020304" pitchFamily="18" charset="0"/>
              </a:rPr>
              <a:t>P - Increase </a:t>
            </a:r>
            <a:r>
              <a:rPr lang="en-US" sz="2800" b="0">
                <a:solidFill>
                  <a:srgbClr val="FF0000"/>
                </a:solidFill>
                <a:cs typeface="Times New Roman" panose="02020603050405020304" pitchFamily="18" charset="0"/>
              </a:rPr>
              <a:t>p</a:t>
            </a:r>
            <a:r>
              <a:rPr lang="en-US" sz="2800" b="0">
                <a:cs typeface="Times New Roman" panose="02020603050405020304" pitchFamily="18" charset="0"/>
              </a:rPr>
              <a:t>roductivity and efficiency</a:t>
            </a:r>
          </a:p>
          <a:p>
            <a:pPr eaLnBrk="1" hangingPunct="1"/>
            <a:r>
              <a:rPr lang="en-US" sz="2800" b="0">
                <a:cs typeface="Times New Roman" panose="02020603050405020304" pitchFamily="18" charset="0"/>
              </a:rPr>
              <a:t>Q - Improve product </a:t>
            </a:r>
            <a:r>
              <a:rPr lang="en-US" sz="2800" b="0">
                <a:solidFill>
                  <a:srgbClr val="FF0000"/>
                </a:solidFill>
                <a:cs typeface="Times New Roman" panose="02020603050405020304" pitchFamily="18" charset="0"/>
              </a:rPr>
              <a:t>q</a:t>
            </a:r>
            <a:r>
              <a:rPr lang="en-US" sz="2800" b="0">
                <a:cs typeface="Times New Roman" panose="02020603050405020304" pitchFamily="18" charset="0"/>
              </a:rPr>
              <a:t>uality. </a:t>
            </a:r>
          </a:p>
          <a:p>
            <a:pPr eaLnBrk="1" hangingPunct="1"/>
            <a:r>
              <a:rPr lang="en-US" sz="2800" b="0">
                <a:cs typeface="Times New Roman" panose="02020603050405020304" pitchFamily="18" charset="0"/>
              </a:rPr>
              <a:t>C - Reduce manufacturing </a:t>
            </a:r>
            <a:r>
              <a:rPr lang="en-US" sz="2800" b="0">
                <a:solidFill>
                  <a:srgbClr val="FF0000"/>
                </a:solidFill>
                <a:cs typeface="Times New Roman" panose="02020603050405020304" pitchFamily="18" charset="0"/>
              </a:rPr>
              <a:t>c</a:t>
            </a:r>
            <a:r>
              <a:rPr lang="en-US" sz="2800" b="0">
                <a:cs typeface="Times New Roman" panose="02020603050405020304" pitchFamily="18" charset="0"/>
              </a:rPr>
              <a:t>osts. </a:t>
            </a:r>
          </a:p>
          <a:p>
            <a:pPr eaLnBrk="1" hangingPunct="1"/>
            <a:r>
              <a:rPr lang="en-US" sz="2800" b="0">
                <a:cs typeface="Times New Roman" panose="02020603050405020304" pitchFamily="18" charset="0"/>
              </a:rPr>
              <a:t>D - Ensure on-time </a:t>
            </a:r>
            <a:r>
              <a:rPr lang="en-US" sz="2800" b="0">
                <a:solidFill>
                  <a:srgbClr val="FF0000"/>
                </a:solidFill>
                <a:cs typeface="Times New Roman" panose="02020603050405020304" pitchFamily="18" charset="0"/>
              </a:rPr>
              <a:t>d</a:t>
            </a:r>
            <a:r>
              <a:rPr lang="en-US" sz="2800" b="0">
                <a:cs typeface="Times New Roman" panose="02020603050405020304" pitchFamily="18" charset="0"/>
              </a:rPr>
              <a:t>elivery. </a:t>
            </a:r>
          </a:p>
          <a:p>
            <a:pPr eaLnBrk="1" hangingPunct="1"/>
            <a:r>
              <a:rPr lang="en-US" sz="2800" b="0">
                <a:cs typeface="Times New Roman" panose="02020603050405020304" pitchFamily="18" charset="0"/>
              </a:rPr>
              <a:t>S - Provide a </a:t>
            </a:r>
            <a:r>
              <a:rPr lang="en-US" sz="2800" b="0">
                <a:solidFill>
                  <a:srgbClr val="FF0000"/>
                </a:solidFill>
                <a:cs typeface="Times New Roman" panose="02020603050405020304" pitchFamily="18" charset="0"/>
              </a:rPr>
              <a:t>s</a:t>
            </a:r>
            <a:r>
              <a:rPr lang="en-US" sz="2800" b="0">
                <a:cs typeface="Times New Roman" panose="02020603050405020304" pitchFamily="18" charset="0"/>
              </a:rPr>
              <a:t>afe working environment</a:t>
            </a:r>
          </a:p>
          <a:p>
            <a:pPr eaLnBrk="1" hangingPunct="1"/>
            <a:r>
              <a:rPr lang="en-US" sz="2800" b="0">
                <a:cs typeface="Times New Roman" panose="02020603050405020304" pitchFamily="18" charset="0"/>
              </a:rPr>
              <a:t>M </a:t>
            </a:r>
            <a:r>
              <a:rPr lang="en-US" sz="2800" b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sz="2800" b="0">
                <a:cs typeface="Times New Roman" panose="02020603050405020304" pitchFamily="18" charset="0"/>
              </a:rPr>
              <a:t> High </a:t>
            </a:r>
            <a:r>
              <a:rPr lang="en-US" sz="2800" b="0">
                <a:solidFill>
                  <a:srgbClr val="FF0000"/>
                </a:solidFill>
                <a:cs typeface="Times New Roman" panose="02020603050405020304" pitchFamily="18" charset="0"/>
              </a:rPr>
              <a:t>m</a:t>
            </a:r>
            <a:r>
              <a:rPr lang="en-US" sz="2800" b="0">
                <a:cs typeface="Times New Roman" panose="02020603050405020304" pitchFamily="18" charset="0"/>
              </a:rPr>
              <a:t>orale. Employees feel good in 	their second home.  Improve company 	image.</a:t>
            </a:r>
          </a:p>
        </p:txBody>
      </p:sp>
      <p:sp>
        <p:nvSpPr>
          <p:cNvPr id="165893" name="Rectangle 5"/>
          <p:cNvSpPr>
            <a:spLocks noGrp="1" noChangeArrowheads="1"/>
          </p:cNvSpPr>
          <p:nvPr>
            <p:ph type="title"/>
          </p:nvPr>
        </p:nvSpPr>
        <p:spPr>
          <a:xfrm>
            <a:off x="1981200" y="501650"/>
            <a:ext cx="8229600" cy="641350"/>
          </a:xfrm>
        </p:spPr>
        <p:txBody>
          <a:bodyPr/>
          <a:lstStyle/>
          <a:p>
            <a:pPr eaLnBrk="1" hangingPunct="1">
              <a:defRPr/>
            </a:pPr>
            <a:r>
              <a:rPr lang="en-US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BENEFITS OF 5S</a:t>
            </a:r>
          </a:p>
        </p:txBody>
      </p:sp>
    </p:spTree>
    <p:extLst>
      <p:ext uri="{BB962C8B-B14F-4D97-AF65-F5344CB8AC3E}">
        <p14:creationId xmlns:p14="http://schemas.microsoft.com/office/powerpoint/2010/main" xmlns="" val="3158149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7E61E38-9A04-402C-8984-D7F194B692B9}" type="slidenum">
              <a:rPr lang="en-US" b="0"/>
              <a:pPr eaLnBrk="1" hangingPunct="1"/>
              <a:t>2</a:t>
            </a:fld>
            <a:endParaRPr lang="en-US" b="0"/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304800"/>
            <a:ext cx="8229600" cy="10668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OBJECTIVES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81200" y="1752600"/>
            <a:ext cx="8229600" cy="4114800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marL="455613" indent="-455613">
              <a:buNone/>
              <a:tabLst>
                <a:tab pos="911225" algn="l"/>
                <a:tab pos="1366838" algn="l"/>
                <a:tab pos="1822450" algn="l"/>
                <a:tab pos="2278063" algn="l"/>
              </a:tabLst>
              <a:defRPr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At the end of this module, participants will be able to:</a:t>
            </a:r>
          </a:p>
          <a:p>
            <a:pPr marL="455613" indent="-455613">
              <a:tabLst>
                <a:tab pos="911225" algn="l"/>
                <a:tab pos="1366838" algn="l"/>
                <a:tab pos="1822450" algn="l"/>
                <a:tab pos="2278063" algn="l"/>
              </a:tabLst>
              <a:defRPr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Understand what is housekeeping and what is the value of good housekeeping.</a:t>
            </a:r>
          </a:p>
          <a:p>
            <a:pPr marL="455613" indent="-455613">
              <a:tabLst>
                <a:tab pos="911225" algn="l"/>
                <a:tab pos="1366838" algn="l"/>
                <a:tab pos="1822450" algn="l"/>
                <a:tab pos="2278063" algn="l"/>
              </a:tabLst>
              <a:defRPr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Be familiar with the 5S system.</a:t>
            </a:r>
          </a:p>
          <a:p>
            <a:pPr marL="455613" indent="-455613">
              <a:tabLst>
                <a:tab pos="911225" algn="l"/>
                <a:tab pos="1366838" algn="l"/>
                <a:tab pos="1822450" algn="l"/>
                <a:tab pos="2278063" algn="l"/>
              </a:tabLst>
              <a:defRPr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Know the elements of an effective 5S and Housekeeping Program.</a:t>
            </a:r>
          </a:p>
          <a:p>
            <a:pPr marL="455613" indent="-455613">
              <a:tabLst>
                <a:tab pos="911225" algn="l"/>
                <a:tab pos="1366838" algn="l"/>
                <a:tab pos="1822450" algn="l"/>
                <a:tab pos="2278063" algn="l"/>
              </a:tabLst>
              <a:defRPr/>
            </a:pP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5613" indent="-455613">
              <a:tabLst>
                <a:tab pos="911225" algn="l"/>
                <a:tab pos="1366838" algn="l"/>
                <a:tab pos="1822450" algn="l"/>
                <a:tab pos="2278063" algn="l"/>
              </a:tabLst>
              <a:defRPr/>
            </a:pPr>
            <a:endParaRPr lang="en-US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9" name="Text Box 7"/>
          <p:cNvSpPr txBox="1">
            <a:spLocks noChangeArrowheads="1"/>
          </p:cNvSpPr>
          <p:nvPr/>
        </p:nvSpPr>
        <p:spPr bwMode="auto">
          <a:xfrm>
            <a:off x="2860676" y="2057401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sz="2400" b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6814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  <p:bldLst>
      <p:bldP spid="39939" grpId="0" build="p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14D4360-D856-423C-91A3-0640C9A685B3}" type="slidenum">
              <a:rPr lang="en-US" b="0"/>
              <a:pPr eaLnBrk="1" hangingPunct="1"/>
              <a:t>20</a:t>
            </a:fld>
            <a:endParaRPr lang="en-US" b="0"/>
          </a:p>
        </p:txBody>
      </p:sp>
      <p:sp>
        <p:nvSpPr>
          <p:cNvPr id="149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FOR A 5S &amp; HOUSEKEEPINMG PROGRAM TO BE EFFECTIVE</a:t>
            </a:r>
          </a:p>
        </p:txBody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057400" y="1600200"/>
            <a:ext cx="8153400" cy="4495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2500"/>
          </a:bodyPr>
          <a:lstStyle/>
          <a:p>
            <a:pPr marL="455613" indent="-455613">
              <a:buNone/>
              <a:tabLst>
                <a:tab pos="911225" algn="l"/>
                <a:tab pos="1366838" algn="l"/>
                <a:tab pos="1822450" algn="l"/>
                <a:tab pos="2278063" algn="l"/>
              </a:tabLst>
            </a:pPr>
            <a:r>
              <a:rPr lang="en-US" sz="2800">
                <a:latin typeface="Tahoma" panose="020B0604030504040204" pitchFamily="34" charset="0"/>
              </a:rPr>
              <a:t>You need:</a:t>
            </a:r>
          </a:p>
          <a:p>
            <a:pPr marL="455613" indent="-455613">
              <a:buNone/>
              <a:tabLst>
                <a:tab pos="911225" algn="l"/>
                <a:tab pos="1366838" algn="l"/>
                <a:tab pos="1822450" algn="l"/>
                <a:tab pos="2278063" algn="l"/>
              </a:tabLst>
            </a:pPr>
            <a:endParaRPr lang="en-US" sz="2800">
              <a:latin typeface="Tahoma" panose="020B0604030504040204" pitchFamily="34" charset="0"/>
            </a:endParaRPr>
          </a:p>
          <a:p>
            <a:pPr marL="455613" indent="-455613">
              <a:tabLst>
                <a:tab pos="911225" algn="l"/>
                <a:tab pos="1366838" algn="l"/>
                <a:tab pos="1822450" algn="l"/>
                <a:tab pos="2278063" algn="l"/>
              </a:tabLst>
            </a:pPr>
            <a:r>
              <a:rPr lang="en-US" sz="2800">
                <a:latin typeface="Tahoma" panose="020B0604030504040204" pitchFamily="34" charset="0"/>
              </a:rPr>
              <a:t>Management commitment and employee support</a:t>
            </a:r>
          </a:p>
          <a:p>
            <a:pPr marL="455613" indent="-455613">
              <a:tabLst>
                <a:tab pos="911225" algn="l"/>
                <a:tab pos="1366838" algn="l"/>
                <a:tab pos="1822450" algn="l"/>
                <a:tab pos="2278063" algn="l"/>
              </a:tabLst>
            </a:pPr>
            <a:r>
              <a:rPr lang="en-US" sz="2800">
                <a:latin typeface="Tahoma" panose="020B0604030504040204" pitchFamily="34" charset="0"/>
              </a:rPr>
              <a:t>Housekeeping &amp; 5s policy program and procedures</a:t>
            </a:r>
          </a:p>
          <a:p>
            <a:pPr marL="455613" indent="-455613">
              <a:tabLst>
                <a:tab pos="911225" algn="l"/>
                <a:tab pos="1366838" algn="l"/>
                <a:tab pos="1822450" algn="l"/>
                <a:tab pos="2278063" algn="l"/>
              </a:tabLst>
            </a:pPr>
            <a:r>
              <a:rPr lang="en-US" sz="2800">
                <a:latin typeface="Tahoma" panose="020B0604030504040204" pitchFamily="34" charset="0"/>
              </a:rPr>
              <a:t>Training</a:t>
            </a:r>
          </a:p>
          <a:p>
            <a:pPr marL="455613" indent="-455613">
              <a:tabLst>
                <a:tab pos="911225" algn="l"/>
                <a:tab pos="1366838" algn="l"/>
                <a:tab pos="1822450" algn="l"/>
                <a:tab pos="2278063" algn="l"/>
              </a:tabLst>
            </a:pPr>
            <a:r>
              <a:rPr lang="en-US" sz="2800">
                <a:latin typeface="Tahoma" panose="020B0604030504040204" pitchFamily="34" charset="0"/>
              </a:rPr>
              <a:t>Program evaluation</a:t>
            </a:r>
          </a:p>
          <a:p>
            <a:pPr marL="455613" indent="-455613">
              <a:tabLst>
                <a:tab pos="911225" algn="l"/>
                <a:tab pos="1366838" algn="l"/>
                <a:tab pos="1822450" algn="l"/>
                <a:tab pos="2278063" algn="l"/>
              </a:tabLst>
            </a:pPr>
            <a:r>
              <a:rPr lang="en-US" sz="2800">
                <a:latin typeface="Tahoma" panose="020B0604030504040204" pitchFamily="34" charset="0"/>
              </a:rPr>
              <a:t>Housekeeping awards system</a:t>
            </a:r>
          </a:p>
        </p:txBody>
      </p:sp>
    </p:spTree>
    <p:extLst>
      <p:ext uri="{BB962C8B-B14F-4D97-AF65-F5344CB8AC3E}">
        <p14:creationId xmlns:p14="http://schemas.microsoft.com/office/powerpoint/2010/main" xmlns="" val="3692540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7" grpId="0" build="p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8E0BF28-396A-417A-8E75-1FB6E3D7244E}" type="slidenum">
              <a:rPr lang="en-US" b="0"/>
              <a:pPr eaLnBrk="1" hangingPunct="1"/>
              <a:t>21</a:t>
            </a:fld>
            <a:endParaRPr lang="en-US" b="0"/>
          </a:p>
        </p:txBody>
      </p:sp>
      <p:pic>
        <p:nvPicPr>
          <p:cNvPr id="24579" name="Picture 2"/>
          <p:cNvPicPr>
            <a:picLocks noGrp="1" noChangeAspect="1" noChangeArrowheads="1"/>
          </p:cNvPicPr>
          <p:nvPr>
            <p:ph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92101"/>
            <a:ext cx="8229600" cy="5815013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2275" name="Picture 3" descr="abc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81000"/>
            <a:ext cx="91440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960471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2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E5773D1-67FF-4905-A505-C99E389F62C8}" type="slidenum">
              <a:rPr lang="en-US" sz="1000"/>
              <a:pPr eaLnBrk="1" hangingPunct="1"/>
              <a:t>22</a:t>
            </a:fld>
            <a:endParaRPr lang="en-US" sz="1000"/>
          </a:p>
        </p:txBody>
      </p:sp>
      <p:sp>
        <p:nvSpPr>
          <p:cNvPr id="25604" name="Rectangle 5"/>
          <p:cNvSpPr>
            <a:spLocks noChangeArrowheads="1"/>
          </p:cNvSpPr>
          <p:nvPr/>
        </p:nvSpPr>
        <p:spPr bwMode="auto">
          <a:xfrm>
            <a:off x="1851212" y="1030941"/>
            <a:ext cx="80010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 algn="ctr"/>
            <a:r>
              <a:rPr lang="en-US" sz="6000" b="1" i="1" dirty="0" smtClean="0">
                <a:solidFill>
                  <a:srgbClr val="002060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THANK YOU VERY MUCH!</a:t>
            </a:r>
          </a:p>
          <a:p>
            <a:pPr marL="0" indent="0" algn="ctr"/>
            <a:r>
              <a:rPr lang="en-US" sz="6000" b="1" i="1" dirty="0" smtClean="0">
                <a:solidFill>
                  <a:srgbClr val="002060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END OF SLIDE</a:t>
            </a:r>
            <a:endParaRPr lang="en-US" sz="6000" b="1" i="1" dirty="0">
              <a:solidFill>
                <a:srgbClr val="002060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  <a:p>
            <a:pPr algn="ctr" eaLnBrk="1" hangingPunct="1">
              <a:spcBef>
                <a:spcPct val="50000"/>
              </a:spcBef>
              <a:buFontTx/>
              <a:buChar char="•"/>
            </a:pPr>
            <a:endParaRPr lang="en-US" sz="6000" b="1" i="1" dirty="0">
              <a:solidFill>
                <a:srgbClr val="002060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1891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1FC2A8F-AFE4-4AAB-8AC4-A97FFC1752B1}" type="slidenum">
              <a:rPr lang="en-US" b="0"/>
              <a:pPr eaLnBrk="1" hangingPunct="1"/>
              <a:t>3</a:t>
            </a:fld>
            <a:endParaRPr lang="en-US" b="0"/>
          </a:p>
        </p:txBody>
      </p:sp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600" y="0"/>
            <a:ext cx="8763000" cy="619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40297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4D77CFF-B115-458B-B36D-2DEA5ABF90AD}" type="slidenum">
              <a:rPr lang="en-US" b="0"/>
              <a:pPr eaLnBrk="1" hangingPunct="1"/>
              <a:t>4</a:t>
            </a:fld>
            <a:endParaRPr lang="en-US" b="0"/>
          </a:p>
        </p:txBody>
      </p:sp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304800"/>
            <a:ext cx="8229600" cy="10668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SOME SIGNS OF</a:t>
            </a:r>
            <a:br>
              <a:rPr lang="en-US" sz="4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</a:br>
            <a:r>
              <a:rPr lang="en-US" sz="4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POOR HOUSEKEEPING</a:t>
            </a:r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828800" y="1676400"/>
            <a:ext cx="83820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marL="455613" indent="-455613">
              <a:lnSpc>
                <a:spcPct val="80000"/>
              </a:lnSpc>
              <a:tabLst>
                <a:tab pos="911225" algn="l"/>
                <a:tab pos="1366838" algn="l"/>
                <a:tab pos="1822450" algn="l"/>
                <a:tab pos="2278063" algn="l"/>
              </a:tabLst>
            </a:pPr>
            <a:r>
              <a:rPr lang="en-US" sz="2800">
                <a:solidFill>
                  <a:srgbClr val="000000"/>
                </a:solidFill>
              </a:rPr>
              <a:t>Cluttered and poorly arranged areas</a:t>
            </a:r>
          </a:p>
          <a:p>
            <a:pPr marL="455613" indent="-455613">
              <a:lnSpc>
                <a:spcPct val="80000"/>
              </a:lnSpc>
              <a:tabLst>
                <a:tab pos="911225" algn="l"/>
                <a:tab pos="1366838" algn="l"/>
                <a:tab pos="1822450" algn="l"/>
                <a:tab pos="2278063" algn="l"/>
              </a:tabLst>
            </a:pPr>
            <a:r>
              <a:rPr lang="en-US" sz="2800">
                <a:solidFill>
                  <a:srgbClr val="000000"/>
                </a:solidFill>
              </a:rPr>
              <a:t>Untidy piling of materials</a:t>
            </a:r>
          </a:p>
          <a:p>
            <a:pPr marL="455613" indent="-455613">
              <a:lnSpc>
                <a:spcPct val="80000"/>
              </a:lnSpc>
              <a:tabLst>
                <a:tab pos="911225" algn="l"/>
                <a:tab pos="1366838" algn="l"/>
                <a:tab pos="1822450" algn="l"/>
                <a:tab pos="2278063" algn="l"/>
              </a:tabLst>
            </a:pPr>
            <a:r>
              <a:rPr lang="en-US" sz="2800">
                <a:solidFill>
                  <a:srgbClr val="000000"/>
                </a:solidFill>
              </a:rPr>
              <a:t>Presence of items no longer needed or in excess</a:t>
            </a:r>
          </a:p>
          <a:p>
            <a:pPr marL="455613" indent="-455613">
              <a:lnSpc>
                <a:spcPct val="80000"/>
              </a:lnSpc>
              <a:tabLst>
                <a:tab pos="911225" algn="l"/>
                <a:tab pos="1366838" algn="l"/>
                <a:tab pos="1822450" algn="l"/>
                <a:tab pos="2278063" algn="l"/>
              </a:tabLst>
            </a:pPr>
            <a:r>
              <a:rPr lang="en-US" sz="2800">
                <a:solidFill>
                  <a:srgbClr val="000000"/>
                </a:solidFill>
              </a:rPr>
              <a:t>Blocked aisles and exits</a:t>
            </a:r>
          </a:p>
          <a:p>
            <a:pPr marL="455613" indent="-455613">
              <a:lnSpc>
                <a:spcPct val="80000"/>
              </a:lnSpc>
              <a:tabLst>
                <a:tab pos="911225" algn="l"/>
                <a:tab pos="1366838" algn="l"/>
                <a:tab pos="1822450" algn="l"/>
                <a:tab pos="2278063" algn="l"/>
              </a:tabLst>
            </a:pPr>
            <a:r>
              <a:rPr lang="en-US" sz="2800">
                <a:solidFill>
                  <a:srgbClr val="000000"/>
                </a:solidFill>
              </a:rPr>
              <a:t>Dusty floors and work surfaces</a:t>
            </a:r>
          </a:p>
          <a:p>
            <a:pPr marL="455613" indent="-455613">
              <a:lnSpc>
                <a:spcPct val="80000"/>
              </a:lnSpc>
              <a:tabLst>
                <a:tab pos="911225" algn="l"/>
                <a:tab pos="1366838" algn="l"/>
                <a:tab pos="1822450" algn="l"/>
                <a:tab pos="2278063" algn="l"/>
              </a:tabLst>
            </a:pPr>
            <a:r>
              <a:rPr lang="en-US" sz="2800">
                <a:solidFill>
                  <a:srgbClr val="000000"/>
                </a:solidFill>
              </a:rPr>
              <a:t>Tools and equipment left in work areas</a:t>
            </a:r>
          </a:p>
          <a:p>
            <a:pPr marL="455613" indent="-455613">
              <a:lnSpc>
                <a:spcPct val="80000"/>
              </a:lnSpc>
              <a:tabLst>
                <a:tab pos="911225" algn="l"/>
                <a:tab pos="1366838" algn="l"/>
                <a:tab pos="1822450" algn="l"/>
                <a:tab pos="2278063" algn="l"/>
              </a:tabLst>
            </a:pPr>
            <a:r>
              <a:rPr lang="en-US" sz="2800">
                <a:solidFill>
                  <a:srgbClr val="000000"/>
                </a:solidFill>
              </a:rPr>
              <a:t>Overflowing waste bins and containers</a:t>
            </a:r>
          </a:p>
          <a:p>
            <a:pPr marL="455613" indent="-455613">
              <a:lnSpc>
                <a:spcPct val="80000"/>
              </a:lnSpc>
              <a:tabLst>
                <a:tab pos="911225" algn="l"/>
                <a:tab pos="1366838" algn="l"/>
                <a:tab pos="1822450" algn="l"/>
                <a:tab pos="2278063" algn="l"/>
              </a:tabLst>
            </a:pPr>
            <a:r>
              <a:rPr lang="en-US" sz="2800">
                <a:solidFill>
                  <a:srgbClr val="000000"/>
                </a:solidFill>
              </a:rPr>
              <a:t>Overcrowded/disorderly shelves and storage areas</a:t>
            </a:r>
          </a:p>
          <a:p>
            <a:pPr marL="455613" indent="-455613">
              <a:lnSpc>
                <a:spcPct val="80000"/>
              </a:lnSpc>
              <a:tabLst>
                <a:tab pos="911225" algn="l"/>
                <a:tab pos="1366838" algn="l"/>
                <a:tab pos="1822450" algn="l"/>
                <a:tab pos="2278063" algn="l"/>
              </a:tabLst>
            </a:pPr>
            <a:r>
              <a:rPr lang="en-US" sz="2800">
                <a:solidFill>
                  <a:srgbClr val="000000"/>
                </a:solidFill>
              </a:rPr>
              <a:t>Presence of spills and leaks</a:t>
            </a:r>
          </a:p>
          <a:p>
            <a:pPr marL="455613" indent="-455613">
              <a:lnSpc>
                <a:spcPct val="80000"/>
              </a:lnSpc>
              <a:tabLst>
                <a:tab pos="911225" algn="l"/>
                <a:tab pos="1366838" algn="l"/>
                <a:tab pos="1822450" algn="l"/>
                <a:tab pos="2278063" algn="l"/>
              </a:tabLst>
            </a:pPr>
            <a:endParaRPr lang="en-US" sz="2800">
              <a:solidFill>
                <a:srgbClr val="000000"/>
              </a:solidFill>
            </a:endParaRPr>
          </a:p>
        </p:txBody>
      </p:sp>
      <p:sp>
        <p:nvSpPr>
          <p:cNvPr id="8197" name="Text Box 4"/>
          <p:cNvSpPr txBox="1">
            <a:spLocks noChangeArrowheads="1"/>
          </p:cNvSpPr>
          <p:nvPr/>
        </p:nvSpPr>
        <p:spPr bwMode="auto">
          <a:xfrm>
            <a:off x="2860676" y="2057401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sz="2400" b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5822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Slide Number Placeholder 6"/>
          <p:cNvSpPr>
            <a:spLocks noGrp="1"/>
          </p:cNvSpPr>
          <p:nvPr>
            <p:ph type="sldNum" sz="quarter" idx="4294967295"/>
          </p:nvPr>
        </p:nvSpPr>
        <p:spPr>
          <a:xfrm>
            <a:off x="9144000" y="6245225"/>
            <a:ext cx="1066800" cy="4762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E08DD3E-C67B-47E2-BAB1-2676FFBC5293}" type="slidenum">
              <a:rPr lang="en-US" b="0"/>
              <a:pPr eaLnBrk="1" hangingPunct="1"/>
              <a:t>5</a:t>
            </a:fld>
            <a:endParaRPr lang="en-US" b="0"/>
          </a:p>
        </p:txBody>
      </p:sp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ACCIDENTS FROM POOR</a:t>
            </a:r>
            <a:br>
              <a:rPr lang="en-US" sz="4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</a:br>
            <a:r>
              <a:rPr lang="en-US" sz="4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HOUSEKEEPING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1981200" y="1600201"/>
            <a:ext cx="3886200" cy="4525963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sz="2800">
                <a:latin typeface="Tahoma" panose="020B0604030504040204" pitchFamily="34" charset="0"/>
              </a:rPr>
              <a:t>Being hit by falling objects</a:t>
            </a:r>
          </a:p>
          <a:p>
            <a:pPr eaLnBrk="1" hangingPunct="1"/>
            <a:r>
              <a:rPr lang="en-US" sz="2800">
                <a:latin typeface="Tahoma" panose="020B0604030504040204" pitchFamily="34" charset="0"/>
              </a:rPr>
              <a:t>Tripping over loose objects on floors, stairs and platforms</a:t>
            </a:r>
          </a:p>
          <a:p>
            <a:pPr eaLnBrk="1" hangingPunct="1"/>
            <a:r>
              <a:rPr lang="en-US" sz="2800">
                <a:latin typeface="Tahoma" panose="020B0604030504040204" pitchFamily="34" charset="0"/>
              </a:rPr>
              <a:t>Slipping on greasy, wet or dirty surfaces</a:t>
            </a:r>
          </a:p>
        </p:txBody>
      </p:sp>
      <p:graphicFrame>
        <p:nvGraphicFramePr>
          <p:cNvPr id="1026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6019800" y="1905000"/>
          <a:ext cx="4267200" cy="3843338"/>
        </p:xfrm>
        <a:graphic>
          <a:graphicData uri="http://schemas.openxmlformats.org/presentationml/2006/ole">
            <p:oleObj spid="_x0000_s61446" name="Clip" r:id="rId4" imgW="4579545" imgH="4122345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95315934"/>
      </p:ext>
    </p:extLst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D25803F-2A3D-4A13-A9A9-992AE66C7565}" type="slidenum">
              <a:rPr lang="en-US" b="0"/>
              <a:pPr eaLnBrk="1" hangingPunct="1"/>
              <a:t>6</a:t>
            </a:fld>
            <a:endParaRPr lang="en-US" b="0"/>
          </a:p>
        </p:txBody>
      </p:sp>
      <p:sp>
        <p:nvSpPr>
          <p:cNvPr id="17305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304800"/>
            <a:ext cx="8229600" cy="10668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HOUSEKEEPING</a:t>
            </a:r>
          </a:p>
        </p:txBody>
      </p:sp>
      <p:sp>
        <p:nvSpPr>
          <p:cNvPr id="1730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81200" y="1752600"/>
            <a:ext cx="6934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marL="455613" indent="-455613">
              <a:tabLst>
                <a:tab pos="911225" algn="l"/>
                <a:tab pos="1366838" algn="l"/>
                <a:tab pos="1822450" algn="l"/>
                <a:tab pos="2278063" algn="l"/>
              </a:tabLst>
            </a:pPr>
            <a:r>
              <a:rPr lang="en-US" smtClean="0"/>
              <a:t>Keeping your workplace orderly, organized, clean and safe.</a:t>
            </a:r>
          </a:p>
          <a:p>
            <a:pPr marL="455613" indent="-455613">
              <a:tabLst>
                <a:tab pos="911225" algn="l"/>
                <a:tab pos="1366838" algn="l"/>
                <a:tab pos="1822450" algn="l"/>
                <a:tab pos="2278063" algn="l"/>
              </a:tabLst>
            </a:pPr>
            <a:r>
              <a:rPr lang="en-US" smtClean="0"/>
              <a:t>Housekeeping is not just cleanliness; it is effective workplace organization.</a:t>
            </a:r>
          </a:p>
          <a:p>
            <a:pPr marL="455613" indent="-455613">
              <a:tabLst>
                <a:tab pos="911225" algn="l"/>
                <a:tab pos="1366838" algn="l"/>
                <a:tab pos="1822450" algn="l"/>
                <a:tab pos="2278063" algn="l"/>
              </a:tabLst>
            </a:pPr>
            <a:r>
              <a:rPr lang="en-US" smtClean="0"/>
              <a:t>Housekeeping lessens accidents and related injuries and illnesses.</a:t>
            </a:r>
          </a:p>
          <a:p>
            <a:pPr marL="455613" indent="-455613">
              <a:tabLst>
                <a:tab pos="911225" algn="l"/>
                <a:tab pos="1366838" algn="l"/>
                <a:tab pos="1822450" algn="l"/>
                <a:tab pos="2278063" algn="l"/>
              </a:tabLst>
            </a:pPr>
            <a:endParaRPr lang="en-US" smtClean="0"/>
          </a:p>
        </p:txBody>
      </p:sp>
      <p:sp>
        <p:nvSpPr>
          <p:cNvPr id="2055" name="Text Box 4"/>
          <p:cNvSpPr txBox="1">
            <a:spLocks noChangeArrowheads="1"/>
          </p:cNvSpPr>
          <p:nvPr/>
        </p:nvSpPr>
        <p:spPr bwMode="auto">
          <a:xfrm>
            <a:off x="2860676" y="2057401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sz="2400" b="0">
              <a:latin typeface="Tahoma" panose="020B0604030504040204" pitchFamily="34" charset="0"/>
            </a:endParaRPr>
          </a:p>
        </p:txBody>
      </p:sp>
      <p:grpSp>
        <p:nvGrpSpPr>
          <p:cNvPr id="2056" name="Group 5"/>
          <p:cNvGrpSpPr>
            <a:grpSpLocks/>
          </p:cNvGrpSpPr>
          <p:nvPr/>
        </p:nvGrpSpPr>
        <p:grpSpPr bwMode="auto">
          <a:xfrm>
            <a:off x="8229600" y="2514601"/>
            <a:ext cx="1828800" cy="1882775"/>
            <a:chOff x="3600" y="2208"/>
            <a:chExt cx="1776" cy="1666"/>
          </a:xfrm>
        </p:grpSpPr>
        <p:graphicFrame>
          <p:nvGraphicFramePr>
            <p:cNvPr id="2050" name="Object 6"/>
            <p:cNvGraphicFramePr>
              <a:graphicFrameLocks noChangeAspect="1"/>
            </p:cNvGraphicFramePr>
            <p:nvPr/>
          </p:nvGraphicFramePr>
          <p:xfrm>
            <a:off x="3600" y="2208"/>
            <a:ext cx="1776" cy="1666"/>
          </p:xfrm>
          <a:graphic>
            <a:graphicData uri="http://schemas.openxmlformats.org/presentationml/2006/ole">
              <p:oleObj spid="_x0000_s62474" name="Clip" r:id="rId4" imgW="3695700" imgH="3467100" progId="">
                <p:embed/>
              </p:oleObj>
            </a:graphicData>
          </a:graphic>
        </p:graphicFrame>
        <p:graphicFrame>
          <p:nvGraphicFramePr>
            <p:cNvPr id="2051" name="Object 7"/>
            <p:cNvGraphicFramePr>
              <a:graphicFrameLocks noChangeAspect="1"/>
            </p:cNvGraphicFramePr>
            <p:nvPr/>
          </p:nvGraphicFramePr>
          <p:xfrm>
            <a:off x="3840" y="2400"/>
            <a:ext cx="1096" cy="1344"/>
          </p:xfrm>
          <a:graphic>
            <a:graphicData uri="http://schemas.openxmlformats.org/presentationml/2006/ole">
              <p:oleObj spid="_x0000_s62475" name="Clip" r:id="rId5" imgW="741751" imgH="908919" progId="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605352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59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3AD3C5C-B2A7-4FCB-B874-86165CD67EE7}" type="slidenum">
              <a:rPr lang="en-US" b="0"/>
              <a:pPr eaLnBrk="1" hangingPunct="1"/>
              <a:t>7</a:t>
            </a:fld>
            <a:endParaRPr lang="en-US" b="0"/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title"/>
          </p:nvPr>
        </p:nvSpPr>
        <p:spPr>
          <a:xfrm>
            <a:off x="1905000" y="304800"/>
            <a:ext cx="8382000" cy="914400"/>
          </a:xfrm>
        </p:spPr>
        <p:txBody>
          <a:bodyPr anchor="b"/>
          <a:lstStyle/>
          <a:p>
            <a:pPr eaLnBrk="1" hangingPunct="1">
              <a:defRPr/>
            </a:pPr>
            <a:r>
              <a:rPr lang="en-US" sz="4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WHAT IS 5S</a:t>
            </a:r>
          </a:p>
        </p:txBody>
      </p:sp>
      <p:sp>
        <p:nvSpPr>
          <p:cNvPr id="1126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81200" y="1752600"/>
            <a:ext cx="82296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sz="2800" b="1">
                <a:latin typeface="Tahoma" panose="020B0604030504040204" pitchFamily="34" charset="0"/>
              </a:rPr>
              <a:t>5S</a:t>
            </a:r>
            <a:r>
              <a:rPr lang="en-US" sz="2800">
                <a:latin typeface="Tahoma" panose="020B0604030504040204" pitchFamily="34" charset="0"/>
              </a:rPr>
              <a:t> is a tool that represents the basic  principles of housekeeping and workplace organization. It is more than cleaning and painting. It is a disciplined approach to keep the workplace efficient and effective.</a:t>
            </a:r>
          </a:p>
          <a:p>
            <a:pPr eaLnBrk="1" hangingPunct="1"/>
            <a:r>
              <a:rPr lang="en-US" sz="2800" b="1">
                <a:latin typeface="Tahoma" panose="020B0604030504040204" pitchFamily="34" charset="0"/>
              </a:rPr>
              <a:t>5S</a:t>
            </a:r>
            <a:r>
              <a:rPr lang="en-US" sz="2800">
                <a:latin typeface="Tahoma" panose="020B0604030504040204" pitchFamily="34" charset="0"/>
              </a:rPr>
              <a:t> practice is a technique used to establish and maintain Safe and Quality environment in an organization</a:t>
            </a:r>
          </a:p>
          <a:p>
            <a:pPr eaLnBrk="1" hangingPunct="1"/>
            <a:r>
              <a:rPr lang="en-US" sz="2800" b="1">
                <a:latin typeface="Tahoma" panose="020B0604030504040204" pitchFamily="34" charset="0"/>
              </a:rPr>
              <a:t>5S</a:t>
            </a:r>
            <a:r>
              <a:rPr lang="en-US" sz="2800">
                <a:latin typeface="Tahoma" panose="020B0604030504040204" pitchFamily="34" charset="0"/>
              </a:rPr>
              <a:t> stands for five Japanese words</a:t>
            </a:r>
          </a:p>
        </p:txBody>
      </p:sp>
    </p:spTree>
    <p:extLst>
      <p:ext uri="{BB962C8B-B14F-4D97-AF65-F5344CB8AC3E}">
        <p14:creationId xmlns:p14="http://schemas.microsoft.com/office/powerpoint/2010/main" xmlns="" val="482270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4862A9B-3A6D-474E-9CB7-AB00CF2AA194}" type="slidenum">
              <a:rPr lang="en-US" b="0"/>
              <a:pPr eaLnBrk="1" hangingPunct="1"/>
              <a:t>8</a:t>
            </a:fld>
            <a:endParaRPr lang="en-US" b="0"/>
          </a:p>
        </p:txBody>
      </p:sp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304800"/>
            <a:ext cx="8382000" cy="914400"/>
          </a:xfrm>
        </p:spPr>
        <p:txBody>
          <a:bodyPr anchor="b"/>
          <a:lstStyle/>
          <a:p>
            <a:pPr eaLnBrk="1" hangingPunct="1">
              <a:defRPr/>
            </a:pPr>
            <a:r>
              <a:rPr lang="en-US" sz="4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5S OF GOOD HOUSEKEEPING</a:t>
            </a:r>
          </a:p>
        </p:txBody>
      </p:sp>
      <p:graphicFrame>
        <p:nvGraphicFramePr>
          <p:cNvPr id="91225" name="Group 89"/>
          <p:cNvGraphicFramePr>
            <a:graphicFrameLocks noGrp="1"/>
          </p:cNvGraphicFramePr>
          <p:nvPr/>
        </p:nvGraphicFramePr>
        <p:xfrm>
          <a:off x="1981200" y="1752600"/>
          <a:ext cx="8229600" cy="4064002"/>
        </p:xfrm>
        <a:graphic>
          <a:graphicData uri="http://schemas.openxmlformats.org/drawingml/2006/table">
            <a:tbl>
              <a:tblPr/>
              <a:tblGrid>
                <a:gridCol w="2743200"/>
                <a:gridCol w="2743200"/>
                <a:gridCol w="2743200"/>
              </a:tblGrid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JAPANESE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ENGLISH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TAGALOG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SEIRI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SORT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Book Antiqua" pitchFamily="18" charset="0"/>
                        </a:rPr>
                        <a:t>SURIIN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SEITON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SYSTEMATIZE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Book Antiqua" pitchFamily="18" charset="0"/>
                        </a:rPr>
                        <a:t>SINUPIN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SEISO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SWEEP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Book Antiqua" pitchFamily="18" charset="0"/>
                        </a:rPr>
                        <a:t>SIMUTIN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SEIKETSU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STANDARDIZE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Book Antiqua" pitchFamily="18" charset="0"/>
                        </a:rPr>
                        <a:t>SIGURUHIN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SHITSUKE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SELF-DISCIPLINE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Book Antiqua" pitchFamily="18" charset="0"/>
                        </a:rPr>
                        <a:t>SARILING-KUSA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93687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B043820-EF77-4A9B-9B57-31972DD87FAE}" type="slidenum">
              <a:rPr lang="en-US" b="0"/>
              <a:pPr eaLnBrk="1" hangingPunct="1"/>
              <a:t>9</a:t>
            </a:fld>
            <a:endParaRPr lang="en-US" b="0"/>
          </a:p>
        </p:txBody>
      </p:sp>
      <p:sp>
        <p:nvSpPr>
          <p:cNvPr id="98338" name="Rectangle 3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SEIRI (SORT)</a:t>
            </a:r>
          </a:p>
        </p:txBody>
      </p:sp>
      <p:sp>
        <p:nvSpPr>
          <p:cNvPr id="13316" name="Rectangle 3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81200" y="1981200"/>
            <a:ext cx="29718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sz="2800"/>
              <a:t>Seiri is an action to identify and eliminate all unnecessary items from the workplace</a:t>
            </a:r>
          </a:p>
        </p:txBody>
      </p:sp>
      <p:pic>
        <p:nvPicPr>
          <p:cNvPr id="13317" name="Picture 3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981200"/>
            <a:ext cx="4572000" cy="317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443172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anded Design Blue 16x9">
  <a:themeElements>
    <a:clrScheme name="Banded Design Blue">
      <a:dk1>
        <a:srgbClr val="404040"/>
      </a:dk1>
      <a:lt1>
        <a:sysClr val="window" lastClr="FFFFFF"/>
      </a:lt1>
      <a:dk2>
        <a:srgbClr val="263050"/>
      </a:dk2>
      <a:lt2>
        <a:srgbClr val="E5E8E8"/>
      </a:lt2>
      <a:accent1>
        <a:srgbClr val="77B142"/>
      </a:accent1>
      <a:accent2>
        <a:srgbClr val="E3C01E"/>
      </a:accent2>
      <a:accent3>
        <a:srgbClr val="0070C0"/>
      </a:accent3>
      <a:accent4>
        <a:srgbClr val="7556A4"/>
      </a:accent4>
      <a:accent5>
        <a:srgbClr val="F08F1E"/>
      </a:accent5>
      <a:accent6>
        <a:srgbClr val="CB3E3A"/>
      </a:accent6>
      <a:hlink>
        <a:srgbClr val="0070C0"/>
      </a:hlink>
      <a:folHlink>
        <a:srgbClr val="7556A4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Banded Design Blue">
      <a:dk1>
        <a:srgbClr val="404040"/>
      </a:dk1>
      <a:lt1>
        <a:sysClr val="window" lastClr="FFFFFF"/>
      </a:lt1>
      <a:dk2>
        <a:srgbClr val="263050"/>
      </a:dk2>
      <a:lt2>
        <a:srgbClr val="E5E8E8"/>
      </a:lt2>
      <a:accent1>
        <a:srgbClr val="77B142"/>
      </a:accent1>
      <a:accent2>
        <a:srgbClr val="E3C01E"/>
      </a:accent2>
      <a:accent3>
        <a:srgbClr val="0070C0"/>
      </a:accent3>
      <a:accent4>
        <a:srgbClr val="7556A4"/>
      </a:accent4>
      <a:accent5>
        <a:srgbClr val="F08F1E"/>
      </a:accent5>
      <a:accent6>
        <a:srgbClr val="CB3E3A"/>
      </a:accent6>
      <a:hlink>
        <a:srgbClr val="0070C0"/>
      </a:hlink>
      <a:folHlink>
        <a:srgbClr val="7556A4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anded Design Blue">
      <a:dk1>
        <a:srgbClr val="404040"/>
      </a:dk1>
      <a:lt1>
        <a:sysClr val="window" lastClr="FFFFFF"/>
      </a:lt1>
      <a:dk2>
        <a:srgbClr val="263050"/>
      </a:dk2>
      <a:lt2>
        <a:srgbClr val="E5E8E8"/>
      </a:lt2>
      <a:accent1>
        <a:srgbClr val="77B142"/>
      </a:accent1>
      <a:accent2>
        <a:srgbClr val="E3C01E"/>
      </a:accent2>
      <a:accent3>
        <a:srgbClr val="0070C0"/>
      </a:accent3>
      <a:accent4>
        <a:srgbClr val="7556A4"/>
      </a:accent4>
      <a:accent5>
        <a:srgbClr val="F08F1E"/>
      </a:accent5>
      <a:accent6>
        <a:srgbClr val="CB3E3A"/>
      </a:accent6>
      <a:hlink>
        <a:srgbClr val="0070C0"/>
      </a:hlink>
      <a:folHlink>
        <a:srgbClr val="7556A4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A4D8109F-05D6-4A26-8F7E-3EF448E6183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Blue banded nature presentation with mountain sunrise photo  (widescreen)</Template>
  <TotalTime>871</TotalTime>
  <Words>1142</Words>
  <Application>Microsoft Office PowerPoint</Application>
  <PresentationFormat>Custom</PresentationFormat>
  <Paragraphs>227</Paragraphs>
  <Slides>22</Slides>
  <Notes>15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Banded Design Blue 16x9</vt:lpstr>
      <vt:lpstr>Clip</vt:lpstr>
      <vt:lpstr>   BASIC OCCUPATIONAL SAFETY AND HEALTH (BOSH)   HOUSEKEEPING</vt:lpstr>
      <vt:lpstr>OBJECTIVES</vt:lpstr>
      <vt:lpstr>Slide 3</vt:lpstr>
      <vt:lpstr>SOME SIGNS OF POOR HOUSEKEEPING</vt:lpstr>
      <vt:lpstr>ACCIDENTS FROM POOR HOUSEKEEPING</vt:lpstr>
      <vt:lpstr>HOUSEKEEPING</vt:lpstr>
      <vt:lpstr>WHAT IS 5S</vt:lpstr>
      <vt:lpstr>5S OF GOOD HOUSEKEEPING</vt:lpstr>
      <vt:lpstr>SEIRI (SORT)</vt:lpstr>
      <vt:lpstr>Slide 10</vt:lpstr>
      <vt:lpstr>SEIRI (SORT)</vt:lpstr>
      <vt:lpstr>SEITON (SYSTEMATIZE)</vt:lpstr>
      <vt:lpstr>SEITON (SYSTEMATIZE)</vt:lpstr>
      <vt:lpstr>SEITON (SYSTEMATIZE)</vt:lpstr>
      <vt:lpstr>SEISO (SWEEP)</vt:lpstr>
      <vt:lpstr>SEISO (SWEEP)</vt:lpstr>
      <vt:lpstr>SEIKETSU (STANDARDIZE OR SANITIZE)</vt:lpstr>
      <vt:lpstr>SHITSUKE (SELF-DISCIPLINE)</vt:lpstr>
      <vt:lpstr>BENEFITS OF 5S</vt:lpstr>
      <vt:lpstr>FOR A 5S &amp; HOUSEKEEPINMG PROGRAM TO BE EFFECTIVE</vt:lpstr>
      <vt:lpstr>Slide 21</vt:lpstr>
      <vt:lpstr>Slide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SAFEWAYS CONSULTANCY &amp; SAFETY SERVICES INC  FIRE SAFETY</dc:title>
  <dc:creator>ERDJ</dc:creator>
  <cp:lastModifiedBy>ECSCI-PC</cp:lastModifiedBy>
  <cp:revision>96</cp:revision>
  <dcterms:created xsi:type="dcterms:W3CDTF">2015-11-08T03:11:13Z</dcterms:created>
  <dcterms:modified xsi:type="dcterms:W3CDTF">2017-06-10T15:39:20Z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TC028952539991</vt:lpwstr>
  </property>
</Properties>
</file>