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57" r:id="rId3"/>
    <p:sldId id="260" r:id="rId4"/>
    <p:sldId id="267" r:id="rId5"/>
    <p:sldId id="271" r:id="rId6"/>
    <p:sldId id="268" r:id="rId7"/>
    <p:sldId id="269" r:id="rId8"/>
    <p:sldId id="270" r:id="rId9"/>
    <p:sldId id="278" r:id="rId10"/>
    <p:sldId id="276" r:id="rId11"/>
    <p:sldId id="258" r:id="rId12"/>
    <p:sldId id="259" r:id="rId13"/>
    <p:sldId id="261" r:id="rId14"/>
    <p:sldId id="264" r:id="rId15"/>
    <p:sldId id="265" r:id="rId16"/>
    <p:sldId id="266" r:id="rId17"/>
    <p:sldId id="262" r:id="rId18"/>
    <p:sldId id="263" r:id="rId19"/>
    <p:sldId id="272" r:id="rId20"/>
    <p:sldId id="274" r:id="rId21"/>
    <p:sldId id="273" r:id="rId22"/>
    <p:sldId id="277"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2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E94BF7-A3C8-49FE-926E-6D2D0A96CCA2}" type="datetimeFigureOut">
              <a:rPr lang="en-PH" smtClean="0"/>
              <a:t>23/03/2017</a:t>
            </a:fld>
            <a:endParaRPr lang="en-PH"/>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AC59A9-F0D7-4B2D-BA5C-38055B822D4B}" type="slidenum">
              <a:rPr lang="en-PH" smtClean="0"/>
              <a:t>‹#›</a:t>
            </a:fld>
            <a:endParaRPr lang="en-PH"/>
          </a:p>
        </p:txBody>
      </p:sp>
    </p:spTree>
    <p:extLst>
      <p:ext uri="{BB962C8B-B14F-4D97-AF65-F5344CB8AC3E}">
        <p14:creationId xmlns:p14="http://schemas.microsoft.com/office/powerpoint/2010/main" val="418009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t>Here is the ANSI Z10 version of the continuous improvement cycle</a:t>
            </a:r>
          </a:p>
          <a:p>
            <a:pPr eaLnBrk="1" hangingPunct="1">
              <a:spcBef>
                <a:spcPct val="0"/>
              </a:spcBef>
            </a:pPr>
            <a:endParaRPr lang="en-US"/>
          </a:p>
          <a:p>
            <a:pPr eaLnBrk="1" hangingPunct="1">
              <a:spcBef>
                <a:spcPct val="0"/>
              </a:spcBef>
            </a:pPr>
            <a:r>
              <a:rPr lang="en-US"/>
              <a:t>The good news is that most organizations have most of the elements in place…the trick is figuring out how to arrange them in the proper place in this system</a:t>
            </a: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E23CC3F-5B0C-49FE-841F-897B0ED7FA0B}" type="slidenum">
              <a:rPr lang="en-US" sz="1200"/>
              <a:pPr eaLnBrk="1" hangingPunct="1"/>
              <a:t>10</a:t>
            </a:fld>
            <a:endParaRPr lang="en-US" sz="1200"/>
          </a:p>
        </p:txBody>
      </p:sp>
    </p:spTree>
    <p:extLst>
      <p:ext uri="{BB962C8B-B14F-4D97-AF65-F5344CB8AC3E}">
        <p14:creationId xmlns:p14="http://schemas.microsoft.com/office/powerpoint/2010/main" val="3067573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t>23/03/2017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1016268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t>23/03/2017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63382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t>23/03/2017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2062453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t>23/03/2017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106048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938773-8080-41E7-9F9B-3BF3F9AE5A80}" type="datetimeFigureOut">
              <a:rPr lang="en-PH" smtClean="0"/>
              <a:t>23/03/2017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178319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F938773-8080-41E7-9F9B-3BF3F9AE5A80}" type="datetimeFigureOut">
              <a:rPr lang="en-PH" smtClean="0"/>
              <a:t>23/03/2017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159298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F938773-8080-41E7-9F9B-3BF3F9AE5A80}" type="datetimeFigureOut">
              <a:rPr lang="en-PH" smtClean="0"/>
              <a:t>23/03/2017</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2265100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F938773-8080-41E7-9F9B-3BF3F9AE5A80}" type="datetimeFigureOut">
              <a:rPr lang="en-PH" smtClean="0"/>
              <a:t>23/03/2017</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4158237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938773-8080-41E7-9F9B-3BF3F9AE5A80}" type="datetimeFigureOut">
              <a:rPr lang="en-PH" smtClean="0"/>
              <a:t>23/03/2017</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1996646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938773-8080-41E7-9F9B-3BF3F9AE5A80}" type="datetimeFigureOut">
              <a:rPr lang="en-PH" smtClean="0"/>
              <a:t>23/03/2017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2783317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938773-8080-41E7-9F9B-3BF3F9AE5A80}" type="datetimeFigureOut">
              <a:rPr lang="en-PH" smtClean="0"/>
              <a:t>23/03/2017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t>‹#›</a:t>
            </a:fld>
            <a:endParaRPr lang="en-PH"/>
          </a:p>
        </p:txBody>
      </p:sp>
    </p:spTree>
    <p:extLst>
      <p:ext uri="{BB962C8B-B14F-4D97-AF65-F5344CB8AC3E}">
        <p14:creationId xmlns:p14="http://schemas.microsoft.com/office/powerpoint/2010/main" val="558281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38773-8080-41E7-9F9B-3BF3F9AE5A80}" type="datetimeFigureOut">
              <a:rPr lang="en-PH" smtClean="0"/>
              <a:t>23/03/2017</a:t>
            </a:fld>
            <a:endParaRPr lang="en-PH"/>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8F8AB-2062-411A-BA2E-1F4CB310AABA}" type="slidenum">
              <a:rPr lang="en-PH" smtClean="0"/>
              <a:t>‹#›</a:t>
            </a:fld>
            <a:endParaRPr lang="en-PH"/>
          </a:p>
        </p:txBody>
      </p:sp>
    </p:spTree>
    <p:extLst>
      <p:ext uri="{BB962C8B-B14F-4D97-AF65-F5344CB8AC3E}">
        <p14:creationId xmlns:p14="http://schemas.microsoft.com/office/powerpoint/2010/main" val="3730091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PH" sz="3600" b="1" dirty="0">
                <a:latin typeface="Bodoni MT" panose="02070603080606020203" pitchFamily="18" charset="0"/>
              </a:rPr>
              <a:t>Principle of OSH Management</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7" name="TextBox 6"/>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6" name="Picture 5"/>
          <p:cNvPicPr>
            <a:picLocks noChangeAspect="1"/>
          </p:cNvPicPr>
          <p:nvPr/>
        </p:nvPicPr>
        <p:blipFill>
          <a:blip r:embed="rId4"/>
          <a:stretch>
            <a:fillRect/>
          </a:stretch>
        </p:blipFill>
        <p:spPr>
          <a:xfrm>
            <a:off x="8126426" y="3272100"/>
            <a:ext cx="899650" cy="1050772"/>
          </a:xfrm>
          <a:prstGeom prst="rect">
            <a:avLst/>
          </a:prstGeom>
        </p:spPr>
      </p:pic>
      <p:pic>
        <p:nvPicPr>
          <p:cNvPr id="8" name="Picture 7"/>
          <p:cNvPicPr>
            <a:picLocks noChangeAspect="1"/>
          </p:cNvPicPr>
          <p:nvPr/>
        </p:nvPicPr>
        <p:blipFill>
          <a:blip r:embed="rId5"/>
          <a:stretch>
            <a:fillRect/>
          </a:stretch>
        </p:blipFill>
        <p:spPr>
          <a:xfrm>
            <a:off x="7975076" y="4939084"/>
            <a:ext cx="1135498" cy="1131778"/>
          </a:xfrm>
          <a:prstGeom prst="rect">
            <a:avLst/>
          </a:prstGeom>
        </p:spPr>
      </p:pic>
    </p:spTree>
    <p:extLst>
      <p:ext uri="{BB962C8B-B14F-4D97-AF65-F5344CB8AC3E}">
        <p14:creationId xmlns:p14="http://schemas.microsoft.com/office/powerpoint/2010/main" val="27973502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124200" y="5791200"/>
            <a:ext cx="3505200" cy="685800"/>
          </a:xfrm>
        </p:spPr>
        <p:txBody>
          <a:bodyPr/>
          <a:lstStyle/>
          <a:p>
            <a:pPr eaLnBrk="1" hangingPunct="1"/>
            <a:r>
              <a:rPr lang="en-US" sz="3600"/>
              <a:t>Z10 OHSMS Cycle</a:t>
            </a:r>
          </a:p>
        </p:txBody>
      </p:sp>
      <p:pic>
        <p:nvPicPr>
          <p:cNvPr id="26627" name="Picture 4"/>
          <p:cNvPicPr>
            <a:picLocks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05200" y="3124200"/>
            <a:ext cx="21336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6628" name="Text Box 5"/>
          <p:cNvSpPr txBox="1">
            <a:spLocks noChangeArrowheads="1"/>
          </p:cNvSpPr>
          <p:nvPr/>
        </p:nvSpPr>
        <p:spPr bwMode="auto">
          <a:xfrm>
            <a:off x="3048000" y="2133600"/>
            <a:ext cx="3124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pPr>
            <a:r>
              <a:rPr lang="en-US" sz="1800" b="1" dirty="0"/>
              <a:t>3.0  Policy Management Leadership &amp; Employee Participation</a:t>
            </a:r>
          </a:p>
        </p:txBody>
      </p:sp>
      <p:sp>
        <p:nvSpPr>
          <p:cNvPr id="26629" name="Text Box 6"/>
          <p:cNvSpPr txBox="1">
            <a:spLocks noChangeArrowheads="1"/>
          </p:cNvSpPr>
          <p:nvPr/>
        </p:nvSpPr>
        <p:spPr bwMode="auto">
          <a:xfrm>
            <a:off x="5562600" y="3657600"/>
            <a:ext cx="1905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spcBef>
                <a:spcPct val="50000"/>
              </a:spcBef>
            </a:pPr>
            <a:r>
              <a:rPr lang="en-US" sz="1800" b="1"/>
              <a:t>4.0  Planning</a:t>
            </a:r>
          </a:p>
        </p:txBody>
      </p:sp>
      <p:sp>
        <p:nvSpPr>
          <p:cNvPr id="26630" name="Text Box 7"/>
          <p:cNvSpPr txBox="1">
            <a:spLocks noChangeArrowheads="1"/>
          </p:cNvSpPr>
          <p:nvPr/>
        </p:nvSpPr>
        <p:spPr bwMode="auto">
          <a:xfrm>
            <a:off x="5257800" y="487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spcBef>
                <a:spcPct val="50000"/>
              </a:spcBef>
            </a:pPr>
            <a:r>
              <a:rPr lang="en-US" sz="1800" b="1"/>
              <a:t>5.0  Implementation and Operation</a:t>
            </a:r>
          </a:p>
        </p:txBody>
      </p:sp>
      <p:sp>
        <p:nvSpPr>
          <p:cNvPr id="26631" name="Text Box 8"/>
          <p:cNvSpPr txBox="1">
            <a:spLocks noChangeArrowheads="1"/>
          </p:cNvSpPr>
          <p:nvPr/>
        </p:nvSpPr>
        <p:spPr bwMode="auto">
          <a:xfrm>
            <a:off x="1752600" y="4876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pPr>
            <a:r>
              <a:rPr lang="en-US" sz="1800" b="1"/>
              <a:t>6.0  Checking and Corrective Action</a:t>
            </a:r>
          </a:p>
        </p:txBody>
      </p:sp>
      <p:sp>
        <p:nvSpPr>
          <p:cNvPr id="26632" name="Text Box 9"/>
          <p:cNvSpPr txBox="1">
            <a:spLocks noChangeArrowheads="1"/>
          </p:cNvSpPr>
          <p:nvPr/>
        </p:nvSpPr>
        <p:spPr bwMode="auto">
          <a:xfrm>
            <a:off x="1371600" y="3733800"/>
            <a:ext cx="2362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pPr>
            <a:r>
              <a:rPr lang="en-US" sz="1800" b="1"/>
              <a:t>7.0  Management Review</a:t>
            </a:r>
          </a:p>
        </p:txBody>
      </p:sp>
      <p:sp>
        <p:nvSpPr>
          <p:cNvPr id="26633" name="AutoShape 10"/>
          <p:cNvSpPr>
            <a:spLocks noChangeArrowheads="1"/>
          </p:cNvSpPr>
          <p:nvPr/>
        </p:nvSpPr>
        <p:spPr bwMode="auto">
          <a:xfrm rot="5400000">
            <a:off x="6248400" y="1447800"/>
            <a:ext cx="2514600" cy="2057400"/>
          </a:xfrm>
          <a:prstGeom prst="chevron">
            <a:avLst>
              <a:gd name="adj" fmla="val 30556"/>
            </a:avLst>
          </a:prstGeom>
          <a:solidFill>
            <a:srgbClr val="FFFF99"/>
          </a:solidFill>
          <a:ln w="9525">
            <a:solidFill>
              <a:schemeClr val="tx1"/>
            </a:solidFill>
            <a:miter lim="800000"/>
            <a:headEnd/>
            <a:tailEnd/>
          </a:ln>
        </p:spPr>
        <p:txBody>
          <a:bodyPr wrap="none" anchor="ctr"/>
          <a:lstStyle/>
          <a:p>
            <a:endParaRPr lang="en-US"/>
          </a:p>
        </p:txBody>
      </p:sp>
      <p:sp>
        <p:nvSpPr>
          <p:cNvPr id="26634" name="Text Box 11"/>
          <p:cNvSpPr txBox="1">
            <a:spLocks noChangeArrowheads="1"/>
          </p:cNvSpPr>
          <p:nvPr/>
        </p:nvSpPr>
        <p:spPr bwMode="auto">
          <a:xfrm>
            <a:off x="6629400" y="1828800"/>
            <a:ext cx="19050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pPr>
            <a:r>
              <a:rPr lang="en-US" sz="1800" b="1" i="1"/>
              <a:t>REDUCE:</a:t>
            </a:r>
            <a:r>
              <a:rPr lang="en-US" sz="1800" b="1"/>
              <a:t> </a:t>
            </a:r>
            <a:r>
              <a:rPr lang="en-US" sz="1600" b="1"/>
              <a:t>hazards          risks        incidents      comp costs     lost time</a:t>
            </a:r>
          </a:p>
          <a:p>
            <a:pPr eaLnBrk="1" hangingPunct="1">
              <a:spcBef>
                <a:spcPct val="50000"/>
              </a:spcBef>
            </a:pPr>
            <a:endParaRPr lang="en-US" sz="1600" b="1"/>
          </a:p>
        </p:txBody>
      </p:sp>
      <p:sp>
        <p:nvSpPr>
          <p:cNvPr id="26635" name="AutoShape 12"/>
          <p:cNvSpPr>
            <a:spLocks noChangeArrowheads="1"/>
          </p:cNvSpPr>
          <p:nvPr/>
        </p:nvSpPr>
        <p:spPr bwMode="auto">
          <a:xfrm rot="-5400000">
            <a:off x="152400" y="1447800"/>
            <a:ext cx="2514600" cy="2057400"/>
          </a:xfrm>
          <a:prstGeom prst="chevron">
            <a:avLst>
              <a:gd name="adj" fmla="val 30556"/>
            </a:avLst>
          </a:prstGeom>
          <a:solidFill>
            <a:srgbClr val="CCFFCC"/>
          </a:solidFill>
          <a:ln w="9525">
            <a:solidFill>
              <a:schemeClr val="tx1"/>
            </a:solidFill>
            <a:miter lim="800000"/>
            <a:headEnd/>
            <a:tailEnd/>
          </a:ln>
        </p:spPr>
        <p:txBody>
          <a:bodyPr wrap="none" anchor="ctr"/>
          <a:lstStyle/>
          <a:p>
            <a:endParaRPr lang="en-US"/>
          </a:p>
        </p:txBody>
      </p:sp>
      <p:sp>
        <p:nvSpPr>
          <p:cNvPr id="26636" name="Text Box 13"/>
          <p:cNvSpPr txBox="1">
            <a:spLocks noChangeArrowheads="1"/>
          </p:cNvSpPr>
          <p:nvPr/>
        </p:nvSpPr>
        <p:spPr bwMode="auto">
          <a:xfrm>
            <a:off x="533400" y="1676400"/>
            <a:ext cx="1905000"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pPr>
            <a:r>
              <a:rPr lang="en-US" sz="1800" b="1" i="1" dirty="0"/>
              <a:t>IMPROVE:</a:t>
            </a:r>
            <a:r>
              <a:rPr lang="en-US" sz="1800" b="1" dirty="0"/>
              <a:t> </a:t>
            </a:r>
            <a:r>
              <a:rPr lang="en-US" sz="1600" b="1" dirty="0"/>
              <a:t>employee H&amp;S  productivity   satisfaction   image</a:t>
            </a:r>
          </a:p>
          <a:p>
            <a:pPr eaLnBrk="1" hangingPunct="1">
              <a:spcBef>
                <a:spcPct val="50000"/>
              </a:spcBef>
            </a:pPr>
            <a:endParaRPr lang="en-US" sz="1600" b="1" dirty="0"/>
          </a:p>
        </p:txBody>
      </p:sp>
      <p:sp>
        <p:nvSpPr>
          <p:cNvPr id="26637" name="Text Box 14"/>
          <p:cNvSpPr txBox="1">
            <a:spLocks noChangeArrowheads="1"/>
          </p:cNvSpPr>
          <p:nvPr/>
        </p:nvSpPr>
        <p:spPr bwMode="auto">
          <a:xfrm>
            <a:off x="2667000" y="1371600"/>
            <a:ext cx="342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spcBef>
                <a:spcPct val="50000"/>
              </a:spcBef>
            </a:pPr>
            <a:r>
              <a:rPr lang="en-US" sz="1800" b="1"/>
              <a:t>CONTINUAL IMPROVEMENT</a:t>
            </a:r>
          </a:p>
        </p:txBody>
      </p:sp>
      <p:sp>
        <p:nvSpPr>
          <p:cNvPr id="26638" name="Line 15"/>
          <p:cNvSpPr>
            <a:spLocks noChangeShapeType="1"/>
          </p:cNvSpPr>
          <p:nvPr/>
        </p:nvSpPr>
        <p:spPr bwMode="auto">
          <a:xfrm flipH="1">
            <a:off x="1981200" y="1524000"/>
            <a:ext cx="6096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6639" name="Line 16"/>
          <p:cNvSpPr>
            <a:spLocks noChangeShapeType="1"/>
          </p:cNvSpPr>
          <p:nvPr/>
        </p:nvSpPr>
        <p:spPr bwMode="auto">
          <a:xfrm>
            <a:off x="6019800" y="1524000"/>
            <a:ext cx="4572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995843850"/>
      </p:ext>
    </p:extLst>
  </p:cSld>
  <p:clrMapOvr>
    <a:masterClrMapping/>
  </p:clrMapOvr>
  <p:transition advClick="0" advTm="90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Trends of OSH Management System</a:t>
            </a:r>
          </a:p>
        </p:txBody>
      </p:sp>
      <p:pic>
        <p:nvPicPr>
          <p:cNvPr id="8" name="Content Placeholder 7"/>
          <p:cNvPicPr>
            <a:picLocks noGrp="1" noChangeAspect="1"/>
          </p:cNvPicPr>
          <p:nvPr>
            <p:ph idx="1"/>
          </p:nvPr>
        </p:nvPicPr>
        <p:blipFill>
          <a:blip r:embed="rId2"/>
          <a:stretch>
            <a:fillRect/>
          </a:stretch>
        </p:blipFill>
        <p:spPr>
          <a:xfrm>
            <a:off x="424207" y="1714092"/>
            <a:ext cx="8363930" cy="4733842"/>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5"/>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383222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Trends of OSH Management System</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pic>
        <p:nvPicPr>
          <p:cNvPr id="10" name="Content Placeholder 9"/>
          <p:cNvPicPr>
            <a:picLocks noGrp="1" noChangeAspect="1"/>
          </p:cNvPicPr>
          <p:nvPr>
            <p:ph idx="1"/>
          </p:nvPr>
        </p:nvPicPr>
        <p:blipFill>
          <a:blip r:embed="rId5"/>
          <a:stretch>
            <a:fillRect/>
          </a:stretch>
        </p:blipFill>
        <p:spPr>
          <a:xfrm>
            <a:off x="546756" y="2356701"/>
            <a:ext cx="8154184" cy="3638746"/>
          </a:xfrm>
          <a:prstGeom prst="rect">
            <a:avLst/>
          </a:prstGeom>
        </p:spPr>
      </p:pic>
    </p:spTree>
    <p:extLst>
      <p:ext uri="{BB962C8B-B14F-4D97-AF65-F5344CB8AC3E}">
        <p14:creationId xmlns:p14="http://schemas.microsoft.com/office/powerpoint/2010/main" val="828729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a:bodyPr>
          <a:lstStyle/>
          <a:p>
            <a:r>
              <a:rPr lang="en-PH" sz="3200" b="1" dirty="0">
                <a:effectLst>
                  <a:outerShdw blurRad="38100" dist="38100" dir="2700000" algn="tl">
                    <a:srgbClr val="000000">
                      <a:alpha val="43137"/>
                    </a:srgbClr>
                  </a:outerShdw>
                </a:effectLst>
                <a:latin typeface="Bodoni MT" panose="02070603080606020203" pitchFamily="18" charset="0"/>
              </a:rPr>
              <a:t>Reason to Manage Safety</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 Moral reasons</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Need to provide a reasonable standard of care and ethical reasons to reduce:</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accident rates</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industrial disease and ill-health rates.</a:t>
            </a:r>
          </a:p>
          <a:p>
            <a:pPr marL="514350" indent="-514350" algn="just">
              <a:buFont typeface="+mj-lt"/>
              <a:buAutoNum type="arabicParen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942982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a:bodyPr>
          <a:lstStyle/>
          <a:p>
            <a:r>
              <a:rPr lang="en-PH" sz="3200" b="1" dirty="0">
                <a:effectLst>
                  <a:outerShdw blurRad="38100" dist="38100" dir="2700000" algn="tl">
                    <a:srgbClr val="000000">
                      <a:alpha val="43137"/>
                    </a:srgbClr>
                  </a:outerShdw>
                </a:effectLst>
                <a:latin typeface="Bodoni MT" panose="02070603080606020203" pitchFamily="18" charset="0"/>
              </a:rPr>
              <a:t>Reason to Manage Safety</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 Moral reasons</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Need to provide a reasonable standard of care and ethical reasons to reduce:</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accident rates</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industrial disease and ill-health rates.</a:t>
            </a:r>
          </a:p>
          <a:p>
            <a:pPr marL="514350" indent="-514350" algn="just">
              <a:buFont typeface="+mj-lt"/>
              <a:buAutoNum type="arabicParen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864100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a:bodyPr>
          <a:lstStyle/>
          <a:p>
            <a:r>
              <a:rPr lang="en-PH" sz="3200" b="1" dirty="0">
                <a:effectLst>
                  <a:outerShdw blurRad="38100" dist="38100" dir="2700000" algn="tl">
                    <a:srgbClr val="000000">
                      <a:alpha val="43137"/>
                    </a:srgbClr>
                  </a:outerShdw>
                </a:effectLst>
                <a:latin typeface="Bodoni MT" panose="02070603080606020203" pitchFamily="18" charset="0"/>
              </a:rPr>
              <a:t>Reason to Manage Safety</a:t>
            </a:r>
          </a:p>
        </p:txBody>
      </p:sp>
      <p:sp>
        <p:nvSpPr>
          <p:cNvPr id="3" name="Content Placeholder 2"/>
          <p:cNvSpPr>
            <a:spLocks noGrp="1"/>
          </p:cNvSpPr>
          <p:nvPr>
            <p:ph idx="1"/>
          </p:nvPr>
        </p:nvSpPr>
        <p:spPr>
          <a:xfrm>
            <a:off x="424205" y="1918714"/>
            <a:ext cx="8363931" cy="4274696"/>
          </a:xfrm>
        </p:spPr>
        <p:txBody>
          <a:bodyPr>
            <a:normAutofit fontScale="92500" lnSpcReduction="20000"/>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B. Social reasons</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These include:</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societal expectation of good standards of health and safety</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 duty of care – to provide:</a:t>
            </a:r>
          </a:p>
          <a:p>
            <a:pPr lvl="1"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lvl="1"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 safe place of work, including access and egress</a:t>
            </a:r>
          </a:p>
          <a:p>
            <a:pPr lvl="1"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safe plant and equipment</a:t>
            </a:r>
          </a:p>
          <a:p>
            <a:pPr lvl="1"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 safe system of work</a:t>
            </a:r>
          </a:p>
          <a:p>
            <a:pPr lvl="1"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safe and competent fellow employees; and</a:t>
            </a:r>
          </a:p>
          <a:p>
            <a:pPr lvl="1"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adequate levels of supervision, information, instruction and training.</a:t>
            </a:r>
          </a:p>
          <a:p>
            <a:pPr lvl="1"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marL="457200" lvl="1"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3217814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sz="3200" b="1" dirty="0">
                <a:effectLst>
                  <a:outerShdw blurRad="38100" dist="38100" dir="2700000" algn="tl">
                    <a:srgbClr val="000000">
                      <a:alpha val="43137"/>
                    </a:srgbClr>
                  </a:outerShdw>
                </a:effectLst>
                <a:latin typeface="Bodoni MT" panose="02070603080606020203" pitchFamily="18" charset="0"/>
              </a:rPr>
              <a:t>Reason to Manage Safety</a:t>
            </a:r>
          </a:p>
        </p:txBody>
      </p:sp>
      <p:sp>
        <p:nvSpPr>
          <p:cNvPr id="3" name="Content Placeholder 2"/>
          <p:cNvSpPr>
            <a:spLocks noGrp="1"/>
          </p:cNvSpPr>
          <p:nvPr>
            <p:ph idx="1"/>
          </p:nvPr>
        </p:nvSpPr>
        <p:spPr>
          <a:xfrm>
            <a:off x="424205" y="1918714"/>
            <a:ext cx="8363931" cy="4274696"/>
          </a:xfrm>
        </p:spPr>
        <p:txBody>
          <a:bodyPr>
            <a:normAutofit lnSpcReduction="10000"/>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C. Financial reasons</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Poor health and safety management can lead to:</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direct and</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indirect costs</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Good health and safety management can lead to:</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 more highly motivated workforce, resulting in an improvement in the rate of production and product quality</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improved image and reputation of the organization with its various stakeholders.</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457200" lvl="1"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1866565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normAutofit/>
          </a:bodyPr>
          <a:lstStyle/>
          <a:p>
            <a:r>
              <a:rPr lang="en-PH" sz="3200" b="1" dirty="0">
                <a:effectLst>
                  <a:outerShdw blurRad="38100" dist="38100" dir="2700000" algn="tl">
                    <a:srgbClr val="000000">
                      <a:alpha val="43137"/>
                    </a:srgbClr>
                  </a:outerShdw>
                </a:effectLst>
                <a:latin typeface="Bodoni MT" panose="02070603080606020203" pitchFamily="18" charset="0"/>
              </a:rPr>
              <a:t>Component of Safety Management System</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	Person</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	Environment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	Materials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	Equipment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	System</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745523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518475"/>
            <a:ext cx="8128261" cy="1400240"/>
          </a:xfrm>
        </p:spPr>
        <p:txBody>
          <a:bodyPr>
            <a:normAutofit/>
          </a:bodyPr>
          <a:lstStyle/>
          <a:p>
            <a:r>
              <a:rPr lang="en-PH" sz="2800" b="1" dirty="0">
                <a:effectLst>
                  <a:outerShdw blurRad="38100" dist="38100" dir="2700000" algn="tl">
                    <a:srgbClr val="000000">
                      <a:alpha val="43137"/>
                    </a:srgbClr>
                  </a:outerShdw>
                </a:effectLst>
                <a:latin typeface="Bodoni MT" panose="02070603080606020203" pitchFamily="18" charset="0"/>
              </a:rPr>
              <a:t>7 Critical Characteristic of Safety Management System</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1.	Management Commitment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2.	Accountability</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3.	Employee Involvement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4.	Hazard Identification &amp; Control</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5.	Incident/Accident Analysis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6.	Training</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7.	Program Evaluation</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873396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518475"/>
            <a:ext cx="8128261" cy="1400240"/>
          </a:xfrm>
        </p:spPr>
        <p:txBody>
          <a:bodyPr>
            <a:normAutofit/>
          </a:bodyPr>
          <a:lstStyle/>
          <a:p>
            <a:r>
              <a:rPr lang="en-PH" sz="2800" b="1" dirty="0">
                <a:effectLst>
                  <a:outerShdw blurRad="38100" dist="38100" dir="2700000" algn="tl">
                    <a:srgbClr val="000000">
                      <a:alpha val="43137"/>
                    </a:srgbClr>
                  </a:outerShdw>
                </a:effectLst>
                <a:latin typeface="Bodoni MT" panose="02070603080606020203" pitchFamily="18" charset="0"/>
              </a:rPr>
              <a:t> Reactive VS Proactive Approach in Safety</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b="1" dirty="0">
                <a:effectLst>
                  <a:outerShdw blurRad="38100" dist="38100" dir="2700000" algn="tl">
                    <a:srgbClr val="000000">
                      <a:alpha val="43137"/>
                    </a:srgbClr>
                  </a:outerShdw>
                </a:effectLst>
                <a:latin typeface="Bodoni MT" panose="02070603080606020203" pitchFamily="18" charset="0"/>
              </a:rPr>
              <a:t>Proactive measures </a:t>
            </a:r>
            <a:r>
              <a:rPr lang="en-PH" dirty="0">
                <a:effectLst>
                  <a:outerShdw blurRad="38100" dist="38100" dir="2700000" algn="tl">
                    <a:srgbClr val="000000">
                      <a:alpha val="43137"/>
                    </a:srgbClr>
                  </a:outerShdw>
                </a:effectLst>
                <a:latin typeface="Bodoni MT" panose="02070603080606020203" pitchFamily="18" charset="0"/>
              </a:rPr>
              <a:t>are preventive actions taken to decrease the likelihood of an incident occurring, these measures also set in place techniques or procedures meant to mitigate the damage caused by the workplace accident. </a:t>
            </a:r>
          </a:p>
          <a:p>
            <a:pPr algn="just">
              <a:buFont typeface="Wingdings" panose="05000000000000000000" pitchFamily="2" charset="2"/>
              <a:buChar char="§"/>
            </a:pPr>
            <a:r>
              <a:rPr lang="en-PH" b="1" dirty="0">
                <a:effectLst>
                  <a:outerShdw blurRad="38100" dist="38100" dir="2700000" algn="tl">
                    <a:srgbClr val="000000">
                      <a:alpha val="43137"/>
                    </a:srgbClr>
                  </a:outerShdw>
                </a:effectLst>
                <a:latin typeface="Bodoni MT" panose="02070603080606020203" pitchFamily="18" charset="0"/>
              </a:rPr>
              <a:t>Reactive measures </a:t>
            </a:r>
            <a:r>
              <a:rPr lang="en-PH" dirty="0">
                <a:effectLst>
                  <a:outerShdw blurRad="38100" dist="38100" dir="2700000" algn="tl">
                    <a:srgbClr val="000000">
                      <a:alpha val="43137"/>
                    </a:srgbClr>
                  </a:outerShdw>
                </a:effectLst>
                <a:latin typeface="Bodoni MT" panose="02070603080606020203" pitchFamily="18" charset="0"/>
              </a:rPr>
              <a:t>are usually spontaneous actions that respond to an accident. </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104425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lstStyle/>
          <a:p>
            <a:r>
              <a:rPr lang="en-PH" b="1" dirty="0">
                <a:effectLst>
                  <a:outerShdw blurRad="38100" dist="38100" dir="2700000" algn="tl">
                    <a:srgbClr val="000000">
                      <a:alpha val="43137"/>
                    </a:srgbClr>
                  </a:outerShdw>
                </a:effectLst>
                <a:latin typeface="Bodoni MT" panose="02070603080606020203" pitchFamily="18" charset="0"/>
              </a:rPr>
              <a:t>Objectives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Apply the Principle of Management in the Managing and Implementing Occupational Safety and Health.</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Know the history of Management and Development of OSHMS.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Discuss the Basic Principle of Management.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78053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518475"/>
            <a:ext cx="8128261" cy="1400240"/>
          </a:xfrm>
        </p:spPr>
        <p:txBody>
          <a:bodyPr>
            <a:normAutofit/>
          </a:bodyPr>
          <a:lstStyle/>
          <a:p>
            <a:r>
              <a:rPr lang="en-PH" sz="2800" b="1" dirty="0">
                <a:effectLst>
                  <a:outerShdw blurRad="38100" dist="38100" dir="2700000" algn="tl">
                    <a:srgbClr val="000000">
                      <a:alpha val="43137"/>
                    </a:srgbClr>
                  </a:outerShdw>
                </a:effectLst>
                <a:latin typeface="Bodoni MT" panose="02070603080606020203" pitchFamily="18" charset="0"/>
              </a:rPr>
              <a:t>PRINCIPLES OF SAFETY MANAGEMENT</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That most accidents can be prevented;</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That incidents are near accidents;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That accidents are not random events but preventable events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That accidents can be prevented with full management commitment &amp; support to S&amp;H programs that includes proper hazard identification &amp; evaluation, preventive &amp; corrective procedures, monitoring, evaluation, and training.</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385392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518475"/>
            <a:ext cx="8128261" cy="1400240"/>
          </a:xfrm>
        </p:spPr>
        <p:txBody>
          <a:bodyPr>
            <a:normAutofit/>
          </a:bodyPr>
          <a:lstStyle/>
          <a:p>
            <a:r>
              <a:rPr lang="en-PH" sz="2800" b="1" dirty="0">
                <a:effectLst>
                  <a:outerShdw blurRad="38100" dist="38100" dir="2700000" algn="tl">
                    <a:srgbClr val="000000">
                      <a:alpha val="43137"/>
                    </a:srgbClr>
                  </a:outerShdw>
                </a:effectLst>
                <a:latin typeface="Bodoni MT" panose="02070603080606020203" pitchFamily="18" charset="0"/>
              </a:rPr>
              <a:t>PRINCIPLES OF SAFETY MANAGEMENT</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That team leaders &amp; supervisors are important links in the chain of safety consciousness and that they are responsible for watching over the workplace and protecting their employees from faulty equipment, carelessness, and the many other potential hazards from the job.</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875656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518475"/>
            <a:ext cx="8128261" cy="1400240"/>
          </a:xfrm>
        </p:spPr>
        <p:txBody>
          <a:bodyPr>
            <a:normAutofit/>
          </a:bodyPr>
          <a:lstStyle/>
          <a:p>
            <a:r>
              <a:rPr lang="en-PH" sz="2800" b="1" dirty="0">
                <a:effectLst>
                  <a:outerShdw blurRad="38100" dist="38100" dir="2700000" algn="tl">
                    <a:srgbClr val="000000">
                      <a:alpha val="43137"/>
                    </a:srgbClr>
                  </a:outerShdw>
                </a:effectLst>
                <a:latin typeface="Bodoni MT" panose="02070603080606020203" pitchFamily="18" charset="0"/>
              </a:rPr>
              <a:t>PROGRAM VS SYSTEM</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	</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pic>
        <p:nvPicPr>
          <p:cNvPr id="8" name="Picture 7"/>
          <p:cNvPicPr>
            <a:picLocks noChangeAspect="1"/>
          </p:cNvPicPr>
          <p:nvPr/>
        </p:nvPicPr>
        <p:blipFill>
          <a:blip r:embed="rId5"/>
          <a:stretch>
            <a:fillRect/>
          </a:stretch>
        </p:blipFill>
        <p:spPr>
          <a:xfrm>
            <a:off x="42333" y="1548764"/>
            <a:ext cx="9059333" cy="4260633"/>
          </a:xfrm>
          <a:prstGeom prst="rect">
            <a:avLst/>
          </a:prstGeom>
        </p:spPr>
      </p:pic>
    </p:spTree>
    <p:extLst>
      <p:ext uri="{BB962C8B-B14F-4D97-AF65-F5344CB8AC3E}">
        <p14:creationId xmlns:p14="http://schemas.microsoft.com/office/powerpoint/2010/main" val="3235194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lstStyle/>
          <a:p>
            <a:r>
              <a:rPr lang="en-PH" b="1" dirty="0">
                <a:effectLst>
                  <a:outerShdw blurRad="38100" dist="38100" dir="2700000" algn="tl">
                    <a:srgbClr val="000000">
                      <a:alpha val="43137"/>
                    </a:srgbClr>
                  </a:outerShdw>
                </a:effectLst>
                <a:latin typeface="Bodoni MT" panose="02070603080606020203" pitchFamily="18" charset="0"/>
              </a:rPr>
              <a:t>Definition of Terms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ISO (International Organization for Standardization) is an independent, non-governmental membership organization and the world’s largest developer of voluntary international standards.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ILO is a </a:t>
            </a:r>
            <a:r>
              <a:rPr lang="en-PH" dirty="0" err="1">
                <a:effectLst>
                  <a:outerShdw blurRad="38100" dist="38100" dir="2700000" algn="tl">
                    <a:srgbClr val="000000">
                      <a:alpha val="43137"/>
                    </a:srgbClr>
                  </a:outerShdw>
                </a:effectLst>
                <a:latin typeface="Bodoni MT" panose="02070603080606020203" pitchFamily="18" charset="0"/>
              </a:rPr>
              <a:t>specialised</a:t>
            </a:r>
            <a:r>
              <a:rPr lang="en-PH" dirty="0">
                <a:effectLst>
                  <a:outerShdw blurRad="38100" dist="38100" dir="2700000" algn="tl">
                    <a:srgbClr val="000000">
                      <a:alpha val="43137"/>
                    </a:srgbClr>
                  </a:outerShdw>
                </a:effectLst>
                <a:latin typeface="Bodoni MT" panose="02070603080606020203" pitchFamily="18" charset="0"/>
              </a:rPr>
              <a:t> agency of the United Nations that seeks to promote social justice through establishing and safeguarding internationally </a:t>
            </a:r>
            <a:r>
              <a:rPr lang="en-PH" dirty="0" err="1">
                <a:effectLst>
                  <a:outerShdw blurRad="38100" dist="38100" dir="2700000" algn="tl">
                    <a:srgbClr val="000000">
                      <a:alpha val="43137"/>
                    </a:srgbClr>
                  </a:outerShdw>
                </a:effectLst>
                <a:latin typeface="Bodoni MT" panose="02070603080606020203" pitchFamily="18" charset="0"/>
              </a:rPr>
              <a:t>recognised</a:t>
            </a:r>
            <a:r>
              <a:rPr lang="en-PH" dirty="0">
                <a:effectLst>
                  <a:outerShdw blurRad="38100" dist="38100" dir="2700000" algn="tl">
                    <a:srgbClr val="000000">
                      <a:alpha val="43137"/>
                    </a:srgbClr>
                  </a:outerShdw>
                </a:effectLst>
                <a:latin typeface="Bodoni MT" panose="02070603080606020203" pitchFamily="18" charset="0"/>
              </a:rPr>
              <a:t> human and </a:t>
            </a:r>
            <a:r>
              <a:rPr lang="en-PH" dirty="0" err="1">
                <a:effectLst>
                  <a:outerShdw blurRad="38100" dist="38100" dir="2700000" algn="tl">
                    <a:srgbClr val="000000">
                      <a:alpha val="43137"/>
                    </a:srgbClr>
                  </a:outerShdw>
                </a:effectLst>
                <a:latin typeface="Bodoni MT" panose="02070603080606020203" pitchFamily="18" charset="0"/>
              </a:rPr>
              <a:t>labour</a:t>
            </a:r>
            <a:r>
              <a:rPr lang="en-PH" dirty="0">
                <a:effectLst>
                  <a:outerShdw blurRad="38100" dist="38100" dir="2700000" algn="tl">
                    <a:srgbClr val="000000">
                      <a:alpha val="43137"/>
                    </a:srgbClr>
                  </a:outerShdw>
                </a:effectLst>
                <a:latin typeface="Bodoni MT" panose="02070603080606020203" pitchFamily="18" charset="0"/>
              </a:rPr>
              <a:t> rights. It was founded in 1919 by the Treaty of Versailles at the end of the First World War.</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508241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Major occupational health and safety management systems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ILO-OSH 2001</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OHSAS 18001:2007</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HSG65</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390849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ISO (International Organization for Standardization) </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ISO 45001 – Occupational Health and Safety Management Standard (replaces OHAS 18001 in 2016)</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ISO 9000:2005 – Quality management systems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ISO 14001:2004 – Environmental management systems.</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428293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International Labour </a:t>
            </a:r>
            <a:r>
              <a:rPr lang="en-PH" b="1" dirty="0" err="1">
                <a:effectLst>
                  <a:outerShdw blurRad="38100" dist="38100" dir="2700000" algn="tl">
                    <a:srgbClr val="000000">
                      <a:alpha val="43137"/>
                    </a:srgbClr>
                  </a:outerShdw>
                </a:effectLst>
                <a:latin typeface="Bodoni MT" panose="02070603080606020203" pitchFamily="18" charset="0"/>
              </a:rPr>
              <a:t>Organisation</a:t>
            </a:r>
            <a:r>
              <a:rPr lang="en-PH" b="1" dirty="0">
                <a:effectLst>
                  <a:outerShdw blurRad="38100" dist="38100" dir="2700000" algn="tl">
                    <a:srgbClr val="000000">
                      <a:alpha val="43137"/>
                    </a:srgbClr>
                  </a:outerShdw>
                </a:effectLst>
                <a:latin typeface="Bodoni MT" panose="02070603080606020203" pitchFamily="18" charset="0"/>
              </a:rPr>
              <a:t> (ILO)</a:t>
            </a:r>
          </a:p>
        </p:txBody>
      </p:sp>
      <p:sp>
        <p:nvSpPr>
          <p:cNvPr id="3" name="Content Placeholder 2"/>
          <p:cNvSpPr>
            <a:spLocks noGrp="1"/>
          </p:cNvSpPr>
          <p:nvPr>
            <p:ph idx="1"/>
          </p:nvPr>
        </p:nvSpPr>
        <p:spPr>
          <a:xfrm>
            <a:off x="424205" y="1918714"/>
            <a:ext cx="8363931" cy="4274696"/>
          </a:xfrm>
        </p:spPr>
        <p:txBody>
          <a:bodyPr>
            <a:normAutofit fontScale="92500" lnSpcReduction="10000"/>
          </a:bodyPr>
          <a:lstStyle/>
          <a:p>
            <a:pPr algn="just">
              <a:buFont typeface="Wingdings" panose="05000000000000000000" pitchFamily="2" charset="2"/>
              <a:buChar char="§"/>
            </a:pPr>
            <a:r>
              <a:rPr lang="en-PH" b="1" dirty="0">
                <a:effectLst>
                  <a:outerShdw blurRad="38100" dist="38100" dir="2700000" algn="tl">
                    <a:srgbClr val="000000">
                      <a:alpha val="43137"/>
                    </a:srgbClr>
                  </a:outerShdw>
                </a:effectLst>
                <a:latin typeface="Bodoni MT" panose="02070603080606020203" pitchFamily="18" charset="0"/>
              </a:rPr>
              <a:t>ILO-OSH 2001 SAFETY AND HEALTH MANAGEMENT SYSTEM</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management of workplace health and safety must be considered systematically within an organization, in the same way as any other form of management. A systematic approach to management is often linked to the PDCA cycle.</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Plan.</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Do.</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Check.</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Act.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799297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3" name="Content Placeholder 2"/>
          <p:cNvSpPr>
            <a:spLocks noGrp="1"/>
          </p:cNvSpPr>
          <p:nvPr>
            <p:ph idx="1"/>
          </p:nvPr>
        </p:nvSpPr>
        <p:spPr>
          <a:xfrm>
            <a:off x="424205" y="1918714"/>
            <a:ext cx="8363931" cy="4274696"/>
          </a:xfrm>
        </p:spPr>
        <p:txBody>
          <a:bodyPr>
            <a:normAutofit/>
          </a:bodyPr>
          <a:lstStyle/>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8" name="Picture 7"/>
          <p:cNvPicPr>
            <a:picLocks noChangeAspect="1"/>
          </p:cNvPicPr>
          <p:nvPr/>
        </p:nvPicPr>
        <p:blipFill>
          <a:blip r:embed="rId4"/>
          <a:stretch>
            <a:fillRect/>
          </a:stretch>
        </p:blipFill>
        <p:spPr>
          <a:xfrm>
            <a:off x="1534802" y="1085359"/>
            <a:ext cx="5829300" cy="5362575"/>
          </a:xfrm>
          <a:prstGeom prst="rect">
            <a:avLst/>
          </a:prstGeom>
        </p:spPr>
      </p:pic>
      <p:sp>
        <p:nvSpPr>
          <p:cNvPr id="10" name="Title 9"/>
          <p:cNvSpPr>
            <a:spLocks noGrp="1"/>
          </p:cNvSpPr>
          <p:nvPr>
            <p:ph type="title"/>
          </p:nvPr>
        </p:nvSpPr>
        <p:spPr/>
        <p:txBody>
          <a:bodyPr/>
          <a:lstStyle/>
          <a:p>
            <a:r>
              <a:rPr lang="en-PH" b="1" dirty="0">
                <a:latin typeface="Bodoni MT" panose="02070603080606020203" pitchFamily="18" charset="0"/>
              </a:rPr>
              <a:t>PDCA CYCLE</a:t>
            </a:r>
          </a:p>
        </p:txBody>
      </p:sp>
      <p:pic>
        <p:nvPicPr>
          <p:cNvPr id="7" name="Picture 6"/>
          <p:cNvPicPr>
            <a:picLocks noChangeAspect="1"/>
          </p:cNvPicPr>
          <p:nvPr/>
        </p:nvPicPr>
        <p:blipFill>
          <a:blip r:embed="rId5"/>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191964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3" name="Content Placeholder 2"/>
          <p:cNvSpPr>
            <a:spLocks noGrp="1"/>
          </p:cNvSpPr>
          <p:nvPr>
            <p:ph idx="1"/>
          </p:nvPr>
        </p:nvSpPr>
        <p:spPr>
          <a:xfrm>
            <a:off x="424205" y="1918714"/>
            <a:ext cx="8363931" cy="4274696"/>
          </a:xfrm>
        </p:spPr>
        <p:txBody>
          <a:bodyPr>
            <a:normAutofit/>
          </a:bodyPr>
          <a:lstStyle/>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10" name="Title 9"/>
          <p:cNvSpPr>
            <a:spLocks noGrp="1"/>
          </p:cNvSpPr>
          <p:nvPr>
            <p:ph type="title"/>
          </p:nvPr>
        </p:nvSpPr>
        <p:spPr/>
        <p:txBody>
          <a:bodyPr/>
          <a:lstStyle/>
          <a:p>
            <a:r>
              <a:rPr lang="en-PH" b="1" dirty="0">
                <a:latin typeface="Bodoni MT" panose="02070603080606020203" pitchFamily="18" charset="0"/>
              </a:rPr>
              <a:t>PDCA CYCLE</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pic>
        <p:nvPicPr>
          <p:cNvPr id="2" name="Picture 1"/>
          <p:cNvPicPr>
            <a:picLocks noChangeAspect="1"/>
          </p:cNvPicPr>
          <p:nvPr/>
        </p:nvPicPr>
        <p:blipFill>
          <a:blip r:embed="rId5"/>
          <a:stretch>
            <a:fillRect/>
          </a:stretch>
        </p:blipFill>
        <p:spPr>
          <a:xfrm>
            <a:off x="-21047" y="1690689"/>
            <a:ext cx="9144000" cy="1052511"/>
          </a:xfrm>
          <a:prstGeom prst="rect">
            <a:avLst/>
          </a:prstGeom>
        </p:spPr>
      </p:pic>
      <p:pic>
        <p:nvPicPr>
          <p:cNvPr id="9" name="Picture 8"/>
          <p:cNvPicPr>
            <a:picLocks noChangeAspect="1"/>
          </p:cNvPicPr>
          <p:nvPr/>
        </p:nvPicPr>
        <p:blipFill>
          <a:blip r:embed="rId6"/>
          <a:stretch>
            <a:fillRect/>
          </a:stretch>
        </p:blipFill>
        <p:spPr>
          <a:xfrm>
            <a:off x="64742" y="2904700"/>
            <a:ext cx="9058211" cy="1191785"/>
          </a:xfrm>
          <a:prstGeom prst="rect">
            <a:avLst/>
          </a:prstGeom>
        </p:spPr>
      </p:pic>
    </p:spTree>
    <p:extLst>
      <p:ext uri="{BB962C8B-B14F-4D97-AF65-F5344CB8AC3E}">
        <p14:creationId xmlns:p14="http://schemas.microsoft.com/office/powerpoint/2010/main" val="3760752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ANSI-Z10:2005</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Was developed by the ANSI Accredited  Standards Committee Z10,  40+ members from  industry, labor, government, special groups.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Characterized by continual improvement and  systematic elimination of underlying or </a:t>
            </a:r>
            <a:r>
              <a:rPr lang="en-PH">
                <a:effectLst>
                  <a:outerShdw blurRad="38100" dist="38100" dir="2700000" algn="tl">
                    <a:srgbClr val="000000">
                      <a:alpha val="43137"/>
                    </a:srgbClr>
                  </a:outerShdw>
                </a:effectLst>
                <a:latin typeface="Bodoni MT" panose="02070603080606020203" pitchFamily="18" charset="0"/>
              </a:rPr>
              <a:t>root  causes</a:t>
            </a:r>
            <a:r>
              <a:rPr lang="en-PH" dirty="0">
                <a:effectLst>
                  <a:outerShdw blurRad="38100" dist="38100" dir="2700000" algn="tl">
                    <a:srgbClr val="000000">
                      <a:alpha val="43137"/>
                    </a:srgbClr>
                  </a:outerShdw>
                </a:effectLst>
                <a:latin typeface="Bodoni MT" panose="02070603080606020203" pitchFamily="18" charset="0"/>
              </a:rPr>
              <a:t> </a:t>
            </a:r>
            <a:r>
              <a:rPr lang="en-PH">
                <a:effectLst>
                  <a:outerShdw blurRad="38100" dist="38100" dir="2700000" algn="tl">
                    <a:srgbClr val="000000">
                      <a:alpha val="43137"/>
                    </a:srgbClr>
                  </a:outerShdw>
                </a:effectLst>
                <a:latin typeface="Bodoni MT" panose="02070603080606020203" pitchFamily="18" charset="0"/>
              </a:rPr>
              <a:t>of deficiencies.</a:t>
            </a: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123098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135</TotalTime>
  <Words>774</Words>
  <Application>Microsoft Office PowerPoint</Application>
  <PresentationFormat>On-screen Show (4:3)</PresentationFormat>
  <Paragraphs>137</Paragraphs>
  <Slides>22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ＭＳ Ｐゴシック</vt:lpstr>
      <vt:lpstr>Algerian</vt:lpstr>
      <vt:lpstr>Arial</vt:lpstr>
      <vt:lpstr>Bodoni MT</vt:lpstr>
      <vt:lpstr>Calibri</vt:lpstr>
      <vt:lpstr>Calibri Light</vt:lpstr>
      <vt:lpstr>Wingdings</vt:lpstr>
      <vt:lpstr>Office Theme</vt:lpstr>
      <vt:lpstr>Principle of OSH Management</vt:lpstr>
      <vt:lpstr>Objectives</vt:lpstr>
      <vt:lpstr>Definition of Terms</vt:lpstr>
      <vt:lpstr>Major occupational health and safety management systems</vt:lpstr>
      <vt:lpstr>ISO (International Organization for Standardization) </vt:lpstr>
      <vt:lpstr>International Labour Organisation (ILO)</vt:lpstr>
      <vt:lpstr>PDCA CYCLE</vt:lpstr>
      <vt:lpstr>PDCA CYCLE</vt:lpstr>
      <vt:lpstr>ANSI-Z10:2005</vt:lpstr>
      <vt:lpstr>Z10 OHSMS Cycle</vt:lpstr>
      <vt:lpstr>Trends of OSH Management System</vt:lpstr>
      <vt:lpstr>Trends of OSH Management System</vt:lpstr>
      <vt:lpstr>Reason to Manage Safety</vt:lpstr>
      <vt:lpstr>Reason to Manage Safety</vt:lpstr>
      <vt:lpstr>Reason to Manage Safety</vt:lpstr>
      <vt:lpstr>Reason to Manage Safety</vt:lpstr>
      <vt:lpstr>Component of Safety Management System</vt:lpstr>
      <vt:lpstr>7 Critical Characteristic of Safety Management System</vt:lpstr>
      <vt:lpstr> Reactive VS Proactive Approach in Safety</vt:lpstr>
      <vt:lpstr>PRINCIPLES OF SAFETY MANAGEMENT</vt:lpstr>
      <vt:lpstr>PRINCIPLES OF SAFETY MANAGEMENT</vt:lpstr>
      <vt:lpstr>PROGRAM VS SYSTEM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ERWIN</dc:creator>
  <cp:lastModifiedBy>ERWIN ROMMEL DE JESUS</cp:lastModifiedBy>
  <cp:revision>20</cp:revision>
  <dcterms:created xsi:type="dcterms:W3CDTF">2017-03-08T14:16:17Z</dcterms:created>
  <dcterms:modified xsi:type="dcterms:W3CDTF">2017-03-22T16:21:44Z</dcterms:modified>
</cp:coreProperties>
</file>